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10.xml" ContentType="application/vnd.openxmlformats-officedocument.presentationml.notesSlide+xml"/>
  <Override PartName="/ppt/tags/tag67.xml" ContentType="application/vnd.openxmlformats-officedocument.presentationml.tags+xml"/>
  <Override PartName="/ppt/notesSlides/notesSlide11.xml" ContentType="application/vnd.openxmlformats-officedocument.presentationml.notesSlide+xml"/>
  <Override PartName="/ppt/tags/tag68.xml" ContentType="application/vnd.openxmlformats-officedocument.presentationml.tags+xml"/>
  <Override PartName="/ppt/notesSlides/notesSlide1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4.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1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1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9.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20.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1.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2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23.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24.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25.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26.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notesSlides/notesSlide27.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28.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29.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notesSlides/notesSlide30.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31.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32.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notesSlides/notesSlide33.xml" ContentType="application/vnd.openxmlformats-officedocument.presentationml.notesSlide+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notesSlides/notesSlide34.xml" ContentType="application/vnd.openxmlformats-officedocument.presentationml.notesSlide+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35.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36.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37.xml" ContentType="application/vnd.openxmlformats-officedocument.presentationml.notesSlide+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notesSlides/notesSlide38.xml" ContentType="application/vnd.openxmlformats-officedocument.presentationml.notesSlide+xml"/>
  <Override PartName="/ppt/tags/tag262.xml" ContentType="application/vnd.openxmlformats-officedocument.presentationml.tags+xml"/>
  <Override PartName="/ppt/notesSlides/notesSlide39.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notesSlides/notesSlide40.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41.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42.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43.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notesSlides/notesSlide44.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notesSlides/notesSlide45.xml" ContentType="application/vnd.openxmlformats-officedocument.presentationml.notesSlide+xml"/>
  <Override PartName="/ppt/tags/tag316.xml" ContentType="application/vnd.openxmlformats-officedocument.presentationml.tags+xml"/>
  <Override PartName="/ppt/notesSlides/notesSlide46.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notesSlides/notesSlide47.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48.xml" ContentType="application/vnd.openxmlformats-officedocument.presentationml.notesSlide+xml"/>
  <Override PartName="/ppt/tags/tag328.xml" ContentType="application/vnd.openxmlformats-officedocument.presentationml.tags+xml"/>
  <Override PartName="/ppt/notesSlides/notesSlide49.xml" ContentType="application/vnd.openxmlformats-officedocument.presentationml.notesSlid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50.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notesSlides/notesSlide51.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notesSlides/notesSlide52.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notesSlides/notesSlide53.xml" ContentType="application/vnd.openxmlformats-officedocument.presentationml.notesSlide+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notesSlides/notesSlide54.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55.xml" ContentType="application/vnd.openxmlformats-officedocument.presentationml.notesSlide+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56.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notesSlides/notesSlide57.xml" ContentType="application/vnd.openxmlformats-officedocument.presentationml.notesSlide+xml"/>
  <Override PartName="/ppt/tags/tag382.xml" ContentType="application/vnd.openxmlformats-officedocument.presentationml.tags+xml"/>
  <Override PartName="/ppt/notesSlides/notesSlide58.xml" ContentType="application/vnd.openxmlformats-officedocument.presentationml.notesSl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media/image152.bin" ContentType="image/x-emf"/>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media/image153.bin" ContentType="image/x-emf"/>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6"/>
  </p:notesMasterIdLst>
  <p:sldIdLst>
    <p:sldId id="256" r:id="rId5"/>
    <p:sldId id="524" r:id="rId6"/>
    <p:sldId id="681" r:id="rId7"/>
    <p:sldId id="345" r:id="rId8"/>
    <p:sldId id="636" r:id="rId9"/>
    <p:sldId id="637" r:id="rId10"/>
    <p:sldId id="638" r:id="rId11"/>
    <p:sldId id="639" r:id="rId12"/>
    <p:sldId id="641" r:id="rId13"/>
    <p:sldId id="642" r:id="rId14"/>
    <p:sldId id="643" r:id="rId15"/>
    <p:sldId id="630" r:id="rId16"/>
    <p:sldId id="542" r:id="rId17"/>
    <p:sldId id="503" r:id="rId18"/>
    <p:sldId id="644" r:id="rId19"/>
    <p:sldId id="544" r:id="rId20"/>
    <p:sldId id="259" r:id="rId21"/>
    <p:sldId id="261" r:id="rId22"/>
    <p:sldId id="263" r:id="rId23"/>
    <p:sldId id="545" r:id="rId24"/>
    <p:sldId id="673" r:id="rId25"/>
    <p:sldId id="620" r:id="rId26"/>
    <p:sldId id="677" r:id="rId27"/>
    <p:sldId id="682" r:id="rId28"/>
    <p:sldId id="546" r:id="rId29"/>
    <p:sldId id="532" r:id="rId30"/>
    <p:sldId id="548" r:id="rId31"/>
    <p:sldId id="264" r:id="rId32"/>
    <p:sldId id="547" r:id="rId33"/>
    <p:sldId id="549" r:id="rId34"/>
    <p:sldId id="550" r:id="rId35"/>
    <p:sldId id="270" r:id="rId36"/>
    <p:sldId id="672" r:id="rId37"/>
    <p:sldId id="668" r:id="rId38"/>
    <p:sldId id="553" r:id="rId39"/>
    <p:sldId id="528" r:id="rId40"/>
    <p:sldId id="554" r:id="rId41"/>
    <p:sldId id="493" r:id="rId42"/>
    <p:sldId id="308" r:id="rId43"/>
    <p:sldId id="615" r:id="rId44"/>
    <p:sldId id="616" r:id="rId45"/>
    <p:sldId id="448" r:id="rId46"/>
    <p:sldId id="597" r:id="rId47"/>
    <p:sldId id="653" r:id="rId48"/>
    <p:sldId id="675" r:id="rId49"/>
    <p:sldId id="657" r:id="rId50"/>
    <p:sldId id="674" r:id="rId51"/>
    <p:sldId id="676" r:id="rId52"/>
    <p:sldId id="665" r:id="rId53"/>
    <p:sldId id="684" r:id="rId54"/>
    <p:sldId id="614" r:id="rId55"/>
    <p:sldId id="354" r:id="rId56"/>
    <p:sldId id="530" r:id="rId57"/>
    <p:sldId id="685" r:id="rId58"/>
    <p:sldId id="446" r:id="rId59"/>
    <p:sldId id="671" r:id="rId60"/>
    <p:sldId id="680" r:id="rId61"/>
    <p:sldId id="678" r:id="rId62"/>
    <p:sldId id="646" r:id="rId63"/>
    <p:sldId id="2145707957" r:id="rId64"/>
    <p:sldId id="2145707955" r:id="rId65"/>
    <p:sldId id="667" r:id="rId66"/>
    <p:sldId id="2145707958" r:id="rId67"/>
    <p:sldId id="2145707956" r:id="rId68"/>
    <p:sldId id="447" r:id="rId69"/>
    <p:sldId id="258" r:id="rId70"/>
    <p:sldId id="686" r:id="rId71"/>
    <p:sldId id="262" r:id="rId72"/>
    <p:sldId id="687" r:id="rId73"/>
    <p:sldId id="688" r:id="rId74"/>
    <p:sldId id="575" r:id="rId75"/>
  </p:sldIdLst>
  <p:sldSz cx="12192000" cy="6858000"/>
  <p:notesSz cx="6797675" cy="9926638"/>
  <p:custDataLst>
    <p:tags r:id="rId77"/>
  </p:custDataLst>
  <p:defaultText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68B189-CED7-4CE9-8769-C2106544F12B}">
          <p14:sldIdLst>
            <p14:sldId id="256"/>
            <p14:sldId id="524"/>
            <p14:sldId id="681"/>
            <p14:sldId id="345"/>
            <p14:sldId id="636"/>
            <p14:sldId id="637"/>
            <p14:sldId id="638"/>
            <p14:sldId id="639"/>
            <p14:sldId id="641"/>
            <p14:sldId id="642"/>
            <p14:sldId id="643"/>
            <p14:sldId id="630"/>
            <p14:sldId id="542"/>
            <p14:sldId id="503"/>
            <p14:sldId id="644"/>
            <p14:sldId id="544"/>
            <p14:sldId id="259"/>
            <p14:sldId id="261"/>
            <p14:sldId id="263"/>
            <p14:sldId id="545"/>
            <p14:sldId id="673"/>
            <p14:sldId id="620"/>
            <p14:sldId id="677"/>
            <p14:sldId id="682"/>
            <p14:sldId id="546"/>
            <p14:sldId id="532"/>
            <p14:sldId id="548"/>
            <p14:sldId id="264"/>
            <p14:sldId id="547"/>
            <p14:sldId id="549"/>
            <p14:sldId id="550"/>
            <p14:sldId id="270"/>
            <p14:sldId id="672"/>
            <p14:sldId id="668"/>
            <p14:sldId id="553"/>
            <p14:sldId id="528"/>
            <p14:sldId id="554"/>
            <p14:sldId id="493"/>
            <p14:sldId id="308"/>
            <p14:sldId id="615"/>
            <p14:sldId id="616"/>
            <p14:sldId id="448"/>
            <p14:sldId id="597"/>
            <p14:sldId id="653"/>
            <p14:sldId id="675"/>
            <p14:sldId id="657"/>
            <p14:sldId id="674"/>
            <p14:sldId id="676"/>
            <p14:sldId id="665"/>
            <p14:sldId id="684"/>
            <p14:sldId id="614"/>
            <p14:sldId id="354"/>
            <p14:sldId id="530"/>
            <p14:sldId id="685"/>
          </p14:sldIdLst>
        </p14:section>
        <p14:section name="Untitled Section" id="{3C395A14-FEFA-4EC0-A2A9-8703C0E9B5A8}">
          <p14:sldIdLst>
            <p14:sldId id="446"/>
            <p14:sldId id="671"/>
            <p14:sldId id="680"/>
            <p14:sldId id="678"/>
            <p14:sldId id="646"/>
            <p14:sldId id="2145707957"/>
            <p14:sldId id="2145707955"/>
            <p14:sldId id="667"/>
            <p14:sldId id="2145707958"/>
            <p14:sldId id="2145707956"/>
            <p14:sldId id="447"/>
            <p14:sldId id="258"/>
            <p14:sldId id="686"/>
            <p14:sldId id="262"/>
            <p14:sldId id="687"/>
            <p14:sldId id="688"/>
            <p14:sldId id="5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2D6"/>
    <a:srgbClr val="FFFFFF"/>
    <a:srgbClr val="6193C5"/>
    <a:srgbClr val="D69999"/>
    <a:srgbClr val="FF3399"/>
    <a:srgbClr val="006E8F"/>
    <a:srgbClr val="0092AA"/>
    <a:srgbClr val="D6D6D6"/>
    <a:srgbClr val="5C5C5C"/>
    <a:srgbClr val="FAEE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9D7B26C5-4107-4FEC-AEDC-1716B250A1EF}" styleName="Light Style 1">
    <a:wholeTbl>
      <a:tcTxStyle>
        <a:fontRef idx="minor">
          <a:prstClr val="black"/>
        </a:fontRef>
        <a:schemeClr val="dk1"/>
      </a:tcTxStyle>
      <a:tcStyle>
        <a:tcBdr>
          <a:left>
            <a:ln>
              <a:noFill/>
            </a:ln>
          </a:left>
          <a:right>
            <a:ln>
              <a:noFill/>
            </a:ln>
          </a:right>
          <a:top>
            <a:ln>
              <a:noFill/>
            </a:ln>
          </a:top>
          <a:bottom>
            <a:ln>
              <a:noFill/>
            </a:ln>
          </a:bottom>
          <a:insideH>
            <a:ln w="9525" cmpd="sng">
              <a:solidFill>
                <a:schemeClr val="accent1"/>
              </a:solidFill>
            </a:ln>
          </a:insideH>
          <a:insideV>
            <a:ln>
              <a:noFill/>
            </a:ln>
          </a:insideV>
        </a:tcBdr>
        <a:fill>
          <a:noFill/>
        </a:fill>
      </a:tcStyle>
    </a:wholeTbl>
    <a:band1H>
      <a:tcStyle>
        <a:tcBdr>
          <a:top>
            <a:ln>
              <a:noFill/>
            </a:ln>
          </a:top>
          <a:bottom>
            <a:ln>
              <a:noFill/>
            </a:ln>
          </a:bottom>
        </a:tcBdr>
        <a:fill>
          <a:solidFill>
            <a:schemeClr val="dk2"/>
          </a:solidFill>
        </a:fill>
      </a:tcStyle>
    </a:band1H>
    <a:firstCol>
      <a:tcTxStyle b="on"/>
      <a:tcStyle>
        <a:tcBdr/>
      </a:tcStyle>
    </a:firstCol>
    <a:lastRow>
      <a:tcTxStyle b="on">
        <a:fontRef idx="minor">
          <a:prstClr val="black"/>
        </a:fontRef>
        <a:schemeClr val="lt1"/>
      </a:tcTxStyle>
      <a:tcStyle>
        <a:tcBdr>
          <a:top>
            <a:ln w="19050" cmpd="sng">
              <a:solidFill>
                <a:schemeClr val="lt1"/>
              </a:solidFill>
            </a:ln>
          </a:top>
        </a:tcBdr>
        <a:fill>
          <a:solidFill>
            <a:schemeClr val="accent3"/>
          </a:solidFill>
        </a:fill>
      </a:tcStyle>
    </a:lastRow>
    <a:firstRow>
      <a:tcTxStyle b="on">
        <a:fontRef idx="minor">
          <a:prstClr val="black"/>
        </a:fontRef>
        <a:schemeClr val="accent3"/>
      </a:tcTxStyle>
      <a:tcStyle>
        <a:tcBdr>
          <a:bottom>
            <a:ln w="19050" cmpd="sng">
              <a:solidFill>
                <a:schemeClr val="dk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83953" autoAdjust="0"/>
  </p:normalViewPr>
  <p:slideViewPr>
    <p:cSldViewPr snapToGrid="0">
      <p:cViewPr varScale="1">
        <p:scale>
          <a:sx n="76" d="100"/>
          <a:sy n="76" d="100"/>
        </p:scale>
        <p:origin x="972" y="84"/>
      </p:cViewPr>
      <p:guideLst/>
    </p:cSldViewPr>
  </p:slideViewPr>
  <p:notesTextViewPr>
    <p:cViewPr>
      <p:scale>
        <a:sx n="1" d="1"/>
        <a:sy n="1" d="1"/>
      </p:scale>
      <p:origin x="0" y="0"/>
    </p:cViewPr>
  </p:notesTextViewPr>
  <p:sorterViewPr>
    <p:cViewPr varScale="1">
      <p:scale>
        <a:sx n="1" d="1"/>
        <a:sy n="1" d="1"/>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1"/>
            <a:ext cx="2946400" cy="496888"/>
          </a:xfrm>
          <a:prstGeom prst="rect">
            <a:avLst/>
          </a:prstGeom>
        </p:spPr>
        <p:txBody>
          <a:bodyPr vert="horz" lIns="91440" tIns="45720" rIns="91440" bIns="45720" rtlCol="0"/>
          <a:lstStyle>
            <a:lvl1pPr algn="r">
              <a:defRPr sz="1200"/>
            </a:lvl1pPr>
          </a:lstStyle>
          <a:p>
            <a:fld id="{9F157D4C-05AC-4ACF-A681-274ABA9F2F48}" type="datetimeFigureOut">
              <a:rPr lang="en-GB" smtClean="0"/>
              <a:t>04/09/2025</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sp>
      <p:sp>
        <p:nvSpPr>
          <p:cNvPr id="5" name="Notes Placeholder 4"/>
          <p:cNvSpPr>
            <a:spLocks noGrp="1"/>
          </p:cNvSpPr>
          <p:nvPr>
            <p:ph type="body" sz="quarter" idx="3"/>
          </p:nvPr>
        </p:nvSpPr>
        <p:spPr>
          <a:xfrm>
            <a:off x="679451" y="4776789"/>
            <a:ext cx="5438775" cy="3908425"/>
          </a:xfrm>
          <a:prstGeom prst="rect">
            <a:avLst/>
          </a:prstGeom>
        </p:spPr>
        <p:txBody>
          <a:bodyPr vert="horz" lIns="91440" tIns="45720" rIns="91440" bIns="45720" rtlCol="0"/>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EC46F85C-FBC7-4D1A-BF62-02EEF48AD2C7}" type="slidenum">
              <a:rPr lang="en-GB" smtClean="0"/>
              <a:t>‹#›</a:t>
            </a:fld>
            <a:endParaRPr lang="en-GB"/>
          </a:p>
        </p:txBody>
      </p:sp>
    </p:spTree>
    <p:extLst>
      <p:ext uri="{BB962C8B-B14F-4D97-AF65-F5344CB8AC3E}">
        <p14:creationId xmlns:p14="http://schemas.microsoft.com/office/powerpoint/2010/main" val="403754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1</a:t>
            </a:fld>
            <a:endParaRPr lang="en-GB"/>
          </a:p>
        </p:txBody>
      </p:sp>
    </p:spTree>
    <p:extLst>
      <p:ext uri="{BB962C8B-B14F-4D97-AF65-F5344CB8AC3E}">
        <p14:creationId xmlns:p14="http://schemas.microsoft.com/office/powerpoint/2010/main" val="2394074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8" name="Rectangle 2"/>
          <p:cNvSpPr>
            <a:spLocks noGrp="1" noRot="1" noChangeAspect="1" noChangeArrowheads="1" noTextEdit="1"/>
          </p:cNvSpPr>
          <p:nvPr>
            <p:ph type="sldImg"/>
          </p:nvPr>
        </p:nvSpPr>
        <p:spPr>
          <a:xfrm>
            <a:off x="-4706938" y="1355725"/>
            <a:ext cx="15776576" cy="8875713"/>
          </a:xfrm>
        </p:spPr>
      </p:sp>
      <p:sp>
        <p:nvSpPr>
          <p:cNvPr id="1043459" name="Rectangle 3"/>
          <p:cNvSpPr>
            <a:spLocks noGrp="1" noChangeArrowheads="1"/>
          </p:cNvSpPr>
          <p:nvPr>
            <p:ph type="body" idx="1"/>
          </p:nvPr>
        </p:nvSpPr>
        <p:spPr>
          <a:xfrm>
            <a:off x="570942" y="1383877"/>
            <a:ext cx="1035" cy="2635"/>
          </a:xfrm>
        </p:spPr>
        <p:txBody>
          <a:bodyPr/>
          <a:lstStyle/>
          <a:p>
            <a:endParaRPr lang="en-GB"/>
          </a:p>
        </p:txBody>
      </p:sp>
    </p:spTree>
    <p:extLst>
      <p:ext uri="{BB962C8B-B14F-4D97-AF65-F5344CB8AC3E}">
        <p14:creationId xmlns:p14="http://schemas.microsoft.com/office/powerpoint/2010/main" val="248915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BB3D6A-702C-4807-B0D8-BDFFC11C4F97}" type="slidenum">
              <a:rPr lang="en-GB" smtClean="0"/>
              <a:t>12</a:t>
            </a:fld>
            <a:endParaRPr lang="en-GB"/>
          </a:p>
        </p:txBody>
      </p:sp>
    </p:spTree>
    <p:extLst>
      <p:ext uri="{BB962C8B-B14F-4D97-AF65-F5344CB8AC3E}">
        <p14:creationId xmlns:p14="http://schemas.microsoft.com/office/powerpoint/2010/main" val="753713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6E8F6-7CDE-4FA3-B1FE-3C1CD576F9B0}" type="slidenum">
              <a:rPr lang="en-GB" smtClean="0"/>
              <a:t>13</a:t>
            </a:fld>
            <a:endParaRPr lang="en-GB"/>
          </a:p>
        </p:txBody>
      </p:sp>
    </p:spTree>
    <p:extLst>
      <p:ext uri="{BB962C8B-B14F-4D97-AF65-F5344CB8AC3E}">
        <p14:creationId xmlns:p14="http://schemas.microsoft.com/office/powerpoint/2010/main" val="113812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14</a:t>
            </a:fld>
            <a:endParaRPr lang="en-GB"/>
          </a:p>
        </p:txBody>
      </p:sp>
    </p:spTree>
    <p:extLst>
      <p:ext uri="{BB962C8B-B14F-4D97-AF65-F5344CB8AC3E}">
        <p14:creationId xmlns:p14="http://schemas.microsoft.com/office/powerpoint/2010/main" val="1710622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wrap="square"/>
          <a:lstStyle/>
          <a:p>
            <a:endParaRPr lang="en-GB"/>
          </a:p>
        </p:txBody>
      </p:sp>
      <p:sp>
        <p:nvSpPr>
          <p:cNvPr id="4" name="Slide Number Placeholder 3"/>
          <p:cNvSpPr>
            <a:spLocks noGrp="1"/>
          </p:cNvSpPr>
          <p:nvPr>
            <p:ph type="sldNum" sz="quarter" idx="10"/>
          </p:nvPr>
        </p:nvSpPr>
        <p:spPr/>
        <p:txBody>
          <a:bodyPr/>
          <a:lstStyle/>
          <a:p>
            <a:fld id="{5E2E0E6B-01B6-42D2-87AB-B4AC8F829CAE}" type="slidenum">
              <a:rPr lang="en-GB" smtClean="0"/>
              <a:t>15</a:t>
            </a:fld>
            <a:endParaRPr lang="en-GB"/>
          </a:p>
        </p:txBody>
      </p:sp>
    </p:spTree>
    <p:extLst>
      <p:ext uri="{BB962C8B-B14F-4D97-AF65-F5344CB8AC3E}">
        <p14:creationId xmlns:p14="http://schemas.microsoft.com/office/powerpoint/2010/main" val="189359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16</a:t>
            </a:fld>
            <a:endParaRPr lang="en-GB"/>
          </a:p>
        </p:txBody>
      </p:sp>
    </p:spTree>
    <p:extLst>
      <p:ext uri="{BB962C8B-B14F-4D97-AF65-F5344CB8AC3E}">
        <p14:creationId xmlns:p14="http://schemas.microsoft.com/office/powerpoint/2010/main" val="112853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17</a:t>
            </a:fld>
            <a:endParaRPr lang="en-GB"/>
          </a:p>
        </p:txBody>
      </p:sp>
    </p:spTree>
    <p:extLst>
      <p:ext uri="{BB962C8B-B14F-4D97-AF65-F5344CB8AC3E}">
        <p14:creationId xmlns:p14="http://schemas.microsoft.com/office/powerpoint/2010/main" val="73216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62" name="Rectangle 2"/>
          <p:cNvSpPr>
            <a:spLocks noGrp="1" noRot="1" noChangeAspect="1" noChangeArrowheads="1" noTextEdit="1"/>
          </p:cNvSpPr>
          <p:nvPr>
            <p:ph type="sldImg"/>
          </p:nvPr>
        </p:nvSpPr>
        <p:spPr>
          <a:xfrm>
            <a:off x="138113" y="785813"/>
            <a:ext cx="7000875" cy="3938587"/>
          </a:xfrm>
        </p:spPr>
      </p:sp>
      <p:sp>
        <p:nvSpPr>
          <p:cNvPr id="2037763" name="Rectangle 3"/>
          <p:cNvSpPr>
            <a:spLocks noGrp="1" noChangeArrowheads="1"/>
          </p:cNvSpPr>
          <p:nvPr>
            <p:ph type="body" idx="1"/>
          </p:nvPr>
        </p:nvSpPr>
        <p:spPr>
          <a:xfrm>
            <a:off x="959004" y="4985047"/>
            <a:ext cx="5347538" cy="4636641"/>
          </a:xfrm>
        </p:spPr>
        <p:txBody>
          <a:bodyPr lIns="96484" tIns="48242" rIns="96484" bIns="48242"/>
          <a:lstStyle/>
          <a:p>
            <a:endParaRPr lang="en-GB"/>
          </a:p>
        </p:txBody>
      </p:sp>
    </p:spTree>
    <p:extLst>
      <p:ext uri="{BB962C8B-B14F-4D97-AF65-F5344CB8AC3E}">
        <p14:creationId xmlns:p14="http://schemas.microsoft.com/office/powerpoint/2010/main" val="1759488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2438" y="198438"/>
            <a:ext cx="8199438" cy="4613275"/>
          </a:xfrm>
        </p:spPr>
      </p:sp>
      <p:sp>
        <p:nvSpPr>
          <p:cNvPr id="3" name="Notes Placeholder 2"/>
          <p:cNvSpPr>
            <a:spLocks noGrp="1"/>
          </p:cNvSpPr>
          <p:nvPr>
            <p:ph type="body" idx="1"/>
          </p:nvPr>
        </p:nvSpPr>
        <p:spPr/>
        <p:txBody>
          <a:bodyPr>
            <a:normAutofit/>
          </a:bodyPr>
          <a:lstStyle/>
          <a:p>
            <a:endParaRPr lang="en-GB" baseline="0"/>
          </a:p>
        </p:txBody>
      </p:sp>
      <p:sp>
        <p:nvSpPr>
          <p:cNvPr id="4" name="Slide Number Placeholder 3"/>
          <p:cNvSpPr>
            <a:spLocks noGrp="1"/>
          </p:cNvSpPr>
          <p:nvPr>
            <p:ph type="sldNum" sz="quarter" idx="10"/>
          </p:nvPr>
        </p:nvSpPr>
        <p:spPr>
          <a:xfrm>
            <a:off x="4130559" y="8330620"/>
            <a:ext cx="3159534" cy="437902"/>
          </a:xfrm>
          <a:prstGeom prst="rect">
            <a:avLst/>
          </a:prstGeom>
        </p:spPr>
        <p:txBody>
          <a:bodyPr lIns="92815" tIns="46407" rIns="92815" bIns="46407"/>
          <a:lstStyle/>
          <a:p>
            <a:fld id="{0CA76D4D-8F8F-4B89-BED3-570EA97DF45D}" type="slidenum">
              <a:rPr lang="en-GB" smtClean="0"/>
              <a:t>19</a:t>
            </a:fld>
            <a:endParaRPr lang="en-GB"/>
          </a:p>
        </p:txBody>
      </p:sp>
    </p:spTree>
    <p:extLst>
      <p:ext uri="{BB962C8B-B14F-4D97-AF65-F5344CB8AC3E}">
        <p14:creationId xmlns:p14="http://schemas.microsoft.com/office/powerpoint/2010/main" val="1428796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3900" y="658813"/>
            <a:ext cx="5842000" cy="3286125"/>
          </a:xfrm>
        </p:spPr>
      </p:sp>
      <p:sp>
        <p:nvSpPr>
          <p:cNvPr id="3" name="Notes Placeholder 2"/>
          <p:cNvSpPr>
            <a:spLocks noGrp="1"/>
          </p:cNvSpPr>
          <p:nvPr>
            <p:ph type="body" idx="1"/>
          </p:nvPr>
        </p:nvSpPr>
        <p:spPr/>
        <p:txBody>
          <a:bodyPr>
            <a:normAutofit/>
          </a:bodyPr>
          <a:lstStyle/>
          <a:p>
            <a:r>
              <a:rPr lang="en-GB" err="1"/>
              <a:t>Sovendus</a:t>
            </a:r>
            <a:endParaRPr lang="en-GB"/>
          </a:p>
          <a:p>
            <a:pPr marL="171450" indent="-171450">
              <a:buFontTx/>
              <a:buChar char="-"/>
            </a:pPr>
            <a:r>
              <a:rPr lang="en-US"/>
              <a:t>Target: Leading online coupon network provider serving ~1,000 customers with a focus on the German market and ~€36M sales in 2018</a:t>
            </a:r>
          </a:p>
          <a:p>
            <a:pPr marL="171450" indent="-171450">
              <a:buFontTx/>
              <a:buChar char="-"/>
            </a:pPr>
            <a:r>
              <a:rPr lang="en-US"/>
              <a:t>Year: 2019</a:t>
            </a:r>
          </a:p>
          <a:p>
            <a:pPr marL="171450" indent="-171450">
              <a:buFontTx/>
              <a:buChar char="-"/>
            </a:pPr>
            <a:r>
              <a:rPr lang="en-US"/>
              <a:t>Country: Germany </a:t>
            </a:r>
          </a:p>
          <a:p>
            <a:pPr marL="171450" indent="-171450">
              <a:buFontTx/>
              <a:buChar char="-"/>
            </a:pPr>
            <a:r>
              <a:rPr lang="en-US"/>
              <a:t>Client: FSN</a:t>
            </a:r>
          </a:p>
          <a:p>
            <a:pPr marL="171450" indent="-171450">
              <a:buFontTx/>
              <a:buChar char="-"/>
            </a:pPr>
            <a:endParaRPr lang="en-US"/>
          </a:p>
          <a:p>
            <a:r>
              <a:rPr lang="en-GB" err="1"/>
              <a:t>Flixbus</a:t>
            </a:r>
            <a:endParaRPr lang="en-GB"/>
          </a:p>
          <a:p>
            <a:pPr marL="171450" indent="-171450">
              <a:buFontTx/>
              <a:buChar char="-"/>
            </a:pPr>
            <a:r>
              <a:rPr lang="en-GB" baseline="0"/>
              <a:t>Target: Intercity bus service provider in Europe and USA </a:t>
            </a:r>
          </a:p>
          <a:p>
            <a:pPr marL="171450" indent="-171450">
              <a:buFontTx/>
              <a:buChar char="-"/>
            </a:pPr>
            <a:r>
              <a:rPr lang="en-US"/>
              <a:t>Year: n/a</a:t>
            </a:r>
          </a:p>
          <a:p>
            <a:pPr marL="171450" indent="-171450">
              <a:buFontTx/>
              <a:buChar char="-"/>
            </a:pPr>
            <a:r>
              <a:rPr lang="en-US"/>
              <a:t>Country: n/a </a:t>
            </a:r>
          </a:p>
          <a:p>
            <a:pPr marL="171450" indent="-171450">
              <a:buFontTx/>
              <a:buChar char="-"/>
            </a:pPr>
            <a:r>
              <a:rPr lang="en-US"/>
              <a:t>Client: n/a</a:t>
            </a:r>
            <a:endParaRPr lang="en-GB" baseline="0"/>
          </a:p>
          <a:p>
            <a:pPr marL="171450" indent="-171450">
              <a:buFontTx/>
              <a:buChar char="-"/>
            </a:pPr>
            <a:endParaRPr lang="en-GB"/>
          </a:p>
          <a:p>
            <a:r>
              <a:rPr lang="en-GB"/>
              <a:t>Board International (Palazzo)</a:t>
            </a:r>
          </a:p>
          <a:p>
            <a:pPr marL="171450" indent="-171450">
              <a:buFontTx/>
              <a:buChar char="-"/>
            </a:pPr>
            <a:r>
              <a:rPr lang="en-GB"/>
              <a:t>Target: Analytics software provider (BOARD toolkit) with focus on Business Intelligence  and Corporate</a:t>
            </a:r>
            <a:r>
              <a:rPr lang="en-GB" baseline="0"/>
              <a:t> Performance Management</a:t>
            </a:r>
          </a:p>
          <a:p>
            <a:pPr marL="171450" indent="-171450">
              <a:buFontTx/>
              <a:buChar char="-"/>
            </a:pPr>
            <a:r>
              <a:rPr lang="en-US"/>
              <a:t>Year: n/a</a:t>
            </a:r>
          </a:p>
          <a:p>
            <a:pPr marL="171450" indent="-171450">
              <a:buFontTx/>
              <a:buChar char="-"/>
            </a:pPr>
            <a:r>
              <a:rPr lang="en-US"/>
              <a:t>Country: n/a </a:t>
            </a:r>
          </a:p>
          <a:p>
            <a:pPr marL="171450" indent="-171450">
              <a:buFontTx/>
              <a:buChar char="-"/>
            </a:pPr>
            <a:r>
              <a:rPr lang="en-US"/>
              <a:t>Client: n/a</a:t>
            </a:r>
            <a:r>
              <a:rPr lang="en-GB" baseline="0"/>
              <a:t> </a:t>
            </a:r>
            <a:endParaRPr lang="en-GB"/>
          </a:p>
          <a:p>
            <a:endParaRPr lang="en-GB"/>
          </a:p>
          <a:p>
            <a:r>
              <a:rPr lang="en-GB" err="1"/>
              <a:t>Apco / ToiToi</a:t>
            </a:r>
            <a:endParaRPr lang="en-GB"/>
          </a:p>
          <a:p>
            <a:pPr marL="171450" indent="-171450">
              <a:buFontTx/>
              <a:buChar char="-"/>
            </a:pPr>
            <a:r>
              <a:rPr lang="en-GB"/>
              <a:t>Target: Provider</a:t>
            </a:r>
            <a:r>
              <a:rPr lang="en-GB" baseline="0"/>
              <a:t> of mobile toilets/ containers and vacuum systems for events and for the construction and agriculture sectors</a:t>
            </a:r>
          </a:p>
          <a:p>
            <a:pPr marL="171450" indent="-171450">
              <a:buFontTx/>
              <a:buChar char="-"/>
            </a:pPr>
            <a:r>
              <a:rPr lang="en-US"/>
              <a:t>Year: 2019</a:t>
            </a:r>
          </a:p>
          <a:p>
            <a:pPr marL="171450" indent="-171450">
              <a:buFontTx/>
              <a:buChar char="-"/>
            </a:pPr>
            <a:r>
              <a:rPr lang="en-US"/>
              <a:t>Country: Germany </a:t>
            </a:r>
          </a:p>
          <a:p>
            <a:pPr marL="171450" indent="-171450">
              <a:buFontTx/>
              <a:buChar char="-"/>
            </a:pPr>
            <a:r>
              <a:rPr lang="en-US"/>
              <a:t>Client: n/a</a:t>
            </a:r>
            <a:endParaRPr lang="en-GB" baseline="0"/>
          </a:p>
          <a:p>
            <a:pPr marL="171450" indent="-171450">
              <a:buFontTx/>
              <a:buChar char="-"/>
            </a:pPr>
            <a:endParaRPr lang="en-GB"/>
          </a:p>
          <a:p>
            <a:r>
              <a:rPr lang="en-GB" baseline="0"/>
              <a:t>AVS Verkehrssicherung</a:t>
            </a:r>
          </a:p>
          <a:p>
            <a:pPr marL="171450" indent="-171450">
              <a:buFontTx/>
              <a:buChar char="-"/>
            </a:pPr>
            <a:r>
              <a:rPr lang="en-GB" baseline="0"/>
              <a:t>Target: </a:t>
            </a:r>
            <a:r>
              <a:rPr lang="de-DE" baseline="0"/>
              <a:t>Le</a:t>
            </a:r>
            <a:r>
              <a:rPr lang="en-US" baseline="0" err="1"/>
              <a:t>ading full-service highway traffic safety services provider in Germany.</a:t>
            </a:r>
          </a:p>
          <a:p>
            <a:pPr marL="171450" indent="-171450">
              <a:buFontTx/>
              <a:buChar char="-"/>
            </a:pPr>
            <a:r>
              <a:rPr lang="en-US" baseline="0"/>
              <a:t>Year: 2018</a:t>
            </a:r>
          </a:p>
          <a:p>
            <a:pPr marL="171450" indent="-171450">
              <a:buFontTx/>
              <a:buChar char="-"/>
            </a:pPr>
            <a:r>
              <a:rPr lang="en-US" baseline="0"/>
              <a:t>Country: Germany</a:t>
            </a:r>
          </a:p>
          <a:p>
            <a:pPr marL="171450" indent="-171450">
              <a:buFontTx/>
              <a:buChar char="-"/>
            </a:pPr>
            <a:r>
              <a:rPr lang="en-US" baseline="0"/>
              <a:t>Client: Triton</a:t>
            </a:r>
            <a:endParaRPr lang="en-GB"/>
          </a:p>
          <a:p>
            <a:endParaRPr lang="en-GB"/>
          </a:p>
          <a:p>
            <a:r>
              <a:rPr lang="en-GB" err="1"/>
              <a:t>Cobex</a:t>
            </a:r>
            <a:endParaRPr lang="en-GB"/>
          </a:p>
          <a:p>
            <a:pPr marL="171450" indent="-171450">
              <a:buFontTx/>
              <a:buChar char="-"/>
            </a:pPr>
            <a:r>
              <a:rPr lang="en-GB" baseline="0"/>
              <a:t>Target:</a:t>
            </a:r>
            <a:r>
              <a:rPr lang="en-US" baseline="0"/>
              <a:t> Global leader in the manufacture of carbon and graphite products for the primary aluminium and iron making industry and other metallurgical smelting processes. </a:t>
            </a:r>
          </a:p>
          <a:p>
            <a:pPr marL="171450" indent="-171450">
              <a:buFontTx/>
              <a:buChar char="-"/>
            </a:pPr>
            <a:r>
              <a:rPr lang="en-US" baseline="0"/>
              <a:t>Year: 2017</a:t>
            </a:r>
          </a:p>
          <a:p>
            <a:pPr marL="171450" indent="-171450">
              <a:buFontTx/>
              <a:buChar char="-"/>
            </a:pPr>
            <a:r>
              <a:rPr lang="en-US" baseline="0"/>
              <a:t>Country: Germany</a:t>
            </a:r>
          </a:p>
          <a:p>
            <a:pPr marL="171450" indent="-171450">
              <a:buFontTx/>
              <a:buChar char="-"/>
            </a:pPr>
            <a:r>
              <a:rPr lang="en-US" baseline="0"/>
              <a:t>Client: Triton</a:t>
            </a:r>
            <a:endParaRPr lang="en-GB"/>
          </a:p>
          <a:p>
            <a:endParaRPr lang="en-GB"/>
          </a:p>
          <a:p>
            <a:r>
              <a:rPr lang="en-GB" err="1"/>
              <a:t>Pfleiderer</a:t>
            </a:r>
            <a:endParaRPr lang="en-GB"/>
          </a:p>
          <a:p>
            <a:pPr marL="171450" indent="-171450">
              <a:buFontTx/>
              <a:buChar char="-"/>
            </a:pPr>
            <a:r>
              <a:rPr lang="en-GB" baseline="0"/>
              <a:t>Target:</a:t>
            </a:r>
            <a:r>
              <a:rPr lang="en-US" baseline="0"/>
              <a:t> Provider of wood-based materials, especially medium-density fibreboard and particle board / leading provider of l</a:t>
            </a:r>
            <a:r>
              <a:rPr lang="de-DE" sz="1200" b="0" i="0" kern="1200" err="1">
                <a:solidFill>
                  <a:schemeClr val="tx1"/>
                </a:solidFill>
                <a:effectLst/>
                <a:latin typeface="+mn-lt"/>
                <a:ea typeface="+mn-ea"/>
                <a:cs typeface="+mn-cs"/>
              </a:rPr>
              <a:t>aminated particle boards.</a:t>
            </a:r>
            <a:endParaRPr lang="en-US" baseline="0"/>
          </a:p>
          <a:p>
            <a:pPr marL="171450" indent="-171450">
              <a:buFontTx/>
              <a:buChar char="-"/>
            </a:pPr>
            <a:r>
              <a:rPr lang="en-US" baseline="0"/>
              <a:t>Year: n/a</a:t>
            </a:r>
          </a:p>
          <a:p>
            <a:pPr marL="171450" indent="-171450">
              <a:buFontTx/>
              <a:buChar char="-"/>
            </a:pPr>
            <a:r>
              <a:rPr lang="en-US" baseline="0"/>
              <a:t>Country: Poland</a:t>
            </a:r>
          </a:p>
          <a:p>
            <a:pPr marL="171450" indent="-171450">
              <a:buFontTx/>
              <a:buChar char="-"/>
            </a:pPr>
            <a:r>
              <a:rPr lang="en-US" baseline="0"/>
              <a:t>Client: n/a</a:t>
            </a:r>
            <a:endParaRPr lang="en-GB"/>
          </a:p>
          <a:p>
            <a:endParaRPr lang="en-GB"/>
          </a:p>
        </p:txBody>
      </p:sp>
      <p:sp>
        <p:nvSpPr>
          <p:cNvPr id="4" name="Slide Number Placeholder 3"/>
          <p:cNvSpPr>
            <a:spLocks noGrp="1"/>
          </p:cNvSpPr>
          <p:nvPr>
            <p:ph type="sldNum" sz="quarter" idx="10"/>
          </p:nvPr>
        </p:nvSpPr>
        <p:spPr>
          <a:xfrm>
            <a:off x="4131010" y="8329747"/>
            <a:ext cx="3159000" cy="438855"/>
          </a:xfrm>
          <a:prstGeom prst="rect">
            <a:avLst/>
          </a:prstGeom>
        </p:spPr>
        <p:txBody>
          <a:bodyPr lIns="92896" tIns="46448" rIns="92896" bIns="46448"/>
          <a:lstStyle/>
          <a:p>
            <a:fld id="{0CA76D4D-8F8F-4B89-BED3-570EA97DF45D}" type="slidenum">
              <a:rPr lang="en-GB" smtClean="0">
                <a:solidFill>
                  <a:prstClr val="black"/>
                </a:solidFill>
              </a:rPr>
              <a:t>20</a:t>
            </a:fld>
            <a:endParaRPr lang="en-GB">
              <a:solidFill>
                <a:prstClr val="black"/>
              </a:solidFill>
            </a:endParaRPr>
          </a:p>
        </p:txBody>
      </p:sp>
    </p:spTree>
    <p:extLst>
      <p:ext uri="{BB962C8B-B14F-4D97-AF65-F5344CB8AC3E}">
        <p14:creationId xmlns:p14="http://schemas.microsoft.com/office/powerpoint/2010/main" val="136984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2</a:t>
            </a:fld>
            <a:endParaRPr lang="en-GB"/>
          </a:p>
        </p:txBody>
      </p:sp>
    </p:spTree>
    <p:extLst>
      <p:ext uri="{BB962C8B-B14F-4D97-AF65-F5344CB8AC3E}">
        <p14:creationId xmlns:p14="http://schemas.microsoft.com/office/powerpoint/2010/main" val="3791209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200"/>
              </a:lnSpc>
              <a:spcBef>
                <a:spcPct val="0"/>
              </a:spcBef>
              <a:buNone/>
            </a:pPr>
            <a:r>
              <a:rPr lang="en-US" sz="1200" err="1">
                <a:solidFill>
                  <a:srgbClr val="5C5C5C"/>
                </a:solidFill>
              </a:rPr>
              <a:t>Sovendus</a:t>
            </a:r>
            <a:endParaRPr lang="en-US" sz="1200">
              <a:solidFill>
                <a:srgbClr val="5C5C5C"/>
              </a:solidFill>
            </a:endParaRPr>
          </a:p>
          <a:p>
            <a:pPr marL="0" indent="0">
              <a:lnSpc>
                <a:spcPts val="1200"/>
              </a:lnSpc>
              <a:spcBef>
                <a:spcPct val="0"/>
              </a:spcBef>
              <a:buNone/>
            </a:pPr>
            <a:r>
              <a:rPr lang="en-US" sz="1200">
                <a:solidFill>
                  <a:srgbClr val="5C5C5C"/>
                </a:solidFill>
              </a:rPr>
              <a:t>Target: Leading online coupon network provider with a focus on the German market</a:t>
            </a:r>
          </a:p>
          <a:p>
            <a:pPr marL="0" indent="0">
              <a:lnSpc>
                <a:spcPts val="1200"/>
              </a:lnSpc>
              <a:spcBef>
                <a:spcPct val="0"/>
              </a:spcBef>
              <a:buNone/>
            </a:pPr>
            <a:r>
              <a:rPr lang="en-US" sz="1200">
                <a:solidFill>
                  <a:srgbClr val="5C5C5C"/>
                </a:solidFill>
              </a:rPr>
              <a:t>Year: 2019</a:t>
            </a:r>
          </a:p>
          <a:p>
            <a:pPr marL="0" indent="0">
              <a:lnSpc>
                <a:spcPts val="1200"/>
              </a:lnSpc>
              <a:spcBef>
                <a:spcPct val="0"/>
              </a:spcBef>
              <a:buNone/>
            </a:pPr>
            <a:r>
              <a:rPr lang="en-US" sz="1200">
                <a:solidFill>
                  <a:srgbClr val="5C5C5C"/>
                </a:solidFill>
              </a:rPr>
              <a:t>Country: Germany </a:t>
            </a:r>
          </a:p>
          <a:p>
            <a:pPr marL="0" indent="0">
              <a:lnSpc>
                <a:spcPts val="1200"/>
              </a:lnSpc>
              <a:spcBef>
                <a:spcPct val="0"/>
              </a:spcBef>
              <a:buNone/>
            </a:pPr>
            <a:r>
              <a:rPr lang="en-US" sz="1200">
                <a:solidFill>
                  <a:srgbClr val="5C5C5C"/>
                </a:solidFill>
              </a:rPr>
              <a:t>Client: FSN</a:t>
            </a:r>
          </a:p>
        </p:txBody>
      </p:sp>
      <p:sp>
        <p:nvSpPr>
          <p:cNvPr id="4" name="Slide Number Placeholder 3"/>
          <p:cNvSpPr>
            <a:spLocks noGrp="1"/>
          </p:cNvSpPr>
          <p:nvPr>
            <p:ph type="sldNum" sz="quarter" idx="10"/>
          </p:nvPr>
        </p:nvSpPr>
        <p:spPr/>
        <p:txBody>
          <a:bodyPr/>
          <a:lstStyle/>
          <a:p>
            <a:fld id="{E2919E42-49C3-4847-B9F7-5B5744327622}" type="slidenum">
              <a:rPr lang="en-US" smtClean="0"/>
              <a:t>21</a:t>
            </a:fld>
            <a:endParaRPr lang="en-US"/>
          </a:p>
        </p:txBody>
      </p:sp>
    </p:spTree>
    <p:extLst>
      <p:ext uri="{BB962C8B-B14F-4D97-AF65-F5344CB8AC3E}">
        <p14:creationId xmlns:p14="http://schemas.microsoft.com/office/powerpoint/2010/main" val="1935905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1200"/>
              </a:lnSpc>
              <a:spcBef>
                <a:spcPct val="0"/>
              </a:spcBef>
              <a:buNone/>
            </a:pPr>
            <a:r>
              <a:rPr lang="en-US" sz="1200">
                <a:solidFill>
                  <a:srgbClr val="5C5C5C"/>
                </a:solidFill>
              </a:rPr>
              <a:t>Board International (</a:t>
            </a:r>
            <a:r>
              <a:rPr lang="en-US" sz="1200" b="1">
                <a:solidFill>
                  <a:srgbClr val="5C5C5C"/>
                </a:solidFill>
              </a:rPr>
              <a:t>Palazzo</a:t>
            </a:r>
            <a:r>
              <a:rPr lang="en-US" sz="1200">
                <a:solidFill>
                  <a:srgbClr val="5C5C5C"/>
                </a:solidFill>
              </a:rPr>
              <a:t>)</a:t>
            </a:r>
          </a:p>
          <a:p>
            <a:pPr marL="0" indent="0">
              <a:lnSpc>
                <a:spcPts val="1200"/>
              </a:lnSpc>
              <a:spcBef>
                <a:spcPct val="0"/>
              </a:spcBef>
              <a:buNone/>
            </a:pPr>
            <a:r>
              <a:rPr lang="en-US" sz="1200">
                <a:solidFill>
                  <a:srgbClr val="5C5C5C"/>
                </a:solidFill>
              </a:rPr>
              <a:t>Target: Analytics software provider (BOARD toolkit) with focus on Business Intelligence  and Corporate Performance Management</a:t>
            </a:r>
          </a:p>
          <a:p>
            <a:pPr marL="0" indent="0">
              <a:lnSpc>
                <a:spcPts val="1200"/>
              </a:lnSpc>
              <a:spcBef>
                <a:spcPct val="0"/>
              </a:spcBef>
              <a:buNone/>
            </a:pPr>
            <a:r>
              <a:rPr lang="en-US" sz="1200">
                <a:solidFill>
                  <a:srgbClr val="5C5C5C"/>
                </a:solidFill>
              </a:rPr>
              <a:t>Year: n/a</a:t>
            </a:r>
          </a:p>
          <a:p>
            <a:pPr marL="0" indent="0">
              <a:lnSpc>
                <a:spcPts val="1200"/>
              </a:lnSpc>
              <a:spcBef>
                <a:spcPct val="0"/>
              </a:spcBef>
              <a:buNone/>
            </a:pPr>
            <a:r>
              <a:rPr lang="en-US" sz="1200">
                <a:solidFill>
                  <a:srgbClr val="5C5C5C"/>
                </a:solidFill>
              </a:rPr>
              <a:t>Country: n/a </a:t>
            </a:r>
          </a:p>
          <a:p>
            <a:pPr marL="0" indent="0">
              <a:lnSpc>
                <a:spcPts val="1200"/>
              </a:lnSpc>
              <a:spcBef>
                <a:spcPct val="0"/>
              </a:spcBef>
              <a:buNone/>
            </a:pPr>
            <a:r>
              <a:rPr lang="en-US" sz="1200">
                <a:solidFill>
                  <a:srgbClr val="5C5C5C"/>
                </a:solidFill>
              </a:rPr>
              <a:t>Client: n/a </a:t>
            </a:r>
          </a:p>
          <a:p>
            <a:endParaRPr lang="en-GB"/>
          </a:p>
        </p:txBody>
      </p:sp>
      <p:sp>
        <p:nvSpPr>
          <p:cNvPr id="4" name="Slide Number Placeholder 3"/>
          <p:cNvSpPr>
            <a:spLocks noGrp="1"/>
          </p:cNvSpPr>
          <p:nvPr>
            <p:ph type="sldNum" sz="quarter" idx="10"/>
          </p:nvPr>
        </p:nvSpPr>
        <p:spPr/>
        <p:txBody>
          <a:bodyPr/>
          <a:lstStyle/>
          <a:p>
            <a:fld id="{08CD9B41-54C9-46CB-B8C6-95FE52702089}" type="slidenum">
              <a:rPr lang="en-GB" smtClean="0"/>
              <a:t>22</a:t>
            </a:fld>
            <a:endParaRPr lang="en-GB"/>
          </a:p>
        </p:txBody>
      </p:sp>
    </p:spTree>
    <p:extLst>
      <p:ext uri="{BB962C8B-B14F-4D97-AF65-F5344CB8AC3E}">
        <p14:creationId xmlns:p14="http://schemas.microsoft.com/office/powerpoint/2010/main" val="96151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25</a:t>
            </a:fld>
            <a:endParaRPr lang="en-GB"/>
          </a:p>
        </p:txBody>
      </p:sp>
    </p:spTree>
    <p:extLst>
      <p:ext uri="{BB962C8B-B14F-4D97-AF65-F5344CB8AC3E}">
        <p14:creationId xmlns:p14="http://schemas.microsoft.com/office/powerpoint/2010/main" val="2917698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26</a:t>
            </a:fld>
            <a:endParaRPr lang="en-GB"/>
          </a:p>
        </p:txBody>
      </p:sp>
    </p:spTree>
    <p:extLst>
      <p:ext uri="{BB962C8B-B14F-4D97-AF65-F5344CB8AC3E}">
        <p14:creationId xmlns:p14="http://schemas.microsoft.com/office/powerpoint/2010/main" val="7124092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66A6E8F6-7CDE-4FA3-B1FE-3C1CD576F9B0}" type="slidenum">
              <a:rPr lang="en-GB" smtClean="0"/>
              <a:t>27</a:t>
            </a:fld>
            <a:endParaRPr lang="en-GB"/>
          </a:p>
        </p:txBody>
      </p:sp>
    </p:spTree>
    <p:extLst>
      <p:ext uri="{BB962C8B-B14F-4D97-AF65-F5344CB8AC3E}">
        <p14:creationId xmlns:p14="http://schemas.microsoft.com/office/powerpoint/2010/main" val="4000839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6F008A9-DFF8-4AC6-9C30-E04A07D3C7D0}" type="slidenum">
              <a:rPr lang="en-GB" smtClean="0"/>
              <a:t>28</a:t>
            </a:fld>
            <a:endParaRPr lang="en-GB"/>
          </a:p>
        </p:txBody>
      </p:sp>
    </p:spTree>
    <p:extLst>
      <p:ext uri="{BB962C8B-B14F-4D97-AF65-F5344CB8AC3E}">
        <p14:creationId xmlns:p14="http://schemas.microsoft.com/office/powerpoint/2010/main" val="2146944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29</a:t>
            </a:fld>
            <a:endParaRPr lang="en-GB"/>
          </a:p>
        </p:txBody>
      </p:sp>
    </p:spTree>
    <p:extLst>
      <p:ext uri="{BB962C8B-B14F-4D97-AF65-F5344CB8AC3E}">
        <p14:creationId xmlns:p14="http://schemas.microsoft.com/office/powerpoint/2010/main" val="2325890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wrap="square"/>
          <a:lstStyle/>
          <a:p>
            <a:endParaRPr lang="en-GB"/>
          </a:p>
        </p:txBody>
      </p:sp>
      <p:sp>
        <p:nvSpPr>
          <p:cNvPr id="4" name="Slide Number Placeholder 3"/>
          <p:cNvSpPr>
            <a:spLocks noGrp="1"/>
          </p:cNvSpPr>
          <p:nvPr>
            <p:ph type="sldNum" sz="quarter" idx="10"/>
          </p:nvPr>
        </p:nvSpPr>
        <p:spPr/>
        <p:txBody>
          <a:bodyPr/>
          <a:lstStyle/>
          <a:p>
            <a:fld id="{B0F9BAEE-1868-4766-80E9-6F4EF5274E0A}" type="slidenum">
              <a:rPr lang="en-GB" smtClean="0"/>
              <a:t>30</a:t>
            </a:fld>
            <a:endParaRPr lang="en-GB"/>
          </a:p>
        </p:txBody>
      </p:sp>
    </p:spTree>
    <p:extLst>
      <p:ext uri="{BB962C8B-B14F-4D97-AF65-F5344CB8AC3E}">
        <p14:creationId xmlns:p14="http://schemas.microsoft.com/office/powerpoint/2010/main" val="29626356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719138"/>
            <a:ext cx="6384925" cy="3592512"/>
          </a:xfrm>
        </p:spPr>
      </p:sp>
      <p:sp>
        <p:nvSpPr>
          <p:cNvPr id="3" name="Notes Placeholder 2"/>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1191746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Rot="1" noChangeAspect="1" noChangeArrowheads="1" noTextEdit="1"/>
          </p:cNvSpPr>
          <p:nvPr>
            <p:ph type="sldImg"/>
          </p:nvPr>
        </p:nvSpPr>
        <p:spPr>
          <a:xfrm>
            <a:off x="-82550" y="627063"/>
            <a:ext cx="7688263" cy="4325937"/>
          </a:xfrm>
        </p:spPr>
      </p:sp>
      <p:sp>
        <p:nvSpPr>
          <p:cNvPr id="1036291" name="Rectangle 3"/>
          <p:cNvSpPr>
            <a:spLocks noGrp="1" noChangeArrowheads="1"/>
          </p:cNvSpPr>
          <p:nvPr>
            <p:ph type="body" idx="1"/>
          </p:nvPr>
        </p:nvSpPr>
        <p:spPr>
          <a:xfrm>
            <a:off x="173614" y="5487961"/>
            <a:ext cx="7000493" cy="1299650"/>
          </a:xfrm>
        </p:spPr>
        <p:txBody>
          <a:bodyPr/>
          <a:lstStyle/>
          <a:p>
            <a:r>
              <a:rPr lang="en-GB"/>
              <a:t>Click to highlight CHAID before transition</a:t>
            </a:r>
          </a:p>
        </p:txBody>
      </p:sp>
    </p:spTree>
    <p:extLst>
      <p:ext uri="{BB962C8B-B14F-4D97-AF65-F5344CB8AC3E}">
        <p14:creationId xmlns:p14="http://schemas.microsoft.com/office/powerpoint/2010/main" val="296064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BB3D6A-702C-4807-B0D8-BDFFC11C4F97}" type="slidenum">
              <a:rPr lang="en-GB" smtClean="0"/>
              <a:t>4</a:t>
            </a:fld>
            <a:endParaRPr lang="en-GB"/>
          </a:p>
        </p:txBody>
      </p:sp>
    </p:spTree>
    <p:extLst>
      <p:ext uri="{BB962C8B-B14F-4D97-AF65-F5344CB8AC3E}">
        <p14:creationId xmlns:p14="http://schemas.microsoft.com/office/powerpoint/2010/main" val="730817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pPr>
            <a:r>
              <a:rPr lang="en-US" sz="1200">
                <a:solidFill>
                  <a:srgbClr val="5C5C5C"/>
                </a:solidFill>
              </a:rPr>
              <a:t>Target: CRH is a leading platform in GBM/ SBM and other formats (mainly in DE, NL, BE, CH and BE), generating ~€3.7B in revenues</a:t>
            </a:r>
          </a:p>
          <a:p>
            <a:pPr marL="0" marR="0" lvl="0" indent="0" algn="l" defTabSz="914400" rtl="0" eaLnBrk="1" fontAlgn="auto" latinLnBrk="0" hangingPunct="1">
              <a:lnSpc>
                <a:spcPct val="100000"/>
              </a:lnSpc>
              <a:spcBef>
                <a:spcPct val="0"/>
              </a:spcBef>
              <a:spcAft>
                <a:spcPct val="0"/>
              </a:spcAft>
              <a:buClrTx/>
              <a:buSzTx/>
              <a:buFontTx/>
              <a:buNone/>
              <a:defRPr/>
            </a:pPr>
            <a:endParaRPr lang="en-US" sz="1200"/>
          </a:p>
          <a:p>
            <a:pPr marL="0" marR="0" lvl="0" indent="0" algn="l" defTabSz="914400" rtl="0" eaLnBrk="1" fontAlgn="auto" latinLnBrk="0" hangingPunct="1">
              <a:lnSpc>
                <a:spcPct val="100000"/>
              </a:lnSpc>
              <a:spcBef>
                <a:spcPct val="0"/>
              </a:spcBef>
              <a:spcAft>
                <a:spcPct val="0"/>
              </a:spcAft>
              <a:buClrTx/>
              <a:buSzTx/>
              <a:buFontTx/>
              <a:buNone/>
              <a:defRPr/>
            </a:pPr>
            <a:r>
              <a:rPr lang="en-US" sz="1200"/>
              <a:t>The </a:t>
            </a:r>
            <a:r>
              <a:rPr lang="en-US" sz="1200" b="1"/>
              <a:t>risk from future growth of online-only models </a:t>
            </a:r>
            <a:r>
              <a:rPr lang="en-US" sz="1200"/>
              <a:t>in Delaware’s core markets and product categories </a:t>
            </a:r>
            <a:r>
              <a:rPr lang="en-US" sz="1200" b="1"/>
              <a:t>appears limited </a:t>
            </a:r>
            <a:r>
              <a:rPr lang="en-US" sz="1200"/>
              <a:t>– overall, a number of characteristics ensure defensibility</a:t>
            </a:r>
          </a:p>
          <a:p>
            <a:pPr marL="0" marR="0" lvl="0" indent="0" algn="l" defTabSz="914400" rtl="0" eaLnBrk="1" fontAlgn="auto" latinLnBrk="0" hangingPunct="1">
              <a:lnSpc>
                <a:spcPct val="100000"/>
              </a:lnSpc>
              <a:spcBef>
                <a:spcPct val="0"/>
              </a:spcBef>
              <a:spcAft>
                <a:spcPct val="0"/>
              </a:spcAft>
              <a:buClrTx/>
              <a:buSzTx/>
              <a:buFontTx/>
              <a:buNone/>
              <a:defRPr/>
            </a:pPr>
            <a:r>
              <a:rPr lang="en-US" sz="1200" b="1">
                <a:solidFill>
                  <a:schemeClr val="dk1"/>
                </a:solidFill>
              </a:rPr>
              <a:t>Online penetration </a:t>
            </a:r>
            <a:r>
              <a:rPr lang="en-US" sz="1200">
                <a:solidFill>
                  <a:schemeClr val="dk1"/>
                </a:solidFill>
              </a:rPr>
              <a:t>of BBM </a:t>
            </a:r>
            <a:r>
              <a:rPr lang="en-US" sz="1200" b="1"/>
              <a:t>distribution is expected to grow slightly </a:t>
            </a:r>
            <a:r>
              <a:rPr lang="en-US" sz="1200"/>
              <a:t>(yet remain low), while </a:t>
            </a:r>
            <a:r>
              <a:rPr lang="en-US" sz="1200" b="1"/>
              <a:t>SHAP online penetration is expected to be higher </a:t>
            </a:r>
            <a:r>
              <a:rPr lang="en-US" sz="1200"/>
              <a:t>in the future</a:t>
            </a:r>
            <a:r>
              <a:rPr lang="en-US" sz="1200" b="1"/>
              <a:t> </a:t>
            </a:r>
            <a:r>
              <a:rPr lang="en-US" sz="1200"/>
              <a:t>– going forward, </a:t>
            </a:r>
            <a:r>
              <a:rPr lang="en-US" sz="1200" b="1"/>
              <a:t>traction for multi-channel propositions possible</a:t>
            </a:r>
            <a:r>
              <a:rPr lang="en-US" sz="1200"/>
              <a:t>, where Delaware has an opportunity to participate</a:t>
            </a:r>
          </a:p>
          <a:p>
            <a:pPr marL="0" marR="0" lvl="0" indent="0" algn="l" defTabSz="914400" rtl="0" eaLnBrk="1" fontAlgn="auto" latinLnBrk="0" hangingPunct="1">
              <a:lnSpc>
                <a:spcPct val="100000"/>
              </a:lnSpc>
              <a:spcBef>
                <a:spcPct val="0"/>
              </a:spcBef>
              <a:spcAft>
                <a:spcPct val="0"/>
              </a:spcAft>
              <a:buClrTx/>
              <a:buSzTx/>
              <a:buFontTx/>
              <a:buNone/>
              <a:defRPr/>
            </a:pPr>
            <a:r>
              <a:rPr lang="en-US" sz="1200" b="1"/>
              <a:t>Online penetration </a:t>
            </a:r>
            <a:r>
              <a:rPr lang="en-US" sz="1200"/>
              <a:t>expected </a:t>
            </a:r>
            <a:r>
              <a:rPr lang="en-US" sz="1200" b="1"/>
              <a:t>to continue to grow significantly within two categories </a:t>
            </a:r>
            <a:r>
              <a:rPr lang="en-US" sz="1200"/>
              <a:t>– </a:t>
            </a:r>
            <a:r>
              <a:rPr lang="en-US" sz="1200" b="1"/>
              <a:t>tools, fixtures and ironware in </a:t>
            </a:r>
            <a:r>
              <a:rPr lang="en-US" sz="1200"/>
              <a:t>BBM (30-35% in 2026) </a:t>
            </a:r>
            <a:r>
              <a:rPr lang="en-US" sz="1200" b="1"/>
              <a:t>and sanitary in SHAP </a:t>
            </a:r>
            <a:r>
              <a:rPr lang="en-US" sz="1200"/>
              <a:t>(30-35% in 2026) – where a high online share and price pressure can be observed already today </a:t>
            </a:r>
            <a:endParaRPr lang="en-GB"/>
          </a:p>
          <a:p>
            <a:endParaRPr lang="en-GB"/>
          </a:p>
          <a:p>
            <a:r>
              <a:rPr lang="en-GB"/>
              <a:t>Country: Germany</a:t>
            </a:r>
          </a:p>
          <a:p>
            <a:r>
              <a:rPr lang="en-GB"/>
              <a:t>Year:</a:t>
            </a:r>
            <a:r>
              <a:rPr lang="en-GB" baseline="0"/>
              <a:t> 2019</a:t>
            </a:r>
            <a:endParaRPr lang="en-GB"/>
          </a:p>
          <a:p>
            <a:r>
              <a:rPr lang="en-GB"/>
              <a:t>Client: Blackstone</a:t>
            </a:r>
          </a:p>
        </p:txBody>
      </p:sp>
      <p:sp>
        <p:nvSpPr>
          <p:cNvPr id="4" name="Slide Number Placeholder 3"/>
          <p:cNvSpPr>
            <a:spLocks noGrp="1"/>
          </p:cNvSpPr>
          <p:nvPr>
            <p:ph type="sldNum" sz="quarter" idx="10"/>
          </p:nvPr>
        </p:nvSpPr>
        <p:spPr/>
        <p:txBody>
          <a:bodyPr/>
          <a:lstStyle/>
          <a:p>
            <a:fld id="{EFD58CE8-0362-40EB-9D76-6C5A7F1ECEFB}" type="slidenum">
              <a:rPr lang="en-US" smtClean="0"/>
              <a:t>33</a:t>
            </a:fld>
            <a:endParaRPr lang="en-US"/>
          </a:p>
        </p:txBody>
      </p:sp>
    </p:spTree>
    <p:extLst>
      <p:ext uri="{BB962C8B-B14F-4D97-AF65-F5344CB8AC3E}">
        <p14:creationId xmlns:p14="http://schemas.microsoft.com/office/powerpoint/2010/main" val="1474047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Target: Advanzia</a:t>
            </a:r>
          </a:p>
          <a:p>
            <a:r>
              <a:rPr lang="en-GB"/>
              <a:t>Country: Luxembourg</a:t>
            </a:r>
          </a:p>
          <a:p>
            <a:r>
              <a:rPr lang="en-GB"/>
              <a:t>Year:</a:t>
            </a:r>
            <a:r>
              <a:rPr lang="en-GB" baseline="0"/>
              <a:t> 2019</a:t>
            </a:r>
            <a:endParaRPr lang="en-GB"/>
          </a:p>
          <a:p>
            <a:r>
              <a:rPr lang="en-GB"/>
              <a:t>Client: Centerbridge</a:t>
            </a:r>
          </a:p>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34</a:t>
            </a:fld>
            <a:endParaRPr lang="en-GB"/>
          </a:p>
        </p:txBody>
      </p:sp>
    </p:spTree>
    <p:extLst>
      <p:ext uri="{BB962C8B-B14F-4D97-AF65-F5344CB8AC3E}">
        <p14:creationId xmlns:p14="http://schemas.microsoft.com/office/powerpoint/2010/main" val="7067396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35</a:t>
            </a:fld>
            <a:endParaRPr lang="en-GB"/>
          </a:p>
        </p:txBody>
      </p:sp>
    </p:spTree>
    <p:extLst>
      <p:ext uri="{BB962C8B-B14F-4D97-AF65-F5344CB8AC3E}">
        <p14:creationId xmlns:p14="http://schemas.microsoft.com/office/powerpoint/2010/main" val="2947464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36</a:t>
            </a:fld>
            <a:endParaRPr lang="en-GB"/>
          </a:p>
        </p:txBody>
      </p:sp>
    </p:spTree>
    <p:extLst>
      <p:ext uri="{BB962C8B-B14F-4D97-AF65-F5344CB8AC3E}">
        <p14:creationId xmlns:p14="http://schemas.microsoft.com/office/powerpoint/2010/main" val="3937573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37</a:t>
            </a:fld>
            <a:endParaRPr lang="en-GB"/>
          </a:p>
        </p:txBody>
      </p:sp>
    </p:spTree>
    <p:extLst>
      <p:ext uri="{BB962C8B-B14F-4D97-AF65-F5344CB8AC3E}">
        <p14:creationId xmlns:p14="http://schemas.microsoft.com/office/powerpoint/2010/main" val="3214544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38</a:t>
            </a:fld>
            <a:endParaRPr lang="en-GB"/>
          </a:p>
        </p:txBody>
      </p:sp>
    </p:spTree>
    <p:extLst>
      <p:ext uri="{BB962C8B-B14F-4D97-AF65-F5344CB8AC3E}">
        <p14:creationId xmlns:p14="http://schemas.microsoft.com/office/powerpoint/2010/main" val="3513338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39</a:t>
            </a:fld>
            <a:endParaRPr lang="en-GB"/>
          </a:p>
        </p:txBody>
      </p:sp>
    </p:spTree>
    <p:extLst>
      <p:ext uri="{BB962C8B-B14F-4D97-AF65-F5344CB8AC3E}">
        <p14:creationId xmlns:p14="http://schemas.microsoft.com/office/powerpoint/2010/main" val="404476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40</a:t>
            </a:fld>
            <a:endParaRPr lang="en-GB"/>
          </a:p>
        </p:txBody>
      </p:sp>
    </p:spTree>
    <p:extLst>
      <p:ext uri="{BB962C8B-B14F-4D97-AF65-F5344CB8AC3E}">
        <p14:creationId xmlns:p14="http://schemas.microsoft.com/office/powerpoint/2010/main" val="2819262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41</a:t>
            </a:fld>
            <a:endParaRPr lang="en-GB"/>
          </a:p>
        </p:txBody>
      </p:sp>
    </p:spTree>
    <p:extLst>
      <p:ext uri="{BB962C8B-B14F-4D97-AF65-F5344CB8AC3E}">
        <p14:creationId xmlns:p14="http://schemas.microsoft.com/office/powerpoint/2010/main" val="767776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BB3D6A-702C-4807-B0D8-BDFFC11C4F97}" type="slidenum">
              <a:rPr lang="en-GB" smtClean="0"/>
              <a:t>42</a:t>
            </a:fld>
            <a:endParaRPr lang="en-GB"/>
          </a:p>
        </p:txBody>
      </p:sp>
    </p:spTree>
    <p:extLst>
      <p:ext uri="{BB962C8B-B14F-4D97-AF65-F5344CB8AC3E}">
        <p14:creationId xmlns:p14="http://schemas.microsoft.com/office/powerpoint/2010/main" val="239849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wrap="square"/>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5</a:t>
            </a:fld>
            <a:endParaRPr lang="en-GB"/>
          </a:p>
        </p:txBody>
      </p:sp>
    </p:spTree>
    <p:extLst>
      <p:ext uri="{BB962C8B-B14F-4D97-AF65-F5344CB8AC3E}">
        <p14:creationId xmlns:p14="http://schemas.microsoft.com/office/powerpoint/2010/main" val="1793646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wrap="square"/>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43</a:t>
            </a:fld>
            <a:endParaRPr lang="en-GB"/>
          </a:p>
        </p:txBody>
      </p:sp>
    </p:spTree>
    <p:extLst>
      <p:ext uri="{BB962C8B-B14F-4D97-AF65-F5344CB8AC3E}">
        <p14:creationId xmlns:p14="http://schemas.microsoft.com/office/powerpoint/2010/main" val="1705676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wrap="square"/>
          <a:lstStyle/>
          <a:p>
            <a:r>
              <a:rPr lang="en-US">
                <a:latin typeface="Arial" panose="020B0604020202020204" pitchFamily="34" charset="0"/>
              </a:rPr>
              <a:t>Old school ‘Bain Blue’ format.  Generac was a leading maker of portable generator systems.  They had very strong revenue growth, supported by its riding the upward wave of the penetration curve.  By 1998, when we did our diligence, the market was roughly 40% penetrated.  That sounds like there is a lot of ongoing head room for growth, but given the ‘capital good / long replacement cycle’ nature of the product, it meant that we were within 1-2 years of starting to face declining sales as Generac crossed the 50% point on the penetration curve.</a:t>
            </a:r>
          </a:p>
          <a:p>
            <a:endParaRPr lang="en-US">
              <a:latin typeface="Arial" panose="020B0604020202020204" pitchFamily="34" charset="0"/>
            </a:endParaRPr>
          </a:p>
          <a:p>
            <a:r>
              <a:rPr lang="en-US">
                <a:latin typeface="Arial" panose="020B0604020202020204" pitchFamily="34" charset="0"/>
              </a:rPr>
              <a:t>The story, unfortunately, ended worse than that – fears of Y2K drove a surge in generator sales in 1999.  That was great while it lasted …</a:t>
            </a:r>
          </a:p>
          <a:p>
            <a:endParaRPr lang="en-US"/>
          </a:p>
        </p:txBody>
      </p:sp>
      <p:sp>
        <p:nvSpPr>
          <p:cNvPr id="4" name="Slide Number Placeholder 3"/>
          <p:cNvSpPr>
            <a:spLocks noGrp="1"/>
          </p:cNvSpPr>
          <p:nvPr>
            <p:ph type="sldNum" sz="quarter" idx="10"/>
          </p:nvPr>
        </p:nvSpPr>
        <p:spPr/>
        <p:txBody>
          <a:bodyPr/>
          <a:lstStyle/>
          <a:p>
            <a:fld id="{C3C57401-926A-48D2-A8F1-AF24C198112E}" type="slidenum">
              <a:rPr lang="en-US" smtClean="0"/>
              <a:t>46</a:t>
            </a:fld>
            <a:endParaRPr lang="en-US"/>
          </a:p>
        </p:txBody>
      </p:sp>
    </p:spTree>
    <p:extLst>
      <p:ext uri="{BB962C8B-B14F-4D97-AF65-F5344CB8AC3E}">
        <p14:creationId xmlns:p14="http://schemas.microsoft.com/office/powerpoint/2010/main" val="3526357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wrap="square"/>
          <a:lstStyle/>
          <a:p>
            <a:r>
              <a:rPr lang="en-US">
                <a:latin typeface="Arial" panose="020B0604020202020204" pitchFamily="34" charset="0"/>
              </a:rPr>
              <a:t>Bain received more inquires on this deal than almost any other.  MattressCo made rapidly inflating temporary mattresses and every private equity fund in New York was populated by young folks who lived in small apartments and swore by the product.</a:t>
            </a:r>
          </a:p>
          <a:p>
            <a:r>
              <a:rPr lang="en-US">
                <a:latin typeface="Arial" panose="020B0604020202020204" pitchFamily="34" charset="0"/>
              </a:rPr>
              <a:t> </a:t>
            </a:r>
          </a:p>
          <a:p>
            <a:r>
              <a:rPr lang="en-US" err="1">
                <a:latin typeface="Arial" panose="020B0604020202020204" pitchFamily="34" charset="0"/>
              </a:rPr>
              <a:t>MattressCo was growing double digits.  The channel loved it.  Product went from infomercials to Brookstone to department stores.  Department store distribution was nascent at time of sale.  The company was suggesting that the roll out of department stores was going to lead to continued double digit growth over the lifetime of the deal</a:t>
            </a:r>
          </a:p>
          <a:p>
            <a:r>
              <a:rPr lang="en-US">
                <a:latin typeface="Arial" panose="020B0604020202020204" pitchFamily="34" charset="0"/>
              </a:rPr>
              <a:t> </a:t>
            </a:r>
          </a:p>
          <a:p>
            <a:r>
              <a:rPr lang="en-US">
                <a:latin typeface="Arial" panose="020B0604020202020204" pitchFamily="34" charset="0"/>
              </a:rPr>
              <a:t>LEK did the diligence.  They did a consumer survey.  Consumers loved it.  They did channel checks.  The channel loved it.  They forecast continued double digit growth.  </a:t>
            </a:r>
          </a:p>
          <a:p>
            <a:r>
              <a:rPr lang="en-US">
                <a:latin typeface="Arial" panose="020B0604020202020204" pitchFamily="34" charset="0"/>
              </a:rPr>
              <a:t> </a:t>
            </a:r>
          </a:p>
          <a:p>
            <a:r>
              <a:rPr lang="en-US">
                <a:latin typeface="Arial" panose="020B0604020202020204" pitchFamily="34" charset="0"/>
              </a:rPr>
              <a:t>Bain did the diligence.  We did a consumer survey as well.  Consumers loved the product in our survey as well.  We also found out that they used the product on average six times a year.  The product did not wear out (had a seven year useful life) and less than ten percent of folks were going to buy a second MattressCo mattress.</a:t>
            </a:r>
          </a:p>
          <a:p>
            <a:r>
              <a:rPr lang="en-US">
                <a:latin typeface="Arial" panose="020B0604020202020204" pitchFamily="34" charset="0"/>
              </a:rPr>
              <a:t> </a:t>
            </a:r>
          </a:p>
          <a:p>
            <a:r>
              <a:rPr lang="en-US">
                <a:latin typeface="Arial" panose="020B0604020202020204" pitchFamily="34" charset="0"/>
              </a:rPr>
              <a:t>Based on our survey work, we saw the company blowing through the midpoint on the S-curve in 18 months.  LEK’s forecast implied that &gt;40% of US households were going to have a rapidly inflating temporary mattress manufactured by MattressCo and costing over $100.</a:t>
            </a:r>
          </a:p>
          <a:p>
            <a:r>
              <a:rPr lang="en-US">
                <a:latin typeface="Arial" panose="020B0604020202020204" pitchFamily="34" charset="0"/>
              </a:rPr>
              <a:t> </a:t>
            </a:r>
          </a:p>
          <a:p>
            <a:r>
              <a:rPr lang="en-US" err="1">
                <a:latin typeface="Arial" panose="020B0604020202020204" pitchFamily="34" charset="0"/>
              </a:rPr>
              <a:t>Investcorp bought the company and tripped covenants.  The two funds we worked for avoided the deal and credited us for dampening their enthusiasm on what would have been a horrible investment.</a:t>
            </a:r>
          </a:p>
          <a:p>
            <a:endParaRPr lang="en-US">
              <a:latin typeface="Arial" panose="020B0604020202020204" pitchFamily="34" charset="0"/>
            </a:endParaRPr>
          </a:p>
          <a:p>
            <a:endParaRPr lang="en-US">
              <a:latin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C3C57401-926A-48D2-A8F1-AF24C198112E}" type="slidenum">
              <a:rPr lang="en-US" smtClean="0"/>
              <a:t>47</a:t>
            </a:fld>
            <a:endParaRPr lang="en-US"/>
          </a:p>
        </p:txBody>
      </p:sp>
    </p:spTree>
    <p:extLst>
      <p:ext uri="{BB962C8B-B14F-4D97-AF65-F5344CB8AC3E}">
        <p14:creationId xmlns:p14="http://schemas.microsoft.com/office/powerpoint/2010/main" val="2916251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48</a:t>
            </a:fld>
            <a:endParaRPr lang="en-GB"/>
          </a:p>
        </p:txBody>
      </p:sp>
    </p:spTree>
    <p:extLst>
      <p:ext uri="{BB962C8B-B14F-4D97-AF65-F5344CB8AC3E}">
        <p14:creationId xmlns:p14="http://schemas.microsoft.com/office/powerpoint/2010/main" val="33127116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pPr>
            <a:r>
              <a:rPr lang="en-US" sz="1200">
                <a:solidFill>
                  <a:srgbClr val="5C5C5C"/>
                </a:solidFill>
              </a:rPr>
              <a:t>Target: Toolport, a leading provider of garden tents in Europe</a:t>
            </a:r>
          </a:p>
          <a:p>
            <a:r>
              <a:rPr lang="en-GB"/>
              <a:t>Country: Germany</a:t>
            </a:r>
          </a:p>
          <a:p>
            <a:r>
              <a:rPr lang="en-GB"/>
              <a:t>Year:</a:t>
            </a:r>
            <a:r>
              <a:rPr lang="en-GB" baseline="0"/>
              <a:t> 2019</a:t>
            </a:r>
            <a:endParaRPr lang="en-GB"/>
          </a:p>
          <a:p>
            <a:r>
              <a:rPr lang="en-GB"/>
              <a:t>Client: FSN</a:t>
            </a:r>
          </a:p>
        </p:txBody>
      </p:sp>
      <p:sp>
        <p:nvSpPr>
          <p:cNvPr id="4" name="Slide Number Placeholder 3"/>
          <p:cNvSpPr>
            <a:spLocks noGrp="1"/>
          </p:cNvSpPr>
          <p:nvPr>
            <p:ph type="sldNum" sz="quarter" idx="10"/>
          </p:nvPr>
        </p:nvSpPr>
        <p:spPr/>
        <p:txBody>
          <a:bodyPr/>
          <a:lstStyle/>
          <a:p>
            <a:fld id="{EC46F85C-FBC7-4D1A-BF62-02EEF48AD2C7}" type="slidenum">
              <a:rPr lang="en-GB" smtClean="0"/>
              <a:t>49</a:t>
            </a:fld>
            <a:endParaRPr lang="en-GB"/>
          </a:p>
        </p:txBody>
      </p:sp>
    </p:spTree>
    <p:extLst>
      <p:ext uri="{BB962C8B-B14F-4D97-AF65-F5344CB8AC3E}">
        <p14:creationId xmlns:p14="http://schemas.microsoft.com/office/powerpoint/2010/main" val="35589027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wrap="square"/>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51</a:t>
            </a:fld>
            <a:endParaRPr lang="en-GB"/>
          </a:p>
        </p:txBody>
      </p:sp>
    </p:spTree>
    <p:extLst>
      <p:ext uri="{BB962C8B-B14F-4D97-AF65-F5344CB8AC3E}">
        <p14:creationId xmlns:p14="http://schemas.microsoft.com/office/powerpoint/2010/main" val="1001953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BB3D6A-702C-4807-B0D8-BDFFC11C4F97}" type="slidenum">
              <a:rPr lang="en-GB" smtClean="0"/>
              <a:t>52</a:t>
            </a:fld>
            <a:endParaRPr lang="en-GB"/>
          </a:p>
        </p:txBody>
      </p:sp>
    </p:spTree>
    <p:extLst>
      <p:ext uri="{BB962C8B-B14F-4D97-AF65-F5344CB8AC3E}">
        <p14:creationId xmlns:p14="http://schemas.microsoft.com/office/powerpoint/2010/main" val="15121800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53</a:t>
            </a:fld>
            <a:endParaRPr lang="en-GB"/>
          </a:p>
        </p:txBody>
      </p:sp>
    </p:spTree>
    <p:extLst>
      <p:ext uri="{BB962C8B-B14F-4D97-AF65-F5344CB8AC3E}">
        <p14:creationId xmlns:p14="http://schemas.microsoft.com/office/powerpoint/2010/main" val="191807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54</a:t>
            </a:fld>
            <a:endParaRPr lang="en-GB"/>
          </a:p>
        </p:txBody>
      </p:sp>
    </p:spTree>
    <p:extLst>
      <p:ext uri="{BB962C8B-B14F-4D97-AF65-F5344CB8AC3E}">
        <p14:creationId xmlns:p14="http://schemas.microsoft.com/office/powerpoint/2010/main" val="1820889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BB3D6A-702C-4807-B0D8-BDFFC11C4F97}" type="slidenum">
              <a:rPr lang="en-GB" smtClean="0"/>
              <a:t>55</a:t>
            </a:fld>
            <a:endParaRPr lang="en-GB"/>
          </a:p>
        </p:txBody>
      </p:sp>
    </p:spTree>
    <p:extLst>
      <p:ext uri="{BB962C8B-B14F-4D97-AF65-F5344CB8AC3E}">
        <p14:creationId xmlns:p14="http://schemas.microsoft.com/office/powerpoint/2010/main" val="1773320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wrap="square"/>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6</a:t>
            </a:fld>
            <a:endParaRPr lang="en-GB"/>
          </a:p>
        </p:txBody>
      </p:sp>
    </p:spTree>
    <p:extLst>
      <p:ext uri="{BB962C8B-B14F-4D97-AF65-F5344CB8AC3E}">
        <p14:creationId xmlns:p14="http://schemas.microsoft.com/office/powerpoint/2010/main" val="39440391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148B6F4-6604-4CD5-9A77-3F87EAD941CC}" type="slidenum">
              <a:rPr lang="en-GB" smtClean="0"/>
              <a:t>56</a:t>
            </a:fld>
            <a:endParaRPr lang="en-GB"/>
          </a:p>
        </p:txBody>
      </p:sp>
    </p:spTree>
    <p:extLst>
      <p:ext uri="{BB962C8B-B14F-4D97-AF65-F5344CB8AC3E}">
        <p14:creationId xmlns:p14="http://schemas.microsoft.com/office/powerpoint/2010/main" val="9348721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notes</a:t>
            </a:r>
          </a:p>
          <a:p>
            <a:pPr marL="171450" indent="-171450">
              <a:spcBef>
                <a:spcPct val="0"/>
              </a:spcBef>
              <a:buFontTx/>
              <a:buChar char="-"/>
            </a:pPr>
            <a:r>
              <a:rPr lang="en-US" sz="1200" baseline="0">
                <a:latin typeface="Arial" panose="020B0604020202020204" pitchFamily="34" charset="0"/>
              </a:rPr>
              <a:t>In this era of rising scope deals, companies need to think about how they are going to screen, diligence, integrate and manage these businesses</a:t>
            </a:r>
          </a:p>
          <a:p>
            <a:pPr marL="171450" indent="-171450">
              <a:spcBef>
                <a:spcPct val="0"/>
              </a:spcBef>
              <a:buFontTx/>
              <a:buChar char="-"/>
            </a:pPr>
            <a:r>
              <a:rPr lang="en-US" sz="1200" baseline="0">
                <a:latin typeface="Arial" panose="020B0604020202020204" pitchFamily="34" charset="0"/>
              </a:rPr>
              <a:t>Companies that have a repeatable model for managing these scope deals will be most successful going forward</a:t>
            </a:r>
          </a:p>
          <a:p>
            <a:pPr marL="171450" indent="-171450">
              <a:spcBef>
                <a:spcPct val="0"/>
              </a:spcBef>
              <a:buFontTx/>
              <a:buChar char="-"/>
            </a:pPr>
            <a:r>
              <a:rPr lang="en-US" sz="1200" baseline="0">
                <a:latin typeface="Arial" panose="020B0604020202020204" pitchFamily="34" charset="0"/>
              </a:rPr>
              <a:t>The best acquirers are updating their legacy M&amp;A playbooks to be more successful in the scope deal environment</a:t>
            </a:r>
            <a:endParaRPr lang="en-US"/>
          </a:p>
        </p:txBody>
      </p:sp>
      <p:sp>
        <p:nvSpPr>
          <p:cNvPr id="4" name="Slide Number Placeholder 3"/>
          <p:cNvSpPr>
            <a:spLocks noGrp="1"/>
          </p:cNvSpPr>
          <p:nvPr>
            <p:ph type="sldNum" sz="quarter" idx="10"/>
          </p:nvPr>
        </p:nvSpPr>
        <p:spPr/>
        <p:txBody>
          <a:bodyPr/>
          <a:lstStyle/>
          <a:p>
            <a:fld id="{1C23B0AE-B65B-4C13-939B-219B2632147B}" type="slidenum">
              <a:rPr lang="en-US" smtClean="0"/>
              <a:t>57</a:t>
            </a:fld>
            <a:endParaRPr lang="en-US"/>
          </a:p>
        </p:txBody>
      </p:sp>
    </p:spTree>
    <p:extLst>
      <p:ext uri="{BB962C8B-B14F-4D97-AF65-F5344CB8AC3E}">
        <p14:creationId xmlns:p14="http://schemas.microsoft.com/office/powerpoint/2010/main" val="3024353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D148B6F4-6604-4CD5-9A77-3F87EAD941CC}" type="slidenum">
              <a:rPr lang="en-GB" smtClean="0"/>
              <a:t>58</a:t>
            </a:fld>
            <a:endParaRPr lang="en-GB"/>
          </a:p>
        </p:txBody>
      </p:sp>
    </p:spTree>
    <p:extLst>
      <p:ext uri="{BB962C8B-B14F-4D97-AF65-F5344CB8AC3E}">
        <p14:creationId xmlns:p14="http://schemas.microsoft.com/office/powerpoint/2010/main" val="14891434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59</a:t>
            </a:fld>
            <a:endParaRPr lang="en-GB"/>
          </a:p>
        </p:txBody>
      </p:sp>
    </p:spTree>
    <p:extLst>
      <p:ext uri="{BB962C8B-B14F-4D97-AF65-F5344CB8AC3E}">
        <p14:creationId xmlns:p14="http://schemas.microsoft.com/office/powerpoint/2010/main" val="1718172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C46F85C-FBC7-4D1A-BF62-02EEF48AD2C7}" type="slidenum">
              <a:rPr lang="en-GB" smtClean="0"/>
              <a:t>60</a:t>
            </a:fld>
            <a:endParaRPr lang="en-GB"/>
          </a:p>
        </p:txBody>
      </p:sp>
    </p:spTree>
    <p:extLst>
      <p:ext uri="{BB962C8B-B14F-4D97-AF65-F5344CB8AC3E}">
        <p14:creationId xmlns:p14="http://schemas.microsoft.com/office/powerpoint/2010/main" val="23508857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C46F85C-FBC7-4D1A-BF62-02EEF48AD2C7}" type="slidenum">
              <a:rPr lang="en-GB" smtClean="0"/>
              <a:t>61</a:t>
            </a:fld>
            <a:endParaRPr lang="en-GB"/>
          </a:p>
        </p:txBody>
      </p:sp>
    </p:spTree>
    <p:extLst>
      <p:ext uri="{BB962C8B-B14F-4D97-AF65-F5344CB8AC3E}">
        <p14:creationId xmlns:p14="http://schemas.microsoft.com/office/powerpoint/2010/main" val="37576204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C46F85C-FBC7-4D1A-BF62-02EEF48AD2C7}" type="slidenum">
              <a:rPr lang="en-GB" smtClean="0"/>
              <a:t>63</a:t>
            </a:fld>
            <a:endParaRPr lang="en-GB"/>
          </a:p>
        </p:txBody>
      </p:sp>
    </p:spTree>
    <p:extLst>
      <p:ext uri="{BB962C8B-B14F-4D97-AF65-F5344CB8AC3E}">
        <p14:creationId xmlns:p14="http://schemas.microsoft.com/office/powerpoint/2010/main" val="24262338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C46F85C-FBC7-4D1A-BF62-02EEF48AD2C7}" type="slidenum">
              <a:rPr lang="en-GB" smtClean="0"/>
              <a:t>64</a:t>
            </a:fld>
            <a:endParaRPr lang="en-GB"/>
          </a:p>
        </p:txBody>
      </p:sp>
    </p:spTree>
    <p:extLst>
      <p:ext uri="{BB962C8B-B14F-4D97-AF65-F5344CB8AC3E}">
        <p14:creationId xmlns:p14="http://schemas.microsoft.com/office/powerpoint/2010/main" val="14727120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6BB3D6A-702C-4807-B0D8-BDFFC11C4F97}" type="slidenum">
              <a:rPr lang="en-GB" smtClean="0"/>
              <a:t>65</a:t>
            </a:fld>
            <a:endParaRPr lang="en-GB"/>
          </a:p>
        </p:txBody>
      </p:sp>
    </p:spTree>
    <p:extLst>
      <p:ext uri="{BB962C8B-B14F-4D97-AF65-F5344CB8AC3E}">
        <p14:creationId xmlns:p14="http://schemas.microsoft.com/office/powerpoint/2010/main" val="708309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71</a:t>
            </a:fld>
            <a:endParaRPr lang="en-GB"/>
          </a:p>
        </p:txBody>
      </p:sp>
    </p:spTree>
    <p:extLst>
      <p:ext uri="{BB962C8B-B14F-4D97-AF65-F5344CB8AC3E}">
        <p14:creationId xmlns:p14="http://schemas.microsoft.com/office/powerpoint/2010/main" val="2345320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wrap="square"/>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7</a:t>
            </a:fld>
            <a:endParaRPr lang="en-GB"/>
          </a:p>
        </p:txBody>
      </p:sp>
    </p:spTree>
    <p:extLst>
      <p:ext uri="{BB962C8B-B14F-4D97-AF65-F5344CB8AC3E}">
        <p14:creationId xmlns:p14="http://schemas.microsoft.com/office/powerpoint/2010/main" val="368015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8</a:t>
            </a:fld>
            <a:endParaRPr lang="en-GB"/>
          </a:p>
        </p:txBody>
      </p:sp>
    </p:spTree>
    <p:extLst>
      <p:ext uri="{BB962C8B-B14F-4D97-AF65-F5344CB8AC3E}">
        <p14:creationId xmlns:p14="http://schemas.microsoft.com/office/powerpoint/2010/main" val="218405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9</a:t>
            </a:fld>
            <a:endParaRPr lang="en-GB"/>
          </a:p>
        </p:txBody>
      </p:sp>
    </p:spTree>
    <p:extLst>
      <p:ext uri="{BB962C8B-B14F-4D97-AF65-F5344CB8AC3E}">
        <p14:creationId xmlns:p14="http://schemas.microsoft.com/office/powerpoint/2010/main" val="1275830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C46F85C-FBC7-4D1A-BF62-02EEF48AD2C7}" type="slidenum">
              <a:rPr lang="en-GB" smtClean="0"/>
              <a:t>10</a:t>
            </a:fld>
            <a:endParaRPr lang="en-GB"/>
          </a:p>
        </p:txBody>
      </p:sp>
    </p:spTree>
    <p:extLst>
      <p:ext uri="{BB962C8B-B14F-4D97-AF65-F5344CB8AC3E}">
        <p14:creationId xmlns:p14="http://schemas.microsoft.com/office/powerpoint/2010/main" val="2012454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ClientLogo"/>
          <p:cNvSpPr>
            <a:spLocks noGrp="1"/>
          </p:cNvSpPr>
          <p:nvPr>
            <p:ph type="pic" sz="quarter" idx="10"/>
          </p:nvPr>
        </p:nvSpPr>
        <p:spPr>
          <a:xfrm>
            <a:off x="8617039" y="3364443"/>
            <a:ext cx="3239999" cy="1399647"/>
          </a:xfrm>
        </p:spPr>
        <p:txBody>
          <a:bodyPr/>
          <a:lstStyle>
            <a:lvl1pPr marL="0" indent="0">
              <a:buNone/>
              <a:defRPr/>
            </a:lvl1pPr>
          </a:lstStyle>
          <a:p>
            <a:r>
              <a:rPr lang="en-US"/>
              <a:t>Click icon to add picture</a:t>
            </a:r>
          </a:p>
        </p:txBody>
      </p:sp>
      <p:pic>
        <p:nvPicPr>
          <p:cNvPr id="8" name="Disclaimer"/>
          <p:cNvPicPr>
            <a:picLocks noChangeAspect="1"/>
          </p:cNvPicPr>
          <p:nvPr userDrawn="1"/>
        </p:nvPicPr>
        <p:blipFill>
          <a:blip r:embed="rId2"/>
          <a:stretch>
            <a:fillRect/>
          </a:stretch>
        </p:blipFill>
        <p:spPr>
          <a:xfrm>
            <a:off x="315468" y="6547288"/>
            <a:ext cx="6407451" cy="274344"/>
          </a:xfrm>
          <a:prstGeom prst="rect">
            <a:avLst/>
          </a:prstGeom>
        </p:spPr>
      </p:pic>
      <p:sp>
        <p:nvSpPr>
          <p:cNvPr id="3" name="Subtitle"/>
          <p:cNvSpPr>
            <a:spLocks noGrp="1"/>
          </p:cNvSpPr>
          <p:nvPr>
            <p:ph type="subTitle" idx="1" hasCustomPrompt="1"/>
          </p:nvPr>
        </p:nvSpPr>
        <p:spPr>
          <a:xfrm>
            <a:off x="334965" y="2420938"/>
            <a:ext cx="11522075" cy="900000"/>
          </a:xfrm>
        </p:spPr>
        <p:txBody>
          <a:bodyPr/>
          <a:lstStyle>
            <a:lvl1pPr marL="0" indent="0" algn="l">
              <a:lnSpc>
                <a:spcPct val="100000"/>
              </a:lnSpc>
              <a:spcBef>
                <a:spcPct val="0"/>
              </a:spcBef>
              <a:buNone/>
              <a:defRPr sz="220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add subtitle/contacts/date</a:t>
            </a:r>
          </a:p>
        </p:txBody>
      </p:sp>
      <p:sp>
        <p:nvSpPr>
          <p:cNvPr id="2" name="Title"/>
          <p:cNvSpPr>
            <a:spLocks noGrp="1"/>
          </p:cNvSpPr>
          <p:nvPr>
            <p:ph type="ctrTitle" hasCustomPrompt="1"/>
          </p:nvPr>
        </p:nvSpPr>
        <p:spPr>
          <a:xfrm>
            <a:off x="334964" y="1268413"/>
            <a:ext cx="11522075" cy="900112"/>
          </a:xfrm>
        </p:spPr>
        <p:txBody>
          <a:bodyPr anchor="b"/>
          <a:lstStyle>
            <a:lvl1pPr algn="l">
              <a:spcBef>
                <a:spcPct val="0"/>
              </a:spcBef>
              <a:defRPr sz="2600" b="1">
                <a:solidFill>
                  <a:schemeClr val="tx1"/>
                </a:solidFill>
              </a:defRPr>
            </a:lvl1pPr>
          </a:lstStyle>
          <a:p>
            <a:r>
              <a:rPr lang="en-US"/>
              <a:t>Click to add title</a:t>
            </a:r>
          </a:p>
        </p:txBody>
      </p:sp>
      <p:sp>
        <p:nvSpPr>
          <p:cNvPr id="4" name="btfpLayoutConfig" hidden="1"/>
          <p:cNvSpPr txBox="1"/>
          <p:nvPr userDrawn="1"/>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overall_0_131878745116804646 columns_1_131878745116804646 </a:t>
            </a:r>
          </a:p>
        </p:txBody>
      </p:sp>
    </p:spTree>
    <p:extLst>
      <p:ext uri="{BB962C8B-B14F-4D97-AF65-F5344CB8AC3E}">
        <p14:creationId xmlns:p14="http://schemas.microsoft.com/office/powerpoint/2010/main" val="4012046067"/>
      </p:ext>
    </p:extLst>
  </p:cSld>
  <p:clrMapOvr>
    <a:masterClrMapping/>
  </p:clrMapOvr>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4292435"/>
      </p:ext>
    </p:extLst>
  </p:cSld>
  <p:clrMapOvr>
    <a:masterClrMapping/>
  </p:clrMapOvr>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ast Page Logo">
    <p:spTree>
      <p:nvGrpSpPr>
        <p:cNvPr id="1" name=""/>
        <p:cNvGrpSpPr/>
        <p:nvPr/>
      </p:nvGrpSpPr>
      <p:grpSpPr>
        <a:xfrm>
          <a:off x="0" y="0"/>
          <a:ext cx="0" cy="0"/>
          <a:chOff x="0" y="0"/>
          <a:chExt cx="0" cy="0"/>
        </a:xfrm>
      </p:grpSpPr>
      <p:pic>
        <p:nvPicPr>
          <p:cNvPr id="38" name="Bain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7037" y="4998212"/>
            <a:ext cx="3240000" cy="405000"/>
          </a:xfrm>
          <a:prstGeom prst="rect">
            <a:avLst/>
          </a:prstGeom>
        </p:spPr>
      </p:pic>
      <p:cxnSp>
        <p:nvCxnSpPr>
          <p:cNvPr id="39" name="SeparatorLine"/>
          <p:cNvCxnSpPr/>
          <p:nvPr userDrawn="1"/>
        </p:nvCxnSpPr>
        <p:spPr>
          <a:xfrm>
            <a:off x="0" y="5481638"/>
            <a:ext cx="11857037" cy="0"/>
          </a:xfrm>
          <a:prstGeom prst="line">
            <a:avLst/>
          </a:prstGeom>
          <a:ln w="19050" cap="flat">
            <a:solidFill>
              <a:schemeClr val="accent3"/>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323518"/>
      </p:ext>
    </p:extLst>
  </p:cSld>
  <p:clrMapOvr>
    <a:masterClrMapping/>
  </p:clrMapOvr>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444238"/>
      </p:ext>
    </p:extLst>
  </p:cSld>
  <p:clrMapOvr>
    <a:masterClrMapping/>
  </p:clrMapOvr>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hree Charts Layout">
    <p:spTree>
      <p:nvGrpSpPr>
        <p:cNvPr id="1" name=""/>
        <p:cNvGrpSpPr/>
        <p:nvPr/>
      </p:nvGrpSpPr>
      <p:grpSpPr>
        <a:xfrm>
          <a:off x="0" y="0"/>
          <a:ext cx="0" cy="0"/>
          <a:chOff x="0" y="0"/>
          <a:chExt cx="0" cy="0"/>
        </a:xfrm>
      </p:grpSpPr>
      <p:sp>
        <p:nvSpPr>
          <p:cNvPr id="4" name="Picture Placeholder 7"/>
          <p:cNvSpPr>
            <a:spLocks noGrp="1"/>
          </p:cNvSpPr>
          <p:nvPr>
            <p:ph type="pic" sz="quarter" idx="12" hasCustomPrompt="1"/>
          </p:nvPr>
        </p:nvSpPr>
        <p:spPr>
          <a:xfrm>
            <a:off x="471448" y="1408225"/>
            <a:ext cx="3658721" cy="5095600"/>
          </a:xfrm>
          <a:prstGeom prst="rect">
            <a:avLst/>
          </a:prstGeom>
          <a:blipFill>
            <a:blip r:embed="rId2"/>
            <a:stretch>
              <a:fillRect/>
            </a:stretch>
          </a:blipFill>
        </p:spPr>
        <p:txBody>
          <a:bodyPr>
            <a:normAutofit/>
          </a:bodyPr>
          <a:lstStyle>
            <a:lvl1pPr marL="257728" indent="-257728" algn="l" defTabSz="931437" rtl="0" eaLnBrk="1" fontAlgn="base" hangingPunct="1">
              <a:spcBef>
                <a:spcPct val="40000"/>
              </a:spcBef>
              <a:spcAft>
                <a:spcPct val="0"/>
              </a:spcAft>
              <a:buClr>
                <a:schemeClr val="tx1"/>
              </a:buClr>
              <a:buSzTx/>
              <a:buFont typeface="Verdana" pitchFamily="34" charset="0"/>
              <a:buChar char="•"/>
              <a:defRPr lang="en-US" sz="2279">
                <a:solidFill>
                  <a:schemeClr val="tx1"/>
                </a:solidFill>
                <a:latin typeface="+mn-lt"/>
                <a:ea typeface="+mn-ea"/>
                <a:cs typeface="+mn-cs"/>
              </a:defRPr>
            </a:lvl1pPr>
          </a:lstStyle>
          <a:p>
            <a:r>
              <a:rPr lang="en-US"/>
              <a:t>Wizard Chart</a:t>
            </a:r>
          </a:p>
        </p:txBody>
      </p:sp>
      <p:sp>
        <p:nvSpPr>
          <p:cNvPr id="5" name="Picture Placeholder 7"/>
          <p:cNvSpPr>
            <a:spLocks noGrp="1"/>
          </p:cNvSpPr>
          <p:nvPr>
            <p:ph type="pic" sz="quarter" idx="13" hasCustomPrompt="1"/>
          </p:nvPr>
        </p:nvSpPr>
        <p:spPr>
          <a:xfrm>
            <a:off x="8085654" y="1408225"/>
            <a:ext cx="3658721" cy="5095600"/>
          </a:xfrm>
          <a:prstGeom prst="rect">
            <a:avLst/>
          </a:prstGeom>
          <a:blipFill>
            <a:blip r:embed="rId2"/>
            <a:stretch>
              <a:fillRect/>
            </a:stretch>
          </a:blipFill>
        </p:spPr>
        <p:txBody>
          <a:bodyPr>
            <a:normAutofit/>
          </a:bodyPr>
          <a:lstStyle>
            <a:lvl1pPr marL="257728" indent="-257728" algn="l" defTabSz="931437" rtl="0" eaLnBrk="1" fontAlgn="base" latinLnBrk="0" hangingPunct="1">
              <a:spcBef>
                <a:spcPct val="40000"/>
              </a:spcBef>
              <a:spcAft>
                <a:spcPct val="0"/>
              </a:spcAft>
              <a:buClr>
                <a:schemeClr val="tx1"/>
              </a:buClr>
              <a:buSzTx/>
              <a:buFont typeface="Verdana" pitchFamily="34" charset="0"/>
              <a:buChar char="•"/>
              <a:defRPr lang="en-US" altLang="zh-CN" sz="2279" kern="1200" noProof="1">
                <a:solidFill>
                  <a:schemeClr val="tx1"/>
                </a:solidFill>
                <a:latin typeface="+mn-lt"/>
                <a:ea typeface="+mn-ea"/>
                <a:cs typeface="+mn-cs"/>
              </a:defRPr>
            </a:lvl1pPr>
          </a:lstStyle>
          <a:p>
            <a:r>
              <a:rPr lang="en-US"/>
              <a:t>Wizard Chart</a:t>
            </a:r>
          </a:p>
        </p:txBody>
      </p:sp>
      <p:sp>
        <p:nvSpPr>
          <p:cNvPr id="6" name="Text Placeholder 6"/>
          <p:cNvSpPr>
            <a:spLocks noGrp="1"/>
          </p:cNvSpPr>
          <p:nvPr>
            <p:ph type="body" sz="quarter" idx="14"/>
          </p:nvPr>
        </p:nvSpPr>
        <p:spPr>
          <a:xfrm>
            <a:off x="473481" y="1206768"/>
            <a:ext cx="3658721" cy="419016"/>
          </a:xfrm>
          <a:blipFill dpi="0" rotWithShape="1">
            <a:blip r:embed="rId3"/>
            <a:tile tx="0" ty="0" sx="100000" sy="100000" flip="none" algn="b"/>
          </a:blipFill>
        </p:spPr>
        <p:txBody>
          <a:bodyPr lIns="0" tIns="0" rIns="0" bIns="91431" anchor="b" anchorCtr="0">
            <a:normAutofit/>
          </a:bodyPr>
          <a:lstStyle>
            <a:lvl1pPr marL="0" indent="0" algn="ctr">
              <a:buNone/>
              <a:defRPr sz="1519" b="1" cap="all" baseline="0"/>
            </a:lvl1pPr>
          </a:lstStyle>
          <a:p>
            <a:pPr lvl="0"/>
            <a:r>
              <a:rPr lang="en-US"/>
              <a:t>Click to edit Master text styles</a:t>
            </a:r>
          </a:p>
        </p:txBody>
      </p:sp>
      <p:sp>
        <p:nvSpPr>
          <p:cNvPr id="7" name="Text Placeholder 6"/>
          <p:cNvSpPr>
            <a:spLocks noGrp="1"/>
          </p:cNvSpPr>
          <p:nvPr>
            <p:ph type="body" sz="quarter" idx="15"/>
          </p:nvPr>
        </p:nvSpPr>
        <p:spPr>
          <a:xfrm>
            <a:off x="8081469" y="1206768"/>
            <a:ext cx="3658721" cy="419016"/>
          </a:xfrm>
          <a:blipFill dpi="0" rotWithShape="1">
            <a:blip r:embed="rId3"/>
            <a:tile tx="0" ty="0" sx="100000" sy="100000" flip="none" algn="b"/>
          </a:blipFill>
        </p:spPr>
        <p:txBody>
          <a:bodyPr lIns="0" tIns="0" rIns="0" bIns="91431" anchor="b" anchorCtr="0">
            <a:normAutofit/>
          </a:bodyPr>
          <a:lstStyle>
            <a:lvl1pPr marL="0" indent="0" algn="ctr">
              <a:buNone/>
              <a:defRPr sz="1519" b="1" cap="all" baseline="0"/>
            </a:lvl1pPr>
          </a:lstStyle>
          <a:p>
            <a:pPr lvl="0"/>
            <a:r>
              <a:rPr lang="en-US"/>
              <a:t>Click to edit Master text styles</a:t>
            </a:r>
          </a:p>
        </p:txBody>
      </p:sp>
      <p:sp>
        <p:nvSpPr>
          <p:cNvPr id="8" name="Picture Placeholder 7"/>
          <p:cNvSpPr>
            <a:spLocks noGrp="1"/>
          </p:cNvSpPr>
          <p:nvPr>
            <p:ph type="pic" sz="quarter" idx="16" hasCustomPrompt="1"/>
          </p:nvPr>
        </p:nvSpPr>
        <p:spPr>
          <a:xfrm>
            <a:off x="4278550" y="1408225"/>
            <a:ext cx="3658721" cy="5095600"/>
          </a:xfrm>
          <a:prstGeom prst="rect">
            <a:avLst/>
          </a:prstGeom>
          <a:blipFill>
            <a:blip r:embed="rId2"/>
            <a:stretch>
              <a:fillRect/>
            </a:stretch>
          </a:blipFill>
        </p:spPr>
        <p:txBody>
          <a:bodyPr>
            <a:normAutofit/>
          </a:bodyPr>
          <a:lstStyle>
            <a:lvl1pPr marL="257728" indent="-257728" algn="l" defTabSz="931437" rtl="0" eaLnBrk="1" fontAlgn="base" hangingPunct="1">
              <a:spcBef>
                <a:spcPct val="40000"/>
              </a:spcBef>
              <a:spcAft>
                <a:spcPct val="0"/>
              </a:spcAft>
              <a:buClr>
                <a:schemeClr val="tx1"/>
              </a:buClr>
              <a:buSzTx/>
              <a:buFont typeface="Verdana" pitchFamily="34" charset="0"/>
              <a:buChar char="•"/>
              <a:defRPr lang="en-US" sz="2279">
                <a:solidFill>
                  <a:schemeClr val="tx1"/>
                </a:solidFill>
                <a:latin typeface="+mn-lt"/>
                <a:ea typeface="+mn-ea"/>
                <a:cs typeface="+mn-cs"/>
              </a:defRPr>
            </a:lvl1pPr>
          </a:lstStyle>
          <a:p>
            <a:r>
              <a:rPr lang="en-US"/>
              <a:t>Wizard Chart</a:t>
            </a:r>
          </a:p>
        </p:txBody>
      </p:sp>
      <p:sp>
        <p:nvSpPr>
          <p:cNvPr id="9" name="Text Placeholder 6"/>
          <p:cNvSpPr>
            <a:spLocks noGrp="1"/>
          </p:cNvSpPr>
          <p:nvPr>
            <p:ph type="body" sz="quarter" idx="17"/>
          </p:nvPr>
        </p:nvSpPr>
        <p:spPr>
          <a:xfrm>
            <a:off x="4282856" y="1206768"/>
            <a:ext cx="3658721" cy="419016"/>
          </a:xfrm>
          <a:blipFill dpi="0" rotWithShape="1">
            <a:blip r:embed="rId3"/>
            <a:tile tx="0" ty="0" sx="100000" sy="100000" flip="none" algn="b"/>
          </a:blipFill>
        </p:spPr>
        <p:txBody>
          <a:bodyPr lIns="0" tIns="0" rIns="0" bIns="91431" anchor="b" anchorCtr="0">
            <a:normAutofit/>
          </a:bodyPr>
          <a:lstStyle>
            <a:lvl1pPr marL="0" indent="0" algn="ctr">
              <a:buNone/>
              <a:defRPr sz="1519" b="1" cap="all" baseline="0"/>
            </a:lvl1pPr>
          </a:lstStyle>
          <a:p>
            <a:pPr lvl="0"/>
            <a:r>
              <a:rPr lang="en-US"/>
              <a:t>Click to edit Master text styles</a:t>
            </a:r>
          </a:p>
        </p:txBody>
      </p:sp>
      <p:sp>
        <p:nvSpPr>
          <p:cNvPr id="10" name="Title 1"/>
          <p:cNvSpPr>
            <a:spLocks noGrp="1"/>
          </p:cNvSpPr>
          <p:nvPr>
            <p:ph type="title"/>
          </p:nvPr>
        </p:nvSpPr>
        <p:spPr>
          <a:xfrm>
            <a:off x="224538" y="53578"/>
            <a:ext cx="11574370" cy="834431"/>
          </a:xfrm>
        </p:spPr>
        <p:txBody>
          <a:bodyPr/>
          <a:lstStyle/>
          <a:p>
            <a:r>
              <a:rPr lang="en-US"/>
              <a:t>Click to edit Master title style</a:t>
            </a:r>
            <a:endParaRPr lang="fr-FR"/>
          </a:p>
        </p:txBody>
      </p:sp>
    </p:spTree>
    <p:extLst>
      <p:ext uri="{BB962C8B-B14F-4D97-AF65-F5344CB8AC3E}">
        <p14:creationId xmlns:p14="http://schemas.microsoft.com/office/powerpoint/2010/main" val="2124868580"/>
      </p:ext>
    </p:extLst>
  </p:cSld>
  <p:clrMapOvr>
    <a:masterClrMapping/>
  </p:clrMapOvr>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BtfpConfiguration" hidden="1"/>
          <p:cNvSpPr txBox="1"/>
          <p:nvPr userDrawn="1"/>
        </p:nvSpPr>
        <p:spPr bwMode="hidden">
          <a:xfrm>
            <a:off x="0" y="0"/>
            <a:ext cx="36000" cy="36000"/>
          </a:xfrm>
          <a:prstGeom prst="rect">
            <a:avLst/>
          </a:prstGeom>
          <a:noFill/>
        </p:spPr>
        <p:txBody>
          <a:bodyPr wrap="none" lIns="0" tIns="0" rIns="0" bIns="0" rtlCol="0">
            <a:noAutofit/>
          </a:bodyPr>
          <a:lstStyle/>
          <a:p>
            <a:pPr marL="0" indent="0">
              <a:buNone/>
            </a:pPr>
            <a:r>
              <a:rPr lang="en-GB" sz="100">
                <a:solidFill>
                  <a:schemeClr val="bg1">
                    <a:alpha val="0"/>
                  </a:schemeClr>
                </a:solidFill>
              </a:rPr>
              <a:t>&lt;BTFP&gt;&lt;!-- BTFPCONFIGURATION:3C627466703E0D0A20203C74656D706C6174652076657273696F6E3D22322E332E342220747970653D226272616E64656422207061676553697A653D227769646573637265656E22202F3E0D0A20203C4775696465733E0D0A202020203C4C656674477569646520786D6C6E733D22323622202F3E0D0A202020203C5269676874477569646520786D6C6E733D2239333422202F3E0D0A202020203C5570706572537469636B6572477569646520786D6C6E733D22363922202F3E0D0A202020203C4C6F776572537469636B6572477569646520786D6C6E733D2231303022202F3E0D0A202020203C426F74746F6D477569646520786D6C6E733D2235313722202F3E0D0A20203C2F4775696465733E0D0A3C2F627466703E --&gt;&lt;/BTFP&gt;</a:t>
            </a:r>
          </a:p>
        </p:txBody>
      </p:sp>
      <p:sp>
        <p:nvSpPr>
          <p:cNvPr id="19" name="SlideNumber"/>
          <p:cNvSpPr/>
          <p:nvPr userDrawn="1"/>
        </p:nvSpPr>
        <p:spPr bwMode="gray">
          <a:xfrm>
            <a:off x="11715975" y="6649694"/>
            <a:ext cx="141064" cy="138499"/>
          </a:xfrm>
          <a:prstGeom prst="roundRect">
            <a:avLst>
              <a:gd name="adj" fmla="val 0"/>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p>
            <a:pPr marL="0" indent="0" algn="r" defTabSz="711200" rtl="0" eaLnBrk="1" latinLnBrk="0" hangingPunct="1">
              <a:spcBef>
                <a:spcPts val="1200"/>
              </a:spcBef>
              <a:buNone/>
            </a:pPr>
            <a:fld id="{BB69BBE8-4DB2-4642-B003-B220ACD5A2FD}" type="slidenum">
              <a:rPr lang="en-GB" sz="900" b="0" baseline="0" smtClean="0">
                <a:solidFill>
                  <a:schemeClr val="bg2"/>
                </a:solidFill>
                <a:latin typeface="+mn-lt"/>
              </a:rPr>
              <a:pPr marL="0" indent="0" algn="r" defTabSz="711200" rtl="0" eaLnBrk="1" latinLnBrk="0" hangingPunct="1">
                <a:spcBef>
                  <a:spcPts val="1200"/>
                </a:spcBef>
                <a:buNone/>
              </a:pPr>
              <a:t>‹#›</a:t>
            </a:fld>
            <a:endParaRPr lang="en-GB" sz="900" b="0">
              <a:solidFill>
                <a:schemeClr val="bg2"/>
              </a:solidFill>
              <a:latin typeface="+mn-lt"/>
            </a:endParaRPr>
          </a:p>
        </p:txBody>
      </p:sp>
      <p:pic>
        <p:nvPicPr>
          <p:cNvPr id="12" name="BainLogo"/>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60000" y="6654664"/>
            <a:ext cx="1152000" cy="144000"/>
          </a:xfrm>
          <a:prstGeom prst="rect">
            <a:avLst/>
          </a:prstGeom>
        </p:spPr>
      </p:pic>
      <p:sp>
        <p:nvSpPr>
          <p:cNvPr id="8" name="CreatedFooter"/>
          <p:cNvSpPr/>
          <p:nvPr userDrawn="1"/>
        </p:nvSpPr>
        <p:spPr>
          <a:xfrm>
            <a:off x="8263033" y="6642830"/>
            <a:ext cx="1368171" cy="165036"/>
          </a:xfrm>
          <a:prstGeom prst="rect">
            <a:avLst/>
          </a:prstGeom>
        </p:spPr>
        <p:txBody>
          <a:bodyPr wrap="square" lIns="36000" tIns="36000" rIns="36000" bIns="36000">
            <a:spAutoFit/>
          </a:bodyPr>
          <a:lstStyle/>
          <a:p>
            <a:pPr marL="0" indent="0" algn="ctr" defTabSz="711200" rtl="0" eaLnBrk="1" latinLnBrk="0" hangingPunct="1">
              <a:spcBef>
                <a:spcPts val="1200"/>
              </a:spcBef>
              <a:buNone/>
            </a:pPr>
            <a:r>
              <a:rPr lang="en-GB" sz="600">
                <a:solidFill>
                  <a:srgbClr val="FFFFFF"/>
                </a:solidFill>
              </a:rPr>
              <a:t>EMEA PEG training_April 2022</a:t>
            </a:r>
          </a:p>
        </p:txBody>
      </p:sp>
      <p:sp>
        <p:nvSpPr>
          <p:cNvPr id="7" name="OfficeCode"/>
          <p:cNvSpPr/>
          <p:nvPr userDrawn="1"/>
        </p:nvSpPr>
        <p:spPr>
          <a:xfrm>
            <a:off x="7348519" y="6642830"/>
            <a:ext cx="288036" cy="165036"/>
          </a:xfrm>
          <a:prstGeom prst="rect">
            <a:avLst/>
          </a:prstGeom>
        </p:spPr>
        <p:txBody>
          <a:bodyPr wrap="square" lIns="36000" tIns="36000" rIns="36000" bIns="36000">
            <a:spAutoFit/>
          </a:bodyPr>
          <a:lstStyle/>
          <a:p>
            <a:pPr marL="0" indent="0" algn="ctr" defTabSz="711200" rtl="0" eaLnBrk="1" latinLnBrk="0" hangingPunct="1">
              <a:spcBef>
                <a:spcPts val="1200"/>
              </a:spcBef>
              <a:buNone/>
            </a:pPr>
            <a:r>
              <a:rPr lang="en-GB" sz="600">
                <a:solidFill>
                  <a:srgbClr val="FFFFFF"/>
                </a:solidFill>
              </a:rPr>
              <a:t>MUN</a:t>
            </a:r>
          </a:p>
        </p:txBody>
      </p:sp>
      <p:pic>
        <p:nvPicPr>
          <p:cNvPr id="14" name="Disclaimer"/>
          <p:cNvPicPr>
            <a:picLocks noChangeAspect="1"/>
          </p:cNvPicPr>
          <p:nvPr userDrawn="1"/>
        </p:nvPicPr>
        <p:blipFill>
          <a:blip r:embed="rId8"/>
          <a:stretch>
            <a:fillRect/>
          </a:stretch>
        </p:blipFill>
        <p:spPr>
          <a:xfrm>
            <a:off x="316547" y="6641266"/>
            <a:ext cx="6407451" cy="176799"/>
          </a:xfrm>
          <a:prstGeom prst="rect">
            <a:avLst/>
          </a:prstGeom>
        </p:spPr>
      </p:pic>
      <p:cxnSp>
        <p:nvCxnSpPr>
          <p:cNvPr id="20" name="FooterSeparatorLine"/>
          <p:cNvCxnSpPr/>
          <p:nvPr userDrawn="1"/>
        </p:nvCxnSpPr>
        <p:spPr>
          <a:xfrm>
            <a:off x="0" y="6598800"/>
            <a:ext cx="11857037" cy="0"/>
          </a:xfrm>
          <a:prstGeom prst="line">
            <a:avLst/>
          </a:prstGeom>
          <a:ln w="9525" cap="flat">
            <a:solidFill>
              <a:schemeClr val="accent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3" name="Text Placeholder"/>
          <p:cNvSpPr>
            <a:spLocks noGrp="1"/>
          </p:cNvSpPr>
          <p:nvPr>
            <p:ph type="body" idx="1"/>
          </p:nvPr>
        </p:nvSpPr>
        <p:spPr>
          <a:xfrm>
            <a:off x="334435" y="1268413"/>
            <a:ext cx="11522603" cy="5292725"/>
          </a:xfrm>
          <a:prstGeom prst="rect">
            <a:avLst/>
          </a:prstGeom>
        </p:spPr>
        <p:txBody>
          <a:bodyPr vert="horz" lIns="36000" tIns="36000" rIns="36000" bIns="36000" rtlCol="0">
            <a:noAutofit/>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cxnSp>
        <p:nvCxnSpPr>
          <p:cNvPr id="23" name="TitleSeparatorLine"/>
          <p:cNvCxnSpPr/>
          <p:nvPr userDrawn="1"/>
        </p:nvCxnSpPr>
        <p:spPr>
          <a:xfrm>
            <a:off x="0" y="873125"/>
            <a:ext cx="11857037" cy="0"/>
          </a:xfrm>
          <a:prstGeom prst="line">
            <a:avLst/>
          </a:prstGeom>
          <a:ln w="19050" cap="flat">
            <a:solidFill>
              <a:schemeClr val="accent3"/>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2" name="Slide Title"/>
          <p:cNvSpPr>
            <a:spLocks noGrp="1"/>
          </p:cNvSpPr>
          <p:nvPr>
            <p:ph type="title"/>
          </p:nvPr>
        </p:nvSpPr>
        <p:spPr>
          <a:xfrm>
            <a:off x="334963" y="1"/>
            <a:ext cx="11522075" cy="876687"/>
          </a:xfrm>
          <a:prstGeom prst="rect">
            <a:avLst/>
          </a:prstGeom>
        </p:spPr>
        <p:txBody>
          <a:bodyPr vert="horz" lIns="36000" tIns="36000" rIns="36000" bIns="72000" rtlCol="0" anchor="b">
            <a:noAutofit/>
          </a:bodyPr>
          <a:lstStyle/>
          <a:p>
            <a:r>
              <a:rPr lang="en-GB"/>
              <a:t>Click to edit Master title style</a:t>
            </a:r>
          </a:p>
        </p:txBody>
      </p:sp>
    </p:spTree>
    <p:extLst>
      <p:ext uri="{BB962C8B-B14F-4D97-AF65-F5344CB8AC3E}">
        <p14:creationId xmlns:p14="http://schemas.microsoft.com/office/powerpoint/2010/main" val="3729795247"/>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63" r:id="rId3"/>
    <p:sldLayoutId id="2147483655" r:id="rId4"/>
    <p:sldLayoutId id="2147483680" r:id="rId5"/>
  </p:sldLayoutIdLst>
  <p:transition/>
  <p:txStyles>
    <p:titleStyle>
      <a:lvl1pPr algn="l" defTabSz="7112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800" indent="-177800" algn="l" defTabSz="711200" rtl="0" eaLnBrk="1" latinLnBrk="0" hangingPunct="1">
        <a:spcBef>
          <a:spcPts val="1200"/>
        </a:spcBef>
        <a:buChar char="•"/>
        <a:defRPr sz="1600" kern="1200">
          <a:solidFill>
            <a:schemeClr val="tx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algn="l" defTabSz="711200" rtl="0" eaLnBrk="1" latinLnBrk="0" hangingPunct="1">
        <a:defRPr sz="1400" kern="1200">
          <a:solidFill>
            <a:schemeClr val="tx1"/>
          </a:solidFill>
          <a:latin typeface="+mn-lt"/>
          <a:ea typeface="+mn-ea"/>
          <a:cs typeface="+mn-cs"/>
        </a:defRPr>
      </a:lvl6pPr>
      <a:lvl7pPr marL="1244600" algn="l" defTabSz="711200" rtl="0" eaLnBrk="1" latinLnBrk="0" hangingPunct="1">
        <a:defRPr sz="1400" kern="1200">
          <a:solidFill>
            <a:schemeClr val="tx1"/>
          </a:solidFill>
          <a:latin typeface="+mn-lt"/>
          <a:ea typeface="+mn-ea"/>
          <a:cs typeface="+mn-cs"/>
        </a:defRPr>
      </a:lvl7pPr>
      <a:lvl8pPr marL="1422400" algn="l" defTabSz="711200" rtl="0" eaLnBrk="1" latinLnBrk="0" hangingPunct="1">
        <a:defRPr sz="1400" kern="1200">
          <a:solidFill>
            <a:schemeClr val="tx1"/>
          </a:solidFill>
          <a:latin typeface="+mn-lt"/>
          <a:ea typeface="+mn-ea"/>
          <a:cs typeface="+mn-cs"/>
        </a:defRPr>
      </a:lvl8pPr>
      <a:lvl9pPr marL="1600200" algn="l" defTabSz="7112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50" userDrawn="1">
          <p15:clr>
            <a:srgbClr val="D1D1D1"/>
          </p15:clr>
        </p15:guide>
        <p15:guide id="2" pos="211" userDrawn="1">
          <p15:clr>
            <a:srgbClr val="D1D1D1"/>
          </p15:clr>
        </p15:guide>
        <p15:guide id="4" orient="horz" pos="799" userDrawn="1">
          <p15:clr>
            <a:srgbClr val="D1D1D1"/>
          </p15:clr>
        </p15:guide>
        <p15:guide id="7" orient="horz" pos="4133" userDrawn="1">
          <p15:clr>
            <a:srgbClr val="D1D1D1"/>
          </p15:clr>
        </p15:guide>
        <p15:guide id="8" pos="7469" userDrawn="1">
          <p15:clr>
            <a:srgbClr val="D1D1D1"/>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emf"/><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62.xml"/><Relationship Id="rId3" Type="http://schemas.openxmlformats.org/officeDocument/2006/relationships/tags" Target="../tags/tag57.xml"/><Relationship Id="rId7" Type="http://schemas.openxmlformats.org/officeDocument/2006/relationships/tags" Target="../tags/tag61.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notesSlide" Target="../notesSlides/notesSlide9.xml"/><Relationship Id="rId5" Type="http://schemas.openxmlformats.org/officeDocument/2006/relationships/tags" Target="../tags/tag59.xml"/><Relationship Id="rId10" Type="http://schemas.openxmlformats.org/officeDocument/2006/relationships/slideLayout" Target="../slideLayouts/slideLayout5.xml"/><Relationship Id="rId4" Type="http://schemas.openxmlformats.org/officeDocument/2006/relationships/tags" Target="../tags/tag58.xml"/><Relationship Id="rId9" Type="http://schemas.openxmlformats.org/officeDocument/2006/relationships/tags" Target="../tags/tag63.xml"/></Relationships>
</file>

<file path=ppt/slides/_rels/slide11.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14.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2" Type="http://schemas.openxmlformats.org/officeDocument/2006/relationships/tags" Target="../tags/tag70.xml"/><Relationship Id="rId16" Type="http://schemas.openxmlformats.org/officeDocument/2006/relationships/notesSlide" Target="../notesSlides/notesSlide13.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slideLayout" Target="../slideLayouts/slideLayout2.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15.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16.emf"/><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96.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7.jpe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image" Target="../media/image19.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98.xml"/><Relationship Id="rId16" Type="http://schemas.openxmlformats.org/officeDocument/2006/relationships/image" Target="../media/image22.png"/><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17.png"/><Relationship Id="rId5" Type="http://schemas.openxmlformats.org/officeDocument/2006/relationships/tags" Target="../tags/tag101.xml"/><Relationship Id="rId15" Type="http://schemas.openxmlformats.org/officeDocument/2006/relationships/image" Target="../media/image21.png"/><Relationship Id="rId10" Type="http://schemas.openxmlformats.org/officeDocument/2006/relationships/notesSlide" Target="../notesSlides/notesSlide19.xml"/><Relationship Id="rId4" Type="http://schemas.openxmlformats.org/officeDocument/2006/relationships/tags" Target="../tags/tag100.xml"/><Relationship Id="rId9" Type="http://schemas.openxmlformats.org/officeDocument/2006/relationships/slideLayout" Target="../slideLayouts/slideLayout2.xml"/><Relationship Id="rId14" Type="http://schemas.openxmlformats.org/officeDocument/2006/relationships/image" Target="../media/image20.png"/></Relationships>
</file>

<file path=ppt/slides/_rels/slide21.xml.rels><?xml version="1.0" encoding="UTF-8" standalone="yes"?>
<Relationships xmlns="http://schemas.openxmlformats.org/package/2006/relationships"><Relationship Id="rId13" Type="http://schemas.openxmlformats.org/officeDocument/2006/relationships/tags" Target="../tags/tag117.xml"/><Relationship Id="rId18" Type="http://schemas.openxmlformats.org/officeDocument/2006/relationships/tags" Target="../tags/tag122.xml"/><Relationship Id="rId26" Type="http://schemas.openxmlformats.org/officeDocument/2006/relationships/tags" Target="../tags/tag130.xml"/><Relationship Id="rId39" Type="http://schemas.openxmlformats.org/officeDocument/2006/relationships/image" Target="../media/image32.emf"/><Relationship Id="rId21" Type="http://schemas.openxmlformats.org/officeDocument/2006/relationships/tags" Target="../tags/tag125.xml"/><Relationship Id="rId34" Type="http://schemas.openxmlformats.org/officeDocument/2006/relationships/image" Target="../media/image27.emf"/><Relationship Id="rId7" Type="http://schemas.openxmlformats.org/officeDocument/2006/relationships/tags" Target="../tags/tag111.xml"/><Relationship Id="rId2" Type="http://schemas.openxmlformats.org/officeDocument/2006/relationships/tags" Target="../tags/tag106.xml"/><Relationship Id="rId16" Type="http://schemas.openxmlformats.org/officeDocument/2006/relationships/tags" Target="../tags/tag120.xml"/><Relationship Id="rId20" Type="http://schemas.openxmlformats.org/officeDocument/2006/relationships/tags" Target="../tags/tag124.xml"/><Relationship Id="rId29" Type="http://schemas.openxmlformats.org/officeDocument/2006/relationships/slideLayout" Target="../slideLayouts/slideLayout2.xml"/><Relationship Id="rId41" Type="http://schemas.openxmlformats.org/officeDocument/2006/relationships/image" Target="../media/image34.emf"/><Relationship Id="rId1" Type="http://schemas.openxmlformats.org/officeDocument/2006/relationships/tags" Target="../tags/tag105.xml"/><Relationship Id="rId6" Type="http://schemas.openxmlformats.org/officeDocument/2006/relationships/tags" Target="../tags/tag110.xml"/><Relationship Id="rId11" Type="http://schemas.openxmlformats.org/officeDocument/2006/relationships/tags" Target="../tags/tag115.xml"/><Relationship Id="rId24" Type="http://schemas.openxmlformats.org/officeDocument/2006/relationships/tags" Target="../tags/tag128.xml"/><Relationship Id="rId32" Type="http://schemas.openxmlformats.org/officeDocument/2006/relationships/image" Target="../media/image25.emf"/><Relationship Id="rId37" Type="http://schemas.openxmlformats.org/officeDocument/2006/relationships/image" Target="../media/image30.emf"/><Relationship Id="rId40" Type="http://schemas.openxmlformats.org/officeDocument/2006/relationships/image" Target="../media/image33.emf"/><Relationship Id="rId5" Type="http://schemas.openxmlformats.org/officeDocument/2006/relationships/tags" Target="../tags/tag109.xml"/><Relationship Id="rId15" Type="http://schemas.openxmlformats.org/officeDocument/2006/relationships/tags" Target="../tags/tag119.xml"/><Relationship Id="rId23" Type="http://schemas.openxmlformats.org/officeDocument/2006/relationships/tags" Target="../tags/tag127.xml"/><Relationship Id="rId28" Type="http://schemas.openxmlformats.org/officeDocument/2006/relationships/tags" Target="../tags/tag132.xml"/><Relationship Id="rId36" Type="http://schemas.openxmlformats.org/officeDocument/2006/relationships/image" Target="../media/image29.emf"/><Relationship Id="rId10" Type="http://schemas.openxmlformats.org/officeDocument/2006/relationships/tags" Target="../tags/tag114.xml"/><Relationship Id="rId19" Type="http://schemas.openxmlformats.org/officeDocument/2006/relationships/tags" Target="../tags/tag123.xml"/><Relationship Id="rId31" Type="http://schemas.openxmlformats.org/officeDocument/2006/relationships/image" Target="../media/image24.emf"/><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tags" Target="../tags/tag118.xml"/><Relationship Id="rId22" Type="http://schemas.openxmlformats.org/officeDocument/2006/relationships/tags" Target="../tags/tag126.xml"/><Relationship Id="rId27" Type="http://schemas.openxmlformats.org/officeDocument/2006/relationships/tags" Target="../tags/tag131.xml"/><Relationship Id="rId30" Type="http://schemas.openxmlformats.org/officeDocument/2006/relationships/notesSlide" Target="../notesSlides/notesSlide20.xml"/><Relationship Id="rId35" Type="http://schemas.openxmlformats.org/officeDocument/2006/relationships/image" Target="../media/image28.emf"/><Relationship Id="rId8" Type="http://schemas.openxmlformats.org/officeDocument/2006/relationships/tags" Target="../tags/tag112.xml"/><Relationship Id="rId3" Type="http://schemas.openxmlformats.org/officeDocument/2006/relationships/tags" Target="../tags/tag107.xml"/><Relationship Id="rId12" Type="http://schemas.openxmlformats.org/officeDocument/2006/relationships/tags" Target="../tags/tag116.xml"/><Relationship Id="rId17" Type="http://schemas.openxmlformats.org/officeDocument/2006/relationships/tags" Target="../tags/tag121.xml"/><Relationship Id="rId25" Type="http://schemas.openxmlformats.org/officeDocument/2006/relationships/tags" Target="../tags/tag129.xml"/><Relationship Id="rId33" Type="http://schemas.openxmlformats.org/officeDocument/2006/relationships/image" Target="../media/image26.emf"/><Relationship Id="rId38" Type="http://schemas.openxmlformats.org/officeDocument/2006/relationships/image" Target="../media/image31.emf"/></Relationships>
</file>

<file path=ppt/slides/_rels/slide22.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tags" Target="../tags/tag150.xml"/><Relationship Id="rId3" Type="http://schemas.openxmlformats.org/officeDocument/2006/relationships/tags" Target="../tags/tag135.xml"/><Relationship Id="rId21" Type="http://schemas.openxmlformats.org/officeDocument/2006/relationships/image" Target="../media/image24.emf"/><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 Type="http://schemas.openxmlformats.org/officeDocument/2006/relationships/tags" Target="../tags/tag134.xml"/><Relationship Id="rId16" Type="http://schemas.openxmlformats.org/officeDocument/2006/relationships/tags" Target="../tags/tag148.xml"/><Relationship Id="rId20" Type="http://schemas.openxmlformats.org/officeDocument/2006/relationships/notesSlide" Target="../notesSlides/notesSlide21.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24" Type="http://schemas.openxmlformats.org/officeDocument/2006/relationships/image" Target="../media/image37.emf"/><Relationship Id="rId5" Type="http://schemas.openxmlformats.org/officeDocument/2006/relationships/tags" Target="../tags/tag137.xml"/><Relationship Id="rId15" Type="http://schemas.openxmlformats.org/officeDocument/2006/relationships/tags" Target="../tags/tag147.xml"/><Relationship Id="rId23" Type="http://schemas.openxmlformats.org/officeDocument/2006/relationships/image" Target="../media/image36.emf"/><Relationship Id="rId10" Type="http://schemas.openxmlformats.org/officeDocument/2006/relationships/tags" Target="../tags/tag142.xml"/><Relationship Id="rId19" Type="http://schemas.openxmlformats.org/officeDocument/2006/relationships/slideLayout" Target="../slideLayouts/slideLayout2.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 Id="rId22" Type="http://schemas.openxmlformats.org/officeDocument/2006/relationships/image" Target="../media/image35.emf"/></Relationships>
</file>

<file path=ppt/slides/_rels/slide23.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hyperlink" Target="https://www.bugaboo.com/GB/en_GB" TargetMode="External"/><Relationship Id="rId5" Type="http://schemas.openxmlformats.org/officeDocument/2006/relationships/image" Target="../media/image38.png"/><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156.xml"/><Relationship Id="rId7"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s>
</file>

<file path=ppt/slides/_rels/slide25.xml.rels><?xml version="1.0" encoding="UTF-8" standalone="yes"?>
<Relationships xmlns="http://schemas.openxmlformats.org/package/2006/relationships"><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tags" Target="../tags/tag160.xml"/><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4.xml"/><Relationship Id="rId1" Type="http://schemas.openxmlformats.org/officeDocument/2006/relationships/tags" Target="../tags/tag163.xml"/><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tags" Target="../tags/tag167.xml"/><Relationship Id="rId7" Type="http://schemas.openxmlformats.org/officeDocument/2006/relationships/image" Target="../media/image40.emf"/><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39.emf"/><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image" Target="../media/image43.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image" Target="../media/image42.png"/><Relationship Id="rId5" Type="http://schemas.openxmlformats.org/officeDocument/2006/relationships/tags" Target="../tags/tag172.xml"/><Relationship Id="rId10" Type="http://schemas.openxmlformats.org/officeDocument/2006/relationships/image" Target="../media/image41.png"/><Relationship Id="rId4" Type="http://schemas.openxmlformats.org/officeDocument/2006/relationships/tags" Target="../tags/tag171.xml"/><Relationship Id="rId9"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177.xml"/><Relationship Id="rId7" Type="http://schemas.openxmlformats.org/officeDocument/2006/relationships/slideLayout" Target="../slideLayouts/slideLayout2.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s>
</file>

<file path=ppt/slides/_rels/slide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9.xml"/><Relationship Id="rId7" Type="http://schemas.openxmlformats.org/officeDocument/2006/relationships/image" Target="../media/image9.emf"/><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8.jpeg"/><Relationship Id="rId5" Type="http://schemas.openxmlformats.org/officeDocument/2006/relationships/slideLayout" Target="../slideLayouts/slideLayout4.xml"/><Relationship Id="rId4" Type="http://schemas.openxmlformats.org/officeDocument/2006/relationships/tags" Target="../tags/tag10.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2.xml"/><Relationship Id="rId1" Type="http://schemas.openxmlformats.org/officeDocument/2006/relationships/tags" Target="../tags/tag181.xml"/><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tags" Target="../tags/tag185.xml"/><Relationship Id="rId7" Type="http://schemas.openxmlformats.org/officeDocument/2006/relationships/notesSlide" Target="../notesSlides/notesSlide28.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slideLayout" Target="../slideLayouts/slideLayout2.xml"/><Relationship Id="rId5" Type="http://schemas.openxmlformats.org/officeDocument/2006/relationships/tags" Target="../tags/tag187.xml"/><Relationship Id="rId4" Type="http://schemas.openxmlformats.org/officeDocument/2006/relationships/tags" Target="../tags/tag186.xml"/></Relationships>
</file>

<file path=ppt/slides/_rels/slide32.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18" Type="http://schemas.openxmlformats.org/officeDocument/2006/relationships/slideLayout" Target="../slideLayouts/slideLayout2.xml"/><Relationship Id="rId3" Type="http://schemas.openxmlformats.org/officeDocument/2006/relationships/tags" Target="../tags/tag190.xml"/><Relationship Id="rId7" Type="http://schemas.openxmlformats.org/officeDocument/2006/relationships/tags" Target="../tags/tag194.xml"/><Relationship Id="rId12" Type="http://schemas.openxmlformats.org/officeDocument/2006/relationships/tags" Target="../tags/tag199.xml"/><Relationship Id="rId17" Type="http://schemas.openxmlformats.org/officeDocument/2006/relationships/tags" Target="../tags/tag204.xml"/><Relationship Id="rId2" Type="http://schemas.openxmlformats.org/officeDocument/2006/relationships/tags" Target="../tags/tag189.xml"/><Relationship Id="rId16" Type="http://schemas.openxmlformats.org/officeDocument/2006/relationships/tags" Target="../tags/tag203.xml"/><Relationship Id="rId20" Type="http://schemas.openxmlformats.org/officeDocument/2006/relationships/image" Target="../media/image44.emf"/><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5" Type="http://schemas.openxmlformats.org/officeDocument/2006/relationships/tags" Target="../tags/tag192.xml"/><Relationship Id="rId15" Type="http://schemas.openxmlformats.org/officeDocument/2006/relationships/tags" Target="../tags/tag202.xml"/><Relationship Id="rId10" Type="http://schemas.openxmlformats.org/officeDocument/2006/relationships/tags" Target="../tags/tag197.xml"/><Relationship Id="rId19" Type="http://schemas.openxmlformats.org/officeDocument/2006/relationships/notesSlide" Target="../notesSlides/notesSlide29.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tags" Target="../tags/tag201.xml"/></Relationships>
</file>

<file path=ppt/slides/_rels/slide33.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18" Type="http://schemas.openxmlformats.org/officeDocument/2006/relationships/image" Target="../media/image46.emf"/><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image" Target="../media/image45.emf"/><Relationship Id="rId2" Type="http://schemas.openxmlformats.org/officeDocument/2006/relationships/tags" Target="../tags/tag206.xml"/><Relationship Id="rId16" Type="http://schemas.openxmlformats.org/officeDocument/2006/relationships/notesSlide" Target="../notesSlides/notesSlide30.xml"/><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5" Type="http://schemas.openxmlformats.org/officeDocument/2006/relationships/tags" Target="../tags/tag209.xml"/><Relationship Id="rId15" Type="http://schemas.openxmlformats.org/officeDocument/2006/relationships/slideLayout" Target="../slideLayouts/slideLayout2.xml"/><Relationship Id="rId10" Type="http://schemas.openxmlformats.org/officeDocument/2006/relationships/tags" Target="../tags/tag214.xml"/><Relationship Id="rId19" Type="http://schemas.openxmlformats.org/officeDocument/2006/relationships/image" Target="../media/image47.emf"/><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221.xml"/><Relationship Id="rId7" Type="http://schemas.openxmlformats.org/officeDocument/2006/relationships/notesSlide" Target="../notesSlides/notesSlide31.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slideLayout" Target="../slideLayouts/slideLayout2.xml"/><Relationship Id="rId5" Type="http://schemas.openxmlformats.org/officeDocument/2006/relationships/tags" Target="../tags/tag223.xml"/><Relationship Id="rId10" Type="http://schemas.openxmlformats.org/officeDocument/2006/relationships/image" Target="../media/image50.png"/><Relationship Id="rId4" Type="http://schemas.openxmlformats.org/officeDocument/2006/relationships/tags" Target="../tags/tag222.xml"/><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8.xml"/><Relationship Id="rId1" Type="http://schemas.openxmlformats.org/officeDocument/2006/relationships/tags" Target="../tags/tag227.xml"/><Relationship Id="rId4"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4.xml"/><Relationship Id="rId3" Type="http://schemas.openxmlformats.org/officeDocument/2006/relationships/tags" Target="../tags/tag231.xml"/><Relationship Id="rId7" Type="http://schemas.openxmlformats.org/officeDocument/2006/relationships/slideLayout" Target="../slideLayouts/slideLayout2.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image" Target="../media/image53.emf"/><Relationship Id="rId5" Type="http://schemas.openxmlformats.org/officeDocument/2006/relationships/tags" Target="../tags/tag233.xml"/><Relationship Id="rId10" Type="http://schemas.openxmlformats.org/officeDocument/2006/relationships/image" Target="../media/image52.emf"/><Relationship Id="rId4" Type="http://schemas.openxmlformats.org/officeDocument/2006/relationships/tags" Target="../tags/tag232.xml"/><Relationship Id="rId9" Type="http://schemas.openxmlformats.org/officeDocument/2006/relationships/image" Target="../media/image51.emf"/></Relationships>
</file>

<file path=ppt/slides/_rels/slide38.xml.rels><?xml version="1.0" encoding="UTF-8" standalone="yes"?>
<Relationships xmlns="http://schemas.openxmlformats.org/package/2006/relationships"><Relationship Id="rId8" Type="http://schemas.openxmlformats.org/officeDocument/2006/relationships/tags" Target="../tags/tag242.xml"/><Relationship Id="rId13" Type="http://schemas.openxmlformats.org/officeDocument/2006/relationships/image" Target="../media/image56.emf"/><Relationship Id="rId3" Type="http://schemas.openxmlformats.org/officeDocument/2006/relationships/tags" Target="../tags/tag237.xml"/><Relationship Id="rId7" Type="http://schemas.openxmlformats.org/officeDocument/2006/relationships/tags" Target="../tags/tag241.xml"/><Relationship Id="rId12" Type="http://schemas.openxmlformats.org/officeDocument/2006/relationships/image" Target="../media/image55.emf"/><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tags" Target="../tags/tag240.xml"/><Relationship Id="rId11" Type="http://schemas.openxmlformats.org/officeDocument/2006/relationships/image" Target="../media/image54.emf"/><Relationship Id="rId5" Type="http://schemas.openxmlformats.org/officeDocument/2006/relationships/tags" Target="../tags/tag239.xml"/><Relationship Id="rId10" Type="http://schemas.openxmlformats.org/officeDocument/2006/relationships/notesSlide" Target="../notesSlides/notesSlide35.xml"/><Relationship Id="rId4" Type="http://schemas.openxmlformats.org/officeDocument/2006/relationships/tags" Target="../tags/tag238.xml"/><Relationship Id="rId9"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image" Target="../media/image57.png"/><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notesSlide" Target="../notesSlides/notesSlide36.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slideLayout" Target="../slideLayouts/slideLayout2.xml"/><Relationship Id="rId5" Type="http://schemas.openxmlformats.org/officeDocument/2006/relationships/tags" Target="../tags/tag247.xml"/><Relationship Id="rId15" Type="http://schemas.openxmlformats.org/officeDocument/2006/relationships/image" Target="../media/image59.jpeg"/><Relationship Id="rId10" Type="http://schemas.openxmlformats.org/officeDocument/2006/relationships/tags" Target="../tags/tag252.xml"/><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62.emf"/><Relationship Id="rId18" Type="http://schemas.openxmlformats.org/officeDocument/2006/relationships/oleObject" Target="../embeddings/oleObject6.bin"/><Relationship Id="rId26" Type="http://schemas.openxmlformats.org/officeDocument/2006/relationships/oleObject" Target="../embeddings/oleObject10.bin"/><Relationship Id="rId3" Type="http://schemas.openxmlformats.org/officeDocument/2006/relationships/tags" Target="../tags/tag255.xml"/><Relationship Id="rId21" Type="http://schemas.openxmlformats.org/officeDocument/2006/relationships/image" Target="../media/image66.emf"/><Relationship Id="rId7" Type="http://schemas.openxmlformats.org/officeDocument/2006/relationships/notesSlide" Target="../notesSlides/notesSlide37.xml"/><Relationship Id="rId12" Type="http://schemas.openxmlformats.org/officeDocument/2006/relationships/oleObject" Target="../embeddings/oleObject3.bin"/><Relationship Id="rId17" Type="http://schemas.openxmlformats.org/officeDocument/2006/relationships/image" Target="../media/image64.emf"/><Relationship Id="rId25" Type="http://schemas.openxmlformats.org/officeDocument/2006/relationships/image" Target="../media/image68.emf"/><Relationship Id="rId2" Type="http://schemas.openxmlformats.org/officeDocument/2006/relationships/tags" Target="../tags/tag254.xml"/><Relationship Id="rId16" Type="http://schemas.openxmlformats.org/officeDocument/2006/relationships/oleObject" Target="../embeddings/oleObject5.bin"/><Relationship Id="rId20" Type="http://schemas.openxmlformats.org/officeDocument/2006/relationships/oleObject" Target="../embeddings/oleObject7.bin"/><Relationship Id="rId29" Type="http://schemas.openxmlformats.org/officeDocument/2006/relationships/image" Target="../media/image70.emf"/><Relationship Id="rId1" Type="http://schemas.openxmlformats.org/officeDocument/2006/relationships/tags" Target="../tags/tag253.xml"/><Relationship Id="rId6" Type="http://schemas.openxmlformats.org/officeDocument/2006/relationships/slideLayout" Target="../slideLayouts/slideLayout2.xml"/><Relationship Id="rId11" Type="http://schemas.openxmlformats.org/officeDocument/2006/relationships/image" Target="../media/image61.emf"/><Relationship Id="rId24" Type="http://schemas.openxmlformats.org/officeDocument/2006/relationships/oleObject" Target="../embeddings/oleObject9.bin"/><Relationship Id="rId5" Type="http://schemas.openxmlformats.org/officeDocument/2006/relationships/tags" Target="../tags/tag257.xml"/><Relationship Id="rId15" Type="http://schemas.openxmlformats.org/officeDocument/2006/relationships/image" Target="../media/image63.emf"/><Relationship Id="rId23" Type="http://schemas.openxmlformats.org/officeDocument/2006/relationships/image" Target="../media/image67.emf"/><Relationship Id="rId28" Type="http://schemas.openxmlformats.org/officeDocument/2006/relationships/oleObject" Target="../embeddings/oleObject11.bin"/><Relationship Id="rId10" Type="http://schemas.openxmlformats.org/officeDocument/2006/relationships/oleObject" Target="../embeddings/oleObject2.bin"/><Relationship Id="rId19" Type="http://schemas.openxmlformats.org/officeDocument/2006/relationships/image" Target="../media/image65.emf"/><Relationship Id="rId31" Type="http://schemas.openxmlformats.org/officeDocument/2006/relationships/image" Target="../media/image71.emf"/><Relationship Id="rId4" Type="http://schemas.openxmlformats.org/officeDocument/2006/relationships/tags" Target="../tags/tag256.xml"/><Relationship Id="rId9" Type="http://schemas.openxmlformats.org/officeDocument/2006/relationships/image" Target="../media/image60.emf"/><Relationship Id="rId14" Type="http://schemas.openxmlformats.org/officeDocument/2006/relationships/oleObject" Target="../embeddings/oleObject4.bin"/><Relationship Id="rId22" Type="http://schemas.openxmlformats.org/officeDocument/2006/relationships/oleObject" Target="../embeddings/oleObject8.bin"/><Relationship Id="rId27" Type="http://schemas.openxmlformats.org/officeDocument/2006/relationships/image" Target="../media/image69.emf"/><Relationship Id="rId30"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oleObject" Target="../embeddings/oleObject16.bin"/><Relationship Id="rId18" Type="http://schemas.openxmlformats.org/officeDocument/2006/relationships/image" Target="../media/image77.emf"/><Relationship Id="rId3" Type="http://schemas.openxmlformats.org/officeDocument/2006/relationships/tags" Target="../tags/tag260.xml"/><Relationship Id="rId21" Type="http://schemas.openxmlformats.org/officeDocument/2006/relationships/oleObject" Target="../embeddings/oleObject20.bin"/><Relationship Id="rId7" Type="http://schemas.openxmlformats.org/officeDocument/2006/relationships/oleObject" Target="../embeddings/oleObject13.bin"/><Relationship Id="rId12" Type="http://schemas.openxmlformats.org/officeDocument/2006/relationships/image" Target="../media/image74.emf"/><Relationship Id="rId17" Type="http://schemas.openxmlformats.org/officeDocument/2006/relationships/oleObject" Target="../embeddings/oleObject18.bin"/><Relationship Id="rId25" Type="http://schemas.openxmlformats.org/officeDocument/2006/relationships/image" Target="../media/image81.emf"/><Relationship Id="rId2" Type="http://schemas.openxmlformats.org/officeDocument/2006/relationships/tags" Target="../tags/tag259.xml"/><Relationship Id="rId16" Type="http://schemas.openxmlformats.org/officeDocument/2006/relationships/image" Target="../media/image76.emf"/><Relationship Id="rId20" Type="http://schemas.openxmlformats.org/officeDocument/2006/relationships/image" Target="../media/image78.emf"/><Relationship Id="rId1" Type="http://schemas.openxmlformats.org/officeDocument/2006/relationships/tags" Target="../tags/tag258.xml"/><Relationship Id="rId6" Type="http://schemas.openxmlformats.org/officeDocument/2006/relationships/notesSlide" Target="../notesSlides/notesSlide38.xml"/><Relationship Id="rId11" Type="http://schemas.openxmlformats.org/officeDocument/2006/relationships/oleObject" Target="../embeddings/oleObject15.bin"/><Relationship Id="rId24" Type="http://schemas.openxmlformats.org/officeDocument/2006/relationships/oleObject" Target="../embeddings/oleObject21.bin"/><Relationship Id="rId5" Type="http://schemas.openxmlformats.org/officeDocument/2006/relationships/slideLayout" Target="../slideLayouts/slideLayout2.xml"/><Relationship Id="rId15" Type="http://schemas.openxmlformats.org/officeDocument/2006/relationships/oleObject" Target="../embeddings/oleObject17.bin"/><Relationship Id="rId23" Type="http://schemas.openxmlformats.org/officeDocument/2006/relationships/image" Target="../media/image80.emf"/><Relationship Id="rId10" Type="http://schemas.openxmlformats.org/officeDocument/2006/relationships/image" Target="../media/image73.emf"/><Relationship Id="rId19" Type="http://schemas.openxmlformats.org/officeDocument/2006/relationships/oleObject" Target="../embeddings/oleObject19.bin"/><Relationship Id="rId4" Type="http://schemas.openxmlformats.org/officeDocument/2006/relationships/tags" Target="../tags/tag261.xml"/><Relationship Id="rId9" Type="http://schemas.openxmlformats.org/officeDocument/2006/relationships/oleObject" Target="../embeddings/oleObject14.bin"/><Relationship Id="rId14" Type="http://schemas.openxmlformats.org/officeDocument/2006/relationships/image" Target="../media/image75.emf"/><Relationship Id="rId22" Type="http://schemas.openxmlformats.org/officeDocument/2006/relationships/image" Target="../media/image79.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62.xml"/></Relationships>
</file>

<file path=ppt/slides/_rels/slide43.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image" Target="../media/image83.emf"/><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image" Target="../media/image82.emf"/><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slideLayout" Target="../slideLayouts/slideLayout2.xml"/><Relationship Id="rId5" Type="http://schemas.openxmlformats.org/officeDocument/2006/relationships/tags" Target="../tags/tag270.xml"/><Relationship Id="rId10" Type="http://schemas.openxmlformats.org/officeDocument/2006/relationships/tags" Target="../tags/tag275.xml"/><Relationship Id="rId4" Type="http://schemas.openxmlformats.org/officeDocument/2006/relationships/tags" Target="../tags/tag269.xml"/><Relationship Id="rId9" Type="http://schemas.openxmlformats.org/officeDocument/2006/relationships/tags" Target="../tags/tag274.xml"/></Relationships>
</file>

<file path=ppt/slides/_rels/slide45.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90.jpeg"/><Relationship Id="rId3" Type="http://schemas.openxmlformats.org/officeDocument/2006/relationships/tags" Target="../tags/tag278.xml"/><Relationship Id="rId7" Type="http://schemas.openxmlformats.org/officeDocument/2006/relationships/image" Target="../media/image84.jpeg"/><Relationship Id="rId12" Type="http://schemas.openxmlformats.org/officeDocument/2006/relationships/image" Target="../media/image89.png"/><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slideLayout" Target="../slideLayouts/slideLayout2.xml"/><Relationship Id="rId11" Type="http://schemas.openxmlformats.org/officeDocument/2006/relationships/image" Target="../media/image88.jpeg"/><Relationship Id="rId5" Type="http://schemas.openxmlformats.org/officeDocument/2006/relationships/tags" Target="../tags/tag280.xml"/><Relationship Id="rId10" Type="http://schemas.openxmlformats.org/officeDocument/2006/relationships/image" Target="../media/image87.png"/><Relationship Id="rId4" Type="http://schemas.openxmlformats.org/officeDocument/2006/relationships/tags" Target="../tags/tag279.xml"/><Relationship Id="rId9" Type="http://schemas.openxmlformats.org/officeDocument/2006/relationships/image" Target="../media/image86.emf"/></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41.xml"/><Relationship Id="rId3" Type="http://schemas.openxmlformats.org/officeDocument/2006/relationships/tags" Target="../tags/tag283.xml"/><Relationship Id="rId7" Type="http://schemas.openxmlformats.org/officeDocument/2006/relationships/slideLayout" Target="../slideLayouts/slideLayout2.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tags" Target="../tags/tag286.xml"/><Relationship Id="rId11" Type="http://schemas.openxmlformats.org/officeDocument/2006/relationships/image" Target="../media/image93.emf"/><Relationship Id="rId5" Type="http://schemas.openxmlformats.org/officeDocument/2006/relationships/tags" Target="../tags/tag285.xml"/><Relationship Id="rId10" Type="http://schemas.openxmlformats.org/officeDocument/2006/relationships/image" Target="../media/image92.jpeg"/><Relationship Id="rId4" Type="http://schemas.openxmlformats.org/officeDocument/2006/relationships/tags" Target="../tags/tag284.xml"/><Relationship Id="rId9" Type="http://schemas.openxmlformats.org/officeDocument/2006/relationships/image" Target="../media/image91.emf"/></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2.xml"/><Relationship Id="rId3" Type="http://schemas.openxmlformats.org/officeDocument/2006/relationships/tags" Target="../tags/tag289.xml"/><Relationship Id="rId7" Type="http://schemas.openxmlformats.org/officeDocument/2006/relationships/slideLayout" Target="../slideLayouts/slideLayout2.xml"/><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9" Type="http://schemas.openxmlformats.org/officeDocument/2006/relationships/image" Target="../media/image94.emf"/></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3.xml"/><Relationship Id="rId3" Type="http://schemas.openxmlformats.org/officeDocument/2006/relationships/tags" Target="../tags/tag295.xml"/><Relationship Id="rId7" Type="http://schemas.openxmlformats.org/officeDocument/2006/relationships/slideLayout" Target="../slideLayouts/slideLayout2.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5" Type="http://schemas.openxmlformats.org/officeDocument/2006/relationships/tags" Target="../tags/tag297.xml"/><Relationship Id="rId10" Type="http://schemas.openxmlformats.org/officeDocument/2006/relationships/image" Target="../media/image96.emf"/><Relationship Id="rId4" Type="http://schemas.openxmlformats.org/officeDocument/2006/relationships/tags" Target="../tags/tag296.xml"/><Relationship Id="rId9" Type="http://schemas.openxmlformats.org/officeDocument/2006/relationships/image" Target="../media/image95.emf"/></Relationships>
</file>

<file path=ppt/slides/_rels/slide49.xml.rels><?xml version="1.0" encoding="UTF-8" standalone="yes"?>
<Relationships xmlns="http://schemas.openxmlformats.org/package/2006/relationships"><Relationship Id="rId8" Type="http://schemas.openxmlformats.org/officeDocument/2006/relationships/tags" Target="../tags/tag306.xml"/><Relationship Id="rId13" Type="http://schemas.openxmlformats.org/officeDocument/2006/relationships/image" Target="../media/image97.emf"/><Relationship Id="rId3" Type="http://schemas.openxmlformats.org/officeDocument/2006/relationships/tags" Target="../tags/tag301.xml"/><Relationship Id="rId7" Type="http://schemas.openxmlformats.org/officeDocument/2006/relationships/tags" Target="../tags/tag305.xml"/><Relationship Id="rId12" Type="http://schemas.openxmlformats.org/officeDocument/2006/relationships/notesSlide" Target="../notesSlides/notesSlide44.xml"/><Relationship Id="rId2" Type="http://schemas.openxmlformats.org/officeDocument/2006/relationships/tags" Target="../tags/tag300.xml"/><Relationship Id="rId16" Type="http://schemas.openxmlformats.org/officeDocument/2006/relationships/image" Target="../media/image99.emf"/><Relationship Id="rId1" Type="http://schemas.openxmlformats.org/officeDocument/2006/relationships/tags" Target="../tags/tag299.xml"/><Relationship Id="rId6" Type="http://schemas.openxmlformats.org/officeDocument/2006/relationships/tags" Target="../tags/tag304.xml"/><Relationship Id="rId11" Type="http://schemas.openxmlformats.org/officeDocument/2006/relationships/slideLayout" Target="../slideLayouts/slideLayout2.xml"/><Relationship Id="rId5" Type="http://schemas.openxmlformats.org/officeDocument/2006/relationships/tags" Target="../tags/tag303.xml"/><Relationship Id="rId15" Type="http://schemas.openxmlformats.org/officeDocument/2006/relationships/image" Target="../media/image44.emf"/><Relationship Id="rId10" Type="http://schemas.openxmlformats.org/officeDocument/2006/relationships/tags" Target="../tags/tag308.xml"/><Relationship Id="rId4" Type="http://schemas.openxmlformats.org/officeDocument/2006/relationships/tags" Target="../tags/tag302.xml"/><Relationship Id="rId9" Type="http://schemas.openxmlformats.org/officeDocument/2006/relationships/tags" Target="../tags/tag307.xml"/><Relationship Id="rId14" Type="http://schemas.openxmlformats.org/officeDocument/2006/relationships/image" Target="../media/image98.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11.xml"/><Relationship Id="rId7" Type="http://schemas.openxmlformats.org/officeDocument/2006/relationships/image" Target="../media/image9.emf"/><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8.jpeg"/><Relationship Id="rId5" Type="http://schemas.openxmlformats.org/officeDocument/2006/relationships/slideLayout" Target="../slideLayouts/slideLayout4.xml"/><Relationship Id="rId4" Type="http://schemas.openxmlformats.org/officeDocument/2006/relationships/tags" Target="../tags/tag312.xml"/></Relationships>
</file>

<file path=ppt/slides/_rels/slide51.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316.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8.xml"/><Relationship Id="rId1" Type="http://schemas.openxmlformats.org/officeDocument/2006/relationships/tags" Target="../tags/tag317.xml"/><Relationship Id="rId4"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8" Type="http://schemas.openxmlformats.org/officeDocument/2006/relationships/tags" Target="../tags/tag326.xml"/><Relationship Id="rId13" Type="http://schemas.microsoft.com/office/2007/relationships/hdphoto" Target="../media/hdphoto2.wdp"/><Relationship Id="rId18" Type="http://schemas.openxmlformats.org/officeDocument/2006/relationships/image" Target="../media/image103.png"/><Relationship Id="rId26" Type="http://schemas.openxmlformats.org/officeDocument/2006/relationships/image" Target="../media/image111.png"/><Relationship Id="rId3" Type="http://schemas.openxmlformats.org/officeDocument/2006/relationships/tags" Target="../tags/tag321.xml"/><Relationship Id="rId21" Type="http://schemas.openxmlformats.org/officeDocument/2006/relationships/image" Target="../media/image106.png"/><Relationship Id="rId7" Type="http://schemas.openxmlformats.org/officeDocument/2006/relationships/tags" Target="../tags/tag325.xml"/><Relationship Id="rId12" Type="http://schemas.openxmlformats.org/officeDocument/2006/relationships/image" Target="../media/image100.png"/><Relationship Id="rId17" Type="http://schemas.microsoft.com/office/2007/relationships/hdphoto" Target="../media/hdphoto4.wdp"/><Relationship Id="rId25" Type="http://schemas.openxmlformats.org/officeDocument/2006/relationships/image" Target="../media/image110.png"/><Relationship Id="rId2" Type="http://schemas.openxmlformats.org/officeDocument/2006/relationships/tags" Target="../tags/tag320.xml"/><Relationship Id="rId16" Type="http://schemas.openxmlformats.org/officeDocument/2006/relationships/image" Target="../media/image102.png"/><Relationship Id="rId20" Type="http://schemas.openxmlformats.org/officeDocument/2006/relationships/image" Target="../media/image105.png"/><Relationship Id="rId29" Type="http://schemas.openxmlformats.org/officeDocument/2006/relationships/image" Target="../media/image113.emf"/><Relationship Id="rId1" Type="http://schemas.openxmlformats.org/officeDocument/2006/relationships/tags" Target="../tags/tag319.xml"/><Relationship Id="rId6" Type="http://schemas.openxmlformats.org/officeDocument/2006/relationships/tags" Target="../tags/tag324.xml"/><Relationship Id="rId11" Type="http://schemas.openxmlformats.org/officeDocument/2006/relationships/notesSlide" Target="../notesSlides/notesSlide48.xml"/><Relationship Id="rId24" Type="http://schemas.openxmlformats.org/officeDocument/2006/relationships/image" Target="../media/image109.png"/><Relationship Id="rId5" Type="http://schemas.openxmlformats.org/officeDocument/2006/relationships/tags" Target="../tags/tag323.xml"/><Relationship Id="rId15" Type="http://schemas.microsoft.com/office/2007/relationships/hdphoto" Target="../media/hdphoto3.wdp"/><Relationship Id="rId23" Type="http://schemas.openxmlformats.org/officeDocument/2006/relationships/image" Target="../media/image108.png"/><Relationship Id="rId28" Type="http://schemas.openxmlformats.org/officeDocument/2006/relationships/oleObject" Target="../embeddings/oleObject22.bin"/><Relationship Id="rId10" Type="http://schemas.openxmlformats.org/officeDocument/2006/relationships/slideLayout" Target="../slideLayouts/slideLayout2.xml"/><Relationship Id="rId19" Type="http://schemas.openxmlformats.org/officeDocument/2006/relationships/image" Target="../media/image104.png"/><Relationship Id="rId4" Type="http://schemas.openxmlformats.org/officeDocument/2006/relationships/tags" Target="../tags/tag322.xml"/><Relationship Id="rId9" Type="http://schemas.openxmlformats.org/officeDocument/2006/relationships/tags" Target="../tags/tag327.xml"/><Relationship Id="rId14" Type="http://schemas.openxmlformats.org/officeDocument/2006/relationships/image" Target="../media/image101.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328.xml"/></Relationships>
</file>

<file path=ppt/slides/_rels/slide56.xml.rels><?xml version="1.0" encoding="UTF-8" standalone="yes"?>
<Relationships xmlns="http://schemas.openxmlformats.org/package/2006/relationships"><Relationship Id="rId3" Type="http://schemas.openxmlformats.org/officeDocument/2006/relationships/tags" Target="../tags/tag331.xml"/><Relationship Id="rId7" Type="http://schemas.openxmlformats.org/officeDocument/2006/relationships/image" Target="../media/image44.emf"/><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115.emf"/><Relationship Id="rId5" Type="http://schemas.openxmlformats.org/officeDocument/2006/relationships/notesSlide" Target="../notesSlides/notesSlide50.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3.xml"/><Relationship Id="rId1" Type="http://schemas.openxmlformats.org/officeDocument/2006/relationships/tags" Target="../tags/tag332.xml"/><Relationship Id="rId4"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5.xml"/><Relationship Id="rId1" Type="http://schemas.openxmlformats.org/officeDocument/2006/relationships/tags" Target="../tags/tag334.xml"/><Relationship Id="rId4"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3" Type="http://schemas.openxmlformats.org/officeDocument/2006/relationships/tags" Target="../tags/tag338.xml"/><Relationship Id="rId7" Type="http://schemas.openxmlformats.org/officeDocument/2006/relationships/notesSlide" Target="../notesSlides/notesSlide53.xml"/><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slideLayout" Target="../slideLayouts/slideLayout2.xml"/><Relationship Id="rId5" Type="http://schemas.openxmlformats.org/officeDocument/2006/relationships/tags" Target="../tags/tag340.xml"/><Relationship Id="rId4" Type="http://schemas.openxmlformats.org/officeDocument/2006/relationships/tags" Target="../tags/tag339.xml"/></Relationships>
</file>

<file path=ppt/slides/_rels/slide6.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5" Type="http://schemas.openxmlformats.org/officeDocument/2006/relationships/tags" Target="../tags/tag18.xml"/><Relationship Id="rId10" Type="http://schemas.openxmlformats.org/officeDocument/2006/relationships/notesSlide" Target="../notesSlides/notesSlide5.xml"/><Relationship Id="rId4" Type="http://schemas.openxmlformats.org/officeDocument/2006/relationships/tags" Target="../tags/tag17.xml"/><Relationship Id="rId9"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tags" Target="../tags/tag348.xml"/><Relationship Id="rId13" Type="http://schemas.openxmlformats.org/officeDocument/2006/relationships/notesSlide" Target="../notesSlides/notesSlide54.xml"/><Relationship Id="rId18" Type="http://schemas.openxmlformats.org/officeDocument/2006/relationships/hyperlink" Target="https://tableau.bain.com/#/views/220215_EPEGSurvey-ExpertiseCatalogue_v3_0/EMEAPEGOverview?:iid=2" TargetMode="External"/><Relationship Id="rId3" Type="http://schemas.openxmlformats.org/officeDocument/2006/relationships/tags" Target="../tags/tag343.xml"/><Relationship Id="rId21" Type="http://schemas.openxmlformats.org/officeDocument/2006/relationships/hyperlink" Target="https://iris-sites.bain.com/private-equity/?contentTabs=featuredcontent" TargetMode="External"/><Relationship Id="rId7" Type="http://schemas.openxmlformats.org/officeDocument/2006/relationships/tags" Target="../tags/tag347.xml"/><Relationship Id="rId12" Type="http://schemas.openxmlformats.org/officeDocument/2006/relationships/slideLayout" Target="../slideLayouts/slideLayout2.xml"/><Relationship Id="rId17" Type="http://schemas.openxmlformats.org/officeDocument/2006/relationships/hyperlink" Target="https://bainandcompany.sharepoint.com/sites/EMEAPEGPartners/SitePages/Client%20Development.aspx" TargetMode="External"/><Relationship Id="rId25" Type="http://schemas.openxmlformats.org/officeDocument/2006/relationships/image" Target="../media/image119.emf"/><Relationship Id="rId2" Type="http://schemas.openxmlformats.org/officeDocument/2006/relationships/tags" Target="../tags/tag342.xml"/><Relationship Id="rId16" Type="http://schemas.openxmlformats.org/officeDocument/2006/relationships/hyperlink" Target="https://iris.bain.com/content-viewer/B4IKHQ" TargetMode="External"/><Relationship Id="rId20" Type="http://schemas.openxmlformats.org/officeDocument/2006/relationships/hyperlink" Target="mailto:EMEAPEGExperience&amp;Support@bain.com" TargetMode="External"/><Relationship Id="rId1" Type="http://schemas.openxmlformats.org/officeDocument/2006/relationships/tags" Target="../tags/tag341.xml"/><Relationship Id="rId6" Type="http://schemas.openxmlformats.org/officeDocument/2006/relationships/tags" Target="../tags/tag346.xml"/><Relationship Id="rId11" Type="http://schemas.openxmlformats.org/officeDocument/2006/relationships/tags" Target="../tags/tag351.xml"/><Relationship Id="rId24" Type="http://schemas.openxmlformats.org/officeDocument/2006/relationships/image" Target="../media/image118.emf"/><Relationship Id="rId5" Type="http://schemas.openxmlformats.org/officeDocument/2006/relationships/tags" Target="../tags/tag345.xml"/><Relationship Id="rId15" Type="http://schemas.openxmlformats.org/officeDocument/2006/relationships/hyperlink" Target="https://login.microsoftonline.com/eb120e12-65f1-477a-be8c-fe4f65926724/oauth2/v2.0/authorize?client_id=3ff3c3ca-13a4-43f5-b519-e4b41618687b&amp;scope=openid%20profile%20offline_access&amp;redirect_uri=https%3A%2F%2Firis.bain.com%2F&amp;client-request-id=64320d25-2d1e-4589-9506-0202db8ae6de&amp;response_mode=fragment&amp;response_type=code&amp;x-client-SKU=msal.js.browser&amp;x-client-VER=2.16.1&amp;x-client-OS=&amp;x-client-CPU=&amp;client_info=1&amp;code_challenge=VpNYEeKrXkVxUPnJA1wkAFUiG1r70j9OzNAKS74RqQI&amp;code_challenge_method=S256&amp;nonce=2c91955d-c61d-4b06-8b1f-71380a0adb33&amp;state=eyJpZCI6ImI2MDYwNzVjLTI2YzEtNGRkYy1hMTQ4LWNlYmY5OTcyM2Y1MCIsIm1ldGEiOnsiaW50ZXJhY3Rpb25UeXBlIjoicmVkaXJlY3QifX0%3D%7CaHR0cHM6Ly9pcmlzLmJhaW4uY29tLw%3D%3D" TargetMode="External"/><Relationship Id="rId23" Type="http://schemas.openxmlformats.org/officeDocument/2006/relationships/image" Target="../media/image117.emf"/><Relationship Id="rId10" Type="http://schemas.openxmlformats.org/officeDocument/2006/relationships/tags" Target="../tags/tag350.xml"/><Relationship Id="rId19" Type="http://schemas.openxmlformats.org/officeDocument/2006/relationships/hyperlink" Target="https://bainandcompany.sharepoint.com/sites/EMEAPEGPartners/SitePages/Recent-Proposals.aspx" TargetMode="External"/><Relationship Id="rId4" Type="http://schemas.openxmlformats.org/officeDocument/2006/relationships/tags" Target="../tags/tag344.xml"/><Relationship Id="rId9" Type="http://schemas.openxmlformats.org/officeDocument/2006/relationships/tags" Target="../tags/tag349.xml"/><Relationship Id="rId14" Type="http://schemas.openxmlformats.org/officeDocument/2006/relationships/hyperlink" Target="https://community.bain.com/sites/Department/globalpeg/Search/Page.aspx?search=z4uq%20project%20north%20star" TargetMode="External"/><Relationship Id="rId22" Type="http://schemas.openxmlformats.org/officeDocument/2006/relationships/image" Target="../media/image116.emf"/></Relationships>
</file>

<file path=ppt/slides/_rels/slide61.xml.rels><?xml version="1.0" encoding="UTF-8" standalone="yes"?>
<Relationships xmlns="http://schemas.openxmlformats.org/package/2006/relationships"><Relationship Id="rId13" Type="http://schemas.openxmlformats.org/officeDocument/2006/relationships/image" Target="../media/image120.jpeg"/><Relationship Id="rId18" Type="http://schemas.openxmlformats.org/officeDocument/2006/relationships/image" Target="../media/image124.jpeg"/><Relationship Id="rId26" Type="http://schemas.openxmlformats.org/officeDocument/2006/relationships/image" Target="../media/image129.jpeg"/><Relationship Id="rId39" Type="http://schemas.openxmlformats.org/officeDocument/2006/relationships/hyperlink" Target="https://login.microsoftonline.com/eb120e12-65f1-477a-be8c-fe4f65926724/oauth2/authorize?client_id=00000003-0000-0ff1-ce00-000000000000&amp;response_mode=form_post&amp;protectedtoken=true&amp;response_type=code+id_token&amp;resource=00000003-0000-0ff1-ce00-000000000000&amp;scope=openid&amp;nonce=9C943262D426F2E97B334C2B53DA088276486FA5FCB14EAB-BF3A698C8E7ED01A26327205FD9ADA39BB43A56A4A98B8157A5050BD36736EC4&amp;redirect_uri=https%3a%2f%2fbainandcompany.sharepoint.com%2f_forms%2fdefault.aspx&amp;state=OD0w&amp;login_hint=ANOUSKA.CARGILL%40BAIN.COM&amp;claims=%7b%22id_token%22%3a%7b%22xms_cc%22%3a%7b%22values%22%3a%5b%22CP1%22%5d%7d%7d%7d&amp;wsucxt=1&amp;cobrandid=11bd8083-87e0-41b5-bb78-0bc43c8a8e8a&amp;client-request-id=67bb21a0-60ec-c000-c5a1-13f6a32bc71a&amp;sso_nonce=AwABAAAAAAACAOz_BAD0_8gqR46uDijDU44i80fnsHin9HKvejOEuCToOUNivQlk8yNbhhA1Q0lcl2TQwm92fv1GvPAQ07GW2c_j4ZvfdJUgAA&amp;mscrid=67bb21a0-60ec-c000-c5a1-13f6a32bc71a" TargetMode="External"/><Relationship Id="rId21" Type="http://schemas.openxmlformats.org/officeDocument/2006/relationships/image" Target="../media/image126.png"/><Relationship Id="rId34" Type="http://schemas.microsoft.com/office/2007/relationships/hdphoto" Target="../media/hdphoto10.wdp"/><Relationship Id="rId7" Type="http://schemas.openxmlformats.org/officeDocument/2006/relationships/tags" Target="../tags/tag358.xml"/><Relationship Id="rId2" Type="http://schemas.openxmlformats.org/officeDocument/2006/relationships/tags" Target="../tags/tag353.xml"/><Relationship Id="rId16" Type="http://schemas.microsoft.com/office/2007/relationships/hdphoto" Target="../media/hdphoto5.wdp"/><Relationship Id="rId20" Type="http://schemas.microsoft.com/office/2007/relationships/hdphoto" Target="../media/hdphoto6.wdp"/><Relationship Id="rId29" Type="http://schemas.openxmlformats.org/officeDocument/2006/relationships/image" Target="../media/image132.png"/><Relationship Id="rId41" Type="http://schemas.openxmlformats.org/officeDocument/2006/relationships/image" Target="../media/image140.jpeg"/><Relationship Id="rId1" Type="http://schemas.openxmlformats.org/officeDocument/2006/relationships/tags" Target="../tags/tag352.xml"/><Relationship Id="rId6" Type="http://schemas.openxmlformats.org/officeDocument/2006/relationships/tags" Target="../tags/tag357.xml"/><Relationship Id="rId11" Type="http://schemas.openxmlformats.org/officeDocument/2006/relationships/slideLayout" Target="../slideLayouts/slideLayout2.xml"/><Relationship Id="rId24" Type="http://schemas.microsoft.com/office/2007/relationships/hdphoto" Target="../media/hdphoto8.wdp"/><Relationship Id="rId32" Type="http://schemas.openxmlformats.org/officeDocument/2006/relationships/image" Target="../media/image134.jpeg"/><Relationship Id="rId37" Type="http://schemas.openxmlformats.org/officeDocument/2006/relationships/image" Target="../media/image138.jpeg"/><Relationship Id="rId40" Type="http://schemas.openxmlformats.org/officeDocument/2006/relationships/hyperlink" Target="https://bainandcompany.sharepoint.com/sites/EMEAPEGPartners/SitePages/EMEA-PEG-Leads-&amp;-Contacts.aspx" TargetMode="External"/><Relationship Id="rId5" Type="http://schemas.openxmlformats.org/officeDocument/2006/relationships/tags" Target="../tags/tag356.xml"/><Relationship Id="rId15" Type="http://schemas.openxmlformats.org/officeDocument/2006/relationships/image" Target="../media/image122.png"/><Relationship Id="rId23" Type="http://schemas.openxmlformats.org/officeDocument/2006/relationships/image" Target="../media/image127.png"/><Relationship Id="rId28" Type="http://schemas.openxmlformats.org/officeDocument/2006/relationships/image" Target="../media/image131.png"/><Relationship Id="rId36" Type="http://schemas.openxmlformats.org/officeDocument/2006/relationships/image" Target="../media/image137.jpeg"/><Relationship Id="rId10" Type="http://schemas.openxmlformats.org/officeDocument/2006/relationships/tags" Target="../tags/tag361.xml"/><Relationship Id="rId19" Type="http://schemas.openxmlformats.org/officeDocument/2006/relationships/image" Target="../media/image125.png"/><Relationship Id="rId31" Type="http://schemas.openxmlformats.org/officeDocument/2006/relationships/image" Target="../media/image133.jpg"/><Relationship Id="rId4" Type="http://schemas.openxmlformats.org/officeDocument/2006/relationships/tags" Target="../tags/tag355.xml"/><Relationship Id="rId9" Type="http://schemas.openxmlformats.org/officeDocument/2006/relationships/tags" Target="../tags/tag360.xml"/><Relationship Id="rId14" Type="http://schemas.openxmlformats.org/officeDocument/2006/relationships/image" Target="../media/image121.jpeg"/><Relationship Id="rId22" Type="http://schemas.microsoft.com/office/2007/relationships/hdphoto" Target="../media/hdphoto7.wdp"/><Relationship Id="rId27" Type="http://schemas.openxmlformats.org/officeDocument/2006/relationships/image" Target="../media/image130.jpeg"/><Relationship Id="rId30" Type="http://schemas.microsoft.com/office/2007/relationships/hdphoto" Target="../media/hdphoto9.wdp"/><Relationship Id="rId35" Type="http://schemas.openxmlformats.org/officeDocument/2006/relationships/image" Target="../media/image136.jpeg"/><Relationship Id="rId8" Type="http://schemas.openxmlformats.org/officeDocument/2006/relationships/tags" Target="../tags/tag359.xml"/><Relationship Id="rId3" Type="http://schemas.openxmlformats.org/officeDocument/2006/relationships/tags" Target="../tags/tag354.xml"/><Relationship Id="rId12" Type="http://schemas.openxmlformats.org/officeDocument/2006/relationships/notesSlide" Target="../notesSlides/notesSlide55.xml"/><Relationship Id="rId17" Type="http://schemas.openxmlformats.org/officeDocument/2006/relationships/image" Target="../media/image123.jpeg"/><Relationship Id="rId25" Type="http://schemas.openxmlformats.org/officeDocument/2006/relationships/image" Target="../media/image128.jpeg"/><Relationship Id="rId33" Type="http://schemas.openxmlformats.org/officeDocument/2006/relationships/image" Target="../media/image135.png"/><Relationship Id="rId38" Type="http://schemas.openxmlformats.org/officeDocument/2006/relationships/image" Target="../media/image139.jpeg"/></Relationships>
</file>

<file path=ppt/slides/_rels/slide62.xml.rels><?xml version="1.0" encoding="UTF-8" standalone="yes"?>
<Relationships xmlns="http://schemas.openxmlformats.org/package/2006/relationships"><Relationship Id="rId8" Type="http://schemas.openxmlformats.org/officeDocument/2006/relationships/tags" Target="../tags/tag369.xml"/><Relationship Id="rId13" Type="http://schemas.openxmlformats.org/officeDocument/2006/relationships/image" Target="../media/image143.png"/><Relationship Id="rId3" Type="http://schemas.openxmlformats.org/officeDocument/2006/relationships/tags" Target="../tags/tag364.xml"/><Relationship Id="rId7" Type="http://schemas.openxmlformats.org/officeDocument/2006/relationships/tags" Target="../tags/tag368.xml"/><Relationship Id="rId12" Type="http://schemas.openxmlformats.org/officeDocument/2006/relationships/image" Target="../media/image142.png"/><Relationship Id="rId17" Type="http://schemas.openxmlformats.org/officeDocument/2006/relationships/image" Target="../media/image145.jfif"/><Relationship Id="rId2" Type="http://schemas.openxmlformats.org/officeDocument/2006/relationships/tags" Target="../tags/tag363.xml"/><Relationship Id="rId16" Type="http://schemas.openxmlformats.org/officeDocument/2006/relationships/image" Target="../media/image144.jpeg"/><Relationship Id="rId1" Type="http://schemas.openxmlformats.org/officeDocument/2006/relationships/tags" Target="../tags/tag362.xml"/><Relationship Id="rId6" Type="http://schemas.openxmlformats.org/officeDocument/2006/relationships/tags" Target="../tags/tag367.xml"/><Relationship Id="rId11" Type="http://schemas.openxmlformats.org/officeDocument/2006/relationships/image" Target="../media/image141.png"/><Relationship Id="rId5" Type="http://schemas.openxmlformats.org/officeDocument/2006/relationships/tags" Target="../tags/tag366.xml"/><Relationship Id="rId15" Type="http://schemas.microsoft.com/office/2007/relationships/hdphoto" Target="../media/hdphoto10.wdp"/><Relationship Id="rId10" Type="http://schemas.openxmlformats.org/officeDocument/2006/relationships/image" Target="../media/image131.png"/><Relationship Id="rId4" Type="http://schemas.openxmlformats.org/officeDocument/2006/relationships/tags" Target="../tags/tag365.xml"/><Relationship Id="rId9" Type="http://schemas.openxmlformats.org/officeDocument/2006/relationships/slideLayout" Target="../slideLayouts/slideLayout2.xml"/><Relationship Id="rId14" Type="http://schemas.openxmlformats.org/officeDocument/2006/relationships/image" Target="../media/image135.png"/></Relationships>
</file>

<file path=ppt/slides/_rels/slide63.xml.rels><?xml version="1.0" encoding="UTF-8" standalone="yes"?>
<Relationships xmlns="http://schemas.openxmlformats.org/package/2006/relationships"><Relationship Id="rId8" Type="http://schemas.openxmlformats.org/officeDocument/2006/relationships/image" Target="../media/image146.jpg"/><Relationship Id="rId13" Type="http://schemas.openxmlformats.org/officeDocument/2006/relationships/image" Target="../media/image147.jfif"/><Relationship Id="rId18" Type="http://schemas.openxmlformats.org/officeDocument/2006/relationships/image" Target="../media/image140.jpeg"/><Relationship Id="rId3" Type="http://schemas.openxmlformats.org/officeDocument/2006/relationships/tags" Target="../tags/tag372.xml"/><Relationship Id="rId7" Type="http://schemas.openxmlformats.org/officeDocument/2006/relationships/notesSlide" Target="../notesSlides/notesSlide56.xml"/><Relationship Id="rId12" Type="http://schemas.microsoft.com/office/2007/relationships/hdphoto" Target="../media/hdphoto8.wdp"/><Relationship Id="rId17" Type="http://schemas.openxmlformats.org/officeDocument/2006/relationships/image" Target="../media/image148.jpg"/><Relationship Id="rId2" Type="http://schemas.openxmlformats.org/officeDocument/2006/relationships/tags" Target="../tags/tag371.xml"/><Relationship Id="rId16" Type="http://schemas.openxmlformats.org/officeDocument/2006/relationships/image" Target="../media/image137.jpeg"/><Relationship Id="rId1" Type="http://schemas.openxmlformats.org/officeDocument/2006/relationships/tags" Target="../tags/tag370.xml"/><Relationship Id="rId6" Type="http://schemas.openxmlformats.org/officeDocument/2006/relationships/slideLayout" Target="../slideLayouts/slideLayout2.xml"/><Relationship Id="rId11" Type="http://schemas.openxmlformats.org/officeDocument/2006/relationships/image" Target="../media/image127.png"/><Relationship Id="rId5" Type="http://schemas.openxmlformats.org/officeDocument/2006/relationships/tags" Target="../tags/tag374.xml"/><Relationship Id="rId15" Type="http://schemas.microsoft.com/office/2007/relationships/hdphoto" Target="../media/hdphoto6.wdp"/><Relationship Id="rId10" Type="http://schemas.microsoft.com/office/2007/relationships/hdphoto" Target="../media/hdphoto7.wdp"/><Relationship Id="rId4" Type="http://schemas.openxmlformats.org/officeDocument/2006/relationships/tags" Target="../tags/tag373.xml"/><Relationship Id="rId9" Type="http://schemas.openxmlformats.org/officeDocument/2006/relationships/image" Target="../media/image126.png"/><Relationship Id="rId14" Type="http://schemas.openxmlformats.org/officeDocument/2006/relationships/image" Target="../media/image125.png"/></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50.jpeg"/><Relationship Id="rId3" Type="http://schemas.openxmlformats.org/officeDocument/2006/relationships/tags" Target="../tags/tag377.xml"/><Relationship Id="rId7" Type="http://schemas.openxmlformats.org/officeDocument/2006/relationships/tags" Target="../tags/tag381.xml"/><Relationship Id="rId12" Type="http://schemas.openxmlformats.org/officeDocument/2006/relationships/image" Target="../media/image149.jpe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tags" Target="../tags/tag380.xml"/><Relationship Id="rId11" Type="http://schemas.microsoft.com/office/2007/relationships/hdphoto" Target="../media/hdphoto5.wdp"/><Relationship Id="rId5" Type="http://schemas.openxmlformats.org/officeDocument/2006/relationships/tags" Target="../tags/tag379.xml"/><Relationship Id="rId15" Type="http://schemas.openxmlformats.org/officeDocument/2006/relationships/image" Target="../media/image151.jpeg"/><Relationship Id="rId10" Type="http://schemas.openxmlformats.org/officeDocument/2006/relationships/image" Target="../media/image122.png"/><Relationship Id="rId4" Type="http://schemas.openxmlformats.org/officeDocument/2006/relationships/tags" Target="../tags/tag378.xml"/><Relationship Id="rId9" Type="http://schemas.openxmlformats.org/officeDocument/2006/relationships/notesSlide" Target="../notesSlides/notesSlide57.xml"/><Relationship Id="rId14" Type="http://schemas.openxmlformats.org/officeDocument/2006/relationships/image" Target="../media/image128.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382.xml"/></Relationships>
</file>

<file path=ppt/slides/_rels/slide66.xml.rels><?xml version="1.0" encoding="UTF-8" standalone="yes"?>
<Relationships xmlns="http://schemas.openxmlformats.org/package/2006/relationships"><Relationship Id="rId3" Type="http://schemas.openxmlformats.org/officeDocument/2006/relationships/tags" Target="../tags/tag385.xml"/><Relationship Id="rId7" Type="http://schemas.openxmlformats.org/officeDocument/2006/relationships/image" Target="../media/image152.bin"/><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oleObject" Target="../embeddings/oleObject23.bin"/><Relationship Id="rId5" Type="http://schemas.openxmlformats.org/officeDocument/2006/relationships/slideLayout" Target="../slideLayouts/slideLayout2.xml"/><Relationship Id="rId4" Type="http://schemas.openxmlformats.org/officeDocument/2006/relationships/tags" Target="../tags/tag386.xml"/></Relationships>
</file>

<file path=ppt/slides/_rels/slide67.xml.rels><?xml version="1.0" encoding="UTF-8" standalone="yes"?>
<Relationships xmlns="http://schemas.openxmlformats.org/package/2006/relationships"><Relationship Id="rId8" Type="http://schemas.openxmlformats.org/officeDocument/2006/relationships/image" Target="../media/image152.bin"/><Relationship Id="rId3" Type="http://schemas.openxmlformats.org/officeDocument/2006/relationships/tags" Target="../tags/tag389.xml"/><Relationship Id="rId7" Type="http://schemas.openxmlformats.org/officeDocument/2006/relationships/oleObject" Target="../embeddings/oleObject24.bin"/><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slideLayout" Target="../slideLayouts/slideLayout2.xml"/><Relationship Id="rId5" Type="http://schemas.openxmlformats.org/officeDocument/2006/relationships/tags" Target="../tags/tag391.xml"/><Relationship Id="rId4" Type="http://schemas.openxmlformats.org/officeDocument/2006/relationships/tags" Target="../tags/tag390.xml"/></Relationships>
</file>

<file path=ppt/slides/_rels/slide68.xml.rels><?xml version="1.0" encoding="UTF-8" standalone="yes"?>
<Relationships xmlns="http://schemas.openxmlformats.org/package/2006/relationships"><Relationship Id="rId8" Type="http://schemas.openxmlformats.org/officeDocument/2006/relationships/image" Target="../media/image152.bin"/><Relationship Id="rId3" Type="http://schemas.openxmlformats.org/officeDocument/2006/relationships/tags" Target="../tags/tag394.xml"/><Relationship Id="rId7" Type="http://schemas.openxmlformats.org/officeDocument/2006/relationships/oleObject" Target="../embeddings/oleObject25.bin"/><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slideLayout" Target="../slideLayouts/slideLayout2.xml"/><Relationship Id="rId5" Type="http://schemas.openxmlformats.org/officeDocument/2006/relationships/tags" Target="../tags/tag396.xml"/><Relationship Id="rId4" Type="http://schemas.openxmlformats.org/officeDocument/2006/relationships/tags" Target="../tags/tag395.xml"/></Relationships>
</file>

<file path=ppt/slides/_rels/slide69.xml.rels><?xml version="1.0" encoding="UTF-8" standalone="yes"?>
<Relationships xmlns="http://schemas.openxmlformats.org/package/2006/relationships"><Relationship Id="rId3" Type="http://schemas.openxmlformats.org/officeDocument/2006/relationships/tags" Target="../tags/tag399.xml"/><Relationship Id="rId7" Type="http://schemas.openxmlformats.org/officeDocument/2006/relationships/image" Target="../media/image153.bin"/><Relationship Id="rId2" Type="http://schemas.openxmlformats.org/officeDocument/2006/relationships/tags" Target="../tags/tag398.xml"/><Relationship Id="rId1" Type="http://schemas.openxmlformats.org/officeDocument/2006/relationships/tags" Target="../tags/tag397.xml"/><Relationship Id="rId6" Type="http://schemas.openxmlformats.org/officeDocument/2006/relationships/oleObject" Target="../embeddings/oleObject26.bin"/><Relationship Id="rId5" Type="http://schemas.openxmlformats.org/officeDocument/2006/relationships/slideLayout" Target="../slideLayouts/slideLayout2.xml"/><Relationship Id="rId4" Type="http://schemas.openxmlformats.org/officeDocument/2006/relationships/tags" Target="../tags/tag400.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24.xml"/><Relationship Id="rId7"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s/_rels/slide70.xml.rels><?xml version="1.0" encoding="UTF-8" standalone="yes"?>
<Relationships xmlns="http://schemas.openxmlformats.org/package/2006/relationships"><Relationship Id="rId3" Type="http://schemas.openxmlformats.org/officeDocument/2006/relationships/tags" Target="../tags/tag403.xml"/><Relationship Id="rId7" Type="http://schemas.openxmlformats.org/officeDocument/2006/relationships/image" Target="../media/image152.bin"/><Relationship Id="rId2" Type="http://schemas.openxmlformats.org/officeDocument/2006/relationships/tags" Target="../tags/tag402.xml"/><Relationship Id="rId1" Type="http://schemas.openxmlformats.org/officeDocument/2006/relationships/tags" Target="../tags/tag401.xml"/><Relationship Id="rId6" Type="http://schemas.openxmlformats.org/officeDocument/2006/relationships/oleObject" Target="../embeddings/oleObject27.bin"/><Relationship Id="rId5" Type="http://schemas.openxmlformats.org/officeDocument/2006/relationships/slideLayout" Target="../slideLayouts/slideLayout2.xml"/><Relationship Id="rId4" Type="http://schemas.openxmlformats.org/officeDocument/2006/relationships/tags" Target="../tags/tag40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06.xml"/><Relationship Id="rId1" Type="http://schemas.openxmlformats.org/officeDocument/2006/relationships/tags" Target="../tags/tag405.xml"/><Relationship Id="rId5" Type="http://schemas.openxmlformats.org/officeDocument/2006/relationships/image" Target="../media/image154.jpeg"/><Relationship Id="rId4" Type="http://schemas.openxmlformats.org/officeDocument/2006/relationships/notesSlide" Target="../notesSlides/notesSlide59.xml"/></Relationships>
</file>

<file path=ppt/slides/_rels/slide8.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slideLayout" Target="../slideLayouts/slideLayout2.xml"/><Relationship Id="rId3" Type="http://schemas.openxmlformats.org/officeDocument/2006/relationships/tags" Target="../tags/tag30.xml"/><Relationship Id="rId21" Type="http://schemas.openxmlformats.org/officeDocument/2006/relationships/image" Target="../media/image12.jpeg"/><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tags" Target="../tags/tag44.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image" Target="../media/image11.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24" Type="http://schemas.openxmlformats.org/officeDocument/2006/relationships/image" Target="../media/image15.jpeg"/><Relationship Id="rId5" Type="http://schemas.openxmlformats.org/officeDocument/2006/relationships/tags" Target="../tags/tag32.xml"/><Relationship Id="rId15" Type="http://schemas.openxmlformats.org/officeDocument/2006/relationships/tags" Target="../tags/tag42.xml"/><Relationship Id="rId23" Type="http://schemas.openxmlformats.org/officeDocument/2006/relationships/image" Target="../media/image14.jpeg"/><Relationship Id="rId10" Type="http://schemas.openxmlformats.org/officeDocument/2006/relationships/tags" Target="../tags/tag37.xml"/><Relationship Id="rId19" Type="http://schemas.openxmlformats.org/officeDocument/2006/relationships/notesSlide" Target="../notesSlides/notesSlide7.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 Id="rId22"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tags" Target="../tags/tag52.xml"/><Relationship Id="rId3" Type="http://schemas.openxmlformats.org/officeDocument/2006/relationships/tags" Target="../tags/tag47.xml"/><Relationship Id="rId7" Type="http://schemas.openxmlformats.org/officeDocument/2006/relationships/tags" Target="../tags/tag51.xml"/><Relationship Id="rId12" Type="http://schemas.openxmlformats.org/officeDocument/2006/relationships/notesSlide" Target="../notesSlides/notesSlide8.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slideLayout" Target="../slideLayouts/slideLayout2.xml"/><Relationship Id="rId5" Type="http://schemas.openxmlformats.org/officeDocument/2006/relationships/tags" Target="../tags/tag49.xml"/><Relationship Id="rId10" Type="http://schemas.openxmlformats.org/officeDocument/2006/relationships/tags" Target="../tags/tag54.xml"/><Relationship Id="rId4" Type="http://schemas.openxmlformats.org/officeDocument/2006/relationships/tags" Target="../tags/tag48.xml"/><Relationship Id="rId9" Type="http://schemas.openxmlformats.org/officeDocument/2006/relationships/tags" Target="../tags/tag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btfpColumnIndicatorGroup2">
            <a:extLst>
              <a:ext uri="{FF2B5EF4-FFF2-40B4-BE49-F238E27FC236}">
                <a16:creationId xmlns:a16="http://schemas.microsoft.com/office/drawing/2014/main" id="{AABC939C-4220-4B7A-8118-AB11F9047B0C}"/>
              </a:ext>
            </a:extLst>
          </p:cNvPr>
          <p:cNvGrpSpPr/>
          <p:nvPr/>
        </p:nvGrpSpPr>
        <p:grpSpPr>
          <a:xfrm>
            <a:off x="0" y="6926580"/>
            <a:ext cx="12192000" cy="137160"/>
            <a:chOff x="0" y="6926580"/>
            <a:chExt cx="12192000" cy="137160"/>
          </a:xfrm>
        </p:grpSpPr>
        <p:sp>
          <p:nvSpPr>
            <p:cNvPr id="14" name="btfpColumnGapBlocker222834">
              <a:extLst>
                <a:ext uri="{FF2B5EF4-FFF2-40B4-BE49-F238E27FC236}">
                  <a16:creationId xmlns:a16="http://schemas.microsoft.com/office/drawing/2014/main" id="{51853493-DB34-4560-BCB0-8AAADCED6123}"/>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2" name="btfpColumnGapBlocker197098">
              <a:extLst>
                <a:ext uri="{FF2B5EF4-FFF2-40B4-BE49-F238E27FC236}">
                  <a16:creationId xmlns:a16="http://schemas.microsoft.com/office/drawing/2014/main" id="{BF0B3B67-5958-4F40-B835-4B449DF6E4DC}"/>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9" name="btfpColumnIndicator690772">
              <a:extLst>
                <a:ext uri="{FF2B5EF4-FFF2-40B4-BE49-F238E27FC236}">
                  <a16:creationId xmlns:a16="http://schemas.microsoft.com/office/drawing/2014/main" id="{08FAFFC4-CFB6-4982-A1BE-3D48503FF873}"/>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 name="btfpColumnIndicator616524">
              <a:extLst>
                <a:ext uri="{FF2B5EF4-FFF2-40B4-BE49-F238E27FC236}">
                  <a16:creationId xmlns:a16="http://schemas.microsoft.com/office/drawing/2014/main" id="{EB94C975-CE1D-4CE7-8659-12B54D4EE2E9}"/>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5" name="btfpColumnIndicatorGroup1">
            <a:extLst>
              <a:ext uri="{FF2B5EF4-FFF2-40B4-BE49-F238E27FC236}">
                <a16:creationId xmlns:a16="http://schemas.microsoft.com/office/drawing/2014/main" id="{B4085CF4-48D3-4B1C-9CE0-B04974221A2A}"/>
              </a:ext>
            </a:extLst>
          </p:cNvPr>
          <p:cNvGrpSpPr/>
          <p:nvPr/>
        </p:nvGrpSpPr>
        <p:grpSpPr>
          <a:xfrm>
            <a:off x="0" y="-205740"/>
            <a:ext cx="12192000" cy="137160"/>
            <a:chOff x="0" y="-205740"/>
            <a:chExt cx="12192000" cy="137160"/>
          </a:xfrm>
        </p:grpSpPr>
        <p:sp>
          <p:nvSpPr>
            <p:cNvPr id="13" name="btfpColumnGapBlocker170336">
              <a:extLst>
                <a:ext uri="{FF2B5EF4-FFF2-40B4-BE49-F238E27FC236}">
                  <a16:creationId xmlns:a16="http://schemas.microsoft.com/office/drawing/2014/main" id="{536D6308-A151-4224-B8AA-71EF5BD1B6B4}"/>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802224">
              <a:extLst>
                <a:ext uri="{FF2B5EF4-FFF2-40B4-BE49-F238E27FC236}">
                  <a16:creationId xmlns:a16="http://schemas.microsoft.com/office/drawing/2014/main" id="{2C390E4B-0A3A-42EB-9ADD-FB5C718C7C97}"/>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217371">
              <a:extLst>
                <a:ext uri="{FF2B5EF4-FFF2-40B4-BE49-F238E27FC236}">
                  <a16:creationId xmlns:a16="http://schemas.microsoft.com/office/drawing/2014/main" id="{4BB4C31D-B8B1-4D22-AB66-5698908094A9}"/>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 name="btfpColumnIndicator957737">
              <a:extLst>
                <a:ext uri="{FF2B5EF4-FFF2-40B4-BE49-F238E27FC236}">
                  <a16:creationId xmlns:a16="http://schemas.microsoft.com/office/drawing/2014/main" id="{0B6E0000-9C58-473F-874B-474EBFA1628B}"/>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pic>
        <p:nvPicPr>
          <p:cNvPr id="11" name="Picture462231"/>
          <p:cNvPicPr>
            <a:picLocks noChangeAspect="1"/>
          </p:cNvPicPr>
          <p:nvPr>
            <p:custDataLst>
              <p:tags r:id="rId2"/>
            </p:custDataLst>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rcRect t="19165" b="19165"/>
          <a:stretch>
            <a:fillRect/>
          </a:stretch>
        </p:blipFill>
        <p:spPr>
          <a:xfrm>
            <a:off x="-2" y="-653142"/>
            <a:ext cx="12192002" cy="4875369"/>
          </a:xfrm>
          <a:prstGeom prst="rect">
            <a:avLst/>
          </a:prstGeom>
        </p:spPr>
      </p:pic>
      <p:sp>
        <p:nvSpPr>
          <p:cNvPr id="3" name="Subtitle 2"/>
          <p:cNvSpPr>
            <a:spLocks noGrp="1"/>
          </p:cNvSpPr>
          <p:nvPr>
            <p:ph type="subTitle" idx="1"/>
          </p:nvPr>
        </p:nvSpPr>
        <p:spPr>
          <a:xfrm>
            <a:off x="334965" y="5116807"/>
            <a:ext cx="11522075" cy="603138"/>
          </a:xfrm>
        </p:spPr>
        <p:txBody>
          <a:bodyPr anchor="ctr"/>
          <a:lstStyle/>
          <a:p>
            <a:endParaRPr lang="en-GB" sz="2400">
              <a:solidFill>
                <a:srgbClr val="5C5C5C"/>
              </a:solidFill>
            </a:endParaRPr>
          </a:p>
        </p:txBody>
      </p:sp>
      <p:sp>
        <p:nvSpPr>
          <p:cNvPr id="4" name="Title 3"/>
          <p:cNvSpPr>
            <a:spLocks noGrp="1"/>
          </p:cNvSpPr>
          <p:nvPr>
            <p:ph type="ctrTitle"/>
          </p:nvPr>
        </p:nvSpPr>
        <p:spPr>
          <a:xfrm>
            <a:off x="334964" y="4270708"/>
            <a:ext cx="11522075" cy="900112"/>
          </a:xfrm>
        </p:spPr>
        <p:txBody>
          <a:bodyPr anchor="ctr"/>
          <a:lstStyle/>
          <a:p>
            <a:r>
              <a:rPr lang="en-GB">
                <a:solidFill>
                  <a:srgbClr val="000000"/>
                </a:solidFill>
              </a:rPr>
              <a:t>EMEA PEG Training</a:t>
            </a:r>
          </a:p>
        </p:txBody>
      </p:sp>
      <p:sp>
        <p:nvSpPr>
          <p:cNvPr id="5" name="btfpLayoutConfig" hidden="1"/>
          <p:cNvSpPr txBox="1"/>
          <p:nvPr/>
        </p:nvSpPr>
        <p:spPr bwMode="gray">
          <a:xfrm>
            <a:off x="12700" y="12700"/>
            <a:ext cx="582458"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overall_0_131854667251794588 columns_1_131854667251794588 11_0_131878817720699820 </a:t>
            </a:r>
          </a:p>
        </p:txBody>
      </p:sp>
      <p:sp>
        <p:nvSpPr>
          <p:cNvPr id="6"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pic>
        <p:nvPicPr>
          <p:cNvPr id="30" name="BainLogo"/>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7037" y="4518264"/>
            <a:ext cx="3240000" cy="405000"/>
          </a:xfrm>
          <a:prstGeom prst="rect">
            <a:avLst/>
          </a:prstGeom>
        </p:spPr>
      </p:pic>
    </p:spTree>
    <p:custDataLst>
      <p:tags r:id="rId1"/>
    </p:custDataLst>
    <p:extLst>
      <p:ext uri="{BB962C8B-B14F-4D97-AF65-F5344CB8AC3E}">
        <p14:creationId xmlns:p14="http://schemas.microsoft.com/office/powerpoint/2010/main" val="366995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btfpColumnIndicatorGroup2">
            <a:extLst>
              <a:ext uri="{FF2B5EF4-FFF2-40B4-BE49-F238E27FC236}">
                <a16:creationId xmlns:a16="http://schemas.microsoft.com/office/drawing/2014/main" id="{49FE7506-0E5D-40A6-BB36-BE3DE8CFB0D7}"/>
              </a:ext>
            </a:extLst>
          </p:cNvPr>
          <p:cNvGrpSpPr/>
          <p:nvPr/>
        </p:nvGrpSpPr>
        <p:grpSpPr>
          <a:xfrm>
            <a:off x="0" y="6926580"/>
            <a:ext cx="12192000" cy="137160"/>
            <a:chOff x="0" y="6926580"/>
            <a:chExt cx="12192000" cy="137160"/>
          </a:xfrm>
        </p:grpSpPr>
        <p:sp>
          <p:nvSpPr>
            <p:cNvPr id="17" name="btfpColumnGapBlocker960456">
              <a:extLst>
                <a:ext uri="{FF2B5EF4-FFF2-40B4-BE49-F238E27FC236}">
                  <a16:creationId xmlns:a16="http://schemas.microsoft.com/office/drawing/2014/main" id="{E33BE12D-6278-4945-9C85-2D26EAE7B8DD}"/>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4" name="btfpColumnGapBlocker707230">
              <a:extLst>
                <a:ext uri="{FF2B5EF4-FFF2-40B4-BE49-F238E27FC236}">
                  <a16:creationId xmlns:a16="http://schemas.microsoft.com/office/drawing/2014/main" id="{FCE26A51-CDED-4B5C-A673-5CD23FC55FB2}"/>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358341">
              <a:extLst>
                <a:ext uri="{FF2B5EF4-FFF2-40B4-BE49-F238E27FC236}">
                  <a16:creationId xmlns:a16="http://schemas.microsoft.com/office/drawing/2014/main" id="{AF0D1BB3-540D-4A3C-B604-3783231C19CE}"/>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814834">
              <a:extLst>
                <a:ext uri="{FF2B5EF4-FFF2-40B4-BE49-F238E27FC236}">
                  <a16:creationId xmlns:a16="http://schemas.microsoft.com/office/drawing/2014/main" id="{F65A1A28-D21C-40AF-94AF-E19765AEA26F}"/>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8" name="btfpColumnIndicatorGroup1">
            <a:extLst>
              <a:ext uri="{FF2B5EF4-FFF2-40B4-BE49-F238E27FC236}">
                <a16:creationId xmlns:a16="http://schemas.microsoft.com/office/drawing/2014/main" id="{D0E790C4-DADB-4E22-97B1-EF1B888E2D58}"/>
              </a:ext>
            </a:extLst>
          </p:cNvPr>
          <p:cNvGrpSpPr/>
          <p:nvPr/>
        </p:nvGrpSpPr>
        <p:grpSpPr>
          <a:xfrm>
            <a:off x="0" y="-205740"/>
            <a:ext cx="12192000" cy="137160"/>
            <a:chOff x="0" y="-205740"/>
            <a:chExt cx="12192000" cy="137160"/>
          </a:xfrm>
        </p:grpSpPr>
        <p:sp>
          <p:nvSpPr>
            <p:cNvPr id="15" name="btfpColumnGapBlocker872298">
              <a:extLst>
                <a:ext uri="{FF2B5EF4-FFF2-40B4-BE49-F238E27FC236}">
                  <a16:creationId xmlns:a16="http://schemas.microsoft.com/office/drawing/2014/main" id="{A01C2C4D-D45F-464E-8556-CFCCA455058E}"/>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3" name="btfpColumnGapBlocker623528">
              <a:extLst>
                <a:ext uri="{FF2B5EF4-FFF2-40B4-BE49-F238E27FC236}">
                  <a16:creationId xmlns:a16="http://schemas.microsoft.com/office/drawing/2014/main" id="{97309222-60AD-4DFA-AD2E-EB73A4A4EF92}"/>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 name="btfpColumnIndicator104692">
              <a:extLst>
                <a:ext uri="{FF2B5EF4-FFF2-40B4-BE49-F238E27FC236}">
                  <a16:creationId xmlns:a16="http://schemas.microsoft.com/office/drawing/2014/main" id="{478D75DD-55AB-4F02-947A-B8665CA4770B}"/>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 name="btfpColumnIndicator185463">
              <a:extLst>
                <a:ext uri="{FF2B5EF4-FFF2-40B4-BE49-F238E27FC236}">
                  <a16:creationId xmlns:a16="http://schemas.microsoft.com/office/drawing/2014/main" id="{B6A350D4-C930-44DE-BE29-79DDE0AF9A6C}"/>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8" name="Title 7"/>
          <p:cNvSpPr>
            <a:spLocks noGrp="1"/>
          </p:cNvSpPr>
          <p:nvPr>
            <p:ph type="title"/>
          </p:nvPr>
        </p:nvSpPr>
        <p:spPr/>
        <p:txBody>
          <a:bodyPr/>
          <a:lstStyle/>
          <a:p>
            <a:r>
              <a:rPr lang="en-GB"/>
              <a:t>Bain role in a typical </a:t>
            </a:r>
            <a:r>
              <a:rPr lang="en-GB" b="1"/>
              <a:t>due diligence </a:t>
            </a:r>
            <a:r>
              <a:rPr lang="en-GB"/>
              <a:t>process</a:t>
            </a:r>
          </a:p>
        </p:txBody>
      </p:sp>
      <p:sp>
        <p:nvSpPr>
          <p:cNvPr id="31" name="Isosceles Triangle 30"/>
          <p:cNvSpPr/>
          <p:nvPr/>
        </p:nvSpPr>
        <p:spPr>
          <a:xfrm>
            <a:off x="4568980" y="1914674"/>
            <a:ext cx="212720" cy="180000"/>
          </a:xfrm>
          <a:prstGeom prst="triangle">
            <a:avLst/>
          </a:prstGeom>
          <a:solidFill>
            <a:srgbClr val="33333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indent="0" algn="ctr">
              <a:spcBef>
                <a:spcPct val="0"/>
              </a:spcBef>
              <a:buNone/>
            </a:pPr>
            <a:endParaRPr lang="en-GB" sz="855">
              <a:solidFill>
                <a:schemeClr val="tx1"/>
              </a:solidFill>
            </a:endParaRPr>
          </a:p>
          <a:p>
            <a:pPr marL="0" indent="0" algn="ctr">
              <a:spcBef>
                <a:spcPct val="0"/>
              </a:spcBef>
              <a:buNone/>
            </a:pPr>
            <a:endParaRPr lang="en-GB" sz="100">
              <a:solidFill>
                <a:schemeClr val="tx1"/>
              </a:solidFill>
            </a:endParaRPr>
          </a:p>
          <a:p>
            <a:pPr marL="0" indent="0" algn="ctr">
              <a:spcBef>
                <a:spcPct val="0"/>
              </a:spcBef>
              <a:buNone/>
            </a:pPr>
            <a:endParaRPr lang="en-GB" sz="855">
              <a:solidFill>
                <a:schemeClr val="tx1"/>
              </a:solidFill>
            </a:endParaRPr>
          </a:p>
          <a:p>
            <a:pPr marL="0" indent="0" algn="ctr">
              <a:spcBef>
                <a:spcPct val="0"/>
              </a:spcBef>
              <a:buNone/>
            </a:pPr>
            <a:endParaRPr lang="en-GB" sz="855">
              <a:solidFill>
                <a:schemeClr val="tx1"/>
              </a:solidFill>
            </a:endParaRPr>
          </a:p>
          <a:p>
            <a:pPr marL="0" indent="0" algn="ctr">
              <a:spcBef>
                <a:spcPct val="0"/>
              </a:spcBef>
              <a:buNone/>
            </a:pPr>
            <a:endParaRPr lang="en-GB" sz="855">
              <a:solidFill>
                <a:schemeClr val="tx1"/>
              </a:solidFill>
            </a:endParaRPr>
          </a:p>
          <a:p>
            <a:pPr marL="0" indent="0" algn="ctr">
              <a:spcBef>
                <a:spcPct val="0"/>
              </a:spcBef>
              <a:buNone/>
            </a:pPr>
            <a:r>
              <a:rPr lang="en-GB" sz="855">
                <a:solidFill>
                  <a:schemeClr val="tx1"/>
                </a:solidFill>
              </a:rPr>
              <a:t>“Indicative offer” /</a:t>
            </a:r>
          </a:p>
          <a:p>
            <a:pPr marL="0" indent="0" algn="ctr">
              <a:spcBef>
                <a:spcPct val="0"/>
              </a:spcBef>
              <a:buNone/>
            </a:pPr>
            <a:r>
              <a:rPr lang="en-GB" sz="855">
                <a:solidFill>
                  <a:schemeClr val="tx1"/>
                </a:solidFill>
              </a:rPr>
              <a:t>First </a:t>
            </a:r>
            <a:r>
              <a:rPr lang="en-GB" sz="855" b="1">
                <a:solidFill>
                  <a:schemeClr val="tx1"/>
                </a:solidFill>
              </a:rPr>
              <a:t>short list </a:t>
            </a:r>
          </a:p>
          <a:p>
            <a:pPr marL="0" indent="0" algn="ctr">
              <a:spcBef>
                <a:spcPct val="0"/>
              </a:spcBef>
              <a:buNone/>
            </a:pPr>
            <a:r>
              <a:rPr lang="en-GB" sz="855" b="1">
                <a:solidFill>
                  <a:schemeClr val="tx1"/>
                </a:solidFill>
              </a:rPr>
              <a:t>of PE funds</a:t>
            </a:r>
          </a:p>
        </p:txBody>
      </p:sp>
      <p:sp>
        <p:nvSpPr>
          <p:cNvPr id="35" name="Isosceles Triangle 34"/>
          <p:cNvSpPr/>
          <p:nvPr/>
        </p:nvSpPr>
        <p:spPr>
          <a:xfrm>
            <a:off x="5844706" y="1914674"/>
            <a:ext cx="212720" cy="180000"/>
          </a:xfrm>
          <a:prstGeom prst="triangle">
            <a:avLst/>
          </a:prstGeom>
          <a:solidFill>
            <a:srgbClr val="CC66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indent="0" algn="ctr">
              <a:spcBef>
                <a:spcPct val="0"/>
              </a:spcBef>
              <a:buNone/>
            </a:pPr>
            <a:endParaRPr lang="en-GB" sz="855">
              <a:solidFill>
                <a:sysClr val="windowText" lastClr="000000"/>
              </a:solidFill>
            </a:endParaRPr>
          </a:p>
          <a:p>
            <a:pPr marL="0" indent="0" algn="ctr">
              <a:spcBef>
                <a:spcPct val="0"/>
              </a:spcBef>
              <a:buNone/>
            </a:pPr>
            <a:endParaRPr lang="en-GB" sz="100">
              <a:solidFill>
                <a:sysClr val="windowText" lastClr="000000"/>
              </a:solidFill>
            </a:endParaRPr>
          </a:p>
          <a:p>
            <a:pPr marL="0" indent="0" algn="ctr">
              <a:spcBef>
                <a:spcPct val="0"/>
              </a:spcBef>
              <a:buNone/>
            </a:pPr>
            <a:endParaRPr lang="en-GB" sz="855">
              <a:solidFill>
                <a:sysClr val="windowText" lastClr="000000"/>
              </a:solidFill>
            </a:endParaRPr>
          </a:p>
          <a:p>
            <a:pPr marL="0" indent="0" algn="ctr">
              <a:spcBef>
                <a:spcPct val="0"/>
              </a:spcBef>
              <a:buNone/>
            </a:pPr>
            <a:endParaRPr lang="en-GB" sz="855">
              <a:solidFill>
                <a:sysClr val="windowText" lastClr="000000"/>
              </a:solidFill>
            </a:endParaRPr>
          </a:p>
          <a:p>
            <a:pPr marL="0" indent="0" algn="ctr">
              <a:spcBef>
                <a:spcPct val="0"/>
              </a:spcBef>
              <a:buNone/>
            </a:pPr>
            <a:endParaRPr lang="en-GB" sz="855">
              <a:solidFill>
                <a:sysClr val="windowText" lastClr="000000"/>
              </a:solidFill>
            </a:endParaRPr>
          </a:p>
          <a:p>
            <a:pPr marL="0" indent="0" algn="ctr">
              <a:spcBef>
                <a:spcPct val="0"/>
              </a:spcBef>
              <a:buNone/>
            </a:pPr>
            <a:r>
              <a:rPr lang="en-GB" sz="855" b="1">
                <a:solidFill>
                  <a:sysClr val="windowText" lastClr="000000"/>
                </a:solidFill>
              </a:rPr>
              <a:t>Inv. </a:t>
            </a:r>
            <a:br>
              <a:rPr lang="en-GB" sz="855" b="1">
                <a:solidFill>
                  <a:sysClr val="windowText" lastClr="000000"/>
                </a:solidFill>
              </a:rPr>
            </a:br>
            <a:r>
              <a:rPr lang="en-GB" sz="855" b="1">
                <a:solidFill>
                  <a:sysClr val="windowText" lastClr="000000"/>
                </a:solidFill>
              </a:rPr>
              <a:t>Committee </a:t>
            </a:r>
            <a:br>
              <a:rPr lang="en-GB" sz="855">
                <a:solidFill>
                  <a:sysClr val="windowText" lastClr="000000"/>
                </a:solidFill>
              </a:rPr>
            </a:br>
            <a:r>
              <a:rPr lang="en-GB" sz="855">
                <a:solidFill>
                  <a:sysClr val="windowText" lastClr="000000"/>
                </a:solidFill>
              </a:rPr>
              <a:t>#1: Go/No Go</a:t>
            </a:r>
          </a:p>
        </p:txBody>
      </p:sp>
      <p:sp>
        <p:nvSpPr>
          <p:cNvPr id="36" name="Isosceles Triangle 35"/>
          <p:cNvSpPr/>
          <p:nvPr/>
        </p:nvSpPr>
        <p:spPr>
          <a:xfrm>
            <a:off x="6491965" y="1914674"/>
            <a:ext cx="212720" cy="180000"/>
          </a:xfrm>
          <a:prstGeom prst="triangle">
            <a:avLst/>
          </a:prstGeom>
          <a:solidFill>
            <a:srgbClr val="33333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indent="0" algn="ctr">
              <a:spcBef>
                <a:spcPct val="0"/>
              </a:spcBef>
              <a:buNone/>
            </a:pPr>
            <a:endParaRPr lang="en-GB" sz="855">
              <a:solidFill>
                <a:schemeClr val="tx1"/>
              </a:solidFill>
            </a:endParaRPr>
          </a:p>
          <a:p>
            <a:pPr marL="0" indent="0" algn="ctr">
              <a:spcBef>
                <a:spcPct val="0"/>
              </a:spcBef>
              <a:buNone/>
            </a:pPr>
            <a:endParaRPr lang="en-GB" sz="100">
              <a:solidFill>
                <a:schemeClr val="tx1"/>
              </a:solidFill>
            </a:endParaRPr>
          </a:p>
          <a:p>
            <a:pPr marL="0" indent="0" algn="ctr">
              <a:spcBef>
                <a:spcPct val="0"/>
              </a:spcBef>
              <a:buNone/>
            </a:pPr>
            <a:endParaRPr lang="en-GB" sz="855">
              <a:solidFill>
                <a:schemeClr val="tx1"/>
              </a:solidFill>
            </a:endParaRPr>
          </a:p>
          <a:p>
            <a:pPr marL="0" indent="0" algn="ctr">
              <a:spcBef>
                <a:spcPct val="0"/>
              </a:spcBef>
              <a:buNone/>
            </a:pPr>
            <a:endParaRPr lang="en-GB" sz="855">
              <a:solidFill>
                <a:schemeClr val="tx1"/>
              </a:solidFill>
            </a:endParaRPr>
          </a:p>
          <a:p>
            <a:pPr marL="0" indent="0" algn="ctr">
              <a:spcBef>
                <a:spcPct val="0"/>
              </a:spcBef>
              <a:buNone/>
            </a:pPr>
            <a:r>
              <a:rPr lang="en-GB" sz="855" b="1">
                <a:solidFill>
                  <a:schemeClr val="tx1"/>
                </a:solidFill>
              </a:rPr>
              <a:t>Preliminary </a:t>
            </a:r>
            <a:br>
              <a:rPr lang="en-GB" sz="855" b="1">
                <a:solidFill>
                  <a:schemeClr val="tx1"/>
                </a:solidFill>
              </a:rPr>
            </a:br>
            <a:r>
              <a:rPr lang="en-GB" sz="855" b="1">
                <a:solidFill>
                  <a:schemeClr val="tx1"/>
                </a:solidFill>
              </a:rPr>
              <a:t>Offer</a:t>
            </a:r>
          </a:p>
        </p:txBody>
      </p:sp>
      <p:sp>
        <p:nvSpPr>
          <p:cNvPr id="42" name="Isosceles Triangle 41"/>
          <p:cNvSpPr/>
          <p:nvPr/>
        </p:nvSpPr>
        <p:spPr>
          <a:xfrm>
            <a:off x="10406750" y="1914674"/>
            <a:ext cx="212720" cy="180000"/>
          </a:xfrm>
          <a:prstGeom prst="triangle">
            <a:avLst/>
          </a:prstGeom>
          <a:solidFill>
            <a:srgbClr val="33333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indent="0" algn="ctr">
              <a:spcBef>
                <a:spcPct val="0"/>
              </a:spcBef>
              <a:buNone/>
            </a:pPr>
            <a:endParaRPr lang="en-GB" sz="855">
              <a:solidFill>
                <a:schemeClr val="tx1"/>
              </a:solidFill>
            </a:endParaRPr>
          </a:p>
          <a:p>
            <a:pPr marL="0" indent="0" algn="ctr">
              <a:spcBef>
                <a:spcPct val="0"/>
              </a:spcBef>
              <a:buNone/>
            </a:pPr>
            <a:endParaRPr lang="en-GB" sz="100">
              <a:solidFill>
                <a:schemeClr val="tx1"/>
              </a:solidFill>
            </a:endParaRPr>
          </a:p>
          <a:p>
            <a:pPr marL="0" indent="0" algn="ctr">
              <a:spcBef>
                <a:spcPct val="0"/>
              </a:spcBef>
              <a:buNone/>
            </a:pPr>
            <a:endParaRPr lang="en-GB" sz="855">
              <a:solidFill>
                <a:schemeClr val="tx1"/>
              </a:solidFill>
            </a:endParaRPr>
          </a:p>
          <a:p>
            <a:pPr marL="0" indent="0" algn="ctr">
              <a:spcBef>
                <a:spcPct val="0"/>
              </a:spcBef>
              <a:buNone/>
            </a:pPr>
            <a:endParaRPr lang="en-GB" sz="855">
              <a:solidFill>
                <a:schemeClr val="tx1"/>
              </a:solidFill>
            </a:endParaRPr>
          </a:p>
          <a:p>
            <a:pPr marL="0" indent="0" algn="ctr">
              <a:spcBef>
                <a:spcPct val="0"/>
              </a:spcBef>
              <a:buNone/>
            </a:pPr>
            <a:endParaRPr lang="en-GB" sz="855">
              <a:solidFill>
                <a:schemeClr val="tx1"/>
              </a:solidFill>
            </a:endParaRPr>
          </a:p>
          <a:p>
            <a:pPr marL="0" indent="0" algn="ctr">
              <a:spcBef>
                <a:spcPct val="0"/>
              </a:spcBef>
              <a:buNone/>
            </a:pPr>
            <a:endParaRPr lang="en-GB" sz="855">
              <a:solidFill>
                <a:schemeClr val="tx1"/>
              </a:solidFill>
            </a:endParaRPr>
          </a:p>
          <a:p>
            <a:pPr marL="0" indent="0" algn="ctr">
              <a:spcBef>
                <a:spcPct val="0"/>
              </a:spcBef>
              <a:buNone/>
            </a:pPr>
            <a:r>
              <a:rPr lang="en-GB" sz="855" b="1">
                <a:solidFill>
                  <a:schemeClr val="tx1"/>
                </a:solidFill>
              </a:rPr>
              <a:t>Final and unconditional</a:t>
            </a:r>
            <a:br>
              <a:rPr lang="en-GB" sz="855" b="1">
                <a:solidFill>
                  <a:schemeClr val="tx1"/>
                </a:solidFill>
              </a:rPr>
            </a:br>
            <a:r>
              <a:rPr lang="en-GB" sz="855" b="1">
                <a:solidFill>
                  <a:schemeClr val="tx1"/>
                </a:solidFill>
              </a:rPr>
              <a:t>binding offer</a:t>
            </a:r>
          </a:p>
          <a:p>
            <a:pPr marL="0" indent="0" algn="ctr">
              <a:spcBef>
                <a:spcPct val="0"/>
              </a:spcBef>
              <a:buNone/>
            </a:pPr>
            <a:r>
              <a:rPr lang="en-GB" sz="855">
                <a:solidFill>
                  <a:schemeClr val="tx1"/>
                </a:solidFill>
              </a:rPr>
              <a:t>(incl. Purchase Price, </a:t>
            </a:r>
          </a:p>
          <a:p>
            <a:pPr marL="0" indent="0" algn="ctr">
              <a:spcBef>
                <a:spcPct val="0"/>
              </a:spcBef>
              <a:buNone/>
            </a:pPr>
            <a:r>
              <a:rPr lang="en-GB" sz="855">
                <a:solidFill>
                  <a:schemeClr val="tx1"/>
                </a:solidFill>
              </a:rPr>
              <a:t>Financing, mgt, SPA, Conditions)</a:t>
            </a:r>
          </a:p>
        </p:txBody>
      </p:sp>
      <p:sp>
        <p:nvSpPr>
          <p:cNvPr id="43" name="Isosceles Triangle 42"/>
          <p:cNvSpPr/>
          <p:nvPr/>
        </p:nvSpPr>
        <p:spPr>
          <a:xfrm>
            <a:off x="11414562" y="1914674"/>
            <a:ext cx="212720" cy="180000"/>
          </a:xfrm>
          <a:prstGeom prst="triangle">
            <a:avLst/>
          </a:prstGeom>
          <a:solidFill>
            <a:srgbClr val="333333"/>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indent="0" algn="ctr">
              <a:spcBef>
                <a:spcPct val="0"/>
              </a:spcBef>
              <a:buNone/>
            </a:pPr>
            <a:endParaRPr lang="en-GB" sz="855">
              <a:solidFill>
                <a:schemeClr val="tx1"/>
              </a:solidFill>
            </a:endParaRPr>
          </a:p>
          <a:p>
            <a:pPr marL="0" indent="0" algn="ctr">
              <a:spcBef>
                <a:spcPct val="0"/>
              </a:spcBef>
              <a:buNone/>
            </a:pPr>
            <a:endParaRPr lang="en-GB" sz="100">
              <a:solidFill>
                <a:schemeClr val="tx1"/>
              </a:solidFill>
            </a:endParaRPr>
          </a:p>
          <a:p>
            <a:pPr marL="0" indent="0" algn="ctr">
              <a:spcBef>
                <a:spcPct val="0"/>
              </a:spcBef>
              <a:buNone/>
            </a:pPr>
            <a:endParaRPr lang="en-GB" sz="855">
              <a:solidFill>
                <a:schemeClr val="tx1"/>
              </a:solidFill>
            </a:endParaRPr>
          </a:p>
          <a:p>
            <a:pPr marL="0" indent="0" algn="ctr">
              <a:spcBef>
                <a:spcPct val="0"/>
              </a:spcBef>
              <a:buNone/>
            </a:pPr>
            <a:r>
              <a:rPr lang="en-GB" sz="855" b="1">
                <a:solidFill>
                  <a:schemeClr val="tx1"/>
                </a:solidFill>
              </a:rPr>
              <a:t>Integration</a:t>
            </a:r>
          </a:p>
        </p:txBody>
      </p:sp>
      <p:sp>
        <p:nvSpPr>
          <p:cNvPr id="33" name="Chevron 32"/>
          <p:cNvSpPr/>
          <p:nvPr/>
        </p:nvSpPr>
        <p:spPr>
          <a:xfrm>
            <a:off x="1805420" y="1267329"/>
            <a:ext cx="1192991" cy="550943"/>
          </a:xfrm>
          <a:prstGeom prst="chevron">
            <a:avLst>
              <a:gd name="adj" fmla="val 0"/>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252000" bIns="36000" numCol="1" spcCol="0" rtlCol="0" fromWordArt="0" anchor="ctr" anchorCtr="0" forceAA="0" compatLnSpc="1">
            <a:prstTxWarp prst="textNoShape">
              <a:avLst/>
            </a:prstTxWarp>
            <a:noAutofit/>
          </a:bodyPr>
          <a:lstStyle/>
          <a:p>
            <a:pPr marL="0" indent="0" algn="ctr">
              <a:spcBef>
                <a:spcPct val="0"/>
              </a:spcBef>
              <a:buNone/>
            </a:pPr>
            <a:r>
              <a:rPr lang="en-GB" sz="1100" i="1">
                <a:solidFill>
                  <a:srgbClr val="000000"/>
                </a:solidFill>
              </a:rPr>
              <a:t>Deal </a:t>
            </a:r>
            <a:br>
              <a:rPr lang="en-GB" sz="1100" i="1">
                <a:solidFill>
                  <a:srgbClr val="000000"/>
                </a:solidFill>
              </a:rPr>
            </a:br>
            <a:r>
              <a:rPr lang="en-GB" sz="1100" i="1">
                <a:solidFill>
                  <a:srgbClr val="000000"/>
                </a:solidFill>
              </a:rPr>
              <a:t>origination</a:t>
            </a:r>
          </a:p>
        </p:txBody>
      </p:sp>
      <p:sp>
        <p:nvSpPr>
          <p:cNvPr id="44" name="Chevron 43"/>
          <p:cNvSpPr/>
          <p:nvPr/>
        </p:nvSpPr>
        <p:spPr>
          <a:xfrm>
            <a:off x="2673528" y="1267329"/>
            <a:ext cx="2193110" cy="550943"/>
          </a:xfrm>
          <a:prstGeom prst="chevron">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100">
                <a:solidFill>
                  <a:srgbClr val="000000"/>
                </a:solidFill>
              </a:rPr>
              <a:t>Auction </a:t>
            </a:r>
            <a:br>
              <a:rPr lang="en-GB" sz="1100">
                <a:solidFill>
                  <a:srgbClr val="000000"/>
                </a:solidFill>
              </a:rPr>
            </a:br>
            <a:r>
              <a:rPr lang="en-GB" sz="1100">
                <a:solidFill>
                  <a:srgbClr val="000000"/>
                </a:solidFill>
              </a:rPr>
              <a:t>process</a:t>
            </a:r>
          </a:p>
        </p:txBody>
      </p:sp>
      <p:sp>
        <p:nvSpPr>
          <p:cNvPr id="45" name="Chevron 44"/>
          <p:cNvSpPr/>
          <p:nvPr/>
        </p:nvSpPr>
        <p:spPr>
          <a:xfrm>
            <a:off x="4568980" y="1267329"/>
            <a:ext cx="2225848" cy="550943"/>
          </a:xfrm>
          <a:prstGeom prst="chevron">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100">
                <a:solidFill>
                  <a:srgbClr val="000000"/>
                </a:solidFill>
              </a:rPr>
              <a:t>Preparation of invest. committee</a:t>
            </a:r>
          </a:p>
        </p:txBody>
      </p:sp>
      <p:sp>
        <p:nvSpPr>
          <p:cNvPr id="47" name="Chevron 46"/>
          <p:cNvSpPr/>
          <p:nvPr/>
        </p:nvSpPr>
        <p:spPr>
          <a:xfrm>
            <a:off x="6502905" y="1267329"/>
            <a:ext cx="3020481" cy="550943"/>
          </a:xfrm>
          <a:prstGeom prst="chevron">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100">
                <a:solidFill>
                  <a:srgbClr val="000000"/>
                </a:solidFill>
              </a:rPr>
              <a:t>In depth due diligence process</a:t>
            </a:r>
            <a:br>
              <a:rPr lang="en-GB" sz="1100">
                <a:solidFill>
                  <a:srgbClr val="000000"/>
                </a:solidFill>
              </a:rPr>
            </a:br>
            <a:r>
              <a:rPr lang="en-GB" sz="900">
                <a:solidFill>
                  <a:srgbClr val="000000"/>
                </a:solidFill>
              </a:rPr>
              <a:t>[if accepted offer]</a:t>
            </a:r>
          </a:p>
        </p:txBody>
      </p:sp>
      <p:sp>
        <p:nvSpPr>
          <p:cNvPr id="49" name="Chevron 48"/>
          <p:cNvSpPr/>
          <p:nvPr/>
        </p:nvSpPr>
        <p:spPr>
          <a:xfrm>
            <a:off x="9222949" y="1267329"/>
            <a:ext cx="1652394" cy="550943"/>
          </a:xfrm>
          <a:prstGeom prst="chevron">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100">
                <a:solidFill>
                  <a:srgbClr val="000000"/>
                </a:solidFill>
              </a:rPr>
              <a:t>Binding </a:t>
            </a:r>
            <a:br>
              <a:rPr lang="en-GB" sz="1100">
                <a:solidFill>
                  <a:srgbClr val="000000"/>
                </a:solidFill>
              </a:rPr>
            </a:br>
            <a:r>
              <a:rPr lang="en-GB" sz="1100">
                <a:solidFill>
                  <a:srgbClr val="000000"/>
                </a:solidFill>
              </a:rPr>
              <a:t>offer</a:t>
            </a:r>
          </a:p>
        </p:txBody>
      </p:sp>
      <p:sp>
        <p:nvSpPr>
          <p:cNvPr id="50" name="Chevron 49"/>
          <p:cNvSpPr/>
          <p:nvPr/>
        </p:nvSpPr>
        <p:spPr>
          <a:xfrm>
            <a:off x="10589629" y="1267329"/>
            <a:ext cx="1272171" cy="550943"/>
          </a:xfrm>
          <a:prstGeom prst="chevron">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indent="0" algn="ctr">
              <a:spcBef>
                <a:spcPct val="0"/>
              </a:spcBef>
              <a:buNone/>
            </a:pPr>
            <a:r>
              <a:rPr lang="en-GB" sz="1100">
                <a:solidFill>
                  <a:srgbClr val="000000"/>
                </a:solidFill>
              </a:rPr>
              <a:t>Closing</a:t>
            </a:r>
            <a:br>
              <a:rPr lang="en-GB" sz="1100">
                <a:solidFill>
                  <a:srgbClr val="000000"/>
                </a:solidFill>
              </a:rPr>
            </a:br>
            <a:r>
              <a:rPr lang="en-GB" sz="900">
                <a:solidFill>
                  <a:srgbClr val="000000"/>
                </a:solidFill>
              </a:rPr>
              <a:t>[if accepted offer]</a:t>
            </a:r>
          </a:p>
        </p:txBody>
      </p:sp>
      <p:sp>
        <p:nvSpPr>
          <p:cNvPr id="51" name="Isosceles Triangle 50"/>
          <p:cNvSpPr/>
          <p:nvPr/>
        </p:nvSpPr>
        <p:spPr>
          <a:xfrm>
            <a:off x="8479792" y="1914674"/>
            <a:ext cx="212720" cy="180000"/>
          </a:xfrm>
          <a:prstGeom prst="triangle">
            <a:avLst/>
          </a:prstGeom>
          <a:solidFill>
            <a:srgbClr val="CC6666"/>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indent="0" algn="ctr">
              <a:spcBef>
                <a:spcPct val="0"/>
              </a:spcBef>
              <a:buNone/>
            </a:pPr>
            <a:endParaRPr lang="en-GB" sz="855">
              <a:solidFill>
                <a:sysClr val="windowText" lastClr="000000"/>
              </a:solidFill>
            </a:endParaRPr>
          </a:p>
          <a:p>
            <a:pPr marL="0" indent="0" algn="ctr">
              <a:spcBef>
                <a:spcPct val="0"/>
              </a:spcBef>
              <a:buNone/>
            </a:pPr>
            <a:endParaRPr lang="en-GB" sz="100">
              <a:solidFill>
                <a:sysClr val="windowText" lastClr="000000"/>
              </a:solidFill>
            </a:endParaRPr>
          </a:p>
          <a:p>
            <a:pPr marL="0" indent="0" algn="ctr">
              <a:spcBef>
                <a:spcPct val="0"/>
              </a:spcBef>
              <a:buNone/>
            </a:pPr>
            <a:endParaRPr lang="en-GB" sz="855">
              <a:solidFill>
                <a:sysClr val="windowText" lastClr="000000"/>
              </a:solidFill>
            </a:endParaRPr>
          </a:p>
          <a:p>
            <a:pPr marL="0" indent="0" algn="ctr">
              <a:spcBef>
                <a:spcPct val="0"/>
              </a:spcBef>
              <a:buNone/>
            </a:pPr>
            <a:endParaRPr lang="en-GB" sz="855">
              <a:solidFill>
                <a:sysClr val="windowText" lastClr="000000"/>
              </a:solidFill>
            </a:endParaRPr>
          </a:p>
          <a:p>
            <a:pPr marL="0" indent="0" algn="ctr">
              <a:spcBef>
                <a:spcPct val="0"/>
              </a:spcBef>
              <a:buNone/>
            </a:pPr>
            <a:endParaRPr lang="en-GB" sz="855">
              <a:solidFill>
                <a:sysClr val="windowText" lastClr="000000"/>
              </a:solidFill>
            </a:endParaRPr>
          </a:p>
          <a:p>
            <a:pPr marL="0" indent="0" algn="ctr">
              <a:spcBef>
                <a:spcPct val="0"/>
              </a:spcBef>
              <a:buNone/>
            </a:pPr>
            <a:r>
              <a:rPr lang="en-GB" sz="855" b="1">
                <a:solidFill>
                  <a:sysClr val="windowText" lastClr="000000"/>
                </a:solidFill>
              </a:rPr>
              <a:t>Inv. </a:t>
            </a:r>
            <a:br>
              <a:rPr lang="en-GB" sz="855" b="1">
                <a:solidFill>
                  <a:sysClr val="windowText" lastClr="000000"/>
                </a:solidFill>
              </a:rPr>
            </a:br>
            <a:r>
              <a:rPr lang="en-GB" sz="855" b="1">
                <a:solidFill>
                  <a:sysClr val="windowText" lastClr="000000"/>
                </a:solidFill>
              </a:rPr>
              <a:t>Committee </a:t>
            </a:r>
            <a:br>
              <a:rPr lang="en-GB" sz="855">
                <a:solidFill>
                  <a:sysClr val="windowText" lastClr="000000"/>
                </a:solidFill>
              </a:rPr>
            </a:br>
            <a:r>
              <a:rPr lang="en-GB" sz="855">
                <a:solidFill>
                  <a:sysClr val="windowText" lastClr="000000"/>
                </a:solidFill>
              </a:rPr>
              <a:t>#2: Go/No Go</a:t>
            </a:r>
          </a:p>
        </p:txBody>
      </p:sp>
      <p:sp>
        <p:nvSpPr>
          <p:cNvPr id="4" name="BainBulletsConfiguration" hidden="1"/>
          <p:cNvSpPr txBox="1"/>
          <p:nvPr/>
        </p:nvSpPr>
        <p:spPr>
          <a:xfrm>
            <a:off x="1189893" y="12058"/>
            <a:ext cx="8440615" cy="83639"/>
          </a:xfrm>
          <a:prstGeom prst="rect">
            <a:avLst/>
          </a:prstGeom>
          <a:noFill/>
        </p:spPr>
        <p:txBody>
          <a:bodyPr vert="horz" wrap="square" lIns="34180" tIns="34180" rIns="34180" bIns="34180" rtlCol="0">
            <a:spAutoFit/>
          </a:bodyPr>
          <a:lstStyle/>
          <a:p>
            <a:endParaRPr lang="en-GB" sz="100">
              <a:solidFill>
                <a:srgbClr val="FFFFFF"/>
              </a:solidFill>
            </a:endParaRPr>
          </a:p>
        </p:txBody>
      </p:sp>
      <p:sp>
        <p:nvSpPr>
          <p:cNvPr id="6" name="btfpLayoutConfig" hidden="1"/>
          <p:cNvSpPr txBox="1"/>
          <p:nvPr/>
        </p:nvSpPr>
        <p:spPr>
          <a:xfrm>
            <a:off x="1189893" y="12058"/>
            <a:ext cx="8440615" cy="83639"/>
          </a:xfrm>
          <a:prstGeom prst="rect">
            <a:avLst/>
          </a:prstGeom>
          <a:noFill/>
        </p:spPr>
        <p:txBody>
          <a:bodyPr vert="horz" wrap="square" lIns="34180" tIns="34180" rIns="34180" bIns="34180" rtlCol="0">
            <a:spAutoFit/>
          </a:bodyPr>
          <a:lstStyle/>
          <a:p>
            <a:pPr marL="0" indent="0">
              <a:buNone/>
            </a:pPr>
            <a:r>
              <a:rPr lang="en-GB" sz="100">
                <a:solidFill>
                  <a:srgbClr val="FFFFFF">
                    <a:alpha val="0"/>
                  </a:srgbClr>
                </a:solidFill>
              </a:rPr>
              <a:t>overall_0_132092227637972117 columns_1_1320922276379721177_1_132125152100116704 9_1_132125158489113968 12_1_132125161164381481 </a:t>
            </a:r>
          </a:p>
        </p:txBody>
      </p:sp>
      <p:grpSp>
        <p:nvGrpSpPr>
          <p:cNvPr id="41" name="btfpRowHeaderBox876222"/>
          <p:cNvGrpSpPr/>
          <p:nvPr>
            <p:custDataLst>
              <p:tags r:id="rId2"/>
            </p:custDataLst>
          </p:nvPr>
        </p:nvGrpSpPr>
        <p:grpSpPr>
          <a:xfrm>
            <a:off x="330200" y="1928095"/>
            <a:ext cx="1369063" cy="772854"/>
            <a:chOff x="226141" y="1694212"/>
            <a:chExt cx="2540000" cy="972979"/>
          </a:xfrm>
        </p:grpSpPr>
        <p:sp>
          <p:nvSpPr>
            <p:cNvPr id="48" name="btfpRowHeaderBoxText876222"/>
            <p:cNvSpPr txBox="1"/>
            <p:nvPr/>
          </p:nvSpPr>
          <p:spPr bwMode="gray">
            <a:xfrm>
              <a:off x="226141" y="1694212"/>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Milestones</a:t>
              </a:r>
            </a:p>
          </p:txBody>
        </p:sp>
        <p:cxnSp>
          <p:nvCxnSpPr>
            <p:cNvPr id="52" name="btfpRowHeaderBoxLine876222"/>
            <p:cNvCxnSpPr/>
            <p:nvPr/>
          </p:nvCxnSpPr>
          <p:spPr bwMode="gray">
            <a:xfrm flipH="1">
              <a:off x="2766141" y="1694212"/>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63" name="btfpRowHeaderBox876222"/>
          <p:cNvGrpSpPr/>
          <p:nvPr>
            <p:custDataLst>
              <p:tags r:id="rId3"/>
            </p:custDataLst>
          </p:nvPr>
        </p:nvGrpSpPr>
        <p:grpSpPr>
          <a:xfrm>
            <a:off x="330197" y="5718188"/>
            <a:ext cx="1369063" cy="519632"/>
            <a:chOff x="226141" y="1694212"/>
            <a:chExt cx="2540000" cy="972979"/>
          </a:xfrm>
        </p:grpSpPr>
        <p:sp>
          <p:nvSpPr>
            <p:cNvPr id="64" name="btfpRowHeaderBoxText876222"/>
            <p:cNvSpPr txBox="1"/>
            <p:nvPr/>
          </p:nvSpPr>
          <p:spPr bwMode="gray">
            <a:xfrm>
              <a:off x="226141" y="1694212"/>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Bain typical support</a:t>
              </a:r>
            </a:p>
          </p:txBody>
        </p:sp>
        <p:cxnSp>
          <p:nvCxnSpPr>
            <p:cNvPr id="65" name="btfpRowHeaderBoxLine876222"/>
            <p:cNvCxnSpPr/>
            <p:nvPr/>
          </p:nvCxnSpPr>
          <p:spPr bwMode="gray">
            <a:xfrm flipH="1">
              <a:off x="2766141" y="1694212"/>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67" name="btfpRowHeaderBox876222"/>
          <p:cNvGrpSpPr/>
          <p:nvPr>
            <p:custDataLst>
              <p:tags r:id="rId4"/>
            </p:custDataLst>
          </p:nvPr>
        </p:nvGrpSpPr>
        <p:grpSpPr>
          <a:xfrm>
            <a:off x="330200" y="2793366"/>
            <a:ext cx="1369063" cy="968730"/>
            <a:chOff x="226141" y="1694212"/>
            <a:chExt cx="2540000" cy="972979"/>
          </a:xfrm>
        </p:grpSpPr>
        <p:sp>
          <p:nvSpPr>
            <p:cNvPr id="68" name="btfpRowHeaderBoxText876222"/>
            <p:cNvSpPr txBox="1"/>
            <p:nvPr/>
          </p:nvSpPr>
          <p:spPr bwMode="gray">
            <a:xfrm>
              <a:off x="226141" y="1694212"/>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Data</a:t>
              </a:r>
            </a:p>
          </p:txBody>
        </p:sp>
        <p:cxnSp>
          <p:nvCxnSpPr>
            <p:cNvPr id="69" name="btfpRowHeaderBoxLine876222"/>
            <p:cNvCxnSpPr/>
            <p:nvPr/>
          </p:nvCxnSpPr>
          <p:spPr bwMode="gray">
            <a:xfrm flipH="1">
              <a:off x="2766141" y="1694212"/>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70" name="btfpRowHeaderBox876222"/>
          <p:cNvGrpSpPr/>
          <p:nvPr>
            <p:custDataLst>
              <p:tags r:id="rId5"/>
            </p:custDataLst>
          </p:nvPr>
        </p:nvGrpSpPr>
        <p:grpSpPr>
          <a:xfrm>
            <a:off x="330199" y="3828201"/>
            <a:ext cx="1369063" cy="1345088"/>
            <a:chOff x="226141" y="1694212"/>
            <a:chExt cx="2540000" cy="972979"/>
          </a:xfrm>
        </p:grpSpPr>
        <p:sp>
          <p:nvSpPr>
            <p:cNvPr id="71" name="btfpRowHeaderBoxText876222"/>
            <p:cNvSpPr txBox="1"/>
            <p:nvPr/>
          </p:nvSpPr>
          <p:spPr bwMode="gray">
            <a:xfrm>
              <a:off x="226141" y="1694212"/>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Tasks</a:t>
              </a:r>
            </a:p>
          </p:txBody>
        </p:sp>
        <p:cxnSp>
          <p:nvCxnSpPr>
            <p:cNvPr id="72" name="btfpRowHeaderBoxLine876222"/>
            <p:cNvCxnSpPr/>
            <p:nvPr/>
          </p:nvCxnSpPr>
          <p:spPr bwMode="gray">
            <a:xfrm flipH="1">
              <a:off x="2766141" y="1694212"/>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73" name="btfpRowHeaderBox876222"/>
          <p:cNvGrpSpPr/>
          <p:nvPr>
            <p:custDataLst>
              <p:tags r:id="rId6"/>
            </p:custDataLst>
          </p:nvPr>
        </p:nvGrpSpPr>
        <p:grpSpPr>
          <a:xfrm>
            <a:off x="330198" y="5261174"/>
            <a:ext cx="1369063" cy="390407"/>
            <a:chOff x="226141" y="1694212"/>
            <a:chExt cx="2540000" cy="972979"/>
          </a:xfrm>
        </p:grpSpPr>
        <p:sp>
          <p:nvSpPr>
            <p:cNvPr id="74" name="btfpRowHeaderBoxText876222"/>
            <p:cNvSpPr txBox="1"/>
            <p:nvPr/>
          </p:nvSpPr>
          <p:spPr bwMode="gray">
            <a:xfrm>
              <a:off x="226141" y="1694212"/>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Timing</a:t>
              </a:r>
            </a:p>
          </p:txBody>
        </p:sp>
        <p:cxnSp>
          <p:nvCxnSpPr>
            <p:cNvPr id="75" name="btfpRowHeaderBoxLine876222"/>
            <p:cNvCxnSpPr/>
            <p:nvPr/>
          </p:nvCxnSpPr>
          <p:spPr bwMode="gray">
            <a:xfrm flipH="1">
              <a:off x="2766141" y="1694212"/>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9" name="btfpNotesBox988443"/>
          <p:cNvSpPr txBox="1"/>
          <p:nvPr>
            <p:custDataLst>
              <p:tags r:id="rId7"/>
            </p:custDataLst>
          </p:nvPr>
        </p:nvSpPr>
        <p:spPr bwMode="gray">
          <a:xfrm>
            <a:off x="330199" y="6319679"/>
            <a:ext cx="11531600" cy="246221"/>
          </a:xfrm>
          <a:prstGeom prst="rect">
            <a:avLst/>
          </a:prstGeom>
          <a:noFill/>
        </p:spPr>
        <p:txBody>
          <a:bodyPr vert="horz" wrap="square" lIns="0" tIns="0" rIns="0" bIns="0" rtlCol="0" anchor="b">
            <a:spAutoFit/>
          </a:bodyPr>
          <a:lstStyle/>
          <a:p>
            <a:pPr marL="0" indent="0">
              <a:spcBef>
                <a:spcPct val="0"/>
              </a:spcBef>
              <a:buNone/>
            </a:pPr>
            <a:endParaRPr lang="en-GB" sz="800">
              <a:solidFill>
                <a:srgbClr val="000000"/>
              </a:solidFill>
            </a:endParaRPr>
          </a:p>
          <a:p>
            <a:pPr marL="0" indent="0">
              <a:spcBef>
                <a:spcPct val="0"/>
              </a:spcBef>
              <a:buNone/>
            </a:pPr>
            <a:r>
              <a:rPr lang="en-GB" sz="800">
                <a:solidFill>
                  <a:srgbClr val="000000"/>
                </a:solidFill>
              </a:rPr>
              <a:t>Notes: (1) Non Disclosure Agreement (2) Letter Of Intent (3) Sale &amp; Purchase Agreement  </a:t>
            </a:r>
          </a:p>
        </p:txBody>
      </p:sp>
      <p:grpSp>
        <p:nvGrpSpPr>
          <p:cNvPr id="12" name="btfpStatusSticker547910"/>
          <p:cNvGrpSpPr/>
          <p:nvPr>
            <p:custDataLst>
              <p:tags r:id="rId8"/>
            </p:custDataLst>
          </p:nvPr>
        </p:nvGrpSpPr>
        <p:grpSpPr>
          <a:xfrm>
            <a:off x="10003470" y="955344"/>
            <a:ext cx="1858330" cy="235611"/>
            <a:chOff x="10003470" y="955344"/>
            <a:chExt cx="1858330" cy="235611"/>
          </a:xfrm>
        </p:grpSpPr>
        <p:sp>
          <p:nvSpPr>
            <p:cNvPr id="10" name="btfpStatusStickerText547910"/>
            <p:cNvSpPr txBox="1"/>
            <p:nvPr/>
          </p:nvSpPr>
          <p:spPr bwMode="gray">
            <a:xfrm>
              <a:off x="10003470" y="955344"/>
              <a:ext cx="1858330" cy="235611"/>
            </a:xfrm>
            <a:prstGeom prst="rect">
              <a:avLst/>
            </a:prstGeom>
            <a:noFill/>
          </p:spPr>
          <p:txBody>
            <a:bodyPr vert="horz" wrap="none" lIns="72073" tIns="25226" rIns="0" bIns="25226" rtlCol="0" anchor="t">
              <a:spAutoFit/>
            </a:bodyPr>
            <a:lstStyle/>
            <a:p>
              <a:pPr marL="0" indent="0" algn="r">
                <a:spcBef>
                  <a:spcPct val="0"/>
                </a:spcBef>
                <a:buNone/>
              </a:pPr>
              <a:r>
                <a:rPr lang="en-GB" sz="1200" b="1" cap="all" spc="450">
                  <a:solidFill>
                    <a:srgbClr val="000000"/>
                  </a:solidFill>
                </a:rPr>
                <a:t>Illustrative</a:t>
              </a:r>
            </a:p>
          </p:txBody>
        </p:sp>
        <p:cxnSp>
          <p:nvCxnSpPr>
            <p:cNvPr id="11" name="btfpStatusStickerLine547910"/>
            <p:cNvCxnSpPr/>
            <p:nvPr/>
          </p:nvCxnSpPr>
          <p:spPr bwMode="gray">
            <a:xfrm rot="720000" flipH="1">
              <a:off x="10003470" y="955344"/>
              <a:ext cx="0" cy="235611"/>
            </a:xfrm>
            <a:prstGeom prst="line">
              <a:avLst/>
            </a:prstGeom>
            <a:ln w="19050" cap="flat" cmpd="sng">
              <a:solidFill>
                <a:srgbClr val="000000"/>
              </a:solidFill>
              <a:prstDash val="solid"/>
              <a:miter lim="800000"/>
              <a:headEnd type="none"/>
              <a:tailEnd type="none" w="med" len="lg"/>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bwMode="gray">
          <a:xfrm>
            <a:off x="11061749" y="6438786"/>
            <a:ext cx="118754" cy="122351"/>
          </a:xfrm>
          <a:prstGeom prst="rect">
            <a:avLst/>
          </a:prstGeom>
          <a:solidFill>
            <a:srgbClr val="C0000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16000" tIns="36000" rIns="36000" bIns="36000" numCol="1" spcCol="0" rtlCol="0" fromWordArt="0" anchor="ctr" anchorCtr="0" forceAA="0" compatLnSpc="1">
            <a:prstTxWarp prst="textNoShape">
              <a:avLst/>
            </a:prstTxWarp>
            <a:noAutofit/>
          </a:bodyPr>
          <a:lstStyle/>
          <a:p>
            <a:pPr marL="0" indent="0">
              <a:buNone/>
            </a:pPr>
            <a:r>
              <a:rPr lang="en-GB" sz="800">
                <a:solidFill>
                  <a:schemeClr val="tx1"/>
                </a:solidFill>
              </a:rPr>
              <a:t>Strong support</a:t>
            </a:r>
          </a:p>
        </p:txBody>
      </p:sp>
      <p:sp>
        <p:nvSpPr>
          <p:cNvPr id="80" name="Rectangle 79"/>
          <p:cNvSpPr/>
          <p:nvPr/>
        </p:nvSpPr>
        <p:spPr bwMode="gray">
          <a:xfrm>
            <a:off x="10038777" y="6438786"/>
            <a:ext cx="118754" cy="122351"/>
          </a:xfrm>
          <a:prstGeom prst="rect">
            <a:avLst/>
          </a:prstGeom>
          <a:solidFill>
            <a:srgbClr val="C00000"/>
          </a:solid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16000" tIns="36000" rIns="36000" bIns="36000" numCol="1" spcCol="0" rtlCol="0" fromWordArt="0" anchor="ctr" anchorCtr="0" forceAA="0" compatLnSpc="1">
            <a:prstTxWarp prst="textNoShape">
              <a:avLst/>
            </a:prstTxWarp>
            <a:noAutofit/>
          </a:bodyPr>
          <a:lstStyle/>
          <a:p>
            <a:pPr marL="0" indent="0">
              <a:buNone/>
            </a:pPr>
            <a:r>
              <a:rPr lang="en-GB" sz="800">
                <a:solidFill>
                  <a:schemeClr val="tx1"/>
                </a:solidFill>
              </a:rPr>
              <a:t>Selective support</a:t>
            </a:r>
          </a:p>
        </p:txBody>
      </p:sp>
      <p:graphicFrame>
        <p:nvGraphicFramePr>
          <p:cNvPr id="87" name="btfpTable116376"/>
          <p:cNvGraphicFramePr>
            <a:graphicFrameLocks noGrp="1"/>
          </p:cNvGraphicFramePr>
          <p:nvPr>
            <p:custDataLst>
              <p:tags r:id="rId9"/>
            </p:custDataLst>
            <p:extLst>
              <p:ext uri="{D42A27DB-BD31-4B8C-83A1-F6EECF244321}">
                <p14:modId xmlns:p14="http://schemas.microsoft.com/office/powerpoint/2010/main" val="921906492"/>
              </p:ext>
            </p:extLst>
          </p:nvPr>
        </p:nvGraphicFramePr>
        <p:xfrm>
          <a:off x="1805420" y="1900279"/>
          <a:ext cx="10056378" cy="4340880"/>
        </p:xfrm>
        <a:graphic>
          <a:graphicData uri="http://schemas.openxmlformats.org/drawingml/2006/table">
            <a:tbl>
              <a:tblPr firstRow="1" firstCol="1">
                <a:tableStyleId>{9D7B26C5-4107-4FEC-AEDC-1716B250A1EF}</a:tableStyleId>
              </a:tblPr>
              <a:tblGrid>
                <a:gridCol w="922540">
                  <a:extLst>
                    <a:ext uri="{9D8B030D-6E8A-4147-A177-3AD203B41FA5}">
                      <a16:colId xmlns:a16="http://schemas.microsoft.com/office/drawing/2014/main" val="2750832687"/>
                    </a:ext>
                  </a:extLst>
                </a:gridCol>
                <a:gridCol w="1866900">
                  <a:extLst>
                    <a:ext uri="{9D8B030D-6E8A-4147-A177-3AD203B41FA5}">
                      <a16:colId xmlns:a16="http://schemas.microsoft.com/office/drawing/2014/main" val="2492861054"/>
                    </a:ext>
                  </a:extLst>
                </a:gridCol>
                <a:gridCol w="1920240">
                  <a:extLst>
                    <a:ext uri="{9D8B030D-6E8A-4147-A177-3AD203B41FA5}">
                      <a16:colId xmlns:a16="http://schemas.microsoft.com/office/drawing/2014/main" val="3771857805"/>
                    </a:ext>
                  </a:extLst>
                </a:gridCol>
                <a:gridCol w="2720340">
                  <a:extLst>
                    <a:ext uri="{9D8B030D-6E8A-4147-A177-3AD203B41FA5}">
                      <a16:colId xmlns:a16="http://schemas.microsoft.com/office/drawing/2014/main" val="2922796514"/>
                    </a:ext>
                  </a:extLst>
                </a:gridCol>
                <a:gridCol w="1379220">
                  <a:extLst>
                    <a:ext uri="{9D8B030D-6E8A-4147-A177-3AD203B41FA5}">
                      <a16:colId xmlns:a16="http://schemas.microsoft.com/office/drawing/2014/main" val="157677994"/>
                    </a:ext>
                  </a:extLst>
                </a:gridCol>
                <a:gridCol w="1247138">
                  <a:extLst>
                    <a:ext uri="{9D8B030D-6E8A-4147-A177-3AD203B41FA5}">
                      <a16:colId xmlns:a16="http://schemas.microsoft.com/office/drawing/2014/main" val="3593784903"/>
                    </a:ext>
                  </a:extLst>
                </a:gridCol>
              </a:tblGrid>
              <a:tr h="432000">
                <a:tc>
                  <a:txBody>
                    <a:bodyPr/>
                    <a:lstStyle/>
                    <a:p>
                      <a:pPr marL="0" indent="0">
                        <a:spcBef>
                          <a:spcPct val="0"/>
                        </a:spcBef>
                        <a:buFontTx/>
                        <a:buNone/>
                      </a:pPr>
                      <a:endParaRPr lang="en-GB" sz="1000"/>
                    </a:p>
                  </a:txBody>
                  <a:tcPr anchor="b">
                    <a:lnL>
                      <a:noFill/>
                    </a:lnL>
                    <a:lnR>
                      <a:noFill/>
                    </a:lnR>
                    <a:lnT>
                      <a:noFill/>
                    </a:lnT>
                    <a:lnB w="19050" cmpd="sng">
                      <a:noFill/>
                    </a:lnB>
                    <a:lnTlToBr w="12700" cmpd="sng">
                      <a:noFill/>
                      <a:prstDash val="solid"/>
                    </a:lnTlToBr>
                    <a:lnBlToTr w="12700" cmpd="sng">
                      <a:noFill/>
                      <a:prstDash val="solid"/>
                    </a:lnBlToTr>
                  </a:tcPr>
                </a:tc>
                <a:tc>
                  <a:txBody>
                    <a:bodyPr/>
                    <a:lstStyle/>
                    <a:p>
                      <a:pPr marL="0" indent="0">
                        <a:spcBef>
                          <a:spcPct val="0"/>
                        </a:spcBef>
                        <a:buFontTx/>
                        <a:buNone/>
                      </a:pPr>
                      <a:endParaRPr lang="en-GB" sz="1000"/>
                    </a:p>
                  </a:txBody>
                  <a:tcPr anchor="b">
                    <a:lnL>
                      <a:noFill/>
                    </a:lnL>
                    <a:lnR>
                      <a:noFill/>
                    </a:lnR>
                    <a:lnT>
                      <a:noFill/>
                    </a:lnT>
                    <a:lnB w="19050" cmpd="sng">
                      <a:noFill/>
                    </a:lnB>
                    <a:lnTlToBr w="12700" cmpd="sng">
                      <a:noFill/>
                      <a:prstDash val="solid"/>
                    </a:lnTlToBr>
                    <a:lnBlToTr w="12700" cmpd="sng">
                      <a:noFill/>
                      <a:prstDash val="solid"/>
                    </a:lnBlToTr>
                  </a:tcPr>
                </a:tc>
                <a:tc>
                  <a:txBody>
                    <a:bodyPr/>
                    <a:lstStyle/>
                    <a:p>
                      <a:pPr marL="0" indent="0">
                        <a:spcBef>
                          <a:spcPct val="0"/>
                        </a:spcBef>
                        <a:buFontTx/>
                        <a:buNone/>
                      </a:pPr>
                      <a:endParaRPr lang="en-GB" sz="1000"/>
                    </a:p>
                  </a:txBody>
                  <a:tcPr anchor="b">
                    <a:lnL>
                      <a:noFill/>
                    </a:lnL>
                    <a:lnR>
                      <a:noFill/>
                    </a:lnR>
                    <a:lnT>
                      <a:noFill/>
                    </a:lnT>
                    <a:lnB w="19050" cmpd="sng">
                      <a:noFill/>
                    </a:lnB>
                    <a:lnTlToBr w="12700" cmpd="sng">
                      <a:noFill/>
                      <a:prstDash val="solid"/>
                    </a:lnTlToBr>
                    <a:lnBlToTr w="12700" cmpd="sng">
                      <a:noFill/>
                      <a:prstDash val="solid"/>
                    </a:lnBlToTr>
                  </a:tcPr>
                </a:tc>
                <a:tc>
                  <a:txBody>
                    <a:bodyPr/>
                    <a:lstStyle/>
                    <a:p>
                      <a:pPr marL="0" indent="0">
                        <a:spcBef>
                          <a:spcPct val="0"/>
                        </a:spcBef>
                        <a:buFontTx/>
                        <a:buNone/>
                      </a:pPr>
                      <a:endParaRPr lang="en-GB" sz="1000"/>
                    </a:p>
                  </a:txBody>
                  <a:tcPr anchor="b">
                    <a:lnL>
                      <a:noFill/>
                    </a:lnL>
                    <a:lnR>
                      <a:noFill/>
                    </a:lnR>
                    <a:lnT>
                      <a:noFill/>
                    </a:lnT>
                    <a:lnB w="19050" cmpd="sng">
                      <a:noFill/>
                    </a:lnB>
                    <a:lnTlToBr w="12700" cmpd="sng">
                      <a:noFill/>
                      <a:prstDash val="solid"/>
                    </a:lnTlToBr>
                    <a:lnBlToTr w="12700" cmpd="sng">
                      <a:noFill/>
                      <a:prstDash val="solid"/>
                    </a:lnBlToTr>
                  </a:tcPr>
                </a:tc>
                <a:tc>
                  <a:txBody>
                    <a:bodyPr/>
                    <a:lstStyle/>
                    <a:p>
                      <a:pPr marL="0" indent="0">
                        <a:spcBef>
                          <a:spcPct val="0"/>
                        </a:spcBef>
                        <a:buFontTx/>
                        <a:buNone/>
                      </a:pPr>
                      <a:endParaRPr lang="en-GB" sz="1000"/>
                    </a:p>
                  </a:txBody>
                  <a:tcPr anchor="b">
                    <a:lnL>
                      <a:noFill/>
                    </a:lnL>
                    <a:lnR>
                      <a:noFill/>
                    </a:lnR>
                    <a:lnT>
                      <a:noFill/>
                    </a:lnT>
                    <a:lnB w="19050" cmpd="sng">
                      <a:noFill/>
                    </a:lnB>
                    <a:lnTlToBr w="12700" cmpd="sng">
                      <a:noFill/>
                      <a:prstDash val="solid"/>
                    </a:lnTlToBr>
                    <a:lnBlToTr w="12700" cmpd="sng">
                      <a:noFill/>
                      <a:prstDash val="solid"/>
                    </a:lnBlToTr>
                  </a:tcPr>
                </a:tc>
                <a:tc>
                  <a:txBody>
                    <a:bodyPr/>
                    <a:lstStyle/>
                    <a:p>
                      <a:pPr marL="0" indent="0">
                        <a:spcBef>
                          <a:spcPct val="0"/>
                        </a:spcBef>
                        <a:buFontTx/>
                        <a:buNone/>
                      </a:pPr>
                      <a:endParaRPr lang="en-GB" sz="1000"/>
                    </a:p>
                  </a:txBody>
                  <a:tcPr anchor="b">
                    <a:lnL>
                      <a:noFill/>
                    </a:lnL>
                    <a:lnR>
                      <a:noFill/>
                    </a:lnR>
                    <a:lnT>
                      <a:noFill/>
                    </a:lnT>
                    <a:lnB w="19050" cmpd="sng">
                      <a:noFill/>
                    </a:lnB>
                    <a:lnTlToBr w="12700" cmpd="sng">
                      <a:noFill/>
                      <a:prstDash val="solid"/>
                    </a:lnTlToBr>
                    <a:lnBlToTr w="12700" cmpd="sng">
                      <a:noFill/>
                      <a:prstDash val="solid"/>
                    </a:lnBlToTr>
                  </a:tcPr>
                </a:tc>
                <a:extLst>
                  <a:ext uri="{0D108BD9-81ED-4DB2-BD59-A6C34878D82A}">
                    <a16:rowId xmlns:a16="http://schemas.microsoft.com/office/drawing/2014/main" val="1872558419"/>
                  </a:ext>
                </a:extLst>
              </a:tr>
              <a:tr h="432000">
                <a:tc>
                  <a:txBody>
                    <a:bodyPr/>
                    <a:lstStyle/>
                    <a:p>
                      <a:pPr marL="0" indent="0">
                        <a:buFontTx/>
                        <a:buNone/>
                      </a:pPr>
                      <a:endParaRPr lang="en-GB" sz="1000" b="0"/>
                    </a:p>
                  </a:txBody>
                  <a:tcPr>
                    <a:lnT w="19050" cmpd="sng">
                      <a:noFill/>
                    </a:lnT>
                  </a:tcPr>
                </a:tc>
                <a:tc>
                  <a:txBody>
                    <a:bodyPr/>
                    <a:lstStyle/>
                    <a:p>
                      <a:pPr marL="0" indent="0">
                        <a:buFontTx/>
                        <a:buNone/>
                      </a:pPr>
                      <a:endParaRPr lang="en-GB" sz="1000"/>
                    </a:p>
                  </a:txBody>
                  <a:tcPr>
                    <a:lnT w="19050" cmpd="sng">
                      <a:noFill/>
                    </a:lnT>
                  </a:tcPr>
                </a:tc>
                <a:tc>
                  <a:txBody>
                    <a:bodyPr/>
                    <a:lstStyle/>
                    <a:p>
                      <a:pPr marL="0" indent="0">
                        <a:buFontTx/>
                        <a:buNone/>
                      </a:pPr>
                      <a:endParaRPr lang="en-GB" sz="1000"/>
                    </a:p>
                  </a:txBody>
                  <a:tcPr>
                    <a:lnT w="19050" cmpd="sng">
                      <a:noFill/>
                    </a:lnT>
                  </a:tcPr>
                </a:tc>
                <a:tc>
                  <a:txBody>
                    <a:bodyPr/>
                    <a:lstStyle/>
                    <a:p>
                      <a:pPr marL="0" indent="0">
                        <a:buFontTx/>
                        <a:buNone/>
                      </a:pPr>
                      <a:endParaRPr lang="en-GB" sz="1000"/>
                    </a:p>
                  </a:txBody>
                  <a:tcPr>
                    <a:lnT w="19050" cmpd="sng">
                      <a:noFill/>
                    </a:lnT>
                  </a:tcPr>
                </a:tc>
                <a:tc>
                  <a:txBody>
                    <a:bodyPr/>
                    <a:lstStyle/>
                    <a:p>
                      <a:pPr marL="0" indent="0">
                        <a:buFontTx/>
                        <a:buNone/>
                      </a:pPr>
                      <a:endParaRPr lang="en-GB" sz="1000"/>
                    </a:p>
                  </a:txBody>
                  <a:tcPr>
                    <a:lnT w="19050" cmpd="sng">
                      <a:noFill/>
                    </a:lnT>
                  </a:tcPr>
                </a:tc>
                <a:tc>
                  <a:txBody>
                    <a:bodyPr/>
                    <a:lstStyle/>
                    <a:p>
                      <a:pPr marL="0" indent="0">
                        <a:buFontTx/>
                        <a:buNone/>
                      </a:pPr>
                      <a:endParaRPr lang="en-GB" sz="1000"/>
                    </a:p>
                  </a:txBody>
                  <a:tcPr>
                    <a:lnT w="19050" cmpd="sng">
                      <a:noFill/>
                    </a:lnT>
                  </a:tcPr>
                </a:tc>
                <a:extLst>
                  <a:ext uri="{0D108BD9-81ED-4DB2-BD59-A6C34878D82A}">
                    <a16:rowId xmlns:a16="http://schemas.microsoft.com/office/drawing/2014/main" val="2312978948"/>
                  </a:ext>
                </a:extLst>
              </a:tr>
              <a:tr h="203200">
                <a:tc>
                  <a:txBody>
                    <a:bodyPr/>
                    <a:lstStyle/>
                    <a:p>
                      <a:pPr marL="0" indent="0">
                        <a:buFontTx/>
                        <a:buNone/>
                      </a:pPr>
                      <a:endParaRPr lang="en-GB" sz="1000" b="0"/>
                    </a:p>
                  </a:txBody>
                  <a:tcPr/>
                </a:tc>
                <a:tc>
                  <a:txBody>
                    <a:bodyPr/>
                    <a:lstStyle/>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Info memo </a:t>
                      </a:r>
                      <a:r>
                        <a:rPr kumimoji="0" lang="en-GB" sz="1000" b="0" i="0" u="none" strike="noStrike" kern="0" cap="none" spc="0" normalizeH="0" baseline="0" noProof="0">
                          <a:ln>
                            <a:noFill/>
                          </a:ln>
                          <a:solidFill>
                            <a:srgbClr val="000000"/>
                          </a:solidFill>
                          <a:effectLst/>
                          <a:uLnTx/>
                          <a:uFillTx/>
                          <a:latin typeface="+mn-lt"/>
                          <a:ea typeface="+mn-ea"/>
                          <a:cs typeface="+mn-cs"/>
                        </a:rPr>
                        <a:t>(IM) from sell-side Inv. Bank, other teasers, FAQ, etc.</a:t>
                      </a:r>
                    </a:p>
                    <a:p>
                      <a:pPr marL="355600" marR="0" lvl="1"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800" b="0" i="0" u="none" strike="noStrike" kern="0" cap="none" spc="0" normalizeH="0" baseline="0" noProof="0">
                          <a:ln>
                            <a:noFill/>
                          </a:ln>
                          <a:solidFill>
                            <a:srgbClr val="000000"/>
                          </a:solidFill>
                          <a:effectLst/>
                          <a:uLnTx/>
                          <a:uFillTx/>
                          <a:latin typeface="+mn-lt"/>
                          <a:ea typeface="+mn-ea"/>
                          <a:cs typeface="+mn-cs"/>
                        </a:rPr>
                        <a:t>Required </a:t>
                      </a:r>
                      <a:r>
                        <a:rPr kumimoji="0" lang="en-GB" sz="800" b="1" i="0" u="none" strike="noStrike" kern="0" cap="none" spc="0" normalizeH="0" baseline="0" noProof="0">
                          <a:ln>
                            <a:noFill/>
                          </a:ln>
                          <a:solidFill>
                            <a:srgbClr val="000000"/>
                          </a:solidFill>
                          <a:effectLst/>
                          <a:uLnTx/>
                          <a:uFillTx/>
                          <a:latin typeface="+mn-lt"/>
                          <a:ea typeface="+mn-ea"/>
                          <a:cs typeface="+mn-cs"/>
                        </a:rPr>
                        <a:t>NDA</a:t>
                      </a:r>
                      <a:r>
                        <a:rPr kumimoji="0" lang="en-GB" sz="800" b="1" i="0" u="none" strike="noStrike" kern="0" cap="none" spc="0" normalizeH="0" baseline="30000" noProof="0">
                          <a:ln>
                            <a:noFill/>
                          </a:ln>
                          <a:solidFill>
                            <a:srgbClr val="000000"/>
                          </a:solidFill>
                          <a:effectLst/>
                          <a:uLnTx/>
                          <a:uFillTx/>
                          <a:latin typeface="+mn-lt"/>
                          <a:ea typeface="+mn-ea"/>
                          <a:cs typeface="+mn-cs"/>
                        </a:rPr>
                        <a:t>1</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0" i="0" u="none" strike="noStrike" kern="0" cap="none" spc="0" normalizeH="0" baseline="0" noProof="0">
                          <a:ln>
                            <a:noFill/>
                          </a:ln>
                          <a:solidFill>
                            <a:srgbClr val="000000"/>
                          </a:solidFill>
                          <a:effectLst/>
                          <a:uLnTx/>
                          <a:uFillTx/>
                          <a:latin typeface="+mn-lt"/>
                          <a:ea typeface="+mn-ea"/>
                          <a:cs typeface="+mn-cs"/>
                        </a:rPr>
                        <a:t>Lit search</a:t>
                      </a:r>
                      <a:endParaRPr kumimoji="0" lang="en-GB" sz="1000" b="0" i="0" u="none" strike="noStrike" kern="0" cap="none" spc="0" normalizeH="0" baseline="30000" noProof="0">
                        <a:ln>
                          <a:noFill/>
                        </a:ln>
                        <a:solidFill>
                          <a:srgbClr val="000000"/>
                        </a:solidFill>
                        <a:effectLst/>
                        <a:uLnTx/>
                        <a:uFillTx/>
                        <a:latin typeface="+mn-lt"/>
                        <a:ea typeface="+mn-ea"/>
                        <a:cs typeface="+mn-cs"/>
                      </a:endParaRPr>
                    </a:p>
                  </a:txBody>
                  <a:tcPr marL="38726" marR="38726"/>
                </a:tc>
                <a:tc>
                  <a:txBody>
                    <a:bodyPr/>
                    <a:lstStyle/>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Primary</a:t>
                      </a:r>
                      <a:r>
                        <a:rPr kumimoji="0" lang="en-GB" sz="1000" b="0" i="0" u="none" strike="noStrike" kern="0" cap="none" spc="0" normalizeH="0" baseline="0" noProof="0">
                          <a:ln>
                            <a:noFill/>
                          </a:ln>
                          <a:solidFill>
                            <a:srgbClr val="000000"/>
                          </a:solidFill>
                          <a:effectLst/>
                          <a:uLnTx/>
                          <a:uFillTx/>
                          <a:latin typeface="+mn-lt"/>
                          <a:ea typeface="+mn-ea"/>
                          <a:cs typeface="+mn-cs"/>
                        </a:rPr>
                        <a:t> </a:t>
                      </a:r>
                      <a:r>
                        <a:rPr kumimoji="0" lang="en-GB" sz="1000" b="1" i="0" u="none" strike="noStrike" kern="0" cap="none" spc="0" normalizeH="0" baseline="0" noProof="0">
                          <a:ln>
                            <a:noFill/>
                          </a:ln>
                          <a:solidFill>
                            <a:srgbClr val="000000"/>
                          </a:solidFill>
                          <a:effectLst/>
                          <a:uLnTx/>
                          <a:uFillTx/>
                          <a:latin typeface="+mn-lt"/>
                          <a:ea typeface="+mn-ea"/>
                          <a:cs typeface="+mn-cs"/>
                        </a:rPr>
                        <a:t>researches</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0" i="0" u="none" strike="noStrike" kern="0" cap="none" spc="0" normalizeH="0" baseline="0" noProof="0">
                          <a:ln>
                            <a:noFill/>
                          </a:ln>
                          <a:solidFill>
                            <a:srgbClr val="000000"/>
                          </a:solidFill>
                          <a:effectLst/>
                          <a:uLnTx/>
                          <a:uFillTx/>
                          <a:latin typeface="+mn-lt"/>
                          <a:ea typeface="+mn-ea"/>
                          <a:cs typeface="+mn-cs"/>
                        </a:rPr>
                        <a:t>Potential management meeting / Management presentation / data request</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0" i="0" u="none" strike="noStrike" kern="0" cap="none" spc="0" normalizeH="0" baseline="0" noProof="0">
                          <a:ln>
                            <a:noFill/>
                          </a:ln>
                          <a:solidFill>
                            <a:srgbClr val="000000"/>
                          </a:solidFill>
                          <a:effectLst/>
                          <a:uLnTx/>
                          <a:uFillTx/>
                          <a:latin typeface="+mn-lt"/>
                          <a:ea typeface="+mn-ea"/>
                          <a:cs typeface="+mn-cs"/>
                        </a:rPr>
                        <a:t>Potential site visits</a:t>
                      </a:r>
                    </a:p>
                  </a:txBody>
                  <a:tcPr marL="38726" marR="38726"/>
                </a:tc>
                <a:tc>
                  <a:txBody>
                    <a:bodyPr/>
                    <a:lstStyle/>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0" i="0" u="none" strike="noStrike" kern="0" cap="none" spc="0" normalizeH="0" baseline="0" noProof="0">
                          <a:ln>
                            <a:noFill/>
                          </a:ln>
                          <a:solidFill>
                            <a:srgbClr val="000000"/>
                          </a:solidFill>
                          <a:effectLst/>
                          <a:uLnTx/>
                          <a:uFillTx/>
                          <a:latin typeface="+mn-lt"/>
                          <a:ea typeface="+mn-ea"/>
                          <a:cs typeface="+mn-cs"/>
                        </a:rPr>
                        <a:t>Access to </a:t>
                      </a:r>
                      <a:r>
                        <a:rPr kumimoji="0" lang="en-GB" sz="1000" b="1" i="0" u="none" strike="noStrike" kern="0" cap="none" spc="0" normalizeH="0" baseline="0" noProof="0">
                          <a:ln>
                            <a:noFill/>
                          </a:ln>
                          <a:solidFill>
                            <a:srgbClr val="000000"/>
                          </a:solidFill>
                          <a:effectLst/>
                          <a:uLnTx/>
                          <a:uFillTx/>
                          <a:latin typeface="+mn-lt"/>
                          <a:ea typeface="+mn-ea"/>
                          <a:cs typeface="+mn-cs"/>
                        </a:rPr>
                        <a:t>e-data room</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Expert break-out session / calls</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Management meeting </a:t>
                      </a:r>
                      <a:r>
                        <a:rPr kumimoji="0" lang="en-GB" sz="1000" b="0" i="0" u="none" strike="noStrike" kern="0" cap="none" spc="0" normalizeH="0" baseline="0" noProof="0">
                          <a:ln>
                            <a:noFill/>
                          </a:ln>
                          <a:solidFill>
                            <a:srgbClr val="000000"/>
                          </a:solidFill>
                          <a:effectLst/>
                          <a:uLnTx/>
                          <a:uFillTx/>
                          <a:latin typeface="+mn-lt"/>
                          <a:ea typeface="+mn-ea"/>
                          <a:cs typeface="+mn-cs"/>
                        </a:rPr>
                        <a:t>/ presentation / Q&amp;A session</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Site visits</a:t>
                      </a:r>
                    </a:p>
                  </a:txBody>
                  <a:tcPr marL="38726" marR="38726"/>
                </a:tc>
                <a:tc>
                  <a:txBody>
                    <a:bodyPr/>
                    <a:lstStyle/>
                    <a:p>
                      <a:pPr marL="177800" indent="-177800"/>
                      <a:endParaRPr lang="en-GB" sz="1000" noProof="0"/>
                    </a:p>
                  </a:txBody>
                  <a:tcPr marL="38726" marR="38726"/>
                </a:tc>
                <a:tc>
                  <a:txBody>
                    <a:bodyPr/>
                    <a:lstStyle/>
                    <a:p>
                      <a:pPr marL="177800" indent="-177800"/>
                      <a:endParaRPr lang="en-GB" sz="1000" noProof="0"/>
                    </a:p>
                  </a:txBody>
                  <a:tcPr marL="38726" marR="38726"/>
                </a:tc>
                <a:extLst>
                  <a:ext uri="{0D108BD9-81ED-4DB2-BD59-A6C34878D82A}">
                    <a16:rowId xmlns:a16="http://schemas.microsoft.com/office/drawing/2014/main" val="779793391"/>
                  </a:ext>
                </a:extLst>
              </a:tr>
              <a:tr h="203200">
                <a:tc>
                  <a:txBody>
                    <a:bodyPr/>
                    <a:lstStyle/>
                    <a:p>
                      <a:pPr marL="0" indent="0">
                        <a:buFontTx/>
                        <a:buNone/>
                      </a:pPr>
                      <a:endParaRPr lang="en-GB" sz="1000" b="0"/>
                    </a:p>
                  </a:txBody>
                  <a:tcPr/>
                </a:tc>
                <a:tc>
                  <a:txBody>
                    <a:bodyPr/>
                    <a:lstStyle/>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Investor approach preparation</a:t>
                      </a:r>
                    </a:p>
                    <a:p>
                      <a:pPr marL="355600" marR="0" lvl="1" indent="-177800" algn="l" defTabSz="981075" rtl="0" eaLnBrk="0" fontAlgn="base" latinLnBrk="0" hangingPunct="0">
                        <a:lnSpc>
                          <a:spcPct val="100000"/>
                        </a:lnSpc>
                        <a:spcBef>
                          <a:spcPct val="20000"/>
                        </a:spcBef>
                        <a:spcAft>
                          <a:spcPct val="0"/>
                        </a:spcAft>
                        <a:buClr>
                          <a:srgbClr val="000000"/>
                        </a:buClr>
                        <a:buSzTx/>
                        <a:defRPr/>
                      </a:pPr>
                      <a:r>
                        <a:rPr kumimoji="0" lang="en-GB" sz="800" b="0" i="0" u="none" strike="noStrike" kern="0" cap="none" spc="0" normalizeH="0" baseline="0" noProof="0">
                          <a:ln>
                            <a:noFill/>
                          </a:ln>
                          <a:solidFill>
                            <a:srgbClr val="000000"/>
                          </a:solidFill>
                          <a:effectLst/>
                          <a:uLnTx/>
                          <a:uFillTx/>
                          <a:latin typeface="+mn-lt"/>
                        </a:rPr>
                        <a:t>Test proposition and prepare meeting</a:t>
                      </a:r>
                    </a:p>
                    <a:p>
                      <a:pPr marL="355600" marR="0" lvl="1" indent="-177800" algn="l" defTabSz="981075" rtl="0" eaLnBrk="0" fontAlgn="base" latinLnBrk="0" hangingPunct="0">
                        <a:lnSpc>
                          <a:spcPct val="100000"/>
                        </a:lnSpc>
                        <a:spcBef>
                          <a:spcPct val="20000"/>
                        </a:spcBef>
                        <a:spcAft>
                          <a:spcPct val="0"/>
                        </a:spcAft>
                        <a:buClr>
                          <a:srgbClr val="000000"/>
                        </a:buClr>
                        <a:buSzTx/>
                        <a:defRPr/>
                      </a:pPr>
                      <a:r>
                        <a:rPr kumimoji="0" lang="en-GB" sz="800" b="0" i="0" u="none" strike="noStrike" kern="0" cap="none" spc="0" normalizeH="0" baseline="0" noProof="0">
                          <a:ln>
                            <a:noFill/>
                          </a:ln>
                          <a:solidFill>
                            <a:srgbClr val="000000"/>
                          </a:solidFill>
                          <a:effectLst/>
                          <a:uLnTx/>
                          <a:uFillTx/>
                          <a:latin typeface="+mn-lt"/>
                        </a:rPr>
                        <a:t>Expression of interest (LOI</a:t>
                      </a:r>
                      <a:r>
                        <a:rPr kumimoji="0" lang="en-GB" sz="800" b="0" i="0" u="none" strike="noStrike" kern="0" cap="none" spc="0" normalizeH="0" baseline="30000" noProof="0">
                          <a:ln>
                            <a:noFill/>
                          </a:ln>
                          <a:solidFill>
                            <a:srgbClr val="000000"/>
                          </a:solidFill>
                          <a:effectLst/>
                          <a:uLnTx/>
                          <a:uFillTx/>
                          <a:latin typeface="+mn-lt"/>
                        </a:rPr>
                        <a:t>2</a:t>
                      </a:r>
                      <a:r>
                        <a:rPr kumimoji="0" lang="en-GB" sz="800" b="0" i="0" u="none" strike="noStrike" kern="0" cap="none" spc="0" normalizeH="0" baseline="0" noProof="0">
                          <a:ln>
                            <a:noFill/>
                          </a:ln>
                          <a:solidFill>
                            <a:srgbClr val="000000"/>
                          </a:solidFill>
                          <a:effectLst/>
                          <a:uLnTx/>
                          <a:uFillTx/>
                          <a:latin typeface="+mn-lt"/>
                        </a:rPr>
                        <a:t>)</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Financial modelling</a:t>
                      </a:r>
                    </a:p>
                  </a:txBody>
                  <a:tcPr marL="38726" marR="38726"/>
                </a:tc>
                <a:tc>
                  <a:txBody>
                    <a:bodyPr/>
                    <a:lstStyle/>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Primary due diligence </a:t>
                      </a:r>
                      <a:r>
                        <a:rPr kumimoji="0" lang="en-GB" sz="1000" b="0" i="0" u="none" strike="noStrike" kern="0" cap="none" spc="0" normalizeH="0" baseline="0" noProof="0">
                          <a:ln>
                            <a:noFill/>
                          </a:ln>
                          <a:solidFill>
                            <a:srgbClr val="000000"/>
                          </a:solidFill>
                          <a:effectLst/>
                          <a:uLnTx/>
                          <a:uFillTx/>
                          <a:latin typeface="+mn-lt"/>
                          <a:ea typeface="+mn-ea"/>
                          <a:cs typeface="+mn-cs"/>
                        </a:rPr>
                        <a:t>(commercial)</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0" i="0" u="none" strike="noStrike" kern="0" cap="none" spc="0" normalizeH="0" baseline="0" noProof="0">
                          <a:ln>
                            <a:noFill/>
                          </a:ln>
                          <a:solidFill>
                            <a:srgbClr val="000000"/>
                          </a:solidFill>
                          <a:effectLst/>
                          <a:uLnTx/>
                          <a:uFillTx/>
                          <a:latin typeface="+mn-lt"/>
                          <a:ea typeface="+mn-ea"/>
                          <a:cs typeface="+mn-cs"/>
                        </a:rPr>
                        <a:t>Preliminary</a:t>
                      </a:r>
                      <a:r>
                        <a:rPr kumimoji="0" lang="en-GB" sz="1000" b="1" i="0" u="none" strike="noStrike" kern="0" cap="none" spc="0" normalizeH="0" baseline="0" noProof="0">
                          <a:ln>
                            <a:noFill/>
                          </a:ln>
                          <a:solidFill>
                            <a:srgbClr val="000000"/>
                          </a:solidFill>
                          <a:effectLst/>
                          <a:uLnTx/>
                          <a:uFillTx/>
                          <a:latin typeface="+mn-lt"/>
                          <a:ea typeface="+mn-ea"/>
                          <a:cs typeface="+mn-cs"/>
                        </a:rPr>
                        <a:t> valuation</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Bid / funding </a:t>
                      </a:r>
                      <a:r>
                        <a:rPr kumimoji="0" lang="en-GB" sz="1000" b="0" i="0" u="none" strike="noStrike" kern="0" cap="none" spc="0" normalizeH="0" baseline="0" noProof="0">
                          <a:ln>
                            <a:noFill/>
                          </a:ln>
                          <a:solidFill>
                            <a:srgbClr val="000000"/>
                          </a:solidFill>
                          <a:effectLst/>
                          <a:uLnTx/>
                          <a:uFillTx/>
                          <a:latin typeface="+mn-lt"/>
                          <a:ea typeface="+mn-ea"/>
                          <a:cs typeface="+mn-cs"/>
                        </a:rPr>
                        <a:t>indication</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0" i="0" u="none" strike="noStrike" kern="0" cap="none" spc="0" normalizeH="0" baseline="0" noProof="0">
                          <a:ln>
                            <a:noFill/>
                          </a:ln>
                          <a:solidFill>
                            <a:srgbClr val="000000"/>
                          </a:solidFill>
                          <a:effectLst/>
                          <a:uLnTx/>
                          <a:uFillTx/>
                          <a:latin typeface="+mn-lt"/>
                          <a:ea typeface="+mn-ea"/>
                          <a:cs typeface="+mn-cs"/>
                        </a:rPr>
                        <a:t>Preparation of </a:t>
                      </a:r>
                      <a:r>
                        <a:rPr kumimoji="0" lang="en-GB" sz="1000" b="1" i="0" u="none" strike="noStrike" kern="0" cap="none" spc="0" normalizeH="0" baseline="0" noProof="0">
                          <a:ln>
                            <a:noFill/>
                          </a:ln>
                          <a:solidFill>
                            <a:srgbClr val="000000"/>
                          </a:solidFill>
                          <a:effectLst/>
                          <a:uLnTx/>
                          <a:uFillTx/>
                          <a:latin typeface="+mn-lt"/>
                          <a:ea typeface="+mn-ea"/>
                          <a:cs typeface="+mn-cs"/>
                        </a:rPr>
                        <a:t>financing commitment</a:t>
                      </a:r>
                    </a:p>
                  </a:txBody>
                  <a:tcPr marL="38726" marR="38726"/>
                </a:tc>
                <a:tc>
                  <a:txBody>
                    <a:bodyPr/>
                    <a:lstStyle/>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In depth due diligences</a:t>
                      </a:r>
                      <a:r>
                        <a:rPr kumimoji="0" lang="en-GB" sz="1000" b="0" i="0" u="none" strike="noStrike" kern="0" cap="none" spc="0" normalizeH="0" baseline="0" noProof="0">
                          <a:ln>
                            <a:noFill/>
                          </a:ln>
                          <a:solidFill>
                            <a:srgbClr val="000000"/>
                          </a:solidFill>
                          <a:effectLst/>
                          <a:uLnTx/>
                          <a:uFillTx/>
                          <a:latin typeface="+mn-lt"/>
                          <a:ea typeface="+mn-ea"/>
                          <a:cs typeface="+mn-cs"/>
                        </a:rPr>
                        <a:t>:</a:t>
                      </a:r>
                    </a:p>
                    <a:p>
                      <a:pPr marL="355600" marR="0" lvl="1" indent="-177800" algn="l" defTabSz="981075" rtl="0" eaLnBrk="0" fontAlgn="base" latinLnBrk="0" hangingPunct="0">
                        <a:lnSpc>
                          <a:spcPct val="100000"/>
                        </a:lnSpc>
                        <a:spcBef>
                          <a:spcPct val="20000"/>
                        </a:spcBef>
                        <a:spcAft>
                          <a:spcPct val="0"/>
                        </a:spcAft>
                        <a:buClr>
                          <a:srgbClr val="000000"/>
                        </a:buClr>
                        <a:buSzTx/>
                        <a:defRPr/>
                      </a:pPr>
                      <a:r>
                        <a:rPr kumimoji="0" lang="en-GB" sz="800" b="0" i="0" u="none" strike="noStrike" kern="0" cap="none" spc="0" normalizeH="0" baseline="0" noProof="0">
                          <a:ln>
                            <a:noFill/>
                          </a:ln>
                          <a:solidFill>
                            <a:srgbClr val="000000"/>
                          </a:solidFill>
                          <a:effectLst/>
                          <a:uLnTx/>
                          <a:uFillTx/>
                          <a:latin typeface="+mn-lt"/>
                        </a:rPr>
                        <a:t>Strategic / Commercial</a:t>
                      </a:r>
                    </a:p>
                    <a:p>
                      <a:pPr marL="355600" marR="0" lvl="1" indent="-177800" algn="l" defTabSz="981075" rtl="0" eaLnBrk="0" fontAlgn="base" latinLnBrk="0" hangingPunct="0">
                        <a:lnSpc>
                          <a:spcPct val="100000"/>
                        </a:lnSpc>
                        <a:spcBef>
                          <a:spcPct val="20000"/>
                        </a:spcBef>
                        <a:spcAft>
                          <a:spcPct val="0"/>
                        </a:spcAft>
                        <a:buClr>
                          <a:srgbClr val="000000"/>
                        </a:buClr>
                        <a:buSzTx/>
                        <a:defRPr/>
                      </a:pPr>
                      <a:r>
                        <a:rPr kumimoji="0" lang="en-GB" sz="800" b="0" i="0" u="none" strike="noStrike" kern="0" cap="none" spc="0" normalizeH="0" baseline="0" noProof="0">
                          <a:ln>
                            <a:noFill/>
                          </a:ln>
                          <a:solidFill>
                            <a:srgbClr val="000000"/>
                          </a:solidFill>
                          <a:effectLst/>
                          <a:uLnTx/>
                          <a:uFillTx/>
                          <a:latin typeface="+mn-lt"/>
                        </a:rPr>
                        <a:t>Legal / Tax</a:t>
                      </a:r>
                    </a:p>
                    <a:p>
                      <a:pPr marL="355600" marR="0" lvl="1" indent="-177800" algn="l" defTabSz="981075" rtl="0" eaLnBrk="0" fontAlgn="base" latinLnBrk="0" hangingPunct="0">
                        <a:lnSpc>
                          <a:spcPct val="100000"/>
                        </a:lnSpc>
                        <a:spcBef>
                          <a:spcPct val="20000"/>
                        </a:spcBef>
                        <a:spcAft>
                          <a:spcPct val="0"/>
                        </a:spcAft>
                        <a:buClr>
                          <a:srgbClr val="000000"/>
                        </a:buClr>
                        <a:buSzTx/>
                        <a:defRPr/>
                      </a:pPr>
                      <a:r>
                        <a:rPr kumimoji="0" lang="en-GB" sz="800" b="0" i="0" u="none" strike="noStrike" kern="0" cap="none" spc="0" normalizeH="0" baseline="0" noProof="0">
                          <a:ln>
                            <a:noFill/>
                          </a:ln>
                          <a:solidFill>
                            <a:srgbClr val="000000"/>
                          </a:solidFill>
                          <a:effectLst/>
                          <a:uLnTx/>
                          <a:uFillTx/>
                          <a:latin typeface="+mn-lt"/>
                        </a:rPr>
                        <a:t>Accounting / HR</a:t>
                      </a:r>
                    </a:p>
                    <a:p>
                      <a:pPr marL="355600" marR="0" lvl="1" indent="-177800" algn="l" defTabSz="981075" rtl="0" eaLnBrk="0" fontAlgn="base" latinLnBrk="0" hangingPunct="0">
                        <a:lnSpc>
                          <a:spcPct val="100000"/>
                        </a:lnSpc>
                        <a:spcBef>
                          <a:spcPct val="20000"/>
                        </a:spcBef>
                        <a:spcAft>
                          <a:spcPct val="0"/>
                        </a:spcAft>
                        <a:buClr>
                          <a:srgbClr val="000000"/>
                        </a:buClr>
                        <a:buSzTx/>
                        <a:defRPr/>
                      </a:pPr>
                      <a:r>
                        <a:rPr kumimoji="0" lang="en-GB" sz="800" b="0" i="0" u="none" strike="noStrike" kern="0" cap="none" spc="0" normalizeH="0" baseline="0" noProof="0">
                          <a:ln>
                            <a:noFill/>
                          </a:ln>
                          <a:solidFill>
                            <a:srgbClr val="000000"/>
                          </a:solidFill>
                          <a:effectLst/>
                          <a:uLnTx/>
                          <a:uFillTx/>
                          <a:latin typeface="+mn-lt"/>
                        </a:rPr>
                        <a:t>Environmental</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0" i="0" u="none" strike="noStrike" kern="0" cap="none" spc="0" normalizeH="0" baseline="0" noProof="0">
                          <a:ln>
                            <a:noFill/>
                          </a:ln>
                          <a:solidFill>
                            <a:srgbClr val="000000"/>
                          </a:solidFill>
                          <a:effectLst/>
                          <a:uLnTx/>
                          <a:uFillTx/>
                          <a:latin typeface="+mn-lt"/>
                          <a:ea typeface="+mn-ea"/>
                          <a:cs typeface="+mn-cs"/>
                        </a:rPr>
                        <a:t>Preparation of </a:t>
                      </a:r>
                      <a:r>
                        <a:rPr kumimoji="0" lang="en-GB" sz="1000" b="1" i="0" u="none" strike="noStrike" kern="0" cap="none" spc="0" normalizeH="0" baseline="0" noProof="0">
                          <a:ln>
                            <a:noFill/>
                          </a:ln>
                          <a:solidFill>
                            <a:srgbClr val="000000"/>
                          </a:solidFill>
                          <a:effectLst/>
                          <a:uLnTx/>
                          <a:uFillTx/>
                          <a:latin typeface="+mn-lt"/>
                          <a:ea typeface="+mn-ea"/>
                          <a:cs typeface="+mn-cs"/>
                        </a:rPr>
                        <a:t>investment documents</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Final valuation </a:t>
                      </a:r>
                      <a:r>
                        <a:rPr kumimoji="0" lang="en-GB" sz="1000" b="0" i="0" u="none" strike="noStrike" kern="0" cap="none" spc="0" normalizeH="0" baseline="0" noProof="0">
                          <a:ln>
                            <a:noFill/>
                          </a:ln>
                          <a:solidFill>
                            <a:srgbClr val="000000"/>
                          </a:solidFill>
                          <a:effectLst/>
                          <a:uLnTx/>
                          <a:uFillTx/>
                          <a:latin typeface="+mn-lt"/>
                          <a:ea typeface="+mn-ea"/>
                          <a:cs typeface="+mn-cs"/>
                        </a:rPr>
                        <a:t>(current operating, stand-alone improvements, synergies)</a:t>
                      </a:r>
                    </a:p>
                  </a:txBody>
                  <a:tcPr marL="38726" marR="38726"/>
                </a:tc>
                <a:tc>
                  <a:txBody>
                    <a:bodyPr/>
                    <a:lstStyle/>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Financing commitment </a:t>
                      </a:r>
                      <a:r>
                        <a:rPr kumimoji="0" lang="en-GB" sz="1000" b="0" i="0" u="none" strike="noStrike" kern="0" cap="none" spc="0" normalizeH="0" baseline="0" noProof="0">
                          <a:ln>
                            <a:noFill/>
                          </a:ln>
                          <a:solidFill>
                            <a:srgbClr val="000000"/>
                          </a:solidFill>
                          <a:effectLst/>
                          <a:uLnTx/>
                          <a:uFillTx/>
                          <a:latin typeface="+mn-lt"/>
                          <a:ea typeface="+mn-ea"/>
                          <a:cs typeface="+mn-cs"/>
                        </a:rPr>
                        <a:t>(debt / equity)</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0" i="0" u="none" strike="noStrike" kern="0" cap="none" spc="0" normalizeH="0" baseline="0" noProof="0">
                          <a:ln>
                            <a:noFill/>
                          </a:ln>
                          <a:solidFill>
                            <a:srgbClr val="000000"/>
                          </a:solidFill>
                          <a:effectLst/>
                          <a:uLnTx/>
                          <a:uFillTx/>
                          <a:latin typeface="+mn-lt"/>
                          <a:ea typeface="+mn-ea"/>
                          <a:cs typeface="+mn-cs"/>
                        </a:rPr>
                        <a:t>Final negotiation / </a:t>
                      </a:r>
                      <a:r>
                        <a:rPr kumimoji="0" lang="en-GB" sz="1000" b="1" i="0" u="none" strike="noStrike" kern="0" cap="none" spc="0" normalizeH="0" baseline="0" noProof="0">
                          <a:ln>
                            <a:noFill/>
                          </a:ln>
                          <a:solidFill>
                            <a:srgbClr val="000000"/>
                          </a:solidFill>
                          <a:effectLst/>
                          <a:uLnTx/>
                          <a:uFillTx/>
                          <a:latin typeface="+mn-lt"/>
                          <a:ea typeface="+mn-ea"/>
                          <a:cs typeface="+mn-cs"/>
                        </a:rPr>
                        <a:t>term sheet </a:t>
                      </a:r>
                      <a:r>
                        <a:rPr kumimoji="0" lang="en-GB" sz="1000" b="0" i="0" u="none" strike="noStrike" kern="0" cap="none" spc="0" normalizeH="0" baseline="0" noProof="0">
                          <a:ln>
                            <a:noFill/>
                          </a:ln>
                          <a:solidFill>
                            <a:srgbClr val="000000"/>
                          </a:solidFill>
                          <a:effectLst/>
                          <a:uLnTx/>
                          <a:uFillTx/>
                          <a:latin typeface="+mn-lt"/>
                          <a:ea typeface="+mn-ea"/>
                          <a:cs typeface="+mn-cs"/>
                        </a:rPr>
                        <a:t>(discuss  details of the offer and refine)</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0" i="0" u="none" strike="noStrike" kern="0" cap="none" spc="0" normalizeH="0" baseline="0" noProof="0">
                          <a:ln>
                            <a:noFill/>
                          </a:ln>
                          <a:solidFill>
                            <a:srgbClr val="000000"/>
                          </a:solidFill>
                          <a:effectLst/>
                          <a:uLnTx/>
                          <a:uFillTx/>
                          <a:latin typeface="+mn-lt"/>
                          <a:ea typeface="+mn-ea"/>
                          <a:cs typeface="+mn-cs"/>
                        </a:rPr>
                        <a:t>SPA</a:t>
                      </a:r>
                      <a:r>
                        <a:rPr kumimoji="0" lang="en-GB" sz="1000" b="0" i="0" u="none" strike="noStrike" kern="0" cap="none" spc="0" normalizeH="0" baseline="30000" noProof="0">
                          <a:ln>
                            <a:noFill/>
                          </a:ln>
                          <a:solidFill>
                            <a:srgbClr val="000000"/>
                          </a:solidFill>
                          <a:effectLst/>
                          <a:uLnTx/>
                          <a:uFillTx/>
                          <a:latin typeface="+mn-lt"/>
                          <a:ea typeface="+mn-ea"/>
                          <a:cs typeface="+mn-cs"/>
                        </a:rPr>
                        <a:t>3</a:t>
                      </a:r>
                    </a:p>
                  </a:txBody>
                  <a:tcPr marL="38726" marR="38726"/>
                </a:tc>
                <a:tc>
                  <a:txBody>
                    <a:bodyPr/>
                    <a:lstStyle/>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1" i="0" u="none" strike="noStrike" kern="0" cap="none" spc="0" normalizeH="0" baseline="0" noProof="0">
                          <a:ln>
                            <a:noFill/>
                          </a:ln>
                          <a:solidFill>
                            <a:srgbClr val="000000"/>
                          </a:solidFill>
                          <a:effectLst/>
                          <a:uLnTx/>
                          <a:uFillTx/>
                          <a:latin typeface="+mn-lt"/>
                          <a:ea typeface="+mn-ea"/>
                          <a:cs typeface="+mn-cs"/>
                        </a:rPr>
                        <a:t>Execution of investment agreement</a:t>
                      </a:r>
                    </a:p>
                    <a:p>
                      <a:pPr marL="177800" marR="0" lvl="0" indent="-177800" algn="l" defTabSz="981075" rtl="0" eaLnBrk="0" fontAlgn="base" latinLnBrk="0" hangingPunct="0">
                        <a:lnSpc>
                          <a:spcPct val="100000"/>
                        </a:lnSpc>
                        <a:spcBef>
                          <a:spcPct val="40000"/>
                        </a:spcBef>
                        <a:spcAft>
                          <a:spcPct val="0"/>
                        </a:spcAft>
                        <a:buClr>
                          <a:srgbClr val="000000"/>
                        </a:buClr>
                        <a:buSzTx/>
                        <a:tabLst>
                          <a:tab pos="173038" algn="l"/>
                        </a:tabLst>
                        <a:defRPr/>
                      </a:pPr>
                      <a:r>
                        <a:rPr kumimoji="0" lang="en-GB" sz="1000" b="0" i="0" u="none" strike="noStrike" kern="0" cap="none" spc="0" normalizeH="0" baseline="0" noProof="0">
                          <a:ln>
                            <a:noFill/>
                          </a:ln>
                          <a:solidFill>
                            <a:srgbClr val="000000"/>
                          </a:solidFill>
                          <a:effectLst/>
                          <a:uLnTx/>
                          <a:uFillTx/>
                          <a:latin typeface="+mn-lt"/>
                          <a:ea typeface="+mn-ea"/>
                          <a:cs typeface="+mn-cs"/>
                        </a:rPr>
                        <a:t>Close</a:t>
                      </a:r>
                    </a:p>
                  </a:txBody>
                  <a:tcPr marL="38726" marR="38726"/>
                </a:tc>
                <a:extLst>
                  <a:ext uri="{0D108BD9-81ED-4DB2-BD59-A6C34878D82A}">
                    <a16:rowId xmlns:a16="http://schemas.microsoft.com/office/drawing/2014/main" val="3527803859"/>
                  </a:ext>
                </a:extLst>
              </a:tr>
              <a:tr h="468000">
                <a:tc>
                  <a:txBody>
                    <a:bodyPr/>
                    <a:lstStyle/>
                    <a:p>
                      <a:pPr marL="0" indent="0" algn="ctr" defTabSz="711200" rtl="0" eaLnBrk="1" latinLnBrk="0" hangingPunct="1">
                        <a:spcBef>
                          <a:spcPts val="1200"/>
                        </a:spcBef>
                        <a:buNone/>
                      </a:pPr>
                      <a:r>
                        <a:rPr lang="en-GB" sz="1000" b="0" noProof="0"/>
                        <a:t>T</a:t>
                      </a:r>
                      <a:r>
                        <a:rPr lang="en-GB" sz="1000" b="0" baseline="-25000" noProof="0"/>
                        <a:t>0</a:t>
                      </a:r>
                    </a:p>
                  </a:txBody>
                  <a:tcPr marL="38726" marR="38726" anchor="ctr"/>
                </a:tc>
                <a:tc>
                  <a:txBody>
                    <a:bodyPr/>
                    <a:lstStyle/>
                    <a:p>
                      <a:pPr marL="0" marR="0" indent="0" algn="ctr" defTabSz="892863" rtl="0" eaLnBrk="1" fontAlgn="auto" latinLnBrk="0" hangingPunct="1">
                        <a:lnSpc>
                          <a:spcPct val="100000"/>
                        </a:lnSpc>
                        <a:spcBef>
                          <a:spcPct val="0"/>
                        </a:spcBef>
                        <a:spcAft>
                          <a:spcPct val="0"/>
                        </a:spcAft>
                        <a:buClrTx/>
                        <a:buSzTx/>
                        <a:buNone/>
                        <a:defRPr/>
                      </a:pPr>
                      <a:r>
                        <a:rPr lang="en-GB" sz="1000" noProof="0"/>
                        <a:t>+4 weeks</a:t>
                      </a:r>
                    </a:p>
                  </a:txBody>
                  <a:tcPr marL="38726" marR="38726" anchor="ctr"/>
                </a:tc>
                <a:tc>
                  <a:txBody>
                    <a:bodyPr/>
                    <a:lstStyle/>
                    <a:p>
                      <a:pPr marL="0" marR="0" indent="0" algn="ctr" defTabSz="892863" rtl="0" eaLnBrk="1" fontAlgn="auto" latinLnBrk="0" hangingPunct="1">
                        <a:lnSpc>
                          <a:spcPct val="100000"/>
                        </a:lnSpc>
                        <a:spcBef>
                          <a:spcPct val="0"/>
                        </a:spcBef>
                        <a:spcAft>
                          <a:spcPct val="0"/>
                        </a:spcAft>
                        <a:buClrTx/>
                        <a:buSzTx/>
                        <a:buNone/>
                        <a:defRPr/>
                      </a:pPr>
                      <a:r>
                        <a:rPr lang="en-GB" sz="1000" noProof="0"/>
                        <a:t>+2-3  weeks</a:t>
                      </a:r>
                    </a:p>
                  </a:txBody>
                  <a:tcPr marL="38726" marR="38726" anchor="ctr"/>
                </a:tc>
                <a:tc>
                  <a:txBody>
                    <a:bodyPr/>
                    <a:lstStyle/>
                    <a:p>
                      <a:pPr marL="0" marR="0" indent="0" algn="ctr" defTabSz="892863" rtl="0" eaLnBrk="1" fontAlgn="auto" latinLnBrk="0" hangingPunct="1">
                        <a:lnSpc>
                          <a:spcPct val="100000"/>
                        </a:lnSpc>
                        <a:spcBef>
                          <a:spcPct val="0"/>
                        </a:spcBef>
                        <a:spcAft>
                          <a:spcPct val="0"/>
                        </a:spcAft>
                        <a:buClrTx/>
                        <a:buSzTx/>
                        <a:buNone/>
                        <a:defRPr/>
                      </a:pPr>
                      <a:r>
                        <a:rPr lang="en-GB" sz="1000" noProof="0"/>
                        <a:t>+5-6 weeks</a:t>
                      </a:r>
                    </a:p>
                  </a:txBody>
                  <a:tcPr marL="38726" marR="38726" anchor="ctr"/>
                </a:tc>
                <a:tc gridSpan="2">
                  <a:txBody>
                    <a:bodyPr/>
                    <a:lstStyle/>
                    <a:p>
                      <a:pPr marL="0" marR="0" indent="0" algn="ctr" defTabSz="892863" rtl="0" eaLnBrk="1" fontAlgn="auto" latinLnBrk="0" hangingPunct="1">
                        <a:lnSpc>
                          <a:spcPct val="100000"/>
                        </a:lnSpc>
                        <a:spcBef>
                          <a:spcPct val="0"/>
                        </a:spcBef>
                        <a:spcAft>
                          <a:spcPct val="0"/>
                        </a:spcAft>
                        <a:buClrTx/>
                        <a:buSzTx/>
                        <a:buNone/>
                        <a:defRPr/>
                      </a:pPr>
                      <a:r>
                        <a:rPr lang="en-GB" sz="1000" noProof="0"/>
                        <a:t>+1-20 weeks</a:t>
                      </a:r>
                    </a:p>
                  </a:txBody>
                  <a:tcPr marL="38726" marR="38726" anchor="ctr"/>
                </a:tc>
                <a:tc hMerge="1">
                  <a:txBody>
                    <a:bodyPr/>
                    <a:lstStyle/>
                    <a:p>
                      <a:pPr marL="0" marR="0" indent="0" algn="ctr" defTabSz="892863" rtl="0" eaLnBrk="1" fontAlgn="auto" latinLnBrk="0" hangingPunct="1">
                        <a:lnSpc>
                          <a:spcPct val="100000"/>
                        </a:lnSpc>
                        <a:spcBef>
                          <a:spcPct val="0"/>
                        </a:spcBef>
                        <a:spcAft>
                          <a:spcPct val="0"/>
                        </a:spcAft>
                        <a:buClrTx/>
                        <a:buSzTx/>
                        <a:buFontTx/>
                        <a:buNone/>
                        <a:defRPr/>
                      </a:pPr>
                      <a:endParaRPr lang="en-GB" sz="1000" noProof="0"/>
                    </a:p>
                  </a:txBody>
                  <a:tcPr marL="36000" marR="36000" anchor="ctr"/>
                </a:tc>
                <a:extLst>
                  <a:ext uri="{0D108BD9-81ED-4DB2-BD59-A6C34878D82A}">
                    <a16:rowId xmlns:a16="http://schemas.microsoft.com/office/drawing/2014/main" val="1397699411"/>
                  </a:ext>
                </a:extLst>
              </a:tr>
              <a:tr h="540000">
                <a:tc>
                  <a:txBody>
                    <a:bodyPr/>
                    <a:lstStyle/>
                    <a:p>
                      <a:pPr marL="177800" indent="-177800" algn="ctr" defTabSz="711200" rtl="0" eaLnBrk="1" latinLnBrk="0" hangingPunct="1">
                        <a:spcBef>
                          <a:spcPts val="1200"/>
                        </a:spcBef>
                      </a:pPr>
                      <a:endParaRPr lang="en-GB" sz="1000" b="0" baseline="-25000" noProof="0"/>
                    </a:p>
                  </a:txBody>
                  <a:tcPr marL="38726" marR="38726" anchor="ctr"/>
                </a:tc>
                <a:tc>
                  <a:txBody>
                    <a:bodyPr/>
                    <a:lstStyle/>
                    <a:p>
                      <a:pPr marL="177800" marR="0" indent="-177800" algn="ctr" defTabSz="892863" rtl="0" eaLnBrk="1" fontAlgn="auto" latinLnBrk="0" hangingPunct="1">
                        <a:lnSpc>
                          <a:spcPct val="100000"/>
                        </a:lnSpc>
                        <a:spcBef>
                          <a:spcPct val="0"/>
                        </a:spcBef>
                        <a:spcAft>
                          <a:spcPct val="0"/>
                        </a:spcAft>
                        <a:buClrTx/>
                        <a:buSzTx/>
                        <a:defRPr/>
                      </a:pPr>
                      <a:endParaRPr lang="en-GB" sz="1000" noProof="0"/>
                    </a:p>
                  </a:txBody>
                  <a:tcPr marL="38726" marR="38726" anchor="ctr">
                    <a:lnR w="19050" cap="flat" cmpd="sng" algn="ctr">
                      <a:solidFill>
                        <a:schemeClr val="bg1"/>
                      </a:solidFill>
                      <a:prstDash val="dash"/>
                      <a:round/>
                      <a:headEnd type="none" w="med" len="med"/>
                      <a:tailEnd type="none" w="med" len="med"/>
                    </a:lnR>
                  </a:tcPr>
                </a:tc>
                <a:tc>
                  <a:txBody>
                    <a:bodyPr/>
                    <a:lstStyle/>
                    <a:p>
                      <a:pPr marL="177800" marR="0" indent="-177800" algn="ctr" defTabSz="892863" rtl="0" eaLnBrk="1" fontAlgn="auto" latinLnBrk="0" hangingPunct="1">
                        <a:lnSpc>
                          <a:spcPct val="100000"/>
                        </a:lnSpc>
                        <a:spcBef>
                          <a:spcPct val="0"/>
                        </a:spcBef>
                        <a:spcAft>
                          <a:spcPct val="0"/>
                        </a:spcAft>
                        <a:buClrTx/>
                        <a:buSzTx/>
                        <a:defRPr/>
                      </a:pPr>
                      <a:endParaRPr lang="en-GB" sz="1000" noProof="0">
                        <a:solidFill>
                          <a:srgbClr val="FFFFFF"/>
                        </a:solidFill>
                      </a:endParaRPr>
                    </a:p>
                  </a:txBody>
                  <a:tcPr marL="38726" marR="38726" anchor="ctr">
                    <a:lnL w="19050" cap="flat" cmpd="sng" algn="ctr">
                      <a:solidFill>
                        <a:schemeClr val="bg1"/>
                      </a:solidFill>
                      <a:prstDash val="dash"/>
                      <a:round/>
                      <a:headEnd type="none" w="med" len="med"/>
                      <a:tailEnd type="none" w="med" len="med"/>
                    </a:lnL>
                    <a:lnR w="19050" cap="flat" cmpd="sng" algn="ctr">
                      <a:solidFill>
                        <a:schemeClr val="bg1"/>
                      </a:solidFill>
                      <a:prstDash val="dash"/>
                      <a:round/>
                      <a:headEnd type="none" w="med" len="med"/>
                      <a:tailEnd type="none" w="med" len="med"/>
                    </a:lnR>
                    <a:lnB w="19050" cap="flat" cmpd="sng" algn="ctr">
                      <a:solidFill>
                        <a:schemeClr val="bg1"/>
                      </a:solidFill>
                      <a:prstDash val="dash"/>
                      <a:round/>
                      <a:headEnd type="none" w="med" len="med"/>
                      <a:tailEnd type="none" w="med" len="med"/>
                    </a:lnB>
                    <a:solidFill>
                      <a:srgbClr val="CC0000"/>
                    </a:solidFill>
                  </a:tcPr>
                </a:tc>
                <a:tc>
                  <a:txBody>
                    <a:bodyPr/>
                    <a:lstStyle/>
                    <a:p>
                      <a:pPr marL="177800" marR="0" indent="-177800" algn="ctr" defTabSz="892863" rtl="0" eaLnBrk="1" fontAlgn="auto" latinLnBrk="0" hangingPunct="1">
                        <a:lnSpc>
                          <a:spcPct val="100000"/>
                        </a:lnSpc>
                        <a:spcBef>
                          <a:spcPct val="0"/>
                        </a:spcBef>
                        <a:spcAft>
                          <a:spcPct val="0"/>
                        </a:spcAft>
                        <a:buClrTx/>
                        <a:buSzTx/>
                        <a:defRPr/>
                      </a:pPr>
                      <a:endParaRPr lang="en-GB" sz="1000" noProof="0">
                        <a:solidFill>
                          <a:srgbClr val="FFFFFF"/>
                        </a:solidFill>
                      </a:endParaRPr>
                    </a:p>
                  </a:txBody>
                  <a:tcPr marL="38726" marR="38726" anchor="ctr">
                    <a:lnL w="19050" cap="flat" cmpd="sng" algn="ctr">
                      <a:solidFill>
                        <a:schemeClr val="bg1"/>
                      </a:solidFill>
                      <a:prstDash val="dash"/>
                      <a:round/>
                      <a:headEnd type="none" w="med" len="med"/>
                      <a:tailEnd type="none" w="med" len="med"/>
                    </a:lnL>
                    <a:solidFill>
                      <a:srgbClr val="CC0000"/>
                    </a:solidFill>
                  </a:tcPr>
                </a:tc>
                <a:tc gridSpan="2">
                  <a:txBody>
                    <a:bodyPr/>
                    <a:lstStyle/>
                    <a:p>
                      <a:pPr marL="177800" marR="0" indent="-177800" algn="ctr" defTabSz="892863" rtl="0" eaLnBrk="1" fontAlgn="auto" latinLnBrk="0" hangingPunct="1">
                        <a:lnSpc>
                          <a:spcPct val="100000"/>
                        </a:lnSpc>
                        <a:spcBef>
                          <a:spcPct val="0"/>
                        </a:spcBef>
                        <a:spcAft>
                          <a:spcPct val="0"/>
                        </a:spcAft>
                        <a:buClrTx/>
                        <a:buSzTx/>
                        <a:defRPr/>
                      </a:pPr>
                      <a:endParaRPr lang="en-GB" sz="1000" noProof="0"/>
                    </a:p>
                  </a:txBody>
                  <a:tcPr marL="38726" marR="38726" anchor="ctr"/>
                </a:tc>
                <a:tc hMerge="1">
                  <a:txBody>
                    <a:bodyPr/>
                    <a:lstStyle/>
                    <a:p>
                      <a:pPr marL="0" marR="0" indent="0" algn="ctr" defTabSz="892863" rtl="0" eaLnBrk="1" fontAlgn="auto" latinLnBrk="0" hangingPunct="1">
                        <a:lnSpc>
                          <a:spcPct val="100000"/>
                        </a:lnSpc>
                        <a:spcBef>
                          <a:spcPct val="0"/>
                        </a:spcBef>
                        <a:spcAft>
                          <a:spcPct val="0"/>
                        </a:spcAft>
                        <a:buClrTx/>
                        <a:buSzTx/>
                        <a:buFontTx/>
                        <a:buNone/>
                        <a:defRPr/>
                      </a:pPr>
                      <a:endParaRPr lang="en-GB" sz="1000" noProof="0"/>
                    </a:p>
                  </a:txBody>
                  <a:tcPr marL="36000" marR="36000" anchor="ctr"/>
                </a:tc>
                <a:extLst>
                  <a:ext uri="{0D108BD9-81ED-4DB2-BD59-A6C34878D82A}">
                    <a16:rowId xmlns:a16="http://schemas.microsoft.com/office/drawing/2014/main" val="3152971411"/>
                  </a:ext>
                </a:extLst>
              </a:tr>
            </a:tbl>
          </a:graphicData>
        </a:graphic>
      </p:graphicFrame>
    </p:spTree>
    <p:custDataLst>
      <p:tags r:id="rId1"/>
    </p:custDataLst>
    <p:extLst>
      <p:ext uri="{BB962C8B-B14F-4D97-AF65-F5344CB8AC3E}">
        <p14:creationId xmlns:p14="http://schemas.microsoft.com/office/powerpoint/2010/main" val="2638356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btfpColumnIndicatorGroup2">
            <a:extLst>
              <a:ext uri="{FF2B5EF4-FFF2-40B4-BE49-F238E27FC236}">
                <a16:creationId xmlns:a16="http://schemas.microsoft.com/office/drawing/2014/main" id="{F21FCE2C-569A-4020-B142-9D7003670416}"/>
              </a:ext>
            </a:extLst>
          </p:cNvPr>
          <p:cNvGrpSpPr/>
          <p:nvPr/>
        </p:nvGrpSpPr>
        <p:grpSpPr>
          <a:xfrm>
            <a:off x="0" y="6926580"/>
            <a:ext cx="12192000" cy="137160"/>
            <a:chOff x="0" y="6926580"/>
            <a:chExt cx="12192000" cy="137160"/>
          </a:xfrm>
        </p:grpSpPr>
        <p:sp>
          <p:nvSpPr>
            <p:cNvPr id="14" name="btfpColumnGapBlocker865254">
              <a:extLst>
                <a:ext uri="{FF2B5EF4-FFF2-40B4-BE49-F238E27FC236}">
                  <a16:creationId xmlns:a16="http://schemas.microsoft.com/office/drawing/2014/main" id="{5284297D-230A-4438-A1F9-7FADBCB55D90}"/>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2" name="btfpColumnGapBlocker821105">
              <a:extLst>
                <a:ext uri="{FF2B5EF4-FFF2-40B4-BE49-F238E27FC236}">
                  <a16:creationId xmlns:a16="http://schemas.microsoft.com/office/drawing/2014/main" id="{9CDFF1BF-9AF3-408C-8FC2-A8A921B537D3}"/>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0" name="btfpColumnIndicator733585">
              <a:extLst>
                <a:ext uri="{FF2B5EF4-FFF2-40B4-BE49-F238E27FC236}">
                  <a16:creationId xmlns:a16="http://schemas.microsoft.com/office/drawing/2014/main" id="{1B8C7C06-3437-4A5D-9D5B-8D26E35BA1A0}"/>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8" name="btfpColumnIndicator658998">
              <a:extLst>
                <a:ext uri="{FF2B5EF4-FFF2-40B4-BE49-F238E27FC236}">
                  <a16:creationId xmlns:a16="http://schemas.microsoft.com/office/drawing/2014/main" id="{BD8B9F52-5807-4550-8614-E43507F777E3}"/>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5" name="btfpColumnIndicatorGroup1">
            <a:extLst>
              <a:ext uri="{FF2B5EF4-FFF2-40B4-BE49-F238E27FC236}">
                <a16:creationId xmlns:a16="http://schemas.microsoft.com/office/drawing/2014/main" id="{DA49507A-9834-4FFF-9E0A-48BDEA2D50AB}"/>
              </a:ext>
            </a:extLst>
          </p:cNvPr>
          <p:cNvGrpSpPr/>
          <p:nvPr/>
        </p:nvGrpSpPr>
        <p:grpSpPr>
          <a:xfrm>
            <a:off x="0" y="-205740"/>
            <a:ext cx="12192000" cy="137160"/>
            <a:chOff x="0" y="-205740"/>
            <a:chExt cx="12192000" cy="137160"/>
          </a:xfrm>
        </p:grpSpPr>
        <p:sp>
          <p:nvSpPr>
            <p:cNvPr id="13" name="btfpColumnGapBlocker278197">
              <a:extLst>
                <a:ext uri="{FF2B5EF4-FFF2-40B4-BE49-F238E27FC236}">
                  <a16:creationId xmlns:a16="http://schemas.microsoft.com/office/drawing/2014/main" id="{D3D24610-6F2A-48A9-BD8D-3C60FBA8D677}"/>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1" name="btfpColumnGapBlocker526758">
              <a:extLst>
                <a:ext uri="{FF2B5EF4-FFF2-40B4-BE49-F238E27FC236}">
                  <a16:creationId xmlns:a16="http://schemas.microsoft.com/office/drawing/2014/main" id="{8E01F3DC-70C1-4784-92EE-8058C7F45CFA}"/>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9" name="btfpColumnIndicator290535">
              <a:extLst>
                <a:ext uri="{FF2B5EF4-FFF2-40B4-BE49-F238E27FC236}">
                  <a16:creationId xmlns:a16="http://schemas.microsoft.com/office/drawing/2014/main" id="{7C46D977-7EA1-4E5F-9386-B04679542194}"/>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 name="btfpColumnIndicator404715">
              <a:extLst>
                <a:ext uri="{FF2B5EF4-FFF2-40B4-BE49-F238E27FC236}">
                  <a16:creationId xmlns:a16="http://schemas.microsoft.com/office/drawing/2014/main" id="{77C8E467-146F-4489-9470-D99516862DC2}"/>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1042470" name="Rectangle 38"/>
          <p:cNvSpPr>
            <a:spLocks noChangeArrowheads="1"/>
          </p:cNvSpPr>
          <p:nvPr/>
        </p:nvSpPr>
        <p:spPr bwMode="auto">
          <a:xfrm>
            <a:off x="330201" y="1726736"/>
            <a:ext cx="6717103" cy="4774777"/>
          </a:xfrm>
          <a:prstGeom prst="rect">
            <a:avLst/>
          </a:prstGeom>
          <a:solidFill>
            <a:schemeClr val="bg1"/>
          </a:solidFill>
          <a:ln w="19050">
            <a:noFill/>
            <a:miter lim="800000"/>
          </a:ln>
          <a:effectLst/>
        </p:spPr>
        <p:txBody>
          <a:bodyPr wrap="none" lIns="44421" tIns="44421" rIns="44421" bIns="44421" anchor="ctr"/>
          <a:lstStyle/>
          <a:p>
            <a:pPr algn="ctr"/>
            <a:endParaRPr lang="en-GB" sz="2279">
              <a:solidFill>
                <a:srgbClr val="000000"/>
              </a:solidFill>
            </a:endParaRPr>
          </a:p>
        </p:txBody>
      </p:sp>
      <p:sp>
        <p:nvSpPr>
          <p:cNvPr id="1042471" name="Rectangle 39"/>
          <p:cNvSpPr>
            <a:spLocks noChangeArrowheads="1"/>
          </p:cNvSpPr>
          <p:nvPr/>
        </p:nvSpPr>
        <p:spPr bwMode="auto">
          <a:xfrm>
            <a:off x="7572375" y="1726737"/>
            <a:ext cx="4289425" cy="4774777"/>
          </a:xfrm>
          <a:prstGeom prst="rect">
            <a:avLst/>
          </a:prstGeom>
          <a:solidFill>
            <a:schemeClr val="bg1"/>
          </a:solidFill>
          <a:ln w="19050">
            <a:noFill/>
            <a:miter lim="800000"/>
          </a:ln>
          <a:effectLst/>
        </p:spPr>
        <p:txBody>
          <a:bodyPr wrap="none" lIns="44421" tIns="44421" rIns="44421" bIns="44421" anchor="ctr"/>
          <a:lstStyle/>
          <a:p>
            <a:pPr algn="ctr"/>
            <a:endParaRPr lang="en-GB" sz="2279">
              <a:solidFill>
                <a:srgbClr val="FFFFFF"/>
              </a:solidFill>
            </a:endParaRPr>
          </a:p>
        </p:txBody>
      </p:sp>
      <p:sp>
        <p:nvSpPr>
          <p:cNvPr id="1042472" name="Oval 40"/>
          <p:cNvSpPr>
            <a:spLocks noChangeAspect="1" noChangeArrowheads="1"/>
          </p:cNvSpPr>
          <p:nvPr/>
        </p:nvSpPr>
        <p:spPr bwMode="auto">
          <a:xfrm>
            <a:off x="6459590" y="3062790"/>
            <a:ext cx="1693842" cy="1647288"/>
          </a:xfrm>
          <a:prstGeom prst="ellipse">
            <a:avLst/>
          </a:prstGeom>
          <a:solidFill>
            <a:schemeClr val="tx2"/>
          </a:solidFill>
          <a:ln w="19050">
            <a:solidFill>
              <a:schemeClr val="tx2"/>
            </a:solidFill>
            <a:round/>
          </a:ln>
          <a:effectLst/>
        </p:spPr>
        <p:txBody>
          <a:bodyPr lIns="44421" tIns="44421" rIns="44421" bIns="44421" anchor="ctr"/>
          <a:lstStyle/>
          <a:p>
            <a:pPr algn="ctr"/>
            <a:endParaRPr lang="en-GB" sz="1519"/>
          </a:p>
        </p:txBody>
      </p:sp>
      <p:sp>
        <p:nvSpPr>
          <p:cNvPr id="1042469" name="Oval 37"/>
          <p:cNvSpPr>
            <a:spLocks noChangeArrowheads="1"/>
          </p:cNvSpPr>
          <p:nvPr/>
        </p:nvSpPr>
        <p:spPr bwMode="auto">
          <a:xfrm>
            <a:off x="6600328" y="3179699"/>
            <a:ext cx="1412366" cy="1411962"/>
          </a:xfrm>
          <a:prstGeom prst="ellipse">
            <a:avLst/>
          </a:prstGeom>
          <a:solidFill>
            <a:schemeClr val="bg1"/>
          </a:solidFill>
          <a:ln w="19050">
            <a:solidFill>
              <a:schemeClr val="tx2"/>
            </a:solidFill>
            <a:round/>
          </a:ln>
          <a:effectLst/>
        </p:spPr>
        <p:txBody>
          <a:bodyPr lIns="44421" tIns="44421" rIns="44421" bIns="44421" anchor="ctr"/>
          <a:lstStyle/>
          <a:p>
            <a:pPr marL="0" indent="0" algn="ctr">
              <a:buNone/>
            </a:pPr>
            <a:r>
              <a:rPr lang="en-GB" sz="1400" b="1"/>
              <a:t>TARGET COMPANY</a:t>
            </a:r>
          </a:p>
        </p:txBody>
      </p:sp>
      <p:sp>
        <p:nvSpPr>
          <p:cNvPr id="1042504" name="Text Box 72"/>
          <p:cNvSpPr txBox="1">
            <a:spLocks noChangeArrowheads="1"/>
          </p:cNvSpPr>
          <p:nvPr/>
        </p:nvSpPr>
        <p:spPr bwMode="auto">
          <a:xfrm>
            <a:off x="334478" y="5470713"/>
            <a:ext cx="911749" cy="428264"/>
          </a:xfrm>
          <a:prstGeom prst="rect">
            <a:avLst/>
          </a:prstGeom>
          <a:noFill/>
          <a:ln w="19050">
            <a:noFill/>
            <a:miter lim="800000"/>
          </a:ln>
          <a:effectLst/>
        </p:spPr>
        <p:txBody>
          <a:bodyPr lIns="44421" tIns="44421" rIns="44421" bIns="44421">
            <a:spAutoFit/>
          </a:bodyPr>
          <a:lstStyle/>
          <a:p>
            <a:pPr marL="0" indent="0">
              <a:buNone/>
            </a:pPr>
            <a:r>
              <a:rPr lang="en-GB" sz="1100" b="1"/>
              <a:t>Financing banks</a:t>
            </a:r>
          </a:p>
        </p:txBody>
      </p:sp>
      <p:sp>
        <p:nvSpPr>
          <p:cNvPr id="1042505" name="Text Box 73"/>
          <p:cNvSpPr txBox="1">
            <a:spLocks noChangeArrowheads="1"/>
          </p:cNvSpPr>
          <p:nvPr/>
        </p:nvSpPr>
        <p:spPr bwMode="auto">
          <a:xfrm>
            <a:off x="334478" y="1603498"/>
            <a:ext cx="911749" cy="428264"/>
          </a:xfrm>
          <a:prstGeom prst="rect">
            <a:avLst/>
          </a:prstGeom>
          <a:noFill/>
          <a:ln w="19050">
            <a:noFill/>
            <a:miter lim="800000"/>
          </a:ln>
          <a:effectLst/>
        </p:spPr>
        <p:txBody>
          <a:bodyPr lIns="44421" tIns="44421" rIns="44421" bIns="44421">
            <a:spAutoFit/>
          </a:bodyPr>
          <a:lstStyle/>
          <a:p>
            <a:pPr marL="0" indent="0">
              <a:buNone/>
            </a:pPr>
            <a:r>
              <a:rPr lang="en-GB" sz="1100" b="1"/>
              <a:t>Buyout fund</a:t>
            </a:r>
          </a:p>
        </p:txBody>
      </p:sp>
      <p:sp>
        <p:nvSpPr>
          <p:cNvPr id="1042506" name="Text Box 74"/>
          <p:cNvSpPr txBox="1">
            <a:spLocks noChangeArrowheads="1"/>
          </p:cNvSpPr>
          <p:nvPr/>
        </p:nvSpPr>
        <p:spPr bwMode="auto">
          <a:xfrm rot="16200000">
            <a:off x="-539308" y="3431716"/>
            <a:ext cx="2002259" cy="258987"/>
          </a:xfrm>
          <a:prstGeom prst="rect">
            <a:avLst/>
          </a:prstGeom>
          <a:noFill/>
          <a:ln w="19050">
            <a:noFill/>
            <a:miter lim="800000"/>
          </a:ln>
          <a:effectLst/>
        </p:spPr>
        <p:txBody>
          <a:bodyPr lIns="44421" tIns="44421" rIns="44421" bIns="44421">
            <a:spAutoFit/>
          </a:bodyPr>
          <a:lstStyle/>
          <a:p>
            <a:pPr marL="0" indent="0" algn="ctr">
              <a:buNone/>
            </a:pPr>
            <a:r>
              <a:rPr lang="en-GB" sz="1100" b="1"/>
              <a:t>Advisor team</a:t>
            </a:r>
          </a:p>
        </p:txBody>
      </p:sp>
      <p:sp>
        <p:nvSpPr>
          <p:cNvPr id="1042473" name="Rectangle 41"/>
          <p:cNvSpPr>
            <a:spLocks noChangeArrowheads="1"/>
          </p:cNvSpPr>
          <p:nvPr/>
        </p:nvSpPr>
        <p:spPr bwMode="auto">
          <a:xfrm>
            <a:off x="3706242" y="1678827"/>
            <a:ext cx="1606887" cy="375140"/>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Fund VP/ associates</a:t>
            </a:r>
          </a:p>
        </p:txBody>
      </p:sp>
      <p:sp>
        <p:nvSpPr>
          <p:cNvPr id="1042474" name="Rectangle 42"/>
          <p:cNvSpPr>
            <a:spLocks noChangeArrowheads="1"/>
          </p:cNvSpPr>
          <p:nvPr/>
        </p:nvSpPr>
        <p:spPr bwMode="auto">
          <a:xfrm>
            <a:off x="1930726" y="1678827"/>
            <a:ext cx="1606887" cy="375140"/>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Buyout fund partners</a:t>
            </a:r>
          </a:p>
        </p:txBody>
      </p:sp>
      <p:sp>
        <p:nvSpPr>
          <p:cNvPr id="1042475" name="Rectangle 43"/>
          <p:cNvSpPr>
            <a:spLocks noChangeArrowheads="1"/>
          </p:cNvSpPr>
          <p:nvPr/>
        </p:nvSpPr>
        <p:spPr bwMode="auto">
          <a:xfrm>
            <a:off x="4588285" y="2313001"/>
            <a:ext cx="1606887" cy="375141"/>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Tax counsel</a:t>
            </a:r>
          </a:p>
        </p:txBody>
      </p:sp>
      <p:sp>
        <p:nvSpPr>
          <p:cNvPr id="1042476" name="Rectangle 44"/>
          <p:cNvSpPr>
            <a:spLocks noChangeArrowheads="1"/>
          </p:cNvSpPr>
          <p:nvPr/>
        </p:nvSpPr>
        <p:spPr bwMode="auto">
          <a:xfrm>
            <a:off x="1037252" y="4520156"/>
            <a:ext cx="1606887" cy="375140"/>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Environmental auditor</a:t>
            </a:r>
          </a:p>
        </p:txBody>
      </p:sp>
      <p:sp>
        <p:nvSpPr>
          <p:cNvPr id="1042477" name="Rectangle 45"/>
          <p:cNvSpPr>
            <a:spLocks noChangeArrowheads="1"/>
          </p:cNvSpPr>
          <p:nvPr/>
        </p:nvSpPr>
        <p:spPr bwMode="auto">
          <a:xfrm>
            <a:off x="2824200" y="4520156"/>
            <a:ext cx="1606887" cy="375140"/>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Appraiser</a:t>
            </a:r>
            <a:br>
              <a:rPr lang="en-GB" sz="1100">
                <a:solidFill>
                  <a:srgbClr val="000000"/>
                </a:solidFill>
              </a:rPr>
            </a:br>
            <a:r>
              <a:rPr lang="en-GB" sz="1100">
                <a:solidFill>
                  <a:srgbClr val="000000"/>
                </a:solidFill>
              </a:rPr>
              <a:t>(RE, PP&amp;E)</a:t>
            </a:r>
          </a:p>
        </p:txBody>
      </p:sp>
      <p:sp>
        <p:nvSpPr>
          <p:cNvPr id="1042478" name="Rectangle 46"/>
          <p:cNvSpPr>
            <a:spLocks noChangeArrowheads="1"/>
          </p:cNvSpPr>
          <p:nvPr/>
        </p:nvSpPr>
        <p:spPr bwMode="auto">
          <a:xfrm>
            <a:off x="2824200" y="3320099"/>
            <a:ext cx="1606887" cy="375141"/>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Legal counsel</a:t>
            </a:r>
          </a:p>
        </p:txBody>
      </p:sp>
      <p:sp>
        <p:nvSpPr>
          <p:cNvPr id="1042479" name="Rectangle 47"/>
          <p:cNvSpPr>
            <a:spLocks noChangeArrowheads="1"/>
          </p:cNvSpPr>
          <p:nvPr/>
        </p:nvSpPr>
        <p:spPr bwMode="auto">
          <a:xfrm>
            <a:off x="2824200" y="2313001"/>
            <a:ext cx="1606887" cy="375141"/>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Accountants</a:t>
            </a:r>
          </a:p>
        </p:txBody>
      </p:sp>
      <p:sp>
        <p:nvSpPr>
          <p:cNvPr id="1042480" name="Rectangle 48"/>
          <p:cNvSpPr>
            <a:spLocks noChangeArrowheads="1"/>
          </p:cNvSpPr>
          <p:nvPr/>
        </p:nvSpPr>
        <p:spPr bwMode="auto">
          <a:xfrm>
            <a:off x="1037252" y="3320099"/>
            <a:ext cx="1606887" cy="375141"/>
          </a:xfrm>
          <a:prstGeom prst="rect">
            <a:avLst/>
          </a:prstGeom>
          <a:solidFill>
            <a:srgbClr val="CC0000"/>
          </a:solidFill>
          <a:ln w="19050">
            <a:noFill/>
            <a:miter lim="800000"/>
          </a:ln>
          <a:effectLst/>
        </p:spPr>
        <p:txBody>
          <a:bodyPr lIns="86185" tIns="43093" rIns="86185" bIns="43093" anchor="ctr"/>
          <a:lstStyle/>
          <a:p>
            <a:pPr marL="0" indent="0" algn="ctr" defTabSz="855907">
              <a:lnSpc>
                <a:spcPct val="90000"/>
              </a:lnSpc>
              <a:buNone/>
            </a:pPr>
            <a:r>
              <a:rPr lang="en-GB" sz="1100">
                <a:solidFill>
                  <a:srgbClr val="FFFFFF"/>
                </a:solidFill>
              </a:rPr>
              <a:t>Commercial Advisor</a:t>
            </a:r>
          </a:p>
        </p:txBody>
      </p:sp>
      <p:sp>
        <p:nvSpPr>
          <p:cNvPr id="1042481" name="Rectangle 49"/>
          <p:cNvSpPr>
            <a:spLocks noChangeArrowheads="1"/>
          </p:cNvSpPr>
          <p:nvPr/>
        </p:nvSpPr>
        <p:spPr bwMode="auto">
          <a:xfrm>
            <a:off x="4588285" y="3320099"/>
            <a:ext cx="1606887" cy="375141"/>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Insurance</a:t>
            </a:r>
          </a:p>
        </p:txBody>
      </p:sp>
      <p:sp>
        <p:nvSpPr>
          <p:cNvPr id="1042482" name="Rectangle 50"/>
          <p:cNvSpPr>
            <a:spLocks noChangeArrowheads="1"/>
          </p:cNvSpPr>
          <p:nvPr/>
        </p:nvSpPr>
        <p:spPr bwMode="auto">
          <a:xfrm>
            <a:off x="4588285" y="4520156"/>
            <a:ext cx="1606887" cy="375140"/>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Senior industry experts</a:t>
            </a:r>
          </a:p>
        </p:txBody>
      </p:sp>
      <p:sp>
        <p:nvSpPr>
          <p:cNvPr id="1042483" name="Rectangle 51"/>
          <p:cNvSpPr>
            <a:spLocks noChangeArrowheads="1"/>
          </p:cNvSpPr>
          <p:nvPr/>
        </p:nvSpPr>
        <p:spPr bwMode="auto">
          <a:xfrm>
            <a:off x="1037252" y="2313001"/>
            <a:ext cx="1606887" cy="375141"/>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Investment bank</a:t>
            </a:r>
          </a:p>
        </p:txBody>
      </p:sp>
      <p:sp>
        <p:nvSpPr>
          <p:cNvPr id="1042484" name="btfpBulletedList822103"/>
          <p:cNvSpPr>
            <a:spLocks noChangeArrowheads="1"/>
          </p:cNvSpPr>
          <p:nvPr/>
        </p:nvSpPr>
        <p:spPr bwMode="auto">
          <a:xfrm>
            <a:off x="4588284" y="2679102"/>
            <a:ext cx="1606887" cy="397486"/>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Transaction structure to reduce tax liability</a:t>
            </a:r>
          </a:p>
        </p:txBody>
      </p:sp>
      <p:sp>
        <p:nvSpPr>
          <p:cNvPr id="1042485" name="btfpBulletedList166544"/>
          <p:cNvSpPr>
            <a:spLocks noChangeArrowheads="1"/>
          </p:cNvSpPr>
          <p:nvPr/>
        </p:nvSpPr>
        <p:spPr bwMode="auto">
          <a:xfrm>
            <a:off x="1037252" y="4890516"/>
            <a:ext cx="1606887" cy="397486"/>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Environmental liability of assets</a:t>
            </a:r>
          </a:p>
        </p:txBody>
      </p:sp>
      <p:sp>
        <p:nvSpPr>
          <p:cNvPr id="1042486" name="btfpBulletedList166544"/>
          <p:cNvSpPr>
            <a:spLocks noChangeArrowheads="1"/>
          </p:cNvSpPr>
          <p:nvPr/>
        </p:nvSpPr>
        <p:spPr bwMode="auto">
          <a:xfrm>
            <a:off x="2824199" y="4890515"/>
            <a:ext cx="1606887" cy="243598"/>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Value of assets</a:t>
            </a:r>
          </a:p>
        </p:txBody>
      </p:sp>
      <p:sp>
        <p:nvSpPr>
          <p:cNvPr id="1042487" name="btfpBulletedList420694"/>
          <p:cNvSpPr>
            <a:spLocks noChangeArrowheads="1"/>
          </p:cNvSpPr>
          <p:nvPr/>
        </p:nvSpPr>
        <p:spPr bwMode="auto">
          <a:xfrm>
            <a:off x="2824199" y="3684695"/>
            <a:ext cx="1606887" cy="628319"/>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Transaction</a:t>
            </a:r>
          </a:p>
          <a:p>
            <a:pPr defTabSz="931252">
              <a:spcBef>
                <a:spcPts val="300"/>
              </a:spcBef>
              <a:buClr>
                <a:schemeClr val="tx1"/>
              </a:buClr>
            </a:pPr>
            <a:r>
              <a:rPr lang="en-GB" sz="1000"/>
              <a:t>Contract (sale)</a:t>
            </a:r>
          </a:p>
          <a:p>
            <a:pPr defTabSz="931252">
              <a:spcBef>
                <a:spcPts val="300"/>
              </a:spcBef>
              <a:buClr>
                <a:schemeClr val="tx1"/>
              </a:buClr>
            </a:pPr>
            <a:r>
              <a:rPr lang="en-GB" sz="1000"/>
              <a:t>Negotiation</a:t>
            </a:r>
          </a:p>
        </p:txBody>
      </p:sp>
      <p:sp>
        <p:nvSpPr>
          <p:cNvPr id="1042488" name="btfpBulletedList969361"/>
          <p:cNvSpPr>
            <a:spLocks noChangeArrowheads="1"/>
          </p:cNvSpPr>
          <p:nvPr/>
        </p:nvSpPr>
        <p:spPr bwMode="auto">
          <a:xfrm>
            <a:off x="2824199" y="2679102"/>
            <a:ext cx="1606887" cy="628319"/>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Fin. due diligence</a:t>
            </a:r>
          </a:p>
          <a:p>
            <a:pPr defTabSz="931252">
              <a:spcBef>
                <a:spcPts val="300"/>
              </a:spcBef>
              <a:buClr>
                <a:schemeClr val="tx1"/>
              </a:buClr>
            </a:pPr>
            <a:r>
              <a:rPr lang="en-GB" sz="1000"/>
              <a:t>Tax</a:t>
            </a:r>
          </a:p>
          <a:p>
            <a:pPr defTabSz="931252">
              <a:spcBef>
                <a:spcPts val="300"/>
              </a:spcBef>
              <a:buClr>
                <a:schemeClr val="tx1"/>
              </a:buClr>
            </a:pPr>
            <a:r>
              <a:rPr lang="en-GB" sz="1000"/>
              <a:t>Audit</a:t>
            </a:r>
          </a:p>
        </p:txBody>
      </p:sp>
      <p:sp>
        <p:nvSpPr>
          <p:cNvPr id="1042489" name="btfpBulletedList245028"/>
          <p:cNvSpPr>
            <a:spLocks noChangeArrowheads="1"/>
          </p:cNvSpPr>
          <p:nvPr/>
        </p:nvSpPr>
        <p:spPr bwMode="auto">
          <a:xfrm>
            <a:off x="1037252" y="3684694"/>
            <a:ext cx="1606887" cy="782207"/>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Stability of business</a:t>
            </a:r>
          </a:p>
          <a:p>
            <a:pPr defTabSz="931252">
              <a:spcBef>
                <a:spcPts val="300"/>
              </a:spcBef>
              <a:buClr>
                <a:schemeClr val="tx1"/>
              </a:buClr>
            </a:pPr>
            <a:r>
              <a:rPr lang="en-GB" sz="1000"/>
              <a:t>Identify potential business landmines</a:t>
            </a:r>
          </a:p>
          <a:p>
            <a:pPr defTabSz="931252">
              <a:spcBef>
                <a:spcPts val="300"/>
              </a:spcBef>
              <a:buClr>
                <a:schemeClr val="tx1"/>
              </a:buClr>
            </a:pPr>
            <a:r>
              <a:rPr lang="en-GB" sz="1000"/>
              <a:t>Identify opportunities</a:t>
            </a:r>
          </a:p>
        </p:txBody>
      </p:sp>
      <p:sp>
        <p:nvSpPr>
          <p:cNvPr id="1042490" name="btfpBulletedList743618"/>
          <p:cNvSpPr>
            <a:spLocks noChangeArrowheads="1"/>
          </p:cNvSpPr>
          <p:nvPr/>
        </p:nvSpPr>
        <p:spPr bwMode="auto">
          <a:xfrm>
            <a:off x="4588284" y="3684694"/>
            <a:ext cx="1606887" cy="743735"/>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Due diligence of target’s insurance coverage</a:t>
            </a:r>
          </a:p>
          <a:p>
            <a:pPr defTabSz="931252">
              <a:spcBef>
                <a:spcPts val="300"/>
              </a:spcBef>
              <a:buClr>
                <a:schemeClr val="tx1"/>
              </a:buClr>
            </a:pPr>
            <a:r>
              <a:rPr lang="en-GB" sz="1000"/>
              <a:t>Risk assessment</a:t>
            </a:r>
          </a:p>
        </p:txBody>
      </p:sp>
      <p:sp>
        <p:nvSpPr>
          <p:cNvPr id="1042491" name="btfpBulletedList646437"/>
          <p:cNvSpPr>
            <a:spLocks noChangeArrowheads="1"/>
          </p:cNvSpPr>
          <p:nvPr/>
        </p:nvSpPr>
        <p:spPr bwMode="auto">
          <a:xfrm>
            <a:off x="1037252" y="2679102"/>
            <a:ext cx="1606887" cy="589847"/>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Overall management of buyout process</a:t>
            </a:r>
          </a:p>
          <a:p>
            <a:pPr defTabSz="931252">
              <a:spcBef>
                <a:spcPts val="300"/>
              </a:spcBef>
              <a:buClr>
                <a:schemeClr val="tx1"/>
              </a:buClr>
            </a:pPr>
            <a:r>
              <a:rPr lang="en-GB" sz="1000"/>
              <a:t>Operating model</a:t>
            </a:r>
          </a:p>
        </p:txBody>
      </p:sp>
      <p:sp>
        <p:nvSpPr>
          <p:cNvPr id="1042497" name="Rectangle 65"/>
          <p:cNvSpPr>
            <a:spLocks noChangeArrowheads="1"/>
          </p:cNvSpPr>
          <p:nvPr/>
        </p:nvSpPr>
        <p:spPr bwMode="auto">
          <a:xfrm>
            <a:off x="1930726" y="5451129"/>
            <a:ext cx="1606887" cy="375140"/>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Senior lenders</a:t>
            </a:r>
          </a:p>
        </p:txBody>
      </p:sp>
      <p:sp>
        <p:nvSpPr>
          <p:cNvPr id="1042498" name="Rectangle 66"/>
          <p:cNvSpPr>
            <a:spLocks noChangeArrowheads="1"/>
          </p:cNvSpPr>
          <p:nvPr/>
        </p:nvSpPr>
        <p:spPr bwMode="auto">
          <a:xfrm>
            <a:off x="3706242" y="5451129"/>
            <a:ext cx="1606887" cy="375140"/>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Sub debt lenders</a:t>
            </a:r>
          </a:p>
        </p:txBody>
      </p:sp>
      <p:sp>
        <p:nvSpPr>
          <p:cNvPr id="1042499" name="btfpBulletedList342210"/>
          <p:cNvSpPr>
            <a:spLocks noChangeArrowheads="1"/>
          </p:cNvSpPr>
          <p:nvPr/>
        </p:nvSpPr>
        <p:spPr bwMode="auto">
          <a:xfrm>
            <a:off x="1930726" y="5817230"/>
            <a:ext cx="1606887" cy="628319"/>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Financial projections</a:t>
            </a:r>
          </a:p>
          <a:p>
            <a:pPr defTabSz="931252">
              <a:spcBef>
                <a:spcPts val="300"/>
              </a:spcBef>
              <a:buClr>
                <a:schemeClr val="tx1"/>
              </a:buClr>
            </a:pPr>
            <a:r>
              <a:rPr lang="en-GB" sz="1000"/>
              <a:t>Downside risk</a:t>
            </a:r>
          </a:p>
          <a:p>
            <a:pPr defTabSz="931252">
              <a:spcBef>
                <a:spcPts val="300"/>
              </a:spcBef>
              <a:buClr>
                <a:schemeClr val="tx1"/>
              </a:buClr>
            </a:pPr>
            <a:r>
              <a:rPr lang="en-GB" sz="1000"/>
              <a:t>Coverage ratios</a:t>
            </a:r>
          </a:p>
        </p:txBody>
      </p:sp>
      <p:sp>
        <p:nvSpPr>
          <p:cNvPr id="1042500" name="btfpBulletedList194952"/>
          <p:cNvSpPr>
            <a:spLocks noChangeArrowheads="1"/>
          </p:cNvSpPr>
          <p:nvPr/>
        </p:nvSpPr>
        <p:spPr bwMode="auto">
          <a:xfrm>
            <a:off x="3706242" y="5817230"/>
            <a:ext cx="1606887" cy="628319"/>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Financial projections</a:t>
            </a:r>
          </a:p>
          <a:p>
            <a:pPr defTabSz="931252">
              <a:spcBef>
                <a:spcPts val="300"/>
              </a:spcBef>
              <a:buClr>
                <a:schemeClr val="tx1"/>
              </a:buClr>
            </a:pPr>
            <a:r>
              <a:rPr lang="en-GB" sz="1000"/>
              <a:t>Upside potential</a:t>
            </a:r>
          </a:p>
          <a:p>
            <a:pPr defTabSz="931252">
              <a:spcBef>
                <a:spcPts val="300"/>
              </a:spcBef>
              <a:buClr>
                <a:schemeClr val="tx1"/>
              </a:buClr>
            </a:pPr>
            <a:r>
              <a:rPr lang="en-GB" sz="1000"/>
              <a:t>Downside risk</a:t>
            </a:r>
          </a:p>
        </p:txBody>
      </p:sp>
      <p:sp>
        <p:nvSpPr>
          <p:cNvPr id="1042510" name="btfpBulletedList919284"/>
          <p:cNvSpPr>
            <a:spLocks noChangeArrowheads="1"/>
          </p:cNvSpPr>
          <p:nvPr/>
        </p:nvSpPr>
        <p:spPr bwMode="auto">
          <a:xfrm>
            <a:off x="4588284" y="4890516"/>
            <a:ext cx="1606887" cy="397486"/>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Selected industry/ company issues</a:t>
            </a:r>
          </a:p>
        </p:txBody>
      </p:sp>
      <p:sp>
        <p:nvSpPr>
          <p:cNvPr id="1042492" name="Rectangle 60"/>
          <p:cNvSpPr>
            <a:spLocks noChangeArrowheads="1"/>
          </p:cNvSpPr>
          <p:nvPr/>
        </p:nvSpPr>
        <p:spPr bwMode="auto">
          <a:xfrm>
            <a:off x="8844584" y="2504961"/>
            <a:ext cx="1944334" cy="375140"/>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Selling Agent/</a:t>
            </a:r>
            <a:br>
              <a:rPr lang="en-GB" sz="1100">
                <a:solidFill>
                  <a:srgbClr val="000000"/>
                </a:solidFill>
              </a:rPr>
            </a:br>
            <a:r>
              <a:rPr lang="en-GB" sz="1100">
                <a:solidFill>
                  <a:srgbClr val="000000"/>
                </a:solidFill>
              </a:rPr>
              <a:t>Bank</a:t>
            </a:r>
          </a:p>
        </p:txBody>
      </p:sp>
      <p:sp>
        <p:nvSpPr>
          <p:cNvPr id="1042493" name="Rectangle 61"/>
          <p:cNvSpPr>
            <a:spLocks noChangeArrowheads="1"/>
          </p:cNvSpPr>
          <p:nvPr/>
        </p:nvSpPr>
        <p:spPr bwMode="auto">
          <a:xfrm>
            <a:off x="8844584" y="4752009"/>
            <a:ext cx="1944334" cy="375141"/>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Seller’s Legal Counsel</a:t>
            </a:r>
          </a:p>
        </p:txBody>
      </p:sp>
      <p:sp>
        <p:nvSpPr>
          <p:cNvPr id="1042494" name="Rectangle 62"/>
          <p:cNvSpPr>
            <a:spLocks noChangeArrowheads="1"/>
          </p:cNvSpPr>
          <p:nvPr/>
        </p:nvSpPr>
        <p:spPr bwMode="auto">
          <a:xfrm>
            <a:off x="8844584" y="3507566"/>
            <a:ext cx="1944334" cy="375141"/>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Target’s Management</a:t>
            </a:r>
          </a:p>
        </p:txBody>
      </p:sp>
      <p:sp>
        <p:nvSpPr>
          <p:cNvPr id="1042495" name="Rectangle 63"/>
          <p:cNvSpPr>
            <a:spLocks noChangeArrowheads="1"/>
          </p:cNvSpPr>
          <p:nvPr/>
        </p:nvSpPr>
        <p:spPr bwMode="auto">
          <a:xfrm>
            <a:off x="8844584" y="1724547"/>
            <a:ext cx="1944334" cy="375140"/>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Target’s Seller</a:t>
            </a:r>
          </a:p>
        </p:txBody>
      </p:sp>
      <p:sp>
        <p:nvSpPr>
          <p:cNvPr id="1042496" name="Rectangle 64"/>
          <p:cNvSpPr>
            <a:spLocks noChangeArrowheads="1"/>
          </p:cNvSpPr>
          <p:nvPr/>
        </p:nvSpPr>
        <p:spPr bwMode="auto">
          <a:xfrm>
            <a:off x="8844584" y="5540217"/>
            <a:ext cx="1944334" cy="375141"/>
          </a:xfrm>
          <a:prstGeom prst="rect">
            <a:avLst/>
          </a:prstGeom>
          <a:solidFill>
            <a:srgbClr val="CC0000"/>
          </a:solidFill>
          <a:ln w="19050">
            <a:noFill/>
            <a:miter lim="800000"/>
          </a:ln>
          <a:effectLst/>
        </p:spPr>
        <p:txBody>
          <a:bodyPr lIns="86185" tIns="43093" rIns="86185" bIns="43093" anchor="ctr"/>
          <a:lstStyle/>
          <a:p>
            <a:pPr marL="0" indent="0" algn="ctr" defTabSz="855907">
              <a:lnSpc>
                <a:spcPct val="90000"/>
              </a:lnSpc>
              <a:buNone/>
            </a:pPr>
            <a:r>
              <a:rPr lang="en-GB" sz="1100">
                <a:solidFill>
                  <a:srgbClr val="FFFFFF"/>
                </a:solidFill>
              </a:rPr>
              <a:t>Auditors/ </a:t>
            </a:r>
            <a:br>
              <a:rPr lang="en-GB" sz="1100">
                <a:solidFill>
                  <a:srgbClr val="FFFFFF"/>
                </a:solidFill>
              </a:rPr>
            </a:br>
            <a:r>
              <a:rPr lang="en-GB" sz="1100">
                <a:solidFill>
                  <a:srgbClr val="FFFFFF"/>
                </a:solidFill>
              </a:rPr>
              <a:t>Commercial Advisor</a:t>
            </a:r>
          </a:p>
        </p:txBody>
      </p:sp>
      <p:sp>
        <p:nvSpPr>
          <p:cNvPr id="1042511" name="btfpBulletedList116467"/>
          <p:cNvSpPr>
            <a:spLocks noChangeArrowheads="1"/>
          </p:cNvSpPr>
          <p:nvPr/>
        </p:nvSpPr>
        <p:spPr bwMode="auto">
          <a:xfrm>
            <a:off x="8836296" y="2862022"/>
            <a:ext cx="1944334" cy="589847"/>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Selling process management </a:t>
            </a:r>
            <a:br>
              <a:rPr lang="en-GB" sz="1000"/>
            </a:br>
            <a:r>
              <a:rPr lang="en-GB" sz="1000"/>
              <a:t>(incl. data room)</a:t>
            </a:r>
          </a:p>
          <a:p>
            <a:pPr defTabSz="931252">
              <a:spcBef>
                <a:spcPts val="300"/>
              </a:spcBef>
              <a:buClr>
                <a:schemeClr val="tx1"/>
              </a:buClr>
            </a:pPr>
            <a:r>
              <a:rPr lang="en-GB" sz="1000"/>
              <a:t>Max. the price</a:t>
            </a:r>
          </a:p>
        </p:txBody>
      </p:sp>
      <p:sp>
        <p:nvSpPr>
          <p:cNvPr id="1042512" name="btfpBulletedList840800"/>
          <p:cNvSpPr>
            <a:spLocks noChangeArrowheads="1"/>
          </p:cNvSpPr>
          <p:nvPr/>
        </p:nvSpPr>
        <p:spPr bwMode="auto">
          <a:xfrm>
            <a:off x="8836296" y="5101538"/>
            <a:ext cx="1944334" cy="435958"/>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Transaction</a:t>
            </a:r>
          </a:p>
          <a:p>
            <a:pPr defTabSz="931252">
              <a:spcBef>
                <a:spcPts val="300"/>
              </a:spcBef>
              <a:buClr>
                <a:schemeClr val="tx1"/>
              </a:buClr>
            </a:pPr>
            <a:r>
              <a:rPr lang="en-GB" sz="1000"/>
              <a:t>Contract (SPA)</a:t>
            </a:r>
          </a:p>
        </p:txBody>
      </p:sp>
      <p:sp>
        <p:nvSpPr>
          <p:cNvPr id="1042513" name="btfpBulletedList693542"/>
          <p:cNvSpPr>
            <a:spLocks noChangeArrowheads="1"/>
          </p:cNvSpPr>
          <p:nvPr/>
        </p:nvSpPr>
        <p:spPr bwMode="auto">
          <a:xfrm>
            <a:off x="8836295" y="3873667"/>
            <a:ext cx="1944334" cy="820679"/>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Running the business</a:t>
            </a:r>
          </a:p>
          <a:p>
            <a:pPr defTabSz="931252">
              <a:spcBef>
                <a:spcPts val="300"/>
              </a:spcBef>
              <a:buClr>
                <a:schemeClr val="tx1"/>
              </a:buClr>
            </a:pPr>
            <a:r>
              <a:rPr lang="en-GB" sz="1000"/>
              <a:t>Management presentations</a:t>
            </a:r>
          </a:p>
          <a:p>
            <a:pPr defTabSz="931252">
              <a:spcBef>
                <a:spcPts val="300"/>
              </a:spcBef>
              <a:buClr>
                <a:schemeClr val="tx1"/>
              </a:buClr>
            </a:pPr>
            <a:r>
              <a:rPr lang="en-GB" sz="1000"/>
              <a:t>Employee morale</a:t>
            </a:r>
          </a:p>
          <a:p>
            <a:pPr defTabSz="931252">
              <a:spcBef>
                <a:spcPts val="300"/>
              </a:spcBef>
              <a:buClr>
                <a:schemeClr val="tx1"/>
              </a:buClr>
            </a:pPr>
            <a:r>
              <a:rPr lang="en-GB" sz="1000"/>
              <a:t>No leakage of info</a:t>
            </a:r>
          </a:p>
        </p:txBody>
      </p:sp>
      <p:sp>
        <p:nvSpPr>
          <p:cNvPr id="1042514" name="btfpBulletedList517876"/>
          <p:cNvSpPr>
            <a:spLocks noChangeArrowheads="1"/>
          </p:cNvSpPr>
          <p:nvPr/>
        </p:nvSpPr>
        <p:spPr bwMode="auto">
          <a:xfrm>
            <a:off x="8836296" y="5901800"/>
            <a:ext cx="1944334" cy="243598"/>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Vendor due diligence</a:t>
            </a:r>
          </a:p>
        </p:txBody>
      </p:sp>
      <p:sp>
        <p:nvSpPr>
          <p:cNvPr id="1042515" name="btfpBulletedList439391"/>
          <p:cNvSpPr>
            <a:spLocks noChangeArrowheads="1"/>
          </p:cNvSpPr>
          <p:nvPr/>
        </p:nvSpPr>
        <p:spPr bwMode="auto">
          <a:xfrm>
            <a:off x="8836295" y="2102701"/>
            <a:ext cx="1944334" cy="243598"/>
          </a:xfrm>
          <a:prstGeom prst="rect">
            <a:avLst/>
          </a:prstGeom>
          <a:noFill/>
          <a:ln w="9525" algn="ctr">
            <a:noFill/>
            <a:miter lim="800000"/>
          </a:ln>
          <a:effectLst/>
        </p:spPr>
        <p:txBody>
          <a:bodyPr wrap="square" lIns="44421" tIns="44421" rIns="44421" bIns="44421">
            <a:spAutoFit/>
          </a:bodyPr>
          <a:lstStyle/>
          <a:p>
            <a:pPr defTabSz="931252">
              <a:spcBef>
                <a:spcPts val="300"/>
              </a:spcBef>
              <a:buClr>
                <a:schemeClr val="tx1"/>
              </a:buClr>
            </a:pPr>
            <a:r>
              <a:rPr lang="en-GB" sz="1000"/>
              <a:t>Interested to sell business</a:t>
            </a:r>
          </a:p>
        </p:txBody>
      </p:sp>
      <p:sp>
        <p:nvSpPr>
          <p:cNvPr id="3" name="BainBulletsConfiguration" hidden="1"/>
          <p:cNvSpPr txBox="1"/>
          <p:nvPr/>
        </p:nvSpPr>
        <p:spPr>
          <a:xfrm>
            <a:off x="1189893" y="12058"/>
            <a:ext cx="8440615" cy="83639"/>
          </a:xfrm>
          <a:prstGeom prst="rect">
            <a:avLst/>
          </a:prstGeom>
          <a:noFill/>
        </p:spPr>
        <p:txBody>
          <a:bodyPr vert="horz" wrap="square" lIns="34180" tIns="34180" rIns="34180" bIns="34180" rtlCol="0">
            <a:spAutoFit/>
          </a:bodyPr>
          <a:lstStyle/>
          <a:p>
            <a:endParaRPr lang="en-GB" sz="100">
              <a:solidFill>
                <a:srgbClr val="FFFFFF"/>
              </a:solidFill>
            </a:endParaRPr>
          </a:p>
        </p:txBody>
      </p:sp>
      <p:sp>
        <p:nvSpPr>
          <p:cNvPr id="5" name="btfpLayoutConfig" hidden="1"/>
          <p:cNvSpPr txBox="1"/>
          <p:nvPr/>
        </p:nvSpPr>
        <p:spPr>
          <a:xfrm>
            <a:off x="1189893" y="12058"/>
            <a:ext cx="8440615" cy="83639"/>
          </a:xfrm>
          <a:prstGeom prst="rect">
            <a:avLst/>
          </a:prstGeom>
          <a:noFill/>
        </p:spPr>
        <p:txBody>
          <a:bodyPr vert="horz" wrap="square" lIns="34180" tIns="34180" rIns="34180" bIns="34180" rtlCol="0">
            <a:spAutoFit/>
          </a:bodyPr>
          <a:lstStyle/>
          <a:p>
            <a:pPr marL="0" indent="0">
              <a:buNone/>
            </a:pPr>
            <a:r>
              <a:rPr lang="en-US" sz="100">
                <a:solidFill>
                  <a:srgbClr val="FFFFFF">
                    <a:alpha val="0"/>
                  </a:srgbClr>
                </a:solidFill>
              </a:rPr>
              <a:t>overall_0_132092228086074698 columns_1_132125228675850613 7_1_132125138257523765 10_1_132125138257663391 13_1_132125138257842938 16_1_132125138257982553 19_1_132125138258122595 </a:t>
            </a:r>
            <a:endParaRPr lang="en-GB" sz="100">
              <a:solidFill>
                <a:srgbClr val="FFFFFF">
                  <a:alpha val="0"/>
                </a:srgbClr>
              </a:solidFill>
            </a:endParaRPr>
          </a:p>
        </p:txBody>
      </p:sp>
      <p:grpSp>
        <p:nvGrpSpPr>
          <p:cNvPr id="7" name="btfpColumnHeaderBox470416"/>
          <p:cNvGrpSpPr/>
          <p:nvPr>
            <p:custDataLst>
              <p:tags r:id="rId2"/>
            </p:custDataLst>
          </p:nvPr>
        </p:nvGrpSpPr>
        <p:grpSpPr>
          <a:xfrm>
            <a:off x="330201" y="1270000"/>
            <a:ext cx="6702424" cy="315913"/>
            <a:chOff x="330201" y="1270000"/>
            <a:chExt cx="1873885" cy="315913"/>
          </a:xfrm>
        </p:grpSpPr>
        <p:sp>
          <p:nvSpPr>
            <p:cNvPr id="4" name="btfpColumnHeaderBoxText470416"/>
            <p:cNvSpPr txBox="1"/>
            <p:nvPr/>
          </p:nvSpPr>
          <p:spPr bwMode="gray">
            <a:xfrm>
              <a:off x="330201" y="1270000"/>
              <a:ext cx="1873885"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Buy-side</a:t>
              </a:r>
            </a:p>
          </p:txBody>
        </p:sp>
        <p:cxnSp>
          <p:nvCxnSpPr>
            <p:cNvPr id="6" name="btfpColumnHeaderBoxLine470416"/>
            <p:cNvCxnSpPr/>
            <p:nvPr/>
          </p:nvCxnSpPr>
          <p:spPr bwMode="gray">
            <a:xfrm>
              <a:off x="330201" y="1585913"/>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69" name="btfpColumnHeaderBox857232"/>
          <p:cNvGrpSpPr/>
          <p:nvPr>
            <p:custDataLst>
              <p:tags r:id="rId3"/>
            </p:custDataLst>
          </p:nvPr>
        </p:nvGrpSpPr>
        <p:grpSpPr>
          <a:xfrm>
            <a:off x="7573488" y="1270000"/>
            <a:ext cx="4283550" cy="315913"/>
            <a:chOff x="7573488" y="1270000"/>
            <a:chExt cx="1873885" cy="315913"/>
          </a:xfrm>
        </p:grpSpPr>
        <p:sp>
          <p:nvSpPr>
            <p:cNvPr id="70" name="btfpColumnHeaderBoxText857232"/>
            <p:cNvSpPr txBox="1"/>
            <p:nvPr/>
          </p:nvSpPr>
          <p:spPr bwMode="gray">
            <a:xfrm>
              <a:off x="7573488" y="1270000"/>
              <a:ext cx="1873885"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Sell-side</a:t>
              </a:r>
            </a:p>
          </p:txBody>
        </p:sp>
        <p:cxnSp>
          <p:nvCxnSpPr>
            <p:cNvPr id="71" name="btfpColumnHeaderBoxLine857232"/>
            <p:cNvCxnSpPr/>
            <p:nvPr/>
          </p:nvCxnSpPr>
          <p:spPr bwMode="gray">
            <a:xfrm>
              <a:off x="7573488" y="1585913"/>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cxnSp>
        <p:nvCxnSpPr>
          <p:cNvPr id="72" name="Straight Connector 71"/>
          <p:cNvCxnSpPr/>
          <p:nvPr/>
        </p:nvCxnSpPr>
        <p:spPr bwMode="gray">
          <a:xfrm>
            <a:off x="1037252" y="2180471"/>
            <a:ext cx="5995373" cy="0"/>
          </a:xfrm>
          <a:prstGeom prst="line">
            <a:avLst/>
          </a:prstGeom>
          <a:ln w="9525" cap="flat">
            <a:solidFill>
              <a:schemeClr val="tx1">
                <a:lumMod val="50000"/>
                <a:lumOff val="50000"/>
              </a:schemeClr>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gray">
          <a:xfrm>
            <a:off x="1037252" y="5368316"/>
            <a:ext cx="5995373" cy="0"/>
          </a:xfrm>
          <a:prstGeom prst="line">
            <a:avLst/>
          </a:prstGeom>
          <a:ln w="9525" cap="flat">
            <a:solidFill>
              <a:schemeClr val="tx1">
                <a:lumMod val="50000"/>
                <a:lumOff val="50000"/>
              </a:schemeClr>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5" name="Title 1"/>
          <p:cNvSpPr txBox="1"/>
          <p:nvPr/>
        </p:nvSpPr>
        <p:spPr>
          <a:xfrm>
            <a:off x="334963" y="1"/>
            <a:ext cx="11522075" cy="876687"/>
          </a:xfrm>
          <a:prstGeom prst="rect">
            <a:avLst/>
          </a:prstGeom>
        </p:spPr>
        <p:txBody>
          <a:bodyPr vert="horz" lIns="36000" tIns="36000" rIns="36000" bIns="72000" rtlCol="0" anchor="b">
            <a:noAutofit/>
          </a:bodyPr>
          <a:lstStyle>
            <a:lvl1pPr algn="l" defTabSz="711200" rtl="0" eaLnBrk="1" latinLnBrk="0" hangingPunct="1">
              <a:lnSpc>
                <a:spcPct val="100000"/>
              </a:lnSpc>
              <a:spcBef>
                <a:spcPct val="0"/>
              </a:spcBef>
              <a:buNone/>
              <a:defRPr sz="2400" kern="1200">
                <a:solidFill>
                  <a:schemeClr val="tx1"/>
                </a:solidFill>
                <a:latin typeface="+mj-lt"/>
                <a:ea typeface="+mj-ea"/>
                <a:cs typeface="+mj-cs"/>
              </a:defRPr>
            </a:lvl1pPr>
          </a:lstStyle>
          <a:p>
            <a:pPr marL="0" indent="0"/>
            <a:r>
              <a:rPr lang="en-GB"/>
              <a:t>Bain typically works as part of the advisor team of the fund on the buy- or sell-side </a:t>
            </a:r>
            <a:r>
              <a:rPr lang="en-GB" b="1"/>
              <a:t>due diligence</a:t>
            </a:r>
          </a:p>
        </p:txBody>
      </p:sp>
      <p:sp>
        <p:nvSpPr>
          <p:cNvPr id="81" name="Rectangle 80"/>
          <p:cNvSpPr/>
          <p:nvPr/>
        </p:nvSpPr>
        <p:spPr bwMode="gray">
          <a:xfrm>
            <a:off x="11131416" y="6438786"/>
            <a:ext cx="118754" cy="122351"/>
          </a:xfrm>
          <a:prstGeom prst="rect">
            <a:avLst/>
          </a:prstGeom>
          <a:solidFill>
            <a:srgbClr val="C0000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16000" tIns="36000" rIns="36000" bIns="36000" numCol="1" spcCol="0" rtlCol="0" fromWordArt="0" anchor="ctr" anchorCtr="0" forceAA="0" compatLnSpc="1">
            <a:prstTxWarp prst="textNoShape">
              <a:avLst/>
            </a:prstTxWarp>
            <a:noAutofit/>
          </a:bodyPr>
          <a:lstStyle/>
          <a:p>
            <a:pPr marL="0" indent="0">
              <a:buNone/>
            </a:pPr>
            <a:r>
              <a:rPr lang="en-GB" sz="800">
                <a:solidFill>
                  <a:schemeClr val="tx1"/>
                </a:solidFill>
              </a:rPr>
              <a:t>Bain support</a:t>
            </a:r>
          </a:p>
        </p:txBody>
      </p:sp>
    </p:spTree>
    <p:custDataLst>
      <p:tags r:id="rId1"/>
    </p:custDataLst>
    <p:extLst>
      <p:ext uri="{BB962C8B-B14F-4D97-AF65-F5344CB8AC3E}">
        <p14:creationId xmlns:p14="http://schemas.microsoft.com/office/powerpoint/2010/main" val="362680161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btfpColumnIndicatorGroup2">
            <a:extLst>
              <a:ext uri="{FF2B5EF4-FFF2-40B4-BE49-F238E27FC236}">
                <a16:creationId xmlns:a16="http://schemas.microsoft.com/office/drawing/2014/main" id="{F3169C0E-F76D-4E62-9404-7FC5E0175074}"/>
              </a:ext>
            </a:extLst>
          </p:cNvPr>
          <p:cNvGrpSpPr/>
          <p:nvPr/>
        </p:nvGrpSpPr>
        <p:grpSpPr>
          <a:xfrm>
            <a:off x="0" y="6926580"/>
            <a:ext cx="12192000" cy="137160"/>
            <a:chOff x="0" y="6926580"/>
            <a:chExt cx="12192000" cy="137160"/>
          </a:xfrm>
        </p:grpSpPr>
        <p:sp>
          <p:nvSpPr>
            <p:cNvPr id="12" name="btfpColumnGapBlocker101792">
              <a:extLst>
                <a:ext uri="{FF2B5EF4-FFF2-40B4-BE49-F238E27FC236}">
                  <a16:creationId xmlns:a16="http://schemas.microsoft.com/office/drawing/2014/main" id="{4685765A-B646-46AC-8E74-87BFDCB1371C}"/>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792953">
              <a:extLst>
                <a:ext uri="{FF2B5EF4-FFF2-40B4-BE49-F238E27FC236}">
                  <a16:creationId xmlns:a16="http://schemas.microsoft.com/office/drawing/2014/main" id="{F5C60915-A5FD-409C-AE15-C6A99BFEC23C}"/>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575027">
              <a:extLst>
                <a:ext uri="{FF2B5EF4-FFF2-40B4-BE49-F238E27FC236}">
                  <a16:creationId xmlns:a16="http://schemas.microsoft.com/office/drawing/2014/main" id="{7E01BB64-33BA-413C-9256-E4299F71C37C}"/>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666151">
              <a:extLst>
                <a:ext uri="{FF2B5EF4-FFF2-40B4-BE49-F238E27FC236}">
                  <a16:creationId xmlns:a16="http://schemas.microsoft.com/office/drawing/2014/main" id="{234186FF-40A4-40AD-90AC-5C730D6F986B}"/>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1" name="btfpColumnIndicatorGroup1">
            <a:extLst>
              <a:ext uri="{FF2B5EF4-FFF2-40B4-BE49-F238E27FC236}">
                <a16:creationId xmlns:a16="http://schemas.microsoft.com/office/drawing/2014/main" id="{CD7FCE44-AAB8-465D-9C26-3931D5DB458F}"/>
              </a:ext>
            </a:extLst>
          </p:cNvPr>
          <p:cNvGrpSpPr/>
          <p:nvPr/>
        </p:nvGrpSpPr>
        <p:grpSpPr>
          <a:xfrm>
            <a:off x="0" y="-205740"/>
            <a:ext cx="12192000" cy="137160"/>
            <a:chOff x="0" y="-205740"/>
            <a:chExt cx="12192000" cy="137160"/>
          </a:xfrm>
        </p:grpSpPr>
        <p:sp>
          <p:nvSpPr>
            <p:cNvPr id="11" name="btfpColumnGapBlocker618753">
              <a:extLst>
                <a:ext uri="{FF2B5EF4-FFF2-40B4-BE49-F238E27FC236}">
                  <a16:creationId xmlns:a16="http://schemas.microsoft.com/office/drawing/2014/main" id="{030DA2D0-804D-4D21-A0B1-9573258CB78C}"/>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656977">
              <a:extLst>
                <a:ext uri="{FF2B5EF4-FFF2-40B4-BE49-F238E27FC236}">
                  <a16:creationId xmlns:a16="http://schemas.microsoft.com/office/drawing/2014/main" id="{0148395E-2131-46DE-B678-DD5964258E6A}"/>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600240">
              <a:extLst>
                <a:ext uri="{FF2B5EF4-FFF2-40B4-BE49-F238E27FC236}">
                  <a16:creationId xmlns:a16="http://schemas.microsoft.com/office/drawing/2014/main" id="{D2C9DB64-F3E7-4E98-A9C2-81328F093A67}"/>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 name="btfpColumnIndicator472336">
              <a:extLst>
                <a:ext uri="{FF2B5EF4-FFF2-40B4-BE49-F238E27FC236}">
                  <a16:creationId xmlns:a16="http://schemas.microsoft.com/office/drawing/2014/main" id="{DDE55BCD-BFBB-4315-9A28-48751DB5149B}"/>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cxnSp>
        <p:nvCxnSpPr>
          <p:cNvPr id="4" name="AgendaLine"/>
          <p:cNvCxnSpPr/>
          <p:nvPr/>
        </p:nvCxnSpPr>
        <p:spPr bwMode="gray">
          <a:xfrm flipH="1">
            <a:off x="1616981" y="876300"/>
            <a:ext cx="0" cy="5689600"/>
          </a:xfrm>
          <a:prstGeom prst="line">
            <a:avLst/>
          </a:prstGeom>
          <a:ln w="19050"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0" name="btfpLayoutConfig" hidden="1"/>
          <p:cNvSpPr txBox="1"/>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overall_1_131804444577681266 columns_1_131804444577681266 </a:t>
            </a:r>
          </a:p>
        </p:txBody>
      </p:sp>
      <p:sp>
        <p:nvSpPr>
          <p:cNvPr id="3"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sp>
        <p:nvSpPr>
          <p:cNvPr id="13" name="AgendaTitle"/>
          <p:cNvSpPr txBox="1"/>
          <p:nvPr/>
        </p:nvSpPr>
        <p:spPr bwMode="gray">
          <a:xfrm>
            <a:off x="330200" y="952500"/>
            <a:ext cx="1102585" cy="235611"/>
          </a:xfrm>
          <a:prstGeom prst="rect">
            <a:avLst/>
          </a:prstGeom>
          <a:noFill/>
        </p:spPr>
        <p:txBody>
          <a:bodyPr vert="horz" wrap="none" lIns="18136" tIns="25226" rIns="72073" bIns="25226" rtlCol="0">
            <a:spAutoFit/>
          </a:bodyPr>
          <a:lstStyle/>
          <a:p>
            <a:pPr marL="0" indent="0">
              <a:buNone/>
            </a:pPr>
            <a:r>
              <a:rPr lang="en-GB" sz="1200" b="1" cap="all" spc="450"/>
              <a:t>Agenda</a:t>
            </a:r>
          </a:p>
        </p:txBody>
      </p:sp>
      <p:sp>
        <p:nvSpPr>
          <p:cNvPr id="14" name="AgendaEmphasisBar"/>
          <p:cNvSpPr/>
          <p:nvPr/>
        </p:nvSpPr>
        <p:spPr bwMode="gray">
          <a:xfrm>
            <a:off x="1616981" y="1839401"/>
            <a:ext cx="127000" cy="743179"/>
          </a:xfrm>
          <a:prstGeom prst="rect">
            <a:avLst/>
          </a:prstGeom>
          <a:solidFill>
            <a:srgbClr val="CC0000"/>
          </a:solidFill>
          <a:ln w="19050">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grpSp>
        <p:nvGrpSpPr>
          <p:cNvPr id="15" name="Agenda"/>
          <p:cNvGrpSpPr/>
          <p:nvPr/>
        </p:nvGrpSpPr>
        <p:grpSpPr>
          <a:xfrm>
            <a:off x="1970752" y="1270000"/>
            <a:ext cx="9891047" cy="5295900"/>
            <a:chOff x="1970752" y="1270000"/>
            <a:chExt cx="9891047" cy="5295900"/>
          </a:xfrm>
        </p:grpSpPr>
        <p:sp>
          <p:nvSpPr>
            <p:cNvPr id="16" name="AgendaTextBox"/>
            <p:cNvSpPr txBox="1"/>
            <p:nvPr/>
          </p:nvSpPr>
          <p:spPr bwMode="gray">
            <a:xfrm>
              <a:off x="2034252" y="1270000"/>
              <a:ext cx="9827547" cy="5295900"/>
            </a:xfrm>
            <a:prstGeom prst="rect">
              <a:avLst/>
            </a:prstGeom>
            <a:noFill/>
          </p:spPr>
          <p:txBody>
            <a:bodyPr vert="horz" wrap="square" lIns="36000" tIns="36000" rIns="36000" bIns="36000" rtlCol="0">
              <a:noAutofit/>
            </a:bodyPr>
            <a:lstStyle/>
            <a:p>
              <a:pPr marL="0" indent="0">
                <a:spcBef>
                  <a:spcPts val="3600"/>
                </a:spcBef>
                <a:buNone/>
              </a:pPr>
              <a:r>
                <a:rPr lang="en-GB" sz="2000" dirty="0"/>
                <a:t>The big picture</a:t>
              </a:r>
            </a:p>
            <a:p>
              <a:pPr marL="0" indent="0">
                <a:spcBef>
                  <a:spcPts val="3600"/>
                </a:spcBef>
                <a:buNone/>
              </a:pPr>
              <a:r>
                <a:rPr lang="en-GB" sz="2000" b="1" dirty="0">
                  <a:solidFill>
                    <a:srgbClr val="CC0000"/>
                  </a:solidFill>
                </a:rPr>
                <a:t>Share best practices of an integrated due diligence approach</a:t>
              </a:r>
            </a:p>
            <a:p>
              <a:pPr marL="0" indent="0">
                <a:spcBef>
                  <a:spcPts val="3600"/>
                </a:spcBef>
                <a:buNone/>
              </a:pPr>
              <a:r>
                <a:rPr lang="en-GB" sz="2000" dirty="0"/>
                <a:t>Discuss insights on “deal success factors“</a:t>
              </a:r>
            </a:p>
            <a:p>
              <a:pPr marL="0" indent="0">
                <a:spcBef>
                  <a:spcPts val="3600"/>
                </a:spcBef>
                <a:buNone/>
              </a:pPr>
              <a:r>
                <a:rPr lang="en-GB" sz="2000" dirty="0"/>
                <a:t>Share how to make “digital“ integral to any due diligence</a:t>
              </a:r>
            </a:p>
            <a:p>
              <a:pPr marL="0" indent="0">
                <a:spcBef>
                  <a:spcPts val="3600"/>
                </a:spcBef>
                <a:buNone/>
              </a:pPr>
              <a:r>
                <a:rPr lang="en-GB" sz="2000" dirty="0"/>
                <a:t>Tips and tricks for an (integrated) DD</a:t>
              </a:r>
            </a:p>
            <a:p>
              <a:pPr marL="0" indent="0">
                <a:spcBef>
                  <a:spcPts val="3600"/>
                </a:spcBef>
                <a:buNone/>
              </a:pPr>
              <a:r>
                <a:rPr lang="en-GB" altLang="ja-JP" sz="2000" dirty="0"/>
                <a:t>Professional Standards in PEG </a:t>
              </a:r>
            </a:p>
            <a:p>
              <a:pPr marL="0" indent="0">
                <a:spcBef>
                  <a:spcPts val="3600"/>
                </a:spcBef>
                <a:buNone/>
              </a:pPr>
              <a:endParaRPr lang="en-GB" sz="2000" dirty="0"/>
            </a:p>
          </p:txBody>
        </p:sp>
        <p:cxnSp>
          <p:nvCxnSpPr>
            <p:cNvPr id="17" name="AgendaSeparator1"/>
            <p:cNvCxnSpPr/>
            <p:nvPr/>
          </p:nvCxnSpPr>
          <p:spPr bwMode="gray">
            <a:xfrm>
              <a:off x="1970752" y="1839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8" name="AgendaSeparator2"/>
            <p:cNvCxnSpPr/>
            <p:nvPr/>
          </p:nvCxnSpPr>
          <p:spPr bwMode="gray">
            <a:xfrm>
              <a:off x="1970752" y="2601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9" name="AgendaSeparator3"/>
            <p:cNvCxnSpPr/>
            <p:nvPr/>
          </p:nvCxnSpPr>
          <p:spPr bwMode="gray">
            <a:xfrm>
              <a:off x="1970752" y="3363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0" name="AgendaSeparator4"/>
            <p:cNvCxnSpPr/>
            <p:nvPr/>
          </p:nvCxnSpPr>
          <p:spPr bwMode="gray">
            <a:xfrm>
              <a:off x="1970752" y="4125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grpSp>
      <p:cxnSp>
        <p:nvCxnSpPr>
          <p:cNvPr id="27" name="AgendaSeparator4">
            <a:extLst>
              <a:ext uri="{FF2B5EF4-FFF2-40B4-BE49-F238E27FC236}">
                <a16:creationId xmlns:a16="http://schemas.microsoft.com/office/drawing/2014/main" id="{EB261B8A-A694-4D64-B06F-8A904863319C}"/>
              </a:ext>
            </a:extLst>
          </p:cNvPr>
          <p:cNvCxnSpPr/>
          <p:nvPr/>
        </p:nvCxnSpPr>
        <p:spPr bwMode="gray">
          <a:xfrm>
            <a:off x="1970752" y="4958284"/>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95859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btfpColumnIndicatorGroup2">
            <a:extLst>
              <a:ext uri="{FF2B5EF4-FFF2-40B4-BE49-F238E27FC236}">
                <a16:creationId xmlns:a16="http://schemas.microsoft.com/office/drawing/2014/main" id="{113B6969-1F49-497D-B60E-2D5BAFB6A05F}"/>
              </a:ext>
            </a:extLst>
          </p:cNvPr>
          <p:cNvGrpSpPr/>
          <p:nvPr/>
        </p:nvGrpSpPr>
        <p:grpSpPr>
          <a:xfrm>
            <a:off x="0" y="6926580"/>
            <a:ext cx="12192000" cy="137160"/>
            <a:chOff x="0" y="6926580"/>
            <a:chExt cx="12192000" cy="137160"/>
          </a:xfrm>
        </p:grpSpPr>
        <p:sp>
          <p:nvSpPr>
            <p:cNvPr id="10" name="btfpColumnGapBlocker457277">
              <a:extLst>
                <a:ext uri="{FF2B5EF4-FFF2-40B4-BE49-F238E27FC236}">
                  <a16:creationId xmlns:a16="http://schemas.microsoft.com/office/drawing/2014/main" id="{DF49EA96-C5FF-4560-8C32-B6979E7C4D45}"/>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655580">
              <a:extLst>
                <a:ext uri="{FF2B5EF4-FFF2-40B4-BE49-F238E27FC236}">
                  <a16:creationId xmlns:a16="http://schemas.microsoft.com/office/drawing/2014/main" id="{732383A8-9F48-47B2-A912-3F2F2D796E3C}"/>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725354">
              <a:extLst>
                <a:ext uri="{FF2B5EF4-FFF2-40B4-BE49-F238E27FC236}">
                  <a16:creationId xmlns:a16="http://schemas.microsoft.com/office/drawing/2014/main" id="{4E1AF570-2AFB-4775-AA15-3DBA8E63EB94}"/>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385578">
              <a:extLst>
                <a:ext uri="{FF2B5EF4-FFF2-40B4-BE49-F238E27FC236}">
                  <a16:creationId xmlns:a16="http://schemas.microsoft.com/office/drawing/2014/main" id="{28C81A31-7768-4330-8438-DB9028B7F390}"/>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1" name="btfpColumnIndicatorGroup1">
            <a:extLst>
              <a:ext uri="{FF2B5EF4-FFF2-40B4-BE49-F238E27FC236}">
                <a16:creationId xmlns:a16="http://schemas.microsoft.com/office/drawing/2014/main" id="{CDB917F2-7CB0-4FFE-BD26-F516E6401B9A}"/>
              </a:ext>
            </a:extLst>
          </p:cNvPr>
          <p:cNvGrpSpPr/>
          <p:nvPr/>
        </p:nvGrpSpPr>
        <p:grpSpPr>
          <a:xfrm>
            <a:off x="0" y="-205740"/>
            <a:ext cx="12192000" cy="137160"/>
            <a:chOff x="0" y="-205740"/>
            <a:chExt cx="12192000" cy="137160"/>
          </a:xfrm>
        </p:grpSpPr>
        <p:sp>
          <p:nvSpPr>
            <p:cNvPr id="9" name="btfpColumnGapBlocker666297">
              <a:extLst>
                <a:ext uri="{FF2B5EF4-FFF2-40B4-BE49-F238E27FC236}">
                  <a16:creationId xmlns:a16="http://schemas.microsoft.com/office/drawing/2014/main" id="{B8EF45EA-224F-401C-90DF-E79D6A39F495}"/>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7" name="btfpColumnGapBlocker556213">
              <a:extLst>
                <a:ext uri="{FF2B5EF4-FFF2-40B4-BE49-F238E27FC236}">
                  <a16:creationId xmlns:a16="http://schemas.microsoft.com/office/drawing/2014/main" id="{D6C67894-2D47-4A3E-9F9E-A398827AED9E}"/>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 name="btfpColumnIndicator920655">
              <a:extLst>
                <a:ext uri="{FF2B5EF4-FFF2-40B4-BE49-F238E27FC236}">
                  <a16:creationId xmlns:a16="http://schemas.microsoft.com/office/drawing/2014/main" id="{85937D00-1F50-4D3D-86EF-85BD8AE0C6A9}"/>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798283">
              <a:extLst>
                <a:ext uri="{FF2B5EF4-FFF2-40B4-BE49-F238E27FC236}">
                  <a16:creationId xmlns:a16="http://schemas.microsoft.com/office/drawing/2014/main" id="{33CDF065-6DC6-4527-9C3D-1F3C082118B7}"/>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btfpLayoutConfig" hidden="1"/>
          <p:cNvSpPr txBox="1"/>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overall_1_131638116449583114 columns_1_131638116449583114 </a:t>
            </a:r>
          </a:p>
        </p:txBody>
      </p:sp>
      <p:sp>
        <p:nvSpPr>
          <p:cNvPr id="180" name="Title 179"/>
          <p:cNvSpPr>
            <a:spLocks noGrp="1"/>
          </p:cNvSpPr>
          <p:nvPr>
            <p:ph type="title"/>
          </p:nvPr>
        </p:nvSpPr>
        <p:spPr>
          <a:xfrm>
            <a:off x="334963" y="1"/>
            <a:ext cx="11522075" cy="876687"/>
          </a:xfrm>
        </p:spPr>
        <p:txBody>
          <a:bodyPr/>
          <a:lstStyle/>
          <a:p>
            <a:pPr marL="0" indent="0"/>
            <a:r>
              <a:rPr lang="en-GB"/>
              <a:t>Bain’s Integrated Due Diligence covers all relevant perspectives…</a:t>
            </a:r>
          </a:p>
        </p:txBody>
      </p:sp>
      <p:grpSp>
        <p:nvGrpSpPr>
          <p:cNvPr id="47" name="Group 46"/>
          <p:cNvGrpSpPr/>
          <p:nvPr/>
        </p:nvGrpSpPr>
        <p:grpSpPr>
          <a:xfrm>
            <a:off x="4221939" y="1713699"/>
            <a:ext cx="3766994" cy="3780000"/>
            <a:chOff x="4221939" y="1713699"/>
            <a:chExt cx="3766994" cy="3780000"/>
          </a:xfrm>
        </p:grpSpPr>
        <p:sp>
          <p:nvSpPr>
            <p:cNvPr id="63" name="Freeform 54"/>
            <p:cNvSpPr/>
            <p:nvPr/>
          </p:nvSpPr>
          <p:spPr bwMode="auto">
            <a:xfrm>
              <a:off x="4221939" y="1713699"/>
              <a:ext cx="1883496" cy="2786222"/>
            </a:xfrm>
            <a:custGeom>
              <a:avLst/>
              <a:gdLst>
                <a:gd name="T0" fmla="*/ 64 w 595"/>
                <a:gd name="T1" fmla="*/ 595 h 877"/>
                <a:gd name="T2" fmla="*/ 567 w 595"/>
                <a:gd name="T3" fmla="*/ 64 h 877"/>
                <a:gd name="T4" fmla="*/ 595 w 595"/>
                <a:gd name="T5" fmla="*/ 28 h 877"/>
                <a:gd name="T6" fmla="*/ 567 w 595"/>
                <a:gd name="T7" fmla="*/ 0 h 877"/>
                <a:gd name="T8" fmla="*/ 0 w 595"/>
                <a:gd name="T9" fmla="*/ 595 h 877"/>
                <a:gd name="T10" fmla="*/ 71 w 595"/>
                <a:gd name="T11" fmla="*/ 877 h 877"/>
                <a:gd name="T12" fmla="*/ 126 w 595"/>
                <a:gd name="T13" fmla="*/ 845 h 877"/>
                <a:gd name="T14" fmla="*/ 64 w 595"/>
                <a:gd name="T15" fmla="*/ 595 h 8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877">
                  <a:moveTo>
                    <a:pt x="64" y="595"/>
                  </a:moveTo>
                  <a:cubicBezTo>
                    <a:pt x="64" y="311"/>
                    <a:pt x="287" y="78"/>
                    <a:pt x="567" y="64"/>
                  </a:cubicBezTo>
                  <a:cubicBezTo>
                    <a:pt x="595" y="28"/>
                    <a:pt x="595" y="28"/>
                    <a:pt x="595" y="28"/>
                  </a:cubicBezTo>
                  <a:cubicBezTo>
                    <a:pt x="567" y="0"/>
                    <a:pt x="567" y="0"/>
                    <a:pt x="567" y="0"/>
                  </a:cubicBezTo>
                  <a:cubicBezTo>
                    <a:pt x="252" y="15"/>
                    <a:pt x="0" y="276"/>
                    <a:pt x="0" y="595"/>
                  </a:cubicBezTo>
                  <a:cubicBezTo>
                    <a:pt x="0" y="697"/>
                    <a:pt x="26" y="793"/>
                    <a:pt x="71" y="877"/>
                  </a:cubicBezTo>
                  <a:cubicBezTo>
                    <a:pt x="126" y="845"/>
                    <a:pt x="126" y="845"/>
                    <a:pt x="126" y="845"/>
                  </a:cubicBezTo>
                  <a:cubicBezTo>
                    <a:pt x="86" y="770"/>
                    <a:pt x="64" y="685"/>
                    <a:pt x="64" y="595"/>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64" name="Freeform 55"/>
            <p:cNvSpPr/>
            <p:nvPr/>
          </p:nvSpPr>
          <p:spPr bwMode="auto">
            <a:xfrm>
              <a:off x="4541926" y="4499921"/>
              <a:ext cx="3160840" cy="993778"/>
            </a:xfrm>
            <a:custGeom>
              <a:avLst/>
              <a:gdLst>
                <a:gd name="T0" fmla="*/ 494 w 999"/>
                <a:gd name="T1" fmla="*/ 249 h 313"/>
                <a:gd name="T2" fmla="*/ 55 w 999"/>
                <a:gd name="T3" fmla="*/ 16 h 313"/>
                <a:gd name="T4" fmla="*/ 7 w 999"/>
                <a:gd name="T5" fmla="*/ 7 h 313"/>
                <a:gd name="T6" fmla="*/ 0 w 999"/>
                <a:gd name="T7" fmla="*/ 48 h 313"/>
                <a:gd name="T8" fmla="*/ 494 w 999"/>
                <a:gd name="T9" fmla="*/ 313 h 313"/>
                <a:gd name="T10" fmla="*/ 999 w 999"/>
                <a:gd name="T11" fmla="*/ 32 h 313"/>
                <a:gd name="T12" fmla="*/ 944 w 999"/>
                <a:gd name="T13" fmla="*/ 0 h 313"/>
                <a:gd name="T14" fmla="*/ 494 w 999"/>
                <a:gd name="T15" fmla="*/ 249 h 3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9" h="313">
                  <a:moveTo>
                    <a:pt x="494" y="249"/>
                  </a:moveTo>
                  <a:cubicBezTo>
                    <a:pt x="312" y="249"/>
                    <a:pt x="151" y="157"/>
                    <a:pt x="55" y="16"/>
                  </a:cubicBezTo>
                  <a:cubicBezTo>
                    <a:pt x="7" y="7"/>
                    <a:pt x="7" y="7"/>
                    <a:pt x="7" y="7"/>
                  </a:cubicBezTo>
                  <a:cubicBezTo>
                    <a:pt x="0" y="48"/>
                    <a:pt x="0" y="48"/>
                    <a:pt x="0" y="48"/>
                  </a:cubicBezTo>
                  <a:cubicBezTo>
                    <a:pt x="106" y="208"/>
                    <a:pt x="288" y="313"/>
                    <a:pt x="494" y="313"/>
                  </a:cubicBezTo>
                  <a:cubicBezTo>
                    <a:pt x="707" y="313"/>
                    <a:pt x="894" y="200"/>
                    <a:pt x="999" y="32"/>
                  </a:cubicBezTo>
                  <a:cubicBezTo>
                    <a:pt x="944" y="0"/>
                    <a:pt x="944" y="0"/>
                    <a:pt x="944" y="0"/>
                  </a:cubicBezTo>
                  <a:cubicBezTo>
                    <a:pt x="850" y="150"/>
                    <a:pt x="684" y="249"/>
                    <a:pt x="494" y="249"/>
                  </a:cubicBezTo>
                  <a:close/>
                </a:path>
              </a:pathLst>
            </a:custGeom>
            <a:solidFill>
              <a:srgbClr val="8585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sp>
          <p:nvSpPr>
            <p:cNvPr id="65" name="Freeform 56"/>
            <p:cNvSpPr/>
            <p:nvPr/>
          </p:nvSpPr>
          <p:spPr bwMode="auto">
            <a:xfrm>
              <a:off x="6196489" y="1713699"/>
              <a:ext cx="1792444" cy="2760207"/>
            </a:xfrm>
            <a:custGeom>
              <a:avLst/>
              <a:gdLst>
                <a:gd name="T0" fmla="*/ 503 w 566"/>
                <a:gd name="T1" fmla="*/ 595 h 869"/>
                <a:gd name="T2" fmla="*/ 449 w 566"/>
                <a:gd name="T3" fmla="*/ 828 h 869"/>
                <a:gd name="T4" fmla="*/ 467 w 566"/>
                <a:gd name="T5" fmla="*/ 869 h 869"/>
                <a:gd name="T6" fmla="*/ 504 w 566"/>
                <a:gd name="T7" fmla="*/ 860 h 869"/>
                <a:gd name="T8" fmla="*/ 566 w 566"/>
                <a:gd name="T9" fmla="*/ 595 h 869"/>
                <a:gd name="T10" fmla="*/ 0 w 566"/>
                <a:gd name="T11" fmla="*/ 0 h 869"/>
                <a:gd name="T12" fmla="*/ 0 w 566"/>
                <a:gd name="T13" fmla="*/ 64 h 869"/>
                <a:gd name="T14" fmla="*/ 503 w 566"/>
                <a:gd name="T15" fmla="*/ 595 h 8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6" h="869">
                  <a:moveTo>
                    <a:pt x="503" y="595"/>
                  </a:moveTo>
                  <a:cubicBezTo>
                    <a:pt x="503" y="678"/>
                    <a:pt x="483" y="757"/>
                    <a:pt x="449" y="828"/>
                  </a:cubicBezTo>
                  <a:cubicBezTo>
                    <a:pt x="467" y="869"/>
                    <a:pt x="467" y="869"/>
                    <a:pt x="467" y="869"/>
                  </a:cubicBezTo>
                  <a:cubicBezTo>
                    <a:pt x="504" y="860"/>
                    <a:pt x="504" y="860"/>
                    <a:pt x="504" y="860"/>
                  </a:cubicBezTo>
                  <a:cubicBezTo>
                    <a:pt x="544" y="780"/>
                    <a:pt x="566" y="690"/>
                    <a:pt x="566" y="595"/>
                  </a:cubicBezTo>
                  <a:cubicBezTo>
                    <a:pt x="566" y="276"/>
                    <a:pt x="315" y="15"/>
                    <a:pt x="0" y="0"/>
                  </a:cubicBezTo>
                  <a:cubicBezTo>
                    <a:pt x="0" y="64"/>
                    <a:pt x="0" y="64"/>
                    <a:pt x="0" y="64"/>
                  </a:cubicBezTo>
                  <a:cubicBezTo>
                    <a:pt x="280" y="78"/>
                    <a:pt x="503" y="311"/>
                    <a:pt x="503" y="595"/>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FFFFFF"/>
                </a:solidFill>
              </a:endParaRPr>
            </a:p>
          </p:txBody>
        </p:sp>
      </p:grpSp>
      <p:sp>
        <p:nvSpPr>
          <p:cNvPr id="12" name="TextBox 11"/>
          <p:cNvSpPr txBox="1"/>
          <p:nvPr/>
        </p:nvSpPr>
        <p:spPr bwMode="gray">
          <a:xfrm>
            <a:off x="8837718" y="2688334"/>
            <a:ext cx="3019320" cy="1134532"/>
          </a:xfrm>
          <a:prstGeom prst="rect">
            <a:avLst/>
          </a:prstGeom>
          <a:noFill/>
        </p:spPr>
        <p:txBody>
          <a:bodyPr wrap="square" lIns="0" tIns="36000" rIns="36000" bIns="36000" rtlCol="0" anchor="ctr" anchorCtr="0">
            <a:spAutoFit/>
          </a:bodyPr>
          <a:lstStyle/>
          <a:p>
            <a:pPr marL="0" indent="0" defTabSz="904197">
              <a:spcBef>
                <a:spcPts val="600"/>
              </a:spcBef>
              <a:buNone/>
            </a:pPr>
            <a:r>
              <a:rPr lang="en-GB" b="1">
                <a:latin typeface="+mj-lt"/>
              </a:rPr>
              <a:t>Commercial Excellence</a:t>
            </a:r>
          </a:p>
          <a:p>
            <a:pPr marL="0" indent="0" defTabSz="904197">
              <a:spcBef>
                <a:spcPts val="600"/>
              </a:spcBef>
              <a:buNone/>
            </a:pPr>
            <a:r>
              <a:rPr lang="en-GB">
                <a:solidFill>
                  <a:prstClr val="black"/>
                </a:solidFill>
                <a:latin typeface="+mj-lt"/>
              </a:rPr>
              <a:t>Go-to-market, Salesforce effectiveness, pricing, channel, growth v market</a:t>
            </a:r>
          </a:p>
        </p:txBody>
      </p:sp>
      <p:sp>
        <p:nvSpPr>
          <p:cNvPr id="15" name="Oval 9"/>
          <p:cNvSpPr>
            <a:spLocks noChangeArrowheads="1"/>
          </p:cNvSpPr>
          <p:nvPr/>
        </p:nvSpPr>
        <p:spPr bwMode="auto">
          <a:xfrm>
            <a:off x="5008420" y="2506683"/>
            <a:ext cx="2194032" cy="2194032"/>
          </a:xfrm>
          <a:prstGeom prst="ellipse">
            <a:avLst/>
          </a:prstGeom>
          <a:solidFill>
            <a:schemeClr val="accent3"/>
          </a:solidFill>
          <a:ln w="19050" cap="flat" cmpd="sng" algn="ctr">
            <a:noFill/>
            <a:prstDash val="solid"/>
            <a:round/>
            <a:headEnd type="none" w="med" len="med"/>
            <a:tailEnd type="none" w="med" len="med"/>
          </a:ln>
        </p:spPr>
        <p:txBody>
          <a:bodyPr vert="horz" wrap="none" lIns="91440" tIns="45720" rIns="91440" bIns="45720" numCol="1" anchor="ctr" anchorCtr="0" compatLnSpc="1">
            <a:prstTxWarp prst="textNoShape">
              <a:avLst/>
            </a:prstTxWarp>
          </a:bodyPr>
          <a:lstStyle/>
          <a:p>
            <a:pPr marL="0" indent="0" algn="ctr">
              <a:spcBef>
                <a:spcPct val="0"/>
              </a:spcBef>
              <a:buNone/>
            </a:pPr>
            <a:r>
              <a:rPr lang="en-GB" b="1">
                <a:solidFill>
                  <a:schemeClr val="bg1"/>
                </a:solidFill>
              </a:rPr>
              <a:t>Integrated</a:t>
            </a:r>
            <a:br>
              <a:rPr lang="en-GB" b="1">
                <a:solidFill>
                  <a:schemeClr val="bg1"/>
                </a:solidFill>
              </a:rPr>
            </a:br>
            <a:r>
              <a:rPr lang="en-GB" b="1">
                <a:solidFill>
                  <a:schemeClr val="bg1"/>
                </a:solidFill>
              </a:rPr>
              <a:t>Due Diligence</a:t>
            </a:r>
          </a:p>
          <a:p>
            <a:pPr marL="0" indent="0" algn="ctr">
              <a:spcBef>
                <a:spcPct val="0"/>
              </a:spcBef>
              <a:buNone/>
            </a:pPr>
            <a:r>
              <a:rPr lang="en-GB" b="1">
                <a:solidFill>
                  <a:schemeClr val="bg1"/>
                </a:solidFill>
              </a:rPr>
              <a:t>+</a:t>
            </a:r>
          </a:p>
          <a:p>
            <a:pPr marL="0" indent="0" algn="ctr">
              <a:spcBef>
                <a:spcPct val="0"/>
              </a:spcBef>
              <a:buNone/>
            </a:pPr>
            <a:r>
              <a:rPr lang="en-GB" b="1">
                <a:solidFill>
                  <a:schemeClr val="bg1"/>
                </a:solidFill>
              </a:rPr>
              <a:t>VCP A1</a:t>
            </a:r>
          </a:p>
        </p:txBody>
      </p:sp>
      <p:cxnSp>
        <p:nvCxnSpPr>
          <p:cNvPr id="39" name="Straight Connector 38"/>
          <p:cNvCxnSpPr/>
          <p:nvPr/>
        </p:nvCxnSpPr>
        <p:spPr bwMode="gray">
          <a:xfrm flipH="1" flipV="1">
            <a:off x="6119750" y="1271217"/>
            <a:ext cx="0" cy="359463"/>
          </a:xfrm>
          <a:prstGeom prst="line">
            <a:avLst/>
          </a:prstGeom>
          <a:ln w="952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358879" y="4558918"/>
            <a:ext cx="4073423" cy="366907"/>
            <a:chOff x="358879" y="4487668"/>
            <a:chExt cx="4073423" cy="366907"/>
          </a:xfrm>
        </p:grpSpPr>
        <p:cxnSp>
          <p:nvCxnSpPr>
            <p:cNvPr id="37" name="Straight Connector 36"/>
            <p:cNvCxnSpPr/>
            <p:nvPr/>
          </p:nvCxnSpPr>
          <p:spPr bwMode="gray">
            <a:xfrm flipH="1">
              <a:off x="358879" y="4854471"/>
              <a:ext cx="3016600" cy="0"/>
            </a:xfrm>
            <a:prstGeom prst="line">
              <a:avLst/>
            </a:prstGeom>
            <a:ln w="952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gray">
            <a:xfrm flipH="1">
              <a:off x="3378200" y="4487668"/>
              <a:ext cx="1054102" cy="366907"/>
            </a:xfrm>
            <a:prstGeom prst="line">
              <a:avLst/>
            </a:prstGeom>
            <a:ln w="952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gray">
          <a:xfrm>
            <a:off x="8840438" y="4925721"/>
            <a:ext cx="3016600" cy="0"/>
          </a:xfrm>
          <a:prstGeom prst="line">
            <a:avLst/>
          </a:prstGeom>
          <a:ln w="952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7783615" y="4558918"/>
            <a:ext cx="1054102" cy="366907"/>
          </a:xfrm>
          <a:prstGeom prst="line">
            <a:avLst/>
          </a:prstGeom>
          <a:ln w="952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bwMode="gray">
          <a:xfrm>
            <a:off x="2987881" y="5637957"/>
            <a:ext cx="6235109" cy="888311"/>
          </a:xfrm>
          <a:prstGeom prst="rect">
            <a:avLst/>
          </a:prstGeom>
          <a:noFill/>
        </p:spPr>
        <p:txBody>
          <a:bodyPr wrap="square" lIns="0" tIns="36000" rIns="36000" bIns="36000" rtlCol="0" anchor="ctr" anchorCtr="0">
            <a:spAutoFit/>
          </a:bodyPr>
          <a:lstStyle/>
          <a:p>
            <a:pPr marL="0" indent="0" algn="ctr" defTabSz="904197">
              <a:spcBef>
                <a:spcPts val="600"/>
              </a:spcBef>
              <a:buNone/>
            </a:pPr>
            <a:r>
              <a:rPr lang="en-GB" b="1">
                <a:latin typeface="+mj-lt"/>
              </a:rPr>
              <a:t>Ops DD</a:t>
            </a:r>
          </a:p>
          <a:p>
            <a:pPr marL="0" indent="0" algn="ctr" defTabSz="904197">
              <a:spcBef>
                <a:spcPts val="600"/>
              </a:spcBef>
              <a:buNone/>
            </a:pPr>
            <a:r>
              <a:rPr lang="en-GB">
                <a:latin typeface="+mj-lt"/>
              </a:rPr>
              <a:t>Cost and/or cash focus – major cost and capability themes, cash and capital efficiency; cost/cash potential</a:t>
            </a:r>
          </a:p>
        </p:txBody>
      </p:sp>
      <p:sp>
        <p:nvSpPr>
          <p:cNvPr id="57" name="TextBox 56"/>
          <p:cNvSpPr txBox="1"/>
          <p:nvPr/>
        </p:nvSpPr>
        <p:spPr bwMode="gray">
          <a:xfrm>
            <a:off x="353834" y="2649862"/>
            <a:ext cx="3019320" cy="1857807"/>
          </a:xfrm>
          <a:prstGeom prst="rect">
            <a:avLst/>
          </a:prstGeom>
          <a:noFill/>
        </p:spPr>
        <p:txBody>
          <a:bodyPr wrap="square" lIns="0" tIns="36000" rIns="36000" bIns="36000" rtlCol="0" anchor="ctr" anchorCtr="0">
            <a:spAutoFit/>
          </a:bodyPr>
          <a:lstStyle/>
          <a:p>
            <a:pPr marL="0" indent="0" algn="r" defTabSz="904197">
              <a:spcBef>
                <a:spcPts val="600"/>
              </a:spcBef>
              <a:buNone/>
            </a:pPr>
            <a:r>
              <a:rPr lang="en-GB" b="1">
                <a:latin typeface="+mj-lt"/>
              </a:rPr>
              <a:t>Strategic DD</a:t>
            </a:r>
          </a:p>
          <a:p>
            <a:pPr marL="0" indent="0" algn="r" defTabSz="904197">
              <a:spcBef>
                <a:spcPts val="600"/>
              </a:spcBef>
              <a:buNone/>
            </a:pPr>
            <a:r>
              <a:rPr lang="en-GB">
                <a:latin typeface="+mj-lt"/>
              </a:rPr>
              <a:t>Market &amp; industry dynamics</a:t>
            </a:r>
          </a:p>
          <a:p>
            <a:pPr marL="0" indent="0" algn="r" defTabSz="904197">
              <a:spcBef>
                <a:spcPts val="600"/>
              </a:spcBef>
              <a:buNone/>
            </a:pPr>
            <a:r>
              <a:rPr lang="en-GB">
                <a:latin typeface="+mj-lt"/>
              </a:rPr>
              <a:t>competitive strength,</a:t>
            </a:r>
          </a:p>
          <a:p>
            <a:pPr marL="0" indent="0" algn="r" defTabSz="904197">
              <a:spcBef>
                <a:spcPts val="600"/>
              </a:spcBef>
              <a:buNone/>
            </a:pPr>
            <a:r>
              <a:rPr lang="en-GB">
                <a:latin typeface="+mj-lt"/>
              </a:rPr>
              <a:t>voice of the customer, company strategy and plan,</a:t>
            </a:r>
          </a:p>
          <a:p>
            <a:pPr marL="0" indent="0" algn="r" defTabSz="904197">
              <a:spcBef>
                <a:spcPts val="600"/>
              </a:spcBef>
              <a:buNone/>
            </a:pPr>
            <a:r>
              <a:rPr lang="en-GB">
                <a:latin typeface="+mj-lt"/>
              </a:rPr>
              <a:t>value creation</a:t>
            </a:r>
          </a:p>
        </p:txBody>
      </p:sp>
    </p:spTree>
    <p:custDataLst>
      <p:tags r:id="rId1"/>
    </p:custDataLst>
    <p:extLst>
      <p:ext uri="{BB962C8B-B14F-4D97-AF65-F5344CB8AC3E}">
        <p14:creationId xmlns:p14="http://schemas.microsoft.com/office/powerpoint/2010/main" val="774204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btfpColumnIndicatorGroup2">
            <a:extLst>
              <a:ext uri="{FF2B5EF4-FFF2-40B4-BE49-F238E27FC236}">
                <a16:creationId xmlns:a16="http://schemas.microsoft.com/office/drawing/2014/main" id="{07C4E4DF-8511-4C8F-9B87-037EDD4007D5}"/>
              </a:ext>
            </a:extLst>
          </p:cNvPr>
          <p:cNvGrpSpPr/>
          <p:nvPr/>
        </p:nvGrpSpPr>
        <p:grpSpPr>
          <a:xfrm>
            <a:off x="0" y="6926580"/>
            <a:ext cx="12192000" cy="137160"/>
            <a:chOff x="0" y="6926580"/>
            <a:chExt cx="12192000" cy="137160"/>
          </a:xfrm>
        </p:grpSpPr>
        <p:sp>
          <p:nvSpPr>
            <p:cNvPr id="37" name="btfpColumnGapBlocker529534">
              <a:extLst>
                <a:ext uri="{FF2B5EF4-FFF2-40B4-BE49-F238E27FC236}">
                  <a16:creationId xmlns:a16="http://schemas.microsoft.com/office/drawing/2014/main" id="{8B72FEA5-0496-4914-B913-70002264B5ED}"/>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5" name="btfpColumnGapBlocker603158">
              <a:extLst>
                <a:ext uri="{FF2B5EF4-FFF2-40B4-BE49-F238E27FC236}">
                  <a16:creationId xmlns:a16="http://schemas.microsoft.com/office/drawing/2014/main" id="{66ECC06C-F53E-4E59-925C-8CE266964D22}"/>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3" name="btfpColumnIndicator573209">
              <a:extLst>
                <a:ext uri="{FF2B5EF4-FFF2-40B4-BE49-F238E27FC236}">
                  <a16:creationId xmlns:a16="http://schemas.microsoft.com/office/drawing/2014/main" id="{4CECC9F3-6D26-4164-8EA0-8FB6D8D44119}"/>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1" name="btfpColumnIndicator588585">
              <a:extLst>
                <a:ext uri="{FF2B5EF4-FFF2-40B4-BE49-F238E27FC236}">
                  <a16:creationId xmlns:a16="http://schemas.microsoft.com/office/drawing/2014/main" id="{ED65DE34-3F7C-4EF1-948B-E91ED6FA8576}"/>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38" name="btfpColumnIndicatorGroup1">
            <a:extLst>
              <a:ext uri="{FF2B5EF4-FFF2-40B4-BE49-F238E27FC236}">
                <a16:creationId xmlns:a16="http://schemas.microsoft.com/office/drawing/2014/main" id="{E685FA9D-6DB8-40CB-A449-68B7D719EABC}"/>
              </a:ext>
            </a:extLst>
          </p:cNvPr>
          <p:cNvGrpSpPr/>
          <p:nvPr/>
        </p:nvGrpSpPr>
        <p:grpSpPr>
          <a:xfrm>
            <a:off x="0" y="-205740"/>
            <a:ext cx="12192000" cy="137160"/>
            <a:chOff x="0" y="-205740"/>
            <a:chExt cx="12192000" cy="137160"/>
          </a:xfrm>
        </p:grpSpPr>
        <p:sp>
          <p:nvSpPr>
            <p:cNvPr id="36" name="btfpColumnGapBlocker577269">
              <a:extLst>
                <a:ext uri="{FF2B5EF4-FFF2-40B4-BE49-F238E27FC236}">
                  <a16:creationId xmlns:a16="http://schemas.microsoft.com/office/drawing/2014/main" id="{34454679-ABE8-4E8F-B913-E6147930616D}"/>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4" name="btfpColumnGapBlocker550152">
              <a:extLst>
                <a:ext uri="{FF2B5EF4-FFF2-40B4-BE49-F238E27FC236}">
                  <a16:creationId xmlns:a16="http://schemas.microsoft.com/office/drawing/2014/main" id="{A0538DB8-E6BD-4A11-AB16-207F1351885E}"/>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2" name="btfpColumnIndicator674988">
              <a:extLst>
                <a:ext uri="{FF2B5EF4-FFF2-40B4-BE49-F238E27FC236}">
                  <a16:creationId xmlns:a16="http://schemas.microsoft.com/office/drawing/2014/main" id="{74E4C9B3-3D44-4182-8DC6-BBF84A469EBA}"/>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0" name="btfpColumnIndicator293834">
              <a:extLst>
                <a:ext uri="{FF2B5EF4-FFF2-40B4-BE49-F238E27FC236}">
                  <a16:creationId xmlns:a16="http://schemas.microsoft.com/office/drawing/2014/main" id="{1B38A20D-D034-4FEC-A620-3C6BBF0718AA}"/>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…and addresses six due diligence imperatives</a:t>
            </a:r>
          </a:p>
        </p:txBody>
      </p:sp>
      <p:sp>
        <p:nvSpPr>
          <p:cNvPr id="3" name="btfpLayoutConfig" hidden="1"/>
          <p:cNvSpPr txBox="1"/>
          <p:nvPr/>
        </p:nvSpPr>
        <p:spPr bwMode="gray">
          <a:xfrm>
            <a:off x="12700" y="12700"/>
            <a:ext cx="2371409"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overall_0_131878842413287287 columns_1_131855500610525147 4_0_131855502299932266 7_0_131855502299932266 8_0_131855502299932266 11_0_131855502299932266 14_0_131855502299932266 17_0_131855502299932266 20_0_131855508605678247 23_1_131855512701978196 24_1_131855513067263059 25_1_131855513092170922 26_1_131855513124478115 27_1_131855513167287477 28_1_131855513207406450 </a:t>
            </a:r>
          </a:p>
        </p:txBody>
      </p:sp>
      <p:graphicFrame>
        <p:nvGraphicFramePr>
          <p:cNvPr id="7" name="btfpTable107618"/>
          <p:cNvGraphicFramePr>
            <a:graphicFrameLocks noGrp="1"/>
          </p:cNvGraphicFramePr>
          <p:nvPr>
            <p:custDataLst>
              <p:tags r:id="rId2"/>
            </p:custDataLst>
            <p:extLst>
              <p:ext uri="{D42A27DB-BD31-4B8C-83A1-F6EECF244321}">
                <p14:modId xmlns:p14="http://schemas.microsoft.com/office/powerpoint/2010/main" val="2685051809"/>
              </p:ext>
            </p:extLst>
          </p:nvPr>
        </p:nvGraphicFramePr>
        <p:xfrm>
          <a:off x="3365800" y="1267888"/>
          <a:ext cx="8496000" cy="5061654"/>
        </p:xfrm>
        <a:graphic>
          <a:graphicData uri="http://schemas.openxmlformats.org/drawingml/2006/table">
            <a:tbl>
              <a:tblPr firstRow="1" firstCol="1">
                <a:tableStyleId>{9D7B26C5-4107-4FEC-AEDC-1716B250A1EF}</a:tableStyleId>
              </a:tblPr>
              <a:tblGrid>
                <a:gridCol w="8496000">
                  <a:extLst>
                    <a:ext uri="{9D8B030D-6E8A-4147-A177-3AD203B41FA5}">
                      <a16:colId xmlns:a16="http://schemas.microsoft.com/office/drawing/2014/main" val="2596304785"/>
                    </a:ext>
                  </a:extLst>
                </a:gridCol>
              </a:tblGrid>
              <a:tr h="389358">
                <a:tc>
                  <a:txBody>
                    <a:bodyPr/>
                    <a:lstStyle/>
                    <a:p>
                      <a:pPr marL="177800" lvl="0" indent="-177800">
                        <a:spcBef>
                          <a:spcPct val="0"/>
                        </a:spcBef>
                        <a:spcAft>
                          <a:spcPct val="0"/>
                        </a:spcAft>
                      </a:pPr>
                      <a:r>
                        <a:rPr lang="en-GB" sz="1400" b="0" noProof="0">
                          <a:solidFill>
                            <a:schemeClr val="tx1"/>
                          </a:solidFill>
                        </a:rPr>
                        <a:t>Articulate a sound, </a:t>
                      </a:r>
                      <a:r>
                        <a:rPr lang="en-GB" sz="1400" b="1" noProof="0">
                          <a:solidFill>
                            <a:schemeClr val="tx1"/>
                          </a:solidFill>
                        </a:rPr>
                        <a:t>concrete investment thesis</a:t>
                      </a:r>
                    </a:p>
                  </a:txBody>
                  <a:tcPr marT="36000" marB="36000"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06491870"/>
                  </a:ext>
                </a:extLst>
              </a:tr>
              <a:tr h="389358">
                <a:tc>
                  <a:txBody>
                    <a:bodyPr/>
                    <a:lstStyle/>
                    <a:p>
                      <a:pPr marL="177800" lvl="0" indent="-177800">
                        <a:spcBef>
                          <a:spcPct val="0"/>
                        </a:spcBef>
                        <a:spcAft>
                          <a:spcPct val="0"/>
                        </a:spcAft>
                      </a:pPr>
                      <a:r>
                        <a:rPr lang="en-GB" sz="1400" b="1" noProof="0">
                          <a:solidFill>
                            <a:schemeClr val="tx1"/>
                          </a:solidFill>
                        </a:rPr>
                        <a:t>Zero in on the few big questions </a:t>
                      </a:r>
                      <a:r>
                        <a:rPr lang="en-GB" sz="1400" b="0" noProof="0">
                          <a:solidFill>
                            <a:schemeClr val="tx1"/>
                          </a:solidFill>
                        </a:rPr>
                        <a:t>that will prove or disprove your thesis</a:t>
                      </a:r>
                    </a:p>
                  </a:txBody>
                  <a:tcPr marT="36000" marB="36000" anchor="ctr">
                    <a:lnL>
                      <a:noFill/>
                    </a:lnL>
                    <a:lnR>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2008987"/>
                  </a:ext>
                </a:extLst>
              </a:tr>
              <a:tr h="389358">
                <a:tc>
                  <a:txBody>
                    <a:bodyPr/>
                    <a:lstStyle/>
                    <a:p>
                      <a:pPr marL="177800" lvl="0" indent="-177800">
                        <a:spcBef>
                          <a:spcPct val="0"/>
                        </a:spcBef>
                        <a:spcAft>
                          <a:spcPct val="0"/>
                        </a:spcAft>
                      </a:pPr>
                      <a:r>
                        <a:rPr lang="en-GB" sz="1400" b="1" noProof="0">
                          <a:solidFill>
                            <a:schemeClr val="tx1"/>
                          </a:solidFill>
                        </a:rPr>
                        <a:t>Throw out biased secondary research </a:t>
                      </a:r>
                      <a:r>
                        <a:rPr lang="en-GB" sz="1400" b="0" noProof="0">
                          <a:solidFill>
                            <a:schemeClr val="tx1"/>
                          </a:solidFill>
                        </a:rPr>
                        <a:t>and forecasts provided by target (smell the perfumed pig)</a:t>
                      </a:r>
                    </a:p>
                  </a:txBody>
                  <a:tcPr marT="36000" marB="36000" anchor="ctr">
                    <a:lnL>
                      <a:noFill/>
                    </a:lnL>
                    <a:lnR>
                      <a:noFill/>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5500982"/>
                  </a:ext>
                </a:extLst>
              </a:tr>
              <a:tr h="389358">
                <a:tc>
                  <a:txBody>
                    <a:bodyPr/>
                    <a:lstStyle/>
                    <a:p>
                      <a:pPr marL="177800" lvl="0" indent="-177800">
                        <a:spcBef>
                          <a:spcPct val="0"/>
                        </a:spcBef>
                        <a:spcAft>
                          <a:spcPct val="0"/>
                        </a:spcAft>
                      </a:pPr>
                      <a:r>
                        <a:rPr lang="en-GB" sz="1400" b="1" noProof="0">
                          <a:solidFill>
                            <a:schemeClr val="tx1"/>
                          </a:solidFill>
                        </a:rPr>
                        <a:t>Build own proprietary, bottom-up view </a:t>
                      </a:r>
                      <a:r>
                        <a:rPr lang="en-GB" sz="1400" b="0" noProof="0">
                          <a:solidFill>
                            <a:schemeClr val="tx1"/>
                          </a:solidFill>
                        </a:rPr>
                        <a:t>by talking to customers, suppliers, competitors</a:t>
                      </a:r>
                    </a:p>
                  </a:txBody>
                  <a:tcPr marT="36000" marB="36000" anchor="ctr">
                    <a:lnL>
                      <a:noFill/>
                    </a:lnL>
                    <a:lnR>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6451878"/>
                  </a:ext>
                </a:extLst>
              </a:tr>
              <a:tr h="389358">
                <a:tc>
                  <a:txBody>
                    <a:bodyPr/>
                    <a:lstStyle/>
                    <a:p>
                      <a:pPr marL="177800" lvl="0" indent="-177800">
                        <a:spcBef>
                          <a:spcPct val="0"/>
                        </a:spcBef>
                        <a:spcAft>
                          <a:spcPct val="0"/>
                        </a:spcAft>
                      </a:pPr>
                      <a:r>
                        <a:rPr lang="en-GB" sz="1400" b="0" noProof="0">
                          <a:solidFill>
                            <a:schemeClr val="tx1"/>
                          </a:solidFill>
                        </a:rPr>
                        <a:t>Identify and </a:t>
                      </a:r>
                      <a:r>
                        <a:rPr lang="en-GB" sz="1400" b="1" noProof="0">
                          <a:solidFill>
                            <a:schemeClr val="tx1"/>
                          </a:solidFill>
                        </a:rPr>
                        <a:t>assess potential red flags early</a:t>
                      </a:r>
                    </a:p>
                  </a:txBody>
                  <a:tcPr marT="36000" marB="36000" anchor="ctr">
                    <a:lnL>
                      <a:noFill/>
                    </a:lnL>
                    <a:lnR>
                      <a:noFill/>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3899749"/>
                  </a:ext>
                </a:extLst>
              </a:tr>
              <a:tr h="389358">
                <a:tc>
                  <a:txBody>
                    <a:bodyPr/>
                    <a:lstStyle/>
                    <a:p>
                      <a:pPr marL="177800" lvl="0" indent="-177800">
                        <a:spcBef>
                          <a:spcPct val="0"/>
                        </a:spcBef>
                        <a:spcAft>
                          <a:spcPct val="0"/>
                        </a:spcAft>
                      </a:pPr>
                      <a:r>
                        <a:rPr lang="en-GB" sz="1400" b="0" noProof="0">
                          <a:solidFill>
                            <a:schemeClr val="tx1"/>
                          </a:solidFill>
                        </a:rPr>
                        <a:t>Visualize the </a:t>
                      </a:r>
                      <a:r>
                        <a:rPr lang="en-GB" sz="1400" b="1" noProof="0">
                          <a:solidFill>
                            <a:schemeClr val="tx1"/>
                          </a:solidFill>
                        </a:rPr>
                        <a:t>true downside case </a:t>
                      </a:r>
                      <a:r>
                        <a:rPr lang="en-GB" sz="1400" b="0" noProof="0">
                          <a:solidFill>
                            <a:schemeClr val="tx1"/>
                          </a:solidFill>
                        </a:rPr>
                        <a:t>(it’s not just the base case less 5%)</a:t>
                      </a:r>
                    </a:p>
                  </a:txBody>
                  <a:tcPr marT="36000" marB="36000" anchor="ctr">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2211969"/>
                  </a:ext>
                </a:extLst>
              </a:tr>
              <a:tr h="389358">
                <a:tc>
                  <a:txBody>
                    <a:bodyPr/>
                    <a:lstStyle/>
                    <a:p>
                      <a:pPr marL="177800" lvl="0" indent="-177800">
                        <a:spcBef>
                          <a:spcPct val="0"/>
                        </a:spcBef>
                        <a:spcAft>
                          <a:spcPct val="0"/>
                        </a:spcAft>
                      </a:pPr>
                      <a:r>
                        <a:rPr lang="en-GB" sz="1400" b="0" noProof="0">
                          <a:solidFill>
                            <a:schemeClr val="tx1"/>
                          </a:solidFill>
                        </a:rPr>
                        <a:t>Build in </a:t>
                      </a:r>
                      <a:r>
                        <a:rPr lang="en-GB" sz="1400" b="1" noProof="0">
                          <a:solidFill>
                            <a:schemeClr val="tx1"/>
                          </a:solidFill>
                        </a:rPr>
                        <a:t>contingency</a:t>
                      </a:r>
                      <a:r>
                        <a:rPr lang="en-GB" sz="1400" b="0" noProof="0">
                          <a:solidFill>
                            <a:schemeClr val="tx1"/>
                          </a:solidFill>
                        </a:rPr>
                        <a:t> plans</a:t>
                      </a:r>
                    </a:p>
                  </a:txBody>
                  <a:tcPr marT="36000" marB="36000" anchor="ctr">
                    <a:lnL>
                      <a:noFill/>
                    </a:lnL>
                    <a:lnR>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25577134"/>
                  </a:ext>
                </a:extLst>
              </a:tr>
              <a:tr h="389358">
                <a:tc>
                  <a:txBody>
                    <a:bodyPr/>
                    <a:lstStyle/>
                    <a:p>
                      <a:pPr marL="177800" lvl="0" indent="-177800">
                        <a:spcBef>
                          <a:spcPct val="0"/>
                        </a:spcBef>
                        <a:spcAft>
                          <a:spcPct val="0"/>
                        </a:spcAft>
                      </a:pPr>
                      <a:r>
                        <a:rPr lang="en-GB" sz="1400" b="0" spc="-20" baseline="0" noProof="0">
                          <a:solidFill>
                            <a:schemeClr val="tx1"/>
                          </a:solidFill>
                        </a:rPr>
                        <a:t>Identify options to </a:t>
                      </a:r>
                      <a:r>
                        <a:rPr lang="en-GB" sz="1400" b="1" spc="-20" baseline="0" noProof="0">
                          <a:solidFill>
                            <a:schemeClr val="tx1"/>
                          </a:solidFill>
                        </a:rPr>
                        <a:t>drive value above the base case</a:t>
                      </a:r>
                      <a:r>
                        <a:rPr lang="en-GB" sz="1400" b="0" spc="-20" baseline="0" noProof="0">
                          <a:solidFill>
                            <a:schemeClr val="tx1"/>
                          </a:solidFill>
                        </a:rPr>
                        <a:t>: Strategic, Operational, Organizational and Financial</a:t>
                      </a:r>
                    </a:p>
                  </a:txBody>
                  <a:tcPr marT="36000" marB="36000" anchor="ctr">
                    <a:lnL>
                      <a:noFill/>
                    </a:lnL>
                    <a:lnR>
                      <a:noFill/>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31342165"/>
                  </a:ext>
                </a:extLst>
              </a:tr>
              <a:tr h="389358">
                <a:tc>
                  <a:txBody>
                    <a:bodyPr/>
                    <a:lstStyle/>
                    <a:p>
                      <a:pPr marL="177800" lvl="0" indent="-177800">
                        <a:spcBef>
                          <a:spcPct val="0"/>
                        </a:spcBef>
                        <a:spcAft>
                          <a:spcPct val="0"/>
                        </a:spcAft>
                      </a:pPr>
                      <a:r>
                        <a:rPr lang="en-GB" sz="1400" b="0" noProof="0">
                          <a:solidFill>
                            <a:schemeClr val="tx1"/>
                          </a:solidFill>
                        </a:rPr>
                        <a:t>We quantify</a:t>
                      </a:r>
                      <a:r>
                        <a:rPr lang="en-GB" sz="1400" b="1" noProof="0">
                          <a:solidFill>
                            <a:schemeClr val="tx1"/>
                          </a:solidFill>
                        </a:rPr>
                        <a:t> upsides and requirements to achieve</a:t>
                      </a:r>
                    </a:p>
                  </a:txBody>
                  <a:tcPr marT="36000" marB="36000" anchor="ctr">
                    <a:lnL>
                      <a:noFill/>
                    </a:lnL>
                    <a:lnR>
                      <a:noFill/>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9965794"/>
                  </a:ext>
                </a:extLst>
              </a:tr>
              <a:tr h="389358">
                <a:tc>
                  <a:txBody>
                    <a:bodyPr/>
                    <a:lstStyle/>
                    <a:p>
                      <a:pPr marL="177800" lvl="0" indent="-177800">
                        <a:spcBef>
                          <a:spcPct val="0"/>
                        </a:spcBef>
                        <a:spcAft>
                          <a:spcPct val="0"/>
                        </a:spcAft>
                      </a:pPr>
                      <a:r>
                        <a:rPr lang="en-GB" sz="1400" b="0" baseline="0" noProof="0">
                          <a:solidFill>
                            <a:schemeClr val="tx1"/>
                          </a:solidFill>
                        </a:rPr>
                        <a:t>Identify opportunities and establish priorities across </a:t>
                      </a:r>
                      <a:r>
                        <a:rPr lang="en-GB" sz="1400" b="1" baseline="0" noProof="0">
                          <a:solidFill>
                            <a:schemeClr val="tx1"/>
                          </a:solidFill>
                        </a:rPr>
                        <a:t>the full range of value creation levers </a:t>
                      </a:r>
                    </a:p>
                  </a:txBody>
                  <a:tcPr marT="36000" marB="36000" anchor="ctr">
                    <a:lnL>
                      <a:noFill/>
                    </a:lnL>
                    <a:lnR>
                      <a:noFill/>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1215420"/>
                  </a:ext>
                </a:extLst>
              </a:tr>
              <a:tr h="389358">
                <a:tc>
                  <a:txBody>
                    <a:bodyPr/>
                    <a:lstStyle/>
                    <a:p>
                      <a:pPr marL="177800" lvl="0" indent="-177800" algn="l" defTabSz="711200" rtl="0" eaLnBrk="1" latinLnBrk="0" hangingPunct="1">
                        <a:spcBef>
                          <a:spcPct val="0"/>
                        </a:spcBef>
                        <a:spcAft>
                          <a:spcPct val="0"/>
                        </a:spcAft>
                      </a:pPr>
                      <a:r>
                        <a:rPr lang="en-GB" sz="1400" b="0" kern="1200" noProof="0">
                          <a:solidFill>
                            <a:schemeClr val="tx1"/>
                          </a:solidFill>
                          <a:latin typeface="+mn-lt"/>
                          <a:ea typeface="+mn-ea"/>
                          <a:cs typeface="+mn-cs"/>
                        </a:rPr>
                        <a:t>Identify and capture </a:t>
                      </a:r>
                      <a:r>
                        <a:rPr lang="en-GB" sz="1400" b="1" kern="1200" noProof="0">
                          <a:solidFill>
                            <a:schemeClr val="tx1"/>
                          </a:solidFill>
                          <a:latin typeface="+mn-lt"/>
                          <a:ea typeface="+mn-ea"/>
                          <a:cs typeface="+mn-cs"/>
                        </a:rPr>
                        <a:t>interdependencies between topline growth and margins</a:t>
                      </a:r>
                    </a:p>
                  </a:txBody>
                  <a:tcPr marT="36000" marB="36000" anchor="ctr">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286496"/>
                  </a:ext>
                </a:extLst>
              </a:tr>
              <a:tr h="389358">
                <a:tc>
                  <a:txBody>
                    <a:bodyPr/>
                    <a:lstStyle/>
                    <a:p>
                      <a:pPr marL="177800" lvl="0" indent="-177800">
                        <a:spcBef>
                          <a:spcPct val="0"/>
                        </a:spcBef>
                        <a:spcAft>
                          <a:spcPct val="0"/>
                        </a:spcAft>
                      </a:pPr>
                      <a:r>
                        <a:rPr lang="en-GB" sz="1400" b="0" baseline="0" noProof="0">
                          <a:solidFill>
                            <a:schemeClr val="tx1"/>
                          </a:solidFill>
                        </a:rPr>
                        <a:t>Outline the leverage </a:t>
                      </a:r>
                      <a:r>
                        <a:rPr lang="en-GB" sz="1400" b="1" baseline="0" noProof="0">
                          <a:solidFill>
                            <a:schemeClr val="tx1"/>
                          </a:solidFill>
                        </a:rPr>
                        <a:t>points and actions required </a:t>
                      </a:r>
                      <a:r>
                        <a:rPr lang="en-GB" sz="1400" b="0" baseline="0" noProof="0">
                          <a:solidFill>
                            <a:schemeClr val="tx1"/>
                          </a:solidFill>
                        </a:rPr>
                        <a:t>to capture upside opportunities</a:t>
                      </a:r>
                    </a:p>
                  </a:txBody>
                  <a:tcPr marT="36000" marB="36000" anchor="ctr">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73199466"/>
                  </a:ext>
                </a:extLst>
              </a:tr>
              <a:tr h="389358">
                <a:tc>
                  <a:txBody>
                    <a:bodyPr/>
                    <a:lstStyle/>
                    <a:p>
                      <a:pPr marL="177800" marR="0" lvl="0" indent="-177800" algn="l" defTabSz="711200" rtl="0" eaLnBrk="1" fontAlgn="auto" latinLnBrk="0" hangingPunct="1">
                        <a:lnSpc>
                          <a:spcPct val="100000"/>
                        </a:lnSpc>
                        <a:spcBef>
                          <a:spcPct val="0"/>
                        </a:spcBef>
                        <a:spcAft>
                          <a:spcPct val="0"/>
                        </a:spcAft>
                        <a:buClrTx/>
                        <a:buSzTx/>
                        <a:defRPr/>
                      </a:pPr>
                      <a:r>
                        <a:rPr lang="en-GB" sz="1400" b="0" baseline="0" noProof="0">
                          <a:solidFill>
                            <a:schemeClr val="tx1"/>
                          </a:solidFill>
                        </a:rPr>
                        <a:t>Prioritize opportunities and </a:t>
                      </a:r>
                      <a:r>
                        <a:rPr lang="en-GB" sz="1400" b="1" baseline="0" noProof="0">
                          <a:solidFill>
                            <a:schemeClr val="tx1"/>
                          </a:solidFill>
                        </a:rPr>
                        <a:t>assess Full Potential value </a:t>
                      </a:r>
                      <a:r>
                        <a:rPr lang="en-GB" sz="1400" b="0" baseline="0" noProof="0">
                          <a:solidFill>
                            <a:schemeClr val="tx1"/>
                          </a:solidFill>
                        </a:rPr>
                        <a:t>to facilitate discussion post-closing</a:t>
                      </a:r>
                    </a:p>
                  </a:txBody>
                  <a:tcPr marT="36000" marB="36000" anchor="ctr">
                    <a:lnL>
                      <a:noFill/>
                    </a:lnL>
                    <a:lnR>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542595"/>
                  </a:ext>
                </a:extLst>
              </a:tr>
            </a:tbl>
          </a:graphicData>
        </a:graphic>
      </p:graphicFrame>
      <p:sp>
        <p:nvSpPr>
          <p:cNvPr id="23" name="btfpNumberBubble816380"/>
          <p:cNvSpPr/>
          <p:nvPr>
            <p:custDataLst>
              <p:tags r:id="rId3"/>
            </p:custDataLst>
          </p:nvPr>
        </p:nvSpPr>
        <p:spPr bwMode="gray">
          <a:xfrm>
            <a:off x="334963" y="1320339"/>
            <a:ext cx="572004" cy="675039"/>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rgbClr val="858585"/>
                </a:solidFill>
              </a:rPr>
              <a:t>1</a:t>
            </a:r>
          </a:p>
        </p:txBody>
      </p:sp>
      <p:sp>
        <p:nvSpPr>
          <p:cNvPr id="24" name="btfpNumberBubble816380"/>
          <p:cNvSpPr/>
          <p:nvPr>
            <p:custDataLst>
              <p:tags r:id="rId4"/>
            </p:custDataLst>
          </p:nvPr>
        </p:nvSpPr>
        <p:spPr bwMode="gray">
          <a:xfrm>
            <a:off x="334964" y="2091316"/>
            <a:ext cx="572004" cy="675039"/>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rgbClr val="858585"/>
                </a:solidFill>
              </a:rPr>
              <a:t>2</a:t>
            </a:r>
          </a:p>
        </p:txBody>
      </p:sp>
      <p:sp>
        <p:nvSpPr>
          <p:cNvPr id="25" name="btfpNumberBubble816380"/>
          <p:cNvSpPr/>
          <p:nvPr>
            <p:custDataLst>
              <p:tags r:id="rId5"/>
            </p:custDataLst>
          </p:nvPr>
        </p:nvSpPr>
        <p:spPr bwMode="gray">
          <a:xfrm>
            <a:off x="334964" y="2884657"/>
            <a:ext cx="572004" cy="1048028"/>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rgbClr val="858585"/>
                </a:solidFill>
              </a:rPr>
              <a:t>3</a:t>
            </a:r>
          </a:p>
        </p:txBody>
      </p:sp>
      <p:sp>
        <p:nvSpPr>
          <p:cNvPr id="26" name="btfpNumberBubble816380"/>
          <p:cNvSpPr/>
          <p:nvPr>
            <p:custDataLst>
              <p:tags r:id="rId6"/>
            </p:custDataLst>
          </p:nvPr>
        </p:nvSpPr>
        <p:spPr bwMode="gray">
          <a:xfrm>
            <a:off x="334964" y="4062686"/>
            <a:ext cx="572004" cy="675039"/>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rgbClr val="858585"/>
                </a:solidFill>
              </a:rPr>
              <a:t>4</a:t>
            </a:r>
          </a:p>
        </p:txBody>
      </p:sp>
      <p:sp>
        <p:nvSpPr>
          <p:cNvPr id="27" name="btfpNumberBubble816380"/>
          <p:cNvSpPr/>
          <p:nvPr>
            <p:custDataLst>
              <p:tags r:id="rId7"/>
            </p:custDataLst>
          </p:nvPr>
        </p:nvSpPr>
        <p:spPr bwMode="gray">
          <a:xfrm>
            <a:off x="334964" y="4834020"/>
            <a:ext cx="572004" cy="675039"/>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rgbClr val="858585"/>
                </a:solidFill>
              </a:rPr>
              <a:t>5</a:t>
            </a:r>
          </a:p>
        </p:txBody>
      </p:sp>
      <p:sp>
        <p:nvSpPr>
          <p:cNvPr id="28" name="btfpNumberBubble816380"/>
          <p:cNvSpPr/>
          <p:nvPr>
            <p:custDataLst>
              <p:tags r:id="rId8"/>
            </p:custDataLst>
          </p:nvPr>
        </p:nvSpPr>
        <p:spPr bwMode="gray">
          <a:xfrm>
            <a:off x="334964" y="5616348"/>
            <a:ext cx="572004" cy="675039"/>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rgbClr val="858585"/>
                </a:solidFill>
              </a:rPr>
              <a:t>6</a:t>
            </a:r>
          </a:p>
        </p:txBody>
      </p:sp>
      <p:sp>
        <p:nvSpPr>
          <p:cNvPr id="29"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grpSp>
        <p:nvGrpSpPr>
          <p:cNvPr id="4" name="btfpRowHeaderBox518516"/>
          <p:cNvGrpSpPr/>
          <p:nvPr>
            <p:custDataLst>
              <p:tags r:id="rId9"/>
            </p:custDataLst>
          </p:nvPr>
        </p:nvGrpSpPr>
        <p:grpSpPr>
          <a:xfrm>
            <a:off x="1049791" y="5616348"/>
            <a:ext cx="2173185" cy="675039"/>
            <a:chOff x="267010" y="933743"/>
            <a:chExt cx="2477492" cy="972979"/>
          </a:xfrm>
        </p:grpSpPr>
        <p:sp>
          <p:nvSpPr>
            <p:cNvPr id="5" name="btfpRowHeaderBoxText518516"/>
            <p:cNvSpPr txBox="1"/>
            <p:nvPr/>
          </p:nvSpPr>
          <p:spPr bwMode="gray">
            <a:xfrm>
              <a:off x="267010" y="933743"/>
              <a:ext cx="2477492" cy="972979"/>
            </a:xfrm>
            <a:prstGeom prst="rect">
              <a:avLst/>
            </a:prstGeom>
            <a:noFill/>
          </p:spPr>
          <p:txBody>
            <a:bodyPr vert="horz" wrap="square" lIns="0" tIns="36036" rIns="72000" bIns="36036" rtlCol="0" anchor="t">
              <a:noAutofit/>
            </a:bodyPr>
            <a:lstStyle/>
            <a:p>
              <a:pPr marL="0" indent="0">
                <a:spcBef>
                  <a:spcPct val="0"/>
                </a:spcBef>
                <a:buNone/>
              </a:pPr>
              <a:r>
                <a:rPr lang="en-GB" sz="1400" b="1">
                  <a:solidFill>
                    <a:srgbClr val="000000"/>
                  </a:solidFill>
                </a:rPr>
                <a:t>Create a bridge to</a:t>
              </a:r>
              <a:br>
                <a:rPr lang="en-GB" sz="1400" b="1">
                  <a:solidFill>
                    <a:srgbClr val="000000"/>
                  </a:solidFill>
                </a:rPr>
              </a:br>
              <a:r>
                <a:rPr lang="en-GB" sz="1400" b="1">
                  <a:solidFill>
                    <a:srgbClr val="000000"/>
                  </a:solidFill>
                </a:rPr>
                <a:t>post-acquisition value creation</a:t>
              </a:r>
            </a:p>
          </p:txBody>
        </p:sp>
        <p:cxnSp>
          <p:nvCxnSpPr>
            <p:cNvPr id="6" name="btfpRowHeaderBoxLine518516"/>
            <p:cNvCxnSpPr/>
            <p:nvPr/>
          </p:nvCxnSpPr>
          <p:spPr bwMode="gray">
            <a:xfrm flipH="1">
              <a:off x="2744502" y="933743"/>
              <a:ext cx="0" cy="972979"/>
            </a:xfrm>
            <a:prstGeom prst="line">
              <a:avLst/>
            </a:prstGeom>
            <a:ln w="152400"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8" name="btfpRowHeaderBox518516"/>
          <p:cNvGrpSpPr/>
          <p:nvPr>
            <p:custDataLst>
              <p:tags r:id="rId10"/>
            </p:custDataLst>
          </p:nvPr>
        </p:nvGrpSpPr>
        <p:grpSpPr>
          <a:xfrm>
            <a:off x="1049791" y="4834020"/>
            <a:ext cx="2173185" cy="675039"/>
            <a:chOff x="267010" y="933743"/>
            <a:chExt cx="2477492" cy="972979"/>
          </a:xfrm>
        </p:grpSpPr>
        <p:sp>
          <p:nvSpPr>
            <p:cNvPr id="9" name="btfpRowHeaderBoxText518516"/>
            <p:cNvSpPr txBox="1"/>
            <p:nvPr/>
          </p:nvSpPr>
          <p:spPr bwMode="gray">
            <a:xfrm>
              <a:off x="267010" y="933743"/>
              <a:ext cx="2477492" cy="972979"/>
            </a:xfrm>
            <a:prstGeom prst="rect">
              <a:avLst/>
            </a:prstGeom>
            <a:noFill/>
          </p:spPr>
          <p:txBody>
            <a:bodyPr vert="horz" wrap="square" lIns="0" tIns="36036" rIns="72000" bIns="36036" rtlCol="0" anchor="t">
              <a:noAutofit/>
            </a:bodyPr>
            <a:lstStyle/>
            <a:p>
              <a:pPr marL="0" indent="0">
                <a:spcBef>
                  <a:spcPct val="0"/>
                </a:spcBef>
                <a:buNone/>
              </a:pPr>
              <a:r>
                <a:rPr lang="en-GB" sz="1400" b="1"/>
                <a:t>Take an integrated</a:t>
              </a:r>
              <a:br>
                <a:rPr lang="en-GB" sz="1400" b="1"/>
              </a:br>
              <a:r>
                <a:rPr lang="en-GB" sz="1400" b="1"/>
                <a:t>view of the top and bottom line</a:t>
              </a:r>
            </a:p>
          </p:txBody>
        </p:sp>
        <p:cxnSp>
          <p:nvCxnSpPr>
            <p:cNvPr id="10" name="btfpRowHeaderBoxLine518516"/>
            <p:cNvCxnSpPr/>
            <p:nvPr/>
          </p:nvCxnSpPr>
          <p:spPr bwMode="gray">
            <a:xfrm flipH="1">
              <a:off x="2744502" y="933743"/>
              <a:ext cx="0" cy="972979"/>
            </a:xfrm>
            <a:prstGeom prst="line">
              <a:avLst/>
            </a:prstGeom>
            <a:ln w="152400" cap="flat">
              <a:solidFill>
                <a:srgbClr val="2D475A"/>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1" name="btfpRowHeaderBox518516"/>
          <p:cNvGrpSpPr/>
          <p:nvPr>
            <p:custDataLst>
              <p:tags r:id="rId11"/>
            </p:custDataLst>
          </p:nvPr>
        </p:nvGrpSpPr>
        <p:grpSpPr>
          <a:xfrm>
            <a:off x="1049791" y="4062686"/>
            <a:ext cx="2173185" cy="675039"/>
            <a:chOff x="267010" y="1275545"/>
            <a:chExt cx="2477492" cy="972979"/>
          </a:xfrm>
        </p:grpSpPr>
        <p:sp>
          <p:nvSpPr>
            <p:cNvPr id="12" name="btfpRowHeaderBoxText518516"/>
            <p:cNvSpPr txBox="1"/>
            <p:nvPr/>
          </p:nvSpPr>
          <p:spPr bwMode="gray">
            <a:xfrm>
              <a:off x="267010" y="1275545"/>
              <a:ext cx="2477492" cy="972979"/>
            </a:xfrm>
            <a:prstGeom prst="rect">
              <a:avLst/>
            </a:prstGeom>
            <a:noFill/>
          </p:spPr>
          <p:txBody>
            <a:bodyPr vert="horz" wrap="square" lIns="0" tIns="36036" rIns="72000" bIns="36036" rtlCol="0" anchor="t">
              <a:noAutofit/>
            </a:bodyPr>
            <a:lstStyle/>
            <a:p>
              <a:pPr marL="0" indent="0">
                <a:spcBef>
                  <a:spcPct val="0"/>
                </a:spcBef>
                <a:buNone/>
              </a:pPr>
              <a:r>
                <a:rPr lang="en-GB" sz="1400" b="1"/>
                <a:t>Identify upside opportunities</a:t>
              </a:r>
            </a:p>
            <a:p>
              <a:pPr marL="0" indent="0">
                <a:spcBef>
                  <a:spcPct val="0"/>
                </a:spcBef>
                <a:buNone/>
              </a:pPr>
              <a:endParaRPr lang="en-GB" sz="1400" b="1">
                <a:solidFill>
                  <a:srgbClr val="46647B"/>
                </a:solidFill>
              </a:endParaRPr>
            </a:p>
          </p:txBody>
        </p:sp>
        <p:cxnSp>
          <p:nvCxnSpPr>
            <p:cNvPr id="13" name="btfpRowHeaderBoxLine518516"/>
            <p:cNvCxnSpPr/>
            <p:nvPr/>
          </p:nvCxnSpPr>
          <p:spPr bwMode="gray">
            <a:xfrm flipH="1">
              <a:off x="2744502" y="1275545"/>
              <a:ext cx="0" cy="972979"/>
            </a:xfrm>
            <a:prstGeom prst="line">
              <a:avLst/>
            </a:prstGeom>
            <a:ln w="152400" cap="flat">
              <a:solidFill>
                <a:srgbClr val="46647B"/>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4" name="btfpRowHeaderBox518516"/>
          <p:cNvGrpSpPr/>
          <p:nvPr>
            <p:custDataLst>
              <p:tags r:id="rId12"/>
            </p:custDataLst>
          </p:nvPr>
        </p:nvGrpSpPr>
        <p:grpSpPr>
          <a:xfrm>
            <a:off x="1049791" y="2884657"/>
            <a:ext cx="2173185" cy="1048028"/>
            <a:chOff x="267010" y="1281178"/>
            <a:chExt cx="2477492" cy="972979"/>
          </a:xfrm>
        </p:grpSpPr>
        <p:sp>
          <p:nvSpPr>
            <p:cNvPr id="15" name="btfpRowHeaderBoxText518516"/>
            <p:cNvSpPr txBox="1"/>
            <p:nvPr/>
          </p:nvSpPr>
          <p:spPr bwMode="gray">
            <a:xfrm>
              <a:off x="267010" y="1281178"/>
              <a:ext cx="2477492" cy="972979"/>
            </a:xfrm>
            <a:prstGeom prst="rect">
              <a:avLst/>
            </a:prstGeom>
            <a:noFill/>
          </p:spPr>
          <p:txBody>
            <a:bodyPr vert="horz" wrap="square" lIns="0" tIns="36036" rIns="72000" bIns="36036" rtlCol="0" anchor="t">
              <a:noAutofit/>
            </a:bodyPr>
            <a:lstStyle/>
            <a:p>
              <a:pPr marL="0" indent="0">
                <a:spcBef>
                  <a:spcPct val="0"/>
                </a:spcBef>
                <a:buNone/>
              </a:pPr>
              <a:r>
                <a:rPr lang="en-GB" sz="1400" b="1"/>
                <a:t>Think the</a:t>
              </a:r>
            </a:p>
            <a:p>
              <a:pPr marL="0" indent="0">
                <a:spcBef>
                  <a:spcPct val="0"/>
                </a:spcBef>
                <a:buNone/>
              </a:pPr>
              <a:r>
                <a:rPr lang="en-GB" sz="1400" b="1"/>
                <a:t>unthinkable</a:t>
              </a:r>
            </a:p>
            <a:p>
              <a:pPr marL="0" indent="0">
                <a:spcBef>
                  <a:spcPct val="0"/>
                </a:spcBef>
                <a:buNone/>
              </a:pPr>
              <a:endParaRPr lang="en-GB" sz="1400" b="1">
                <a:solidFill>
                  <a:srgbClr val="7891AA"/>
                </a:solidFill>
              </a:endParaRPr>
            </a:p>
          </p:txBody>
        </p:sp>
        <p:cxnSp>
          <p:nvCxnSpPr>
            <p:cNvPr id="16" name="btfpRowHeaderBoxLine518516"/>
            <p:cNvCxnSpPr/>
            <p:nvPr/>
          </p:nvCxnSpPr>
          <p:spPr bwMode="gray">
            <a:xfrm flipH="1">
              <a:off x="2744502" y="1281178"/>
              <a:ext cx="0" cy="972979"/>
            </a:xfrm>
            <a:prstGeom prst="line">
              <a:avLst/>
            </a:prstGeom>
            <a:ln w="152400" cap="flat">
              <a:solidFill>
                <a:srgbClr val="7891AA"/>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7" name="btfpRowHeaderBox518516"/>
          <p:cNvGrpSpPr/>
          <p:nvPr>
            <p:custDataLst>
              <p:tags r:id="rId13"/>
            </p:custDataLst>
          </p:nvPr>
        </p:nvGrpSpPr>
        <p:grpSpPr>
          <a:xfrm>
            <a:off x="1049791" y="1320339"/>
            <a:ext cx="2173185" cy="675039"/>
            <a:chOff x="267010" y="1245419"/>
            <a:chExt cx="2477492" cy="972979"/>
          </a:xfrm>
        </p:grpSpPr>
        <p:sp>
          <p:nvSpPr>
            <p:cNvPr id="18" name="btfpRowHeaderBoxText518516"/>
            <p:cNvSpPr txBox="1"/>
            <p:nvPr/>
          </p:nvSpPr>
          <p:spPr bwMode="gray">
            <a:xfrm>
              <a:off x="267010" y="1245419"/>
              <a:ext cx="2477492" cy="972979"/>
            </a:xfrm>
            <a:prstGeom prst="rect">
              <a:avLst/>
            </a:prstGeom>
            <a:noFill/>
          </p:spPr>
          <p:txBody>
            <a:bodyPr vert="horz" wrap="square" lIns="0" tIns="36036" rIns="72000" bIns="36036" rtlCol="0" anchor="t">
              <a:noAutofit/>
            </a:bodyPr>
            <a:lstStyle/>
            <a:p>
              <a:pPr marL="0" indent="0">
                <a:spcBef>
                  <a:spcPct val="0"/>
                </a:spcBef>
                <a:buNone/>
              </a:pPr>
              <a:r>
                <a:rPr lang="en-GB" sz="1400" b="1"/>
                <a:t>Drive work from independent investment thesis</a:t>
              </a:r>
            </a:p>
          </p:txBody>
        </p:sp>
        <p:cxnSp>
          <p:nvCxnSpPr>
            <p:cNvPr id="19" name="btfpRowHeaderBoxLine518516"/>
            <p:cNvCxnSpPr/>
            <p:nvPr/>
          </p:nvCxnSpPr>
          <p:spPr bwMode="gray">
            <a:xfrm flipH="1">
              <a:off x="2744502" y="1245419"/>
              <a:ext cx="0" cy="972979"/>
            </a:xfrm>
            <a:prstGeom prst="line">
              <a:avLst/>
            </a:prstGeom>
            <a:ln w="152400" cap="flat">
              <a:solidFill>
                <a:srgbClr val="B4B4B4"/>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btfpRowHeaderBox518516"/>
          <p:cNvGrpSpPr/>
          <p:nvPr>
            <p:custDataLst>
              <p:tags r:id="rId14"/>
            </p:custDataLst>
          </p:nvPr>
        </p:nvGrpSpPr>
        <p:grpSpPr>
          <a:xfrm>
            <a:off x="1049791" y="2091316"/>
            <a:ext cx="2173185" cy="675039"/>
            <a:chOff x="267010" y="1245419"/>
            <a:chExt cx="2477492" cy="972979"/>
          </a:xfrm>
        </p:grpSpPr>
        <p:sp>
          <p:nvSpPr>
            <p:cNvPr id="21" name="btfpRowHeaderBoxText518516"/>
            <p:cNvSpPr txBox="1"/>
            <p:nvPr/>
          </p:nvSpPr>
          <p:spPr bwMode="gray">
            <a:xfrm>
              <a:off x="267010" y="1245419"/>
              <a:ext cx="2477492" cy="972979"/>
            </a:xfrm>
            <a:prstGeom prst="rect">
              <a:avLst/>
            </a:prstGeom>
            <a:noFill/>
          </p:spPr>
          <p:txBody>
            <a:bodyPr vert="horz" wrap="square" lIns="0" tIns="36036" rIns="72000" bIns="36036" rtlCol="0" anchor="t">
              <a:noAutofit/>
            </a:bodyPr>
            <a:lstStyle/>
            <a:p>
              <a:pPr marL="0" indent="0">
                <a:spcBef>
                  <a:spcPct val="0"/>
                </a:spcBef>
                <a:buNone/>
              </a:pPr>
              <a:r>
                <a:rPr lang="en-GB" sz="1400" b="1"/>
                <a:t>Rigorously test critical questions from the </a:t>
              </a:r>
            </a:p>
            <a:p>
              <a:pPr marL="0" indent="0">
                <a:spcBef>
                  <a:spcPct val="0"/>
                </a:spcBef>
                <a:buNone/>
              </a:pPr>
              <a:r>
                <a:rPr lang="en-GB" sz="1400" b="1"/>
                <a:t>outside in</a:t>
              </a:r>
            </a:p>
          </p:txBody>
        </p:sp>
        <p:cxnSp>
          <p:nvCxnSpPr>
            <p:cNvPr id="22" name="btfpRowHeaderBoxLine518516"/>
            <p:cNvCxnSpPr/>
            <p:nvPr/>
          </p:nvCxnSpPr>
          <p:spPr bwMode="gray">
            <a:xfrm flipH="1">
              <a:off x="2744502" y="1245419"/>
              <a:ext cx="0" cy="972979"/>
            </a:xfrm>
            <a:prstGeom prst="line">
              <a:avLst/>
            </a:prstGeom>
            <a:ln w="152400" cap="flat">
              <a:solidFill>
                <a:srgbClr val="A3BCD3"/>
              </a:solidFill>
              <a:miter lim="800000"/>
              <a:tailEnd type="non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680517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btfpColumnIndicatorGroup2">
            <a:extLst>
              <a:ext uri="{FF2B5EF4-FFF2-40B4-BE49-F238E27FC236}">
                <a16:creationId xmlns:a16="http://schemas.microsoft.com/office/drawing/2014/main" id="{550B4A70-730A-4D4F-B716-644AFF951392}"/>
              </a:ext>
            </a:extLst>
          </p:cNvPr>
          <p:cNvGrpSpPr/>
          <p:nvPr/>
        </p:nvGrpSpPr>
        <p:grpSpPr>
          <a:xfrm>
            <a:off x="0" y="6926580"/>
            <a:ext cx="12192000" cy="137160"/>
            <a:chOff x="0" y="6926580"/>
            <a:chExt cx="12192000" cy="137160"/>
          </a:xfrm>
        </p:grpSpPr>
        <p:sp>
          <p:nvSpPr>
            <p:cNvPr id="12" name="btfpColumnGapBlocker636492">
              <a:extLst>
                <a:ext uri="{FF2B5EF4-FFF2-40B4-BE49-F238E27FC236}">
                  <a16:creationId xmlns:a16="http://schemas.microsoft.com/office/drawing/2014/main" id="{A50F3879-7039-43D8-BA19-FB058B1FF809}"/>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757492">
              <a:extLst>
                <a:ext uri="{FF2B5EF4-FFF2-40B4-BE49-F238E27FC236}">
                  <a16:creationId xmlns:a16="http://schemas.microsoft.com/office/drawing/2014/main" id="{32FEA172-7690-4424-93D2-C4F9E6258AA1}"/>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716331">
              <a:extLst>
                <a:ext uri="{FF2B5EF4-FFF2-40B4-BE49-F238E27FC236}">
                  <a16:creationId xmlns:a16="http://schemas.microsoft.com/office/drawing/2014/main" id="{BDE7CADE-FE87-42D5-89A5-240826EB014A}"/>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333370">
              <a:extLst>
                <a:ext uri="{FF2B5EF4-FFF2-40B4-BE49-F238E27FC236}">
                  <a16:creationId xmlns:a16="http://schemas.microsoft.com/office/drawing/2014/main" id="{7E9AD2A1-4DAB-4996-A2B1-652D97513C7F}"/>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3" name="btfpColumnIndicatorGroup1">
            <a:extLst>
              <a:ext uri="{FF2B5EF4-FFF2-40B4-BE49-F238E27FC236}">
                <a16:creationId xmlns:a16="http://schemas.microsoft.com/office/drawing/2014/main" id="{D8B8D8B0-5214-483B-A333-B5DFB36306C5}"/>
              </a:ext>
            </a:extLst>
          </p:cNvPr>
          <p:cNvGrpSpPr/>
          <p:nvPr/>
        </p:nvGrpSpPr>
        <p:grpSpPr>
          <a:xfrm>
            <a:off x="0" y="-205740"/>
            <a:ext cx="12192000" cy="137160"/>
            <a:chOff x="0" y="-205740"/>
            <a:chExt cx="12192000" cy="137160"/>
          </a:xfrm>
        </p:grpSpPr>
        <p:sp>
          <p:nvSpPr>
            <p:cNvPr id="11" name="btfpColumnGapBlocker578029">
              <a:extLst>
                <a:ext uri="{FF2B5EF4-FFF2-40B4-BE49-F238E27FC236}">
                  <a16:creationId xmlns:a16="http://schemas.microsoft.com/office/drawing/2014/main" id="{3F7239A2-70DD-4A70-A9F6-A6708F5CB89A}"/>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788138">
              <a:extLst>
                <a:ext uri="{FF2B5EF4-FFF2-40B4-BE49-F238E27FC236}">
                  <a16:creationId xmlns:a16="http://schemas.microsoft.com/office/drawing/2014/main" id="{A92A5AC1-E486-4B1D-880F-8665DFB01859}"/>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332748">
              <a:extLst>
                <a:ext uri="{FF2B5EF4-FFF2-40B4-BE49-F238E27FC236}">
                  <a16:creationId xmlns:a16="http://schemas.microsoft.com/office/drawing/2014/main" id="{BC711478-28ED-4C48-8AC3-335FE926295C}"/>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536927">
              <a:extLst>
                <a:ext uri="{FF2B5EF4-FFF2-40B4-BE49-F238E27FC236}">
                  <a16:creationId xmlns:a16="http://schemas.microsoft.com/office/drawing/2014/main" id="{D8194311-D498-4552-881F-197E9551F2E5}"/>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1021681"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overall_1_131680037794529323 columns_1_131680037794398950 6_1_131680037791140048 7_1_131680184346550392 12_1_131680183730147339 19_1_131680184135625690 </a:t>
            </a:r>
          </a:p>
        </p:txBody>
      </p:sp>
      <p:sp>
        <p:nvSpPr>
          <p:cNvPr id="2" name="Title 1"/>
          <p:cNvSpPr>
            <a:spLocks noGrp="1"/>
          </p:cNvSpPr>
          <p:nvPr>
            <p:ph type="title"/>
          </p:nvPr>
        </p:nvSpPr>
        <p:spPr/>
        <p:txBody>
          <a:bodyPr wrap="square"/>
          <a:lstStyle/>
          <a:p>
            <a:pPr marL="177800" indent="-177800"/>
            <a:r>
              <a:rPr lang="en-GB"/>
              <a:t>Why are we talking about Integrated DD?</a:t>
            </a:r>
          </a:p>
        </p:txBody>
      </p:sp>
      <p:sp>
        <p:nvSpPr>
          <p:cNvPr id="7" name="btfpBulletedList935966"/>
          <p:cNvSpPr txBox="1"/>
          <p:nvPr>
            <p:custDataLst>
              <p:tags r:id="rId2"/>
            </p:custDataLst>
          </p:nvPr>
        </p:nvSpPr>
        <p:spPr bwMode="gray">
          <a:xfrm>
            <a:off x="330200" y="1270000"/>
            <a:ext cx="11531600" cy="4112271"/>
          </a:xfrm>
          <a:prstGeom prst="rect">
            <a:avLst/>
          </a:prstGeom>
          <a:noFill/>
        </p:spPr>
        <p:txBody>
          <a:bodyPr vert="horz" wrap="square" lIns="36000" tIns="36000" rIns="36000" bIns="36000" rtlCol="0">
            <a:spAutoFit/>
          </a:bodyPr>
          <a:lstStyle/>
          <a:p>
            <a:pPr>
              <a:spcBef>
                <a:spcPts val="1800"/>
              </a:spcBef>
            </a:pPr>
            <a:r>
              <a:rPr lang="en-GB">
                <a:solidFill>
                  <a:srgbClr val="000000"/>
                </a:solidFill>
              </a:rPr>
              <a:t>Returns in private equity will increasingly rely on </a:t>
            </a:r>
            <a:r>
              <a:rPr lang="en-GB" b="1">
                <a:solidFill>
                  <a:srgbClr val="000000"/>
                </a:solidFill>
              </a:rPr>
              <a:t>profit growth</a:t>
            </a:r>
            <a:r>
              <a:rPr lang="en-GB">
                <a:solidFill>
                  <a:srgbClr val="000000"/>
                </a:solidFill>
              </a:rPr>
              <a:t>, given that traditional PE levers are softening (GDP growth, leverage, multiples) </a:t>
            </a:r>
          </a:p>
          <a:p>
            <a:pPr>
              <a:spcBef>
                <a:spcPts val="1800"/>
              </a:spcBef>
            </a:pPr>
            <a:r>
              <a:rPr lang="en-GB">
                <a:solidFill>
                  <a:srgbClr val="000000"/>
                </a:solidFill>
              </a:rPr>
              <a:t>In bidding situations, getting </a:t>
            </a:r>
            <a:r>
              <a:rPr lang="en-GB" b="1">
                <a:solidFill>
                  <a:srgbClr val="000000"/>
                </a:solidFill>
              </a:rPr>
              <a:t>robust</a:t>
            </a:r>
            <a:r>
              <a:rPr lang="en-GB">
                <a:solidFill>
                  <a:srgbClr val="000000"/>
                </a:solidFill>
              </a:rPr>
              <a:t> and </a:t>
            </a:r>
            <a:r>
              <a:rPr lang="en-GB" b="1">
                <a:solidFill>
                  <a:srgbClr val="000000"/>
                </a:solidFill>
              </a:rPr>
              <a:t>realistic</a:t>
            </a:r>
            <a:r>
              <a:rPr lang="en-GB">
                <a:solidFill>
                  <a:srgbClr val="000000"/>
                </a:solidFill>
              </a:rPr>
              <a:t> perspective on </a:t>
            </a:r>
            <a:r>
              <a:rPr lang="en-GB" b="1">
                <a:solidFill>
                  <a:srgbClr val="000000"/>
                </a:solidFill>
              </a:rPr>
              <a:t>margin expansion potential </a:t>
            </a:r>
            <a:r>
              <a:rPr lang="en-GB">
                <a:solidFill>
                  <a:srgbClr val="000000"/>
                </a:solidFill>
              </a:rPr>
              <a:t>is key for our clients to develop </a:t>
            </a:r>
            <a:r>
              <a:rPr lang="en-GB" b="1">
                <a:solidFill>
                  <a:srgbClr val="000000"/>
                </a:solidFill>
              </a:rPr>
              <a:t>differentiated angle </a:t>
            </a:r>
            <a:r>
              <a:rPr lang="en-GB">
                <a:solidFill>
                  <a:srgbClr val="000000"/>
                </a:solidFill>
              </a:rPr>
              <a:t>vs. competitors</a:t>
            </a:r>
          </a:p>
          <a:p>
            <a:pPr lvl="1">
              <a:spcBef>
                <a:spcPts val="900"/>
              </a:spcBef>
            </a:pPr>
            <a:r>
              <a:rPr lang="en-GB">
                <a:solidFill>
                  <a:srgbClr val="000000"/>
                </a:solidFill>
              </a:rPr>
              <a:t>Integrated DD can help validate margin improvement opportunities included in management plan and identify additional upside potential</a:t>
            </a:r>
          </a:p>
          <a:p>
            <a:pPr lvl="1">
              <a:spcBef>
                <a:spcPts val="900"/>
              </a:spcBef>
            </a:pPr>
            <a:r>
              <a:rPr lang="en-GB">
                <a:solidFill>
                  <a:srgbClr val="000000"/>
                </a:solidFill>
              </a:rPr>
              <a:t>Need to rely on deep post-acquisition experience to be realistic</a:t>
            </a:r>
          </a:p>
          <a:p>
            <a:pPr>
              <a:spcBef>
                <a:spcPts val="1800"/>
              </a:spcBef>
            </a:pPr>
            <a:r>
              <a:rPr lang="en-GB">
                <a:solidFill>
                  <a:srgbClr val="000000"/>
                </a:solidFill>
              </a:rPr>
              <a:t>Having an </a:t>
            </a:r>
            <a:r>
              <a:rPr lang="en-GB" b="1">
                <a:solidFill>
                  <a:srgbClr val="000000"/>
                </a:solidFill>
              </a:rPr>
              <a:t>activist approach </a:t>
            </a:r>
            <a:r>
              <a:rPr lang="en-GB">
                <a:solidFill>
                  <a:srgbClr val="000000"/>
                </a:solidFill>
              </a:rPr>
              <a:t>during ownership is becoming particularly critical to create </a:t>
            </a:r>
            <a:r>
              <a:rPr lang="en-GB" b="1">
                <a:solidFill>
                  <a:srgbClr val="000000"/>
                </a:solidFill>
              </a:rPr>
              <a:t>long lasting results </a:t>
            </a:r>
          </a:p>
          <a:p>
            <a:pPr lvl="1">
              <a:spcBef>
                <a:spcPts val="900"/>
              </a:spcBef>
            </a:pPr>
            <a:r>
              <a:rPr lang="en-GB">
                <a:solidFill>
                  <a:srgbClr val="000000"/>
                </a:solidFill>
              </a:rPr>
              <a:t>Integrated DD can provide a jump start on value creation, driving towards full potential quickly and focusing resources on where the value is from day 1</a:t>
            </a:r>
          </a:p>
          <a:p>
            <a:pPr>
              <a:spcBef>
                <a:spcPts val="1800"/>
              </a:spcBef>
            </a:pPr>
            <a:r>
              <a:rPr lang="en-GB">
                <a:solidFill>
                  <a:srgbClr val="000000"/>
                </a:solidFill>
              </a:rPr>
              <a:t>Integrated DDs assess cost impact together </a:t>
            </a:r>
            <a:r>
              <a:rPr lang="en-GB" b="1">
                <a:solidFill>
                  <a:srgbClr val="000000"/>
                </a:solidFill>
              </a:rPr>
              <a:t>with top line growth potential</a:t>
            </a:r>
          </a:p>
          <a:p>
            <a:pPr lvl="1">
              <a:spcBef>
                <a:spcPts val="900"/>
              </a:spcBef>
            </a:pPr>
            <a:r>
              <a:rPr lang="en-GB">
                <a:solidFill>
                  <a:srgbClr val="000000"/>
                </a:solidFill>
              </a:rPr>
              <a:t>Cost reduction has never been enough on its own to generate ‘winning deals’</a:t>
            </a:r>
          </a:p>
          <a:p>
            <a:pPr lvl="1">
              <a:spcBef>
                <a:spcPts val="900"/>
              </a:spcBef>
            </a:pPr>
            <a:r>
              <a:rPr lang="en-GB">
                <a:solidFill>
                  <a:srgbClr val="000000"/>
                </a:solidFill>
              </a:rPr>
              <a:t>Driving value creation will be a mix of top line/bottom line effects and how they link together (e.g. re-investment in growth)</a:t>
            </a:r>
          </a:p>
        </p:txBody>
      </p:sp>
      <p:grpSp>
        <p:nvGrpSpPr>
          <p:cNvPr id="19" name="btfpConclusionArrow173787"/>
          <p:cNvGrpSpPr/>
          <p:nvPr>
            <p:custDataLst>
              <p:tags r:id="rId3"/>
            </p:custDataLst>
          </p:nvPr>
        </p:nvGrpSpPr>
        <p:grpSpPr>
          <a:xfrm>
            <a:off x="330200" y="5501641"/>
            <a:ext cx="11531600" cy="1064260"/>
            <a:chOff x="-939801" y="1451640"/>
            <a:chExt cx="11531600" cy="1064260"/>
          </a:xfrm>
        </p:grpSpPr>
        <p:sp>
          <p:nvSpPr>
            <p:cNvPr id="15" name="btfpConclusionArrowText173787"/>
            <p:cNvSpPr txBox="1"/>
            <p:nvPr/>
          </p:nvSpPr>
          <p:spPr bwMode="gray">
            <a:xfrm>
              <a:off x="-939801" y="1812002"/>
              <a:ext cx="11531600" cy="703898"/>
            </a:xfrm>
            <a:prstGeom prst="rect">
              <a:avLst/>
            </a:prstGeom>
            <a:noFill/>
          </p:spPr>
          <p:txBody>
            <a:bodyPr vert="horz" wrap="square" lIns="36036" tIns="36036" rIns="36036" bIns="180181" rtlCol="0" anchor="ctr">
              <a:spAutoFit/>
            </a:bodyPr>
            <a:lstStyle/>
            <a:p>
              <a:pPr marL="0" indent="0" algn="ctr">
                <a:spcBef>
                  <a:spcPct val="0"/>
                </a:spcBef>
                <a:buNone/>
              </a:pPr>
              <a:r>
                <a:rPr lang="en-GB" b="1">
                  <a:solidFill>
                    <a:srgbClr val="CC0000"/>
                  </a:solidFill>
                </a:rPr>
                <a:t>Integrated DD can bring realistic quantification of full margin improvement </a:t>
              </a:r>
              <a:br>
                <a:rPr lang="en-GB" b="1">
                  <a:solidFill>
                    <a:srgbClr val="CC0000"/>
                  </a:solidFill>
                </a:rPr>
              </a:br>
              <a:r>
                <a:rPr lang="en-GB" b="1">
                  <a:solidFill>
                    <a:srgbClr val="CC0000"/>
                  </a:solidFill>
                </a:rPr>
                <a:t>potential in short time frame and in data poor context</a:t>
              </a:r>
            </a:p>
          </p:txBody>
        </p:sp>
        <p:sp>
          <p:nvSpPr>
            <p:cNvPr id="16" name="btfpConclusionArrowPointer173787"/>
            <p:cNvSpPr/>
            <p:nvPr/>
          </p:nvSpPr>
          <p:spPr bwMode="gray">
            <a:xfrm>
              <a:off x="4393564" y="1451640"/>
              <a:ext cx="864870"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cxnSp>
          <p:nvCxnSpPr>
            <p:cNvPr id="17" name="btfpConclusionArrowLineLeft173787"/>
            <p:cNvCxnSpPr/>
            <p:nvPr/>
          </p:nvCxnSpPr>
          <p:spPr bwMode="gray">
            <a:xfrm>
              <a:off x="-939801" y="1692001"/>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8" name="btfpConclusionArrowLineRight173787"/>
            <p:cNvCxnSpPr/>
            <p:nvPr/>
          </p:nvCxnSpPr>
          <p:spPr bwMode="gray">
            <a:xfrm>
              <a:off x="5171947" y="1692001"/>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23949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btfpColumnIndicatorGroup2">
            <a:extLst>
              <a:ext uri="{FF2B5EF4-FFF2-40B4-BE49-F238E27FC236}">
                <a16:creationId xmlns:a16="http://schemas.microsoft.com/office/drawing/2014/main" id="{64DB6606-08BE-4B58-9530-721531436BC3}"/>
              </a:ext>
            </a:extLst>
          </p:cNvPr>
          <p:cNvGrpSpPr/>
          <p:nvPr/>
        </p:nvGrpSpPr>
        <p:grpSpPr>
          <a:xfrm>
            <a:off x="0" y="6926580"/>
            <a:ext cx="12192000" cy="137160"/>
            <a:chOff x="0" y="6926580"/>
            <a:chExt cx="12192000" cy="137160"/>
          </a:xfrm>
        </p:grpSpPr>
        <p:sp>
          <p:nvSpPr>
            <p:cNvPr id="17" name="btfpColumnGapBlocker246944">
              <a:extLst>
                <a:ext uri="{FF2B5EF4-FFF2-40B4-BE49-F238E27FC236}">
                  <a16:creationId xmlns:a16="http://schemas.microsoft.com/office/drawing/2014/main" id="{74BC52F2-7F01-4517-AC52-9BAA05B70426}"/>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5" name="btfpColumnGapBlocker337949">
              <a:extLst>
                <a:ext uri="{FF2B5EF4-FFF2-40B4-BE49-F238E27FC236}">
                  <a16:creationId xmlns:a16="http://schemas.microsoft.com/office/drawing/2014/main" id="{A4FB5E3D-FBFC-4D5A-8236-2E544428268C}"/>
                </a:ext>
              </a:extLst>
            </p:cNvPr>
            <p:cNvSpPr/>
            <p:nvPr/>
          </p:nvSpPr>
          <p:spPr bwMode="gray">
            <a:xfrm>
              <a:off x="5825728" y="692658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3" name="btfpColumnIndicator102900">
              <a:extLst>
                <a:ext uri="{FF2B5EF4-FFF2-40B4-BE49-F238E27FC236}">
                  <a16:creationId xmlns:a16="http://schemas.microsoft.com/office/drawing/2014/main" id="{FF6E9680-19A7-4BF4-9C44-71F0D5B04F9F}"/>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 name="btfpColumnIndicator392508">
              <a:extLst>
                <a:ext uri="{FF2B5EF4-FFF2-40B4-BE49-F238E27FC236}">
                  <a16:creationId xmlns:a16="http://schemas.microsoft.com/office/drawing/2014/main" id="{FBF01757-92A5-4562-8D9A-4D315E573E4A}"/>
                </a:ext>
              </a:extLst>
            </p:cNvPr>
            <p:cNvCxnSpPr/>
            <p:nvPr/>
          </p:nvCxnSpPr>
          <p:spPr bwMode="gray">
            <a:xfrm flipV="1">
              <a:off x="6366272"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9" name="btfpColumnGapBlocker520021">
              <a:extLst>
                <a:ext uri="{FF2B5EF4-FFF2-40B4-BE49-F238E27FC236}">
                  <a16:creationId xmlns:a16="http://schemas.microsoft.com/office/drawing/2014/main" id="{E9587357-035A-474A-A3B8-54FEA094A7C7}"/>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822170">
              <a:extLst>
                <a:ext uri="{FF2B5EF4-FFF2-40B4-BE49-F238E27FC236}">
                  <a16:creationId xmlns:a16="http://schemas.microsoft.com/office/drawing/2014/main" id="{90CCDDEA-D2D1-4E4D-8AD9-9C40149A3F5B}"/>
                </a:ext>
              </a:extLst>
            </p:cNvPr>
            <p:cNvCxnSpPr/>
            <p:nvPr/>
          </p:nvCxnSpPr>
          <p:spPr bwMode="gray">
            <a:xfrm flipV="1">
              <a:off x="5825728"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893530">
              <a:extLst>
                <a:ext uri="{FF2B5EF4-FFF2-40B4-BE49-F238E27FC236}">
                  <a16:creationId xmlns:a16="http://schemas.microsoft.com/office/drawing/2014/main" id="{5091D9C6-A6C2-498C-BD35-F08E9FF7C911}"/>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8" name="btfpColumnIndicatorGroup1">
            <a:extLst>
              <a:ext uri="{FF2B5EF4-FFF2-40B4-BE49-F238E27FC236}">
                <a16:creationId xmlns:a16="http://schemas.microsoft.com/office/drawing/2014/main" id="{04371D54-CFDF-4C48-8F1C-CB3FD3217095}"/>
              </a:ext>
            </a:extLst>
          </p:cNvPr>
          <p:cNvGrpSpPr/>
          <p:nvPr/>
        </p:nvGrpSpPr>
        <p:grpSpPr>
          <a:xfrm>
            <a:off x="0" y="-205740"/>
            <a:ext cx="12192000" cy="137160"/>
            <a:chOff x="0" y="-205740"/>
            <a:chExt cx="12192000" cy="137160"/>
          </a:xfrm>
        </p:grpSpPr>
        <p:sp>
          <p:nvSpPr>
            <p:cNvPr id="16" name="btfpColumnGapBlocker786573">
              <a:extLst>
                <a:ext uri="{FF2B5EF4-FFF2-40B4-BE49-F238E27FC236}">
                  <a16:creationId xmlns:a16="http://schemas.microsoft.com/office/drawing/2014/main" id="{26F16A40-45A6-4509-941B-12ACEEE9EC67}"/>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4" name="btfpColumnGapBlocker560057">
              <a:extLst>
                <a:ext uri="{FF2B5EF4-FFF2-40B4-BE49-F238E27FC236}">
                  <a16:creationId xmlns:a16="http://schemas.microsoft.com/office/drawing/2014/main" id="{A524FAFA-8119-47BC-8892-BA4E2970E6A6}"/>
                </a:ext>
              </a:extLst>
            </p:cNvPr>
            <p:cNvSpPr/>
            <p:nvPr/>
          </p:nvSpPr>
          <p:spPr bwMode="gray">
            <a:xfrm>
              <a:off x="5825728" y="-20574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2" name="btfpColumnIndicator296080">
              <a:extLst>
                <a:ext uri="{FF2B5EF4-FFF2-40B4-BE49-F238E27FC236}">
                  <a16:creationId xmlns:a16="http://schemas.microsoft.com/office/drawing/2014/main" id="{44A55663-D80E-4D9C-B37D-D9C69E5EAC3B}"/>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0" name="btfpColumnIndicator677479">
              <a:extLst>
                <a:ext uri="{FF2B5EF4-FFF2-40B4-BE49-F238E27FC236}">
                  <a16:creationId xmlns:a16="http://schemas.microsoft.com/office/drawing/2014/main" id="{1B97CD1F-795A-4306-A541-1AE1B25AC82F}"/>
                </a:ext>
              </a:extLst>
            </p:cNvPr>
            <p:cNvCxnSpPr/>
            <p:nvPr/>
          </p:nvCxnSpPr>
          <p:spPr bwMode="gray">
            <a:xfrm flipV="1">
              <a:off x="6366272"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8" name="btfpColumnGapBlocker464789">
              <a:extLst>
                <a:ext uri="{FF2B5EF4-FFF2-40B4-BE49-F238E27FC236}">
                  <a16:creationId xmlns:a16="http://schemas.microsoft.com/office/drawing/2014/main" id="{745F31FA-293D-4180-A819-6AB2FF239644}"/>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707844">
              <a:extLst>
                <a:ext uri="{FF2B5EF4-FFF2-40B4-BE49-F238E27FC236}">
                  <a16:creationId xmlns:a16="http://schemas.microsoft.com/office/drawing/2014/main" id="{7049CEF6-49B7-4C30-B168-190DE57B77D9}"/>
                </a:ext>
              </a:extLst>
            </p:cNvPr>
            <p:cNvCxnSpPr/>
            <p:nvPr/>
          </p:nvCxnSpPr>
          <p:spPr bwMode="gray">
            <a:xfrm flipV="1">
              <a:off x="5825728"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318546">
              <a:extLst>
                <a:ext uri="{FF2B5EF4-FFF2-40B4-BE49-F238E27FC236}">
                  <a16:creationId xmlns:a16="http://schemas.microsoft.com/office/drawing/2014/main" id="{BDD3C76F-DA79-49E7-94E2-E72F810910B7}"/>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Best practice due diligence objectives and approach</a:t>
            </a:r>
          </a:p>
        </p:txBody>
      </p:sp>
      <p:sp>
        <p:nvSpPr>
          <p:cNvPr id="3" name="btfpLayoutConfig" hidden="1"/>
          <p:cNvSpPr txBox="1"/>
          <p:nvPr/>
        </p:nvSpPr>
        <p:spPr bwMode="gray">
          <a:xfrm>
            <a:off x="12700" y="12700"/>
            <a:ext cx="72031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overall_1_131855444535130021 columns_2_131878850267198094 4_1_131855447417650777 7_1_131855447417650777 </a:t>
            </a:r>
          </a:p>
        </p:txBody>
      </p:sp>
      <p:sp>
        <p:nvSpPr>
          <p:cNvPr id="19"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grpSp>
        <p:nvGrpSpPr>
          <p:cNvPr id="32" name="btfpRowHeaderBox497893"/>
          <p:cNvGrpSpPr/>
          <p:nvPr>
            <p:custDataLst>
              <p:tags r:id="rId2"/>
            </p:custDataLst>
          </p:nvPr>
        </p:nvGrpSpPr>
        <p:grpSpPr>
          <a:xfrm>
            <a:off x="330199" y="1274210"/>
            <a:ext cx="1701800" cy="2486820"/>
            <a:chOff x="345497" y="1243664"/>
            <a:chExt cx="1873885" cy="972979"/>
          </a:xfrm>
        </p:grpSpPr>
        <p:sp>
          <p:nvSpPr>
            <p:cNvPr id="33" name="btfpRowHeaderBoxText497893"/>
            <p:cNvSpPr txBox="1"/>
            <p:nvPr/>
          </p:nvSpPr>
          <p:spPr bwMode="gray">
            <a:xfrm>
              <a:off x="345497" y="1243664"/>
              <a:ext cx="1873885"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000000"/>
                  </a:solidFill>
                </a:rPr>
                <a:t>Objectives</a:t>
              </a:r>
            </a:p>
            <a:p>
              <a:pPr marL="0" indent="0">
                <a:spcBef>
                  <a:spcPct val="0"/>
                </a:spcBef>
                <a:buNone/>
              </a:pPr>
              <a:r>
                <a:rPr lang="en-GB" sz="1400">
                  <a:solidFill>
                    <a:srgbClr val="000000"/>
                  </a:solidFill>
                </a:rPr>
                <a:t>“What to aim for”</a:t>
              </a:r>
            </a:p>
          </p:txBody>
        </p:sp>
        <p:cxnSp>
          <p:nvCxnSpPr>
            <p:cNvPr id="35" name="btfpRowHeaderBoxLine497893"/>
            <p:cNvCxnSpPr/>
            <p:nvPr/>
          </p:nvCxnSpPr>
          <p:spPr bwMode="gray">
            <a:xfrm flipH="1">
              <a:off x="2219382" y="1243664"/>
              <a:ext cx="0" cy="972979"/>
            </a:xfrm>
            <a:prstGeom prst="line">
              <a:avLst/>
            </a:prstGeom>
            <a:ln w="152400"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6" name="btfpRowHeaderBox497893"/>
          <p:cNvGrpSpPr/>
          <p:nvPr>
            <p:custDataLst>
              <p:tags r:id="rId3"/>
            </p:custDataLst>
          </p:nvPr>
        </p:nvGrpSpPr>
        <p:grpSpPr>
          <a:xfrm>
            <a:off x="330199" y="4078531"/>
            <a:ext cx="1701800" cy="2486820"/>
            <a:chOff x="350428" y="1157974"/>
            <a:chExt cx="1873885" cy="972979"/>
          </a:xfrm>
        </p:grpSpPr>
        <p:sp>
          <p:nvSpPr>
            <p:cNvPr id="37" name="btfpRowHeaderBoxText497893"/>
            <p:cNvSpPr txBox="1"/>
            <p:nvPr/>
          </p:nvSpPr>
          <p:spPr bwMode="gray">
            <a:xfrm>
              <a:off x="350428" y="1157974"/>
              <a:ext cx="1873885"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5C5C5C"/>
                  </a:solidFill>
                </a:rPr>
                <a:t>Approach</a:t>
              </a:r>
            </a:p>
            <a:p>
              <a:pPr marL="0" indent="0">
                <a:spcBef>
                  <a:spcPct val="0"/>
                </a:spcBef>
                <a:buNone/>
              </a:pPr>
              <a:r>
                <a:rPr lang="en-GB" sz="1400">
                  <a:solidFill>
                    <a:srgbClr val="5C5C5C"/>
                  </a:solidFill>
                </a:rPr>
                <a:t>“What it takes”</a:t>
              </a:r>
            </a:p>
          </p:txBody>
        </p:sp>
        <p:cxnSp>
          <p:nvCxnSpPr>
            <p:cNvPr id="38" name="btfpRowHeaderBoxLine497893"/>
            <p:cNvCxnSpPr/>
            <p:nvPr/>
          </p:nvCxnSpPr>
          <p:spPr bwMode="gray">
            <a:xfrm flipH="1">
              <a:off x="2224313" y="1157974"/>
              <a:ext cx="0" cy="972979"/>
            </a:xfrm>
            <a:prstGeom prst="line">
              <a:avLst/>
            </a:prstGeom>
            <a:ln w="152400" cap="flat">
              <a:solidFill>
                <a:srgbClr val="5C5C5C"/>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bwMode="gray">
          <a:xfrm rot="16200000">
            <a:off x="11275274" y="5081778"/>
            <a:ext cx="503590" cy="1032330"/>
          </a:xfrm>
          <a:prstGeom prst="rect">
            <a:avLst/>
          </a:prstGeom>
          <a:noFill/>
          <a:ln w="9525" cap="flat" cmpd="sng" algn="ctr">
            <a:noFill/>
            <a:prstDash val="solid"/>
            <a:round/>
            <a:headEnd type="none" w="med" len="med"/>
            <a:tailEnd type="none" w="med" len="med"/>
          </a:ln>
        </p:spPr>
        <p:txBody>
          <a:bodyPr vert="vert" wrap="square" lIns="36000" tIns="36000" rIns="36000" bIns="36000" rtlCol="0" anchor="ctr">
            <a:spAutoFit/>
          </a:bodyPr>
          <a:lstStyle/>
          <a:p>
            <a:pPr marL="0" indent="0">
              <a:buNone/>
            </a:pPr>
            <a:r>
              <a:rPr lang="en-GB" sz="1400">
                <a:solidFill>
                  <a:srgbClr val="5C5C5C"/>
                </a:solidFill>
              </a:rPr>
              <a:t>Blueprint</a:t>
            </a:r>
            <a:br>
              <a:rPr lang="en-GB" sz="1400">
                <a:solidFill>
                  <a:srgbClr val="5C5C5C"/>
                </a:solidFill>
              </a:rPr>
            </a:br>
            <a:r>
              <a:rPr lang="en-GB" sz="1400">
                <a:solidFill>
                  <a:srgbClr val="5C5C5C"/>
                </a:solidFill>
              </a:rPr>
              <a:t>VCP</a:t>
            </a:r>
          </a:p>
        </p:txBody>
      </p:sp>
      <p:sp>
        <p:nvSpPr>
          <p:cNvPr id="40" name="Rectangle 39"/>
          <p:cNvSpPr/>
          <p:nvPr/>
        </p:nvSpPr>
        <p:spPr bwMode="gray">
          <a:xfrm>
            <a:off x="2324100" y="1270000"/>
            <a:ext cx="8229598" cy="747059"/>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6000" rIns="36000" bIns="36000" numCol="1" spcCol="0" rtlCol="0" fromWordArt="0" anchor="ctr" anchorCtr="0" forceAA="0" compatLnSpc="1">
            <a:prstTxWarp prst="textNoShape">
              <a:avLst/>
            </a:prstTxWarp>
            <a:noAutofit/>
          </a:bodyPr>
          <a:lstStyle/>
          <a:p>
            <a:pPr marL="0" indent="0">
              <a:buNone/>
            </a:pPr>
            <a:r>
              <a:rPr lang="en-GB" sz="1400">
                <a:solidFill>
                  <a:srgbClr val="000000"/>
                </a:solidFill>
              </a:rPr>
              <a:t>Provide </a:t>
            </a:r>
            <a:r>
              <a:rPr lang="en-GB" sz="1400" b="1">
                <a:solidFill>
                  <a:srgbClr val="000000"/>
                </a:solidFill>
              </a:rPr>
              <a:t>differentiated insights </a:t>
            </a:r>
            <a:r>
              <a:rPr lang="en-GB" sz="1400">
                <a:solidFill>
                  <a:srgbClr val="000000"/>
                </a:solidFill>
              </a:rPr>
              <a:t>to allow the deal team &amp; IC to form a well-informed</a:t>
            </a:r>
            <a:br>
              <a:rPr lang="en-GB" sz="1400">
                <a:solidFill>
                  <a:srgbClr val="000000"/>
                </a:solidFill>
              </a:rPr>
            </a:br>
            <a:r>
              <a:rPr lang="en-GB" sz="1400">
                <a:solidFill>
                  <a:srgbClr val="000000"/>
                </a:solidFill>
              </a:rPr>
              <a:t>opinion on the </a:t>
            </a:r>
            <a:r>
              <a:rPr lang="en-GB" sz="1400" b="1">
                <a:solidFill>
                  <a:srgbClr val="000000"/>
                </a:solidFill>
              </a:rPr>
              <a:t>attractiveness of an investment opportunity</a:t>
            </a:r>
          </a:p>
        </p:txBody>
      </p:sp>
      <p:sp>
        <p:nvSpPr>
          <p:cNvPr id="41" name="Rectangle 40"/>
          <p:cNvSpPr/>
          <p:nvPr/>
        </p:nvSpPr>
        <p:spPr bwMode="gray">
          <a:xfrm>
            <a:off x="2324100"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Validate</a:t>
            </a:r>
            <a:br>
              <a:rPr lang="en-GB" sz="1400">
                <a:solidFill>
                  <a:srgbClr val="000000"/>
                </a:solidFill>
              </a:rPr>
            </a:br>
            <a:r>
              <a:rPr lang="en-GB" sz="1400" b="1">
                <a:solidFill>
                  <a:srgbClr val="000000"/>
                </a:solidFill>
              </a:rPr>
              <a:t>equity story</a:t>
            </a:r>
          </a:p>
        </p:txBody>
      </p:sp>
      <p:sp>
        <p:nvSpPr>
          <p:cNvPr id="42" name="Rectangle 41"/>
          <p:cNvSpPr/>
          <p:nvPr/>
        </p:nvSpPr>
        <p:spPr bwMode="gray">
          <a:xfrm>
            <a:off x="4419600"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Provide critical</a:t>
            </a:r>
            <a:br>
              <a:rPr lang="en-GB" sz="1400">
                <a:solidFill>
                  <a:srgbClr val="000000"/>
                </a:solidFill>
              </a:rPr>
            </a:br>
            <a:r>
              <a:rPr lang="en-GB" sz="1400">
                <a:solidFill>
                  <a:srgbClr val="000000"/>
                </a:solidFill>
              </a:rPr>
              <a:t>input to </a:t>
            </a:r>
            <a:r>
              <a:rPr lang="en-GB" sz="1400" b="1">
                <a:solidFill>
                  <a:srgbClr val="000000"/>
                </a:solidFill>
              </a:rPr>
              <a:t>LBO model</a:t>
            </a:r>
          </a:p>
        </p:txBody>
      </p:sp>
      <p:sp>
        <p:nvSpPr>
          <p:cNvPr id="43" name="Rectangle 42"/>
          <p:cNvSpPr/>
          <p:nvPr/>
        </p:nvSpPr>
        <p:spPr bwMode="gray">
          <a:xfrm>
            <a:off x="6515099"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Uncover true</a:t>
            </a:r>
            <a:br>
              <a:rPr lang="en-GB" sz="1400">
                <a:solidFill>
                  <a:srgbClr val="000000"/>
                </a:solidFill>
              </a:rPr>
            </a:br>
            <a:r>
              <a:rPr lang="en-GB" sz="1400" b="1">
                <a:solidFill>
                  <a:srgbClr val="000000"/>
                </a:solidFill>
              </a:rPr>
              <a:t>upsides and risks</a:t>
            </a:r>
          </a:p>
        </p:txBody>
      </p:sp>
      <p:sp>
        <p:nvSpPr>
          <p:cNvPr id="44" name="Rectangle 43"/>
          <p:cNvSpPr/>
          <p:nvPr/>
        </p:nvSpPr>
        <p:spPr bwMode="gray">
          <a:xfrm>
            <a:off x="8610598"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Identify key </a:t>
            </a:r>
            <a:r>
              <a:rPr lang="en-GB" sz="1400" b="1">
                <a:solidFill>
                  <a:srgbClr val="000000"/>
                </a:solidFill>
              </a:rPr>
              <a:t>value creation drivers</a:t>
            </a:r>
          </a:p>
        </p:txBody>
      </p:sp>
      <p:sp>
        <p:nvSpPr>
          <p:cNvPr id="45" name="Rectangle 44"/>
          <p:cNvSpPr/>
          <p:nvPr/>
        </p:nvSpPr>
        <p:spPr bwMode="gray">
          <a:xfrm>
            <a:off x="2324100" y="4078531"/>
            <a:ext cx="8229598" cy="458642"/>
          </a:xfrm>
          <a:prstGeom prst="rect">
            <a:avLst/>
          </a:prstGeom>
          <a:solidFill>
            <a:schemeClr val="bg1"/>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108000" bIns="36000" numCol="1" spcCol="0" rtlCol="0" fromWordArt="0" anchor="ctr" anchorCtr="0" forceAA="0" compatLnSpc="1">
            <a:prstTxWarp prst="textNoShape">
              <a:avLst/>
            </a:prstTxWarp>
            <a:noAutofit/>
          </a:bodyPr>
          <a:lstStyle/>
          <a:p>
            <a:pPr marL="0" indent="0" algn="ctr">
              <a:buNone/>
            </a:pPr>
            <a:r>
              <a:rPr lang="en-GB" sz="1400" b="1">
                <a:solidFill>
                  <a:srgbClr val="5C5C5C"/>
                </a:solidFill>
              </a:rPr>
              <a:t> Scoping 				Diligence 				Synthesis</a:t>
            </a:r>
          </a:p>
        </p:txBody>
      </p:sp>
      <p:sp>
        <p:nvSpPr>
          <p:cNvPr id="46" name="Rectangle 45"/>
          <p:cNvSpPr/>
          <p:nvPr/>
        </p:nvSpPr>
        <p:spPr bwMode="gray">
          <a:xfrm>
            <a:off x="2324100" y="4673599"/>
            <a:ext cx="2006600" cy="1848689"/>
          </a:xfrm>
          <a:prstGeom prst="rect">
            <a:avLst/>
          </a:prstGeom>
          <a:solidFill>
            <a:srgbClr val="FFFFFF"/>
          </a:solidFill>
          <a:ln w="19050"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72000" rIns="36000" bIns="36000" numCol="1" spcCol="0" rtlCol="0" fromWordArt="0" anchor="t" anchorCtr="0" forceAA="0" compatLnSpc="1">
            <a:prstTxWarp prst="textNoShape">
              <a:avLst/>
            </a:prstTxWarp>
            <a:noAutofit/>
          </a:bodyPr>
          <a:lstStyle/>
          <a:p>
            <a:pPr marL="0" indent="0">
              <a:buNone/>
            </a:pPr>
            <a:r>
              <a:rPr lang="en-GB" sz="1400" b="1">
                <a:solidFill>
                  <a:schemeClr val="accent3"/>
                </a:solidFill>
              </a:rPr>
              <a:t>Investment thesis </a:t>
            </a:r>
            <a:r>
              <a:rPr lang="en-GB" sz="1400">
                <a:solidFill>
                  <a:schemeClr val="accent3"/>
                </a:solidFill>
              </a:rPr>
              <a:t>driven approach</a:t>
            </a:r>
          </a:p>
        </p:txBody>
      </p:sp>
      <p:sp>
        <p:nvSpPr>
          <p:cNvPr id="47" name="Rectangle 46"/>
          <p:cNvSpPr/>
          <p:nvPr/>
        </p:nvSpPr>
        <p:spPr bwMode="gray">
          <a:xfrm>
            <a:off x="4480695" y="4673599"/>
            <a:ext cx="6073005" cy="1848689"/>
          </a:xfrm>
          <a:prstGeom prst="rect">
            <a:avLst/>
          </a:prstGeom>
          <a:solidFill>
            <a:schemeClr val="bg1"/>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endParaRPr lang="en-GB" sz="1400">
              <a:solidFill>
                <a:srgbClr val="5C5C5C"/>
              </a:solidFill>
            </a:endParaRPr>
          </a:p>
        </p:txBody>
      </p:sp>
      <p:sp>
        <p:nvSpPr>
          <p:cNvPr id="48" name="Rectangle 47"/>
          <p:cNvSpPr/>
          <p:nvPr/>
        </p:nvSpPr>
        <p:spPr bwMode="gray">
          <a:xfrm>
            <a:off x="6720724" y="5221775"/>
            <a:ext cx="3683180" cy="350769"/>
          </a:xfrm>
          <a:prstGeom prst="rect">
            <a:avLst/>
          </a:prstGeom>
          <a:solidFill>
            <a:srgbClr val="B4B4B4"/>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400">
                <a:solidFill>
                  <a:srgbClr val="000000"/>
                </a:solidFill>
              </a:rPr>
              <a:t>Commercial excellence</a:t>
            </a:r>
          </a:p>
        </p:txBody>
      </p:sp>
      <p:sp>
        <p:nvSpPr>
          <p:cNvPr id="49" name="Rectangle 48"/>
          <p:cNvSpPr/>
          <p:nvPr/>
        </p:nvSpPr>
        <p:spPr bwMode="gray">
          <a:xfrm>
            <a:off x="6720724" y="5636044"/>
            <a:ext cx="3683180" cy="350769"/>
          </a:xfrm>
          <a:prstGeom prst="rect">
            <a:avLst/>
          </a:prstGeom>
          <a:solidFill>
            <a:srgbClr val="B4B4B4"/>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400">
                <a:solidFill>
                  <a:srgbClr val="000000"/>
                </a:solidFill>
              </a:rPr>
              <a:t>Ops DD</a:t>
            </a:r>
          </a:p>
        </p:txBody>
      </p:sp>
      <p:sp>
        <p:nvSpPr>
          <p:cNvPr id="50" name="Rectangle 49"/>
          <p:cNvSpPr/>
          <p:nvPr/>
        </p:nvSpPr>
        <p:spPr bwMode="gray">
          <a:xfrm>
            <a:off x="6720724" y="4807506"/>
            <a:ext cx="3683180" cy="350769"/>
          </a:xfrm>
          <a:prstGeom prst="rect">
            <a:avLst/>
          </a:prstGeom>
          <a:solidFill>
            <a:srgbClr val="B4B4B4"/>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Strategic DD</a:t>
            </a:r>
          </a:p>
        </p:txBody>
      </p:sp>
      <p:sp>
        <p:nvSpPr>
          <p:cNvPr id="51" name="Rectangle 50"/>
          <p:cNvSpPr/>
          <p:nvPr/>
        </p:nvSpPr>
        <p:spPr bwMode="gray">
          <a:xfrm>
            <a:off x="6720724" y="6050312"/>
            <a:ext cx="3683180" cy="350769"/>
          </a:xfrm>
          <a:prstGeom prst="rect">
            <a:avLst/>
          </a:prstGeom>
          <a:solidFill>
            <a:srgbClr val="B4B4B4"/>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Value creation A1 </a:t>
            </a:r>
          </a:p>
        </p:txBody>
      </p:sp>
      <p:sp>
        <p:nvSpPr>
          <p:cNvPr id="52" name="Chevron 51"/>
          <p:cNvSpPr/>
          <p:nvPr/>
        </p:nvSpPr>
        <p:spPr>
          <a:xfrm rot="16200000">
            <a:off x="3162404"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3" name="Chevron 52"/>
          <p:cNvSpPr/>
          <p:nvPr/>
        </p:nvSpPr>
        <p:spPr>
          <a:xfrm rot="16200000">
            <a:off x="5250552"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4" name="Chevron 53"/>
          <p:cNvSpPr/>
          <p:nvPr/>
        </p:nvSpPr>
        <p:spPr>
          <a:xfrm rot="16200000">
            <a:off x="7338699"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5" name="Chevron 54"/>
          <p:cNvSpPr/>
          <p:nvPr/>
        </p:nvSpPr>
        <p:spPr>
          <a:xfrm rot="16200000">
            <a:off x="9426848"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6" name="TextBox 55"/>
          <p:cNvSpPr txBox="1"/>
          <p:nvPr/>
        </p:nvSpPr>
        <p:spPr bwMode="gray">
          <a:xfrm>
            <a:off x="4605690" y="4730595"/>
            <a:ext cx="2019700" cy="1734697"/>
          </a:xfrm>
          <a:prstGeom prst="rect">
            <a:avLst/>
          </a:prstGeom>
          <a:noFill/>
          <a:ln w="9525" cap="flat" cmpd="sng" algn="ctr">
            <a:noFill/>
            <a:prstDash val="solid"/>
            <a:round/>
            <a:headEnd type="none" w="med" len="med"/>
            <a:tailEnd type="none" w="med" len="med"/>
          </a:ln>
        </p:spPr>
        <p:txBody>
          <a:bodyPr wrap="square" lIns="36000" tIns="0" rIns="36000" bIns="36000" rtlCol="0" anchor="ctr">
            <a:spAutoFit/>
          </a:bodyPr>
          <a:lstStyle/>
          <a:p>
            <a:pPr marL="0" indent="0">
              <a:buNone/>
            </a:pPr>
            <a:r>
              <a:rPr lang="en-GB" sz="1400" b="1">
                <a:solidFill>
                  <a:srgbClr val="5C5C5C"/>
                </a:solidFill>
              </a:rPr>
              <a:t>Rigorous testing </a:t>
            </a:r>
            <a:r>
              <a:rPr lang="en-GB" sz="1400">
                <a:solidFill>
                  <a:srgbClr val="5C5C5C"/>
                </a:solidFill>
              </a:rPr>
              <a:t>of investment thesis based on proprietary insights</a:t>
            </a:r>
          </a:p>
          <a:p>
            <a:pPr marL="0" indent="0">
              <a:buNone/>
            </a:pPr>
            <a:r>
              <a:rPr lang="en-GB" sz="1400">
                <a:solidFill>
                  <a:srgbClr val="5C5C5C"/>
                </a:solidFill>
              </a:rPr>
              <a:t>(company data,</a:t>
            </a:r>
            <a:br>
              <a:rPr lang="en-GB" sz="1400">
                <a:solidFill>
                  <a:srgbClr val="5C5C5C"/>
                </a:solidFill>
              </a:rPr>
            </a:br>
            <a:r>
              <a:rPr lang="en-GB" sz="1400">
                <a:solidFill>
                  <a:srgbClr val="5C5C5C"/>
                </a:solidFill>
              </a:rPr>
              <a:t>primary and secondary research, next gen analytics, experience)</a:t>
            </a:r>
            <a:endParaRPr lang="en-GB" sz="1400" b="1">
              <a:solidFill>
                <a:srgbClr val="5C5C5C"/>
              </a:solidFill>
            </a:endParaRPr>
          </a:p>
        </p:txBody>
      </p:sp>
      <p:sp>
        <p:nvSpPr>
          <p:cNvPr id="57" name="Right Brace 56"/>
          <p:cNvSpPr/>
          <p:nvPr/>
        </p:nvSpPr>
        <p:spPr bwMode="gray">
          <a:xfrm>
            <a:off x="10668168" y="4673599"/>
            <a:ext cx="249347" cy="1848689"/>
          </a:xfrm>
          <a:prstGeom prst="rightBrace">
            <a:avLst>
              <a:gd name="adj1" fmla="val 58037"/>
              <a:gd name="adj2" fmla="val 50000"/>
            </a:avLst>
          </a:prstGeom>
          <a:ln w="952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598398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btfpColumnIndicatorGroup2">
            <a:extLst>
              <a:ext uri="{FF2B5EF4-FFF2-40B4-BE49-F238E27FC236}">
                <a16:creationId xmlns:a16="http://schemas.microsoft.com/office/drawing/2014/main" id="{6D41C97A-7831-4F12-A58D-56D565B57EE3}"/>
              </a:ext>
            </a:extLst>
          </p:cNvPr>
          <p:cNvGrpSpPr/>
          <p:nvPr/>
        </p:nvGrpSpPr>
        <p:grpSpPr>
          <a:xfrm>
            <a:off x="0" y="6926580"/>
            <a:ext cx="12192000" cy="137160"/>
            <a:chOff x="0" y="6926580"/>
            <a:chExt cx="12192000" cy="137160"/>
          </a:xfrm>
        </p:grpSpPr>
        <p:sp>
          <p:nvSpPr>
            <p:cNvPr id="13" name="btfpColumnGapBlocker704986">
              <a:extLst>
                <a:ext uri="{FF2B5EF4-FFF2-40B4-BE49-F238E27FC236}">
                  <a16:creationId xmlns:a16="http://schemas.microsoft.com/office/drawing/2014/main" id="{E5DA6F36-002A-43B2-8904-013DC2595D25}"/>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1" name="btfpColumnGapBlocker938172">
              <a:extLst>
                <a:ext uri="{FF2B5EF4-FFF2-40B4-BE49-F238E27FC236}">
                  <a16:creationId xmlns:a16="http://schemas.microsoft.com/office/drawing/2014/main" id="{D6E30253-0521-43D5-961B-EECB7E39AA4D}"/>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9" name="btfpColumnIndicator833256">
              <a:extLst>
                <a:ext uri="{FF2B5EF4-FFF2-40B4-BE49-F238E27FC236}">
                  <a16:creationId xmlns:a16="http://schemas.microsoft.com/office/drawing/2014/main" id="{90268118-4968-42BA-AACC-1C2D47004712}"/>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 name="btfpColumnIndicator749134">
              <a:extLst>
                <a:ext uri="{FF2B5EF4-FFF2-40B4-BE49-F238E27FC236}">
                  <a16:creationId xmlns:a16="http://schemas.microsoft.com/office/drawing/2014/main" id="{E5FA2080-C7EC-4132-95AC-7FFB373AF0FF}"/>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4" name="btfpColumnIndicatorGroup1">
            <a:extLst>
              <a:ext uri="{FF2B5EF4-FFF2-40B4-BE49-F238E27FC236}">
                <a16:creationId xmlns:a16="http://schemas.microsoft.com/office/drawing/2014/main" id="{EFBCC40F-FF9F-4856-8BB8-F132034B6B25}"/>
              </a:ext>
            </a:extLst>
          </p:cNvPr>
          <p:cNvGrpSpPr/>
          <p:nvPr/>
        </p:nvGrpSpPr>
        <p:grpSpPr>
          <a:xfrm>
            <a:off x="0" y="-205740"/>
            <a:ext cx="12192000" cy="137160"/>
            <a:chOff x="0" y="-205740"/>
            <a:chExt cx="12192000" cy="137160"/>
          </a:xfrm>
        </p:grpSpPr>
        <p:sp>
          <p:nvSpPr>
            <p:cNvPr id="12" name="btfpColumnGapBlocker246117">
              <a:extLst>
                <a:ext uri="{FF2B5EF4-FFF2-40B4-BE49-F238E27FC236}">
                  <a16:creationId xmlns:a16="http://schemas.microsoft.com/office/drawing/2014/main" id="{37DAF19C-5AF7-455F-9A58-622666F034DE}"/>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539750">
              <a:extLst>
                <a:ext uri="{FF2B5EF4-FFF2-40B4-BE49-F238E27FC236}">
                  <a16:creationId xmlns:a16="http://schemas.microsoft.com/office/drawing/2014/main" id="{12AEDF6E-3820-47F8-9B24-0C53391C0AD1}"/>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992700">
              <a:extLst>
                <a:ext uri="{FF2B5EF4-FFF2-40B4-BE49-F238E27FC236}">
                  <a16:creationId xmlns:a16="http://schemas.microsoft.com/office/drawing/2014/main" id="{9B7F53E0-719B-4D03-AC33-225B293FE3ED}"/>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504243">
              <a:extLst>
                <a:ext uri="{FF2B5EF4-FFF2-40B4-BE49-F238E27FC236}">
                  <a16:creationId xmlns:a16="http://schemas.microsoft.com/office/drawing/2014/main" id="{B8F87898-9180-4C69-A51E-12C458D8BD5D}"/>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Key messages – Investment thesis</a:t>
            </a:r>
          </a:p>
        </p:txBody>
      </p:sp>
      <p:sp>
        <p:nvSpPr>
          <p:cNvPr id="3" name="btfpBulletedList883964"/>
          <p:cNvSpPr>
            <a:spLocks noGrp="1"/>
          </p:cNvSpPr>
          <p:nvPr>
            <p:custDataLst>
              <p:tags r:id="rId2"/>
            </p:custDataLst>
          </p:nvPr>
        </p:nvSpPr>
        <p:spPr bwMode="auto">
          <a:xfrm>
            <a:off x="330200" y="1269764"/>
            <a:ext cx="11531600" cy="4333221"/>
          </a:xfrm>
          <a:prstGeom prst="rect">
            <a:avLst/>
          </a:prstGeom>
          <a:noFill/>
          <a:ln w="9525">
            <a:noFill/>
            <a:miter lim="800000"/>
          </a:ln>
          <a:effectLst/>
        </p:spPr>
        <p:txBody>
          <a:bodyPr vert="horz" wrap="square" lIns="42537" tIns="42537" rIns="42537" bIns="42537" numCol="1" anchor="t" anchorCtr="0" compatLnSpc="1">
            <a:prstTxWarp prst="textNoShape">
              <a:avLst/>
            </a:prstTxWarp>
            <a:sp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20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8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800">
                <a:solidFill>
                  <a:schemeClr val="tx1"/>
                </a:solidFill>
                <a:latin typeface="Verdana" pitchFamily="34" charset="0"/>
              </a:defRPr>
            </a:lvl3pPr>
            <a:lvl4pPr marL="1449388" indent="-206375" algn="l" defTabSz="981075" rtl="0" eaLnBrk="0" fontAlgn="base" hangingPunct="0">
              <a:spcBef>
                <a:spcPct val="20000"/>
              </a:spcBef>
              <a:spcAft>
                <a:spcPct val="0"/>
              </a:spcAft>
              <a:buClr>
                <a:schemeClr val="tx1"/>
              </a:buClr>
              <a:buChar char="-"/>
              <a:defRPr sz="18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177800" indent="-177800">
              <a:spcBef>
                <a:spcPts val="2400"/>
              </a:spcBef>
              <a:spcAft>
                <a:spcPct val="0"/>
              </a:spcAft>
              <a:buClrTx/>
              <a:buSzTx/>
              <a:buFontTx/>
            </a:pPr>
            <a:r>
              <a:rPr lang="en-GB" altLang="ja-JP" sz="1800" b="1">
                <a:solidFill>
                  <a:prstClr val="black"/>
                </a:solidFill>
                <a:latin typeface="+mn-lt"/>
              </a:rPr>
              <a:t>A best practice integrated commercial diligence delivers several interrelated objectives </a:t>
            </a:r>
            <a:r>
              <a:rPr lang="en-GB" altLang="ja-JP" sz="1800">
                <a:solidFill>
                  <a:prstClr val="black"/>
                </a:solidFill>
                <a:latin typeface="+mn-lt"/>
              </a:rPr>
              <a:t>for a PE fund:</a:t>
            </a:r>
          </a:p>
          <a:p>
            <a:pPr marL="355600" lvl="1" indent="-177800">
              <a:spcBef>
                <a:spcPts val="1200"/>
              </a:spcBef>
              <a:spcAft>
                <a:spcPct val="0"/>
              </a:spcAft>
              <a:buClrTx/>
              <a:buSzTx/>
              <a:buChar char="–"/>
            </a:pPr>
            <a:r>
              <a:rPr lang="en-GB" altLang="ja-JP" sz="1600" b="1">
                <a:solidFill>
                  <a:prstClr val="black"/>
                </a:solidFill>
                <a:latin typeface="+mn-lt"/>
              </a:rPr>
              <a:t>Validates/develops your investment thesis </a:t>
            </a:r>
            <a:r>
              <a:rPr lang="en-GB" altLang="ja-JP" sz="1600">
                <a:solidFill>
                  <a:prstClr val="black"/>
                </a:solidFill>
                <a:latin typeface="+mn-lt"/>
              </a:rPr>
              <a:t>(know what bet you are making) and provides </a:t>
            </a:r>
            <a:r>
              <a:rPr lang="en-GB" altLang="ja-JP" sz="1600" b="1">
                <a:solidFill>
                  <a:prstClr val="black"/>
                </a:solidFill>
                <a:latin typeface="+mn-lt"/>
              </a:rPr>
              <a:t>input to LBO model</a:t>
            </a:r>
          </a:p>
          <a:p>
            <a:pPr marL="355600" lvl="1" indent="-177800">
              <a:spcBef>
                <a:spcPts val="1200"/>
              </a:spcBef>
              <a:spcAft>
                <a:spcPct val="0"/>
              </a:spcAft>
              <a:buClrTx/>
              <a:buSzTx/>
              <a:buChar char="–"/>
            </a:pPr>
            <a:r>
              <a:rPr lang="en-GB" altLang="ja-JP" sz="1600">
                <a:solidFill>
                  <a:prstClr val="black"/>
                </a:solidFill>
                <a:latin typeface="+mn-lt"/>
              </a:rPr>
              <a:t>Properly </a:t>
            </a:r>
            <a:r>
              <a:rPr lang="en-GB" altLang="ja-JP" sz="1600" b="1">
                <a:solidFill>
                  <a:prstClr val="black"/>
                </a:solidFill>
                <a:latin typeface="+mn-lt"/>
              </a:rPr>
              <a:t>checks against downside risk </a:t>
            </a:r>
            <a:r>
              <a:rPr lang="en-GB" altLang="ja-JP" sz="1600">
                <a:solidFill>
                  <a:prstClr val="black"/>
                </a:solidFill>
                <a:latin typeface="+mn-lt"/>
              </a:rPr>
              <a:t>(makes sure you have no/few 0’s) and </a:t>
            </a:r>
            <a:r>
              <a:rPr lang="en-GB" altLang="ja-JP" sz="1600" b="1">
                <a:solidFill>
                  <a:prstClr val="black"/>
                </a:solidFill>
                <a:latin typeface="+mn-lt"/>
              </a:rPr>
              <a:t>helps identify upside opportunities </a:t>
            </a:r>
            <a:r>
              <a:rPr lang="en-GB" altLang="ja-JP" sz="1600">
                <a:solidFill>
                  <a:prstClr val="black"/>
                </a:solidFill>
                <a:latin typeface="+mn-lt"/>
              </a:rPr>
              <a:t>(to differentiate you as a buyer/partner; to use as necessary in the bidding process/price)</a:t>
            </a:r>
          </a:p>
          <a:p>
            <a:pPr marL="355600" lvl="1" indent="-177800">
              <a:spcBef>
                <a:spcPts val="1200"/>
              </a:spcBef>
              <a:spcAft>
                <a:spcPct val="0"/>
              </a:spcAft>
              <a:buClrTx/>
              <a:buSzTx/>
              <a:buChar char="–"/>
            </a:pPr>
            <a:r>
              <a:rPr lang="en-GB" altLang="ja-JP" sz="1600">
                <a:solidFill>
                  <a:prstClr val="black"/>
                </a:solidFill>
                <a:latin typeface="+mn-lt"/>
              </a:rPr>
              <a:t>Provides </a:t>
            </a:r>
            <a:r>
              <a:rPr lang="en-GB" altLang="ja-JP" sz="1600" b="1">
                <a:solidFill>
                  <a:prstClr val="black"/>
                </a:solidFill>
                <a:latin typeface="+mn-lt"/>
              </a:rPr>
              <a:t>input to post-acquisition (ownership) priorities </a:t>
            </a:r>
            <a:r>
              <a:rPr lang="en-GB" altLang="ja-JP" sz="1600">
                <a:solidFill>
                  <a:prstClr val="black"/>
                </a:solidFill>
                <a:latin typeface="+mn-lt"/>
              </a:rPr>
              <a:t>and creates a bridge to pursuing these</a:t>
            </a:r>
          </a:p>
          <a:p>
            <a:pPr marL="177800" indent="-177800">
              <a:spcBef>
                <a:spcPts val="2400"/>
              </a:spcBef>
              <a:spcAft>
                <a:spcPct val="0"/>
              </a:spcAft>
              <a:buClrTx/>
              <a:buSzTx/>
              <a:buFontTx/>
            </a:pPr>
            <a:r>
              <a:rPr lang="en-GB" altLang="ja-JP" sz="1800">
                <a:solidFill>
                  <a:prstClr val="black"/>
                </a:solidFill>
                <a:latin typeface="+mn-lt"/>
              </a:rPr>
              <a:t>There is </a:t>
            </a:r>
            <a:r>
              <a:rPr lang="en-GB" altLang="ja-JP" sz="1800" b="1">
                <a:solidFill>
                  <a:prstClr val="black"/>
                </a:solidFill>
                <a:latin typeface="+mn-lt"/>
              </a:rPr>
              <a:t>no ‘one formula’ for developing an investment thesis – but there are several broad types</a:t>
            </a:r>
            <a:r>
              <a:rPr lang="en-GB" altLang="ja-JP" sz="1800">
                <a:solidFill>
                  <a:prstClr val="black"/>
                </a:solidFill>
                <a:latin typeface="+mn-lt"/>
              </a:rPr>
              <a:t> (and building blocks): a bespoke investment thesis should be jointly developed in the first phase of a DD</a:t>
            </a:r>
          </a:p>
          <a:p>
            <a:pPr marL="177800" indent="-177800">
              <a:spcBef>
                <a:spcPts val="2400"/>
              </a:spcBef>
              <a:spcAft>
                <a:spcPct val="0"/>
              </a:spcAft>
              <a:buClrTx/>
              <a:buSzTx/>
              <a:buFontTx/>
            </a:pPr>
            <a:r>
              <a:rPr lang="en-GB" altLang="ja-JP" sz="1800">
                <a:solidFill>
                  <a:prstClr val="black"/>
                </a:solidFill>
                <a:latin typeface="+mn-lt"/>
              </a:rPr>
              <a:t>Developing </a:t>
            </a:r>
            <a:r>
              <a:rPr lang="en-GB" altLang="ja-JP" sz="1800" b="1">
                <a:solidFill>
                  <a:prstClr val="black"/>
                </a:solidFill>
                <a:latin typeface="+mn-lt"/>
              </a:rPr>
              <a:t>an investment thesis is necessary to drive a focused (effective/high ROI) integrated due diligence</a:t>
            </a:r>
          </a:p>
          <a:p>
            <a:pPr marL="355600" lvl="1" indent="-177800">
              <a:spcBef>
                <a:spcPts val="1200"/>
              </a:spcBef>
              <a:spcAft>
                <a:spcPct val="0"/>
              </a:spcAft>
              <a:buClrTx/>
              <a:buSzTx/>
              <a:buChar char="–"/>
            </a:pPr>
            <a:r>
              <a:rPr lang="en-GB" altLang="ja-JP" sz="1600">
                <a:solidFill>
                  <a:prstClr val="black"/>
                </a:solidFill>
                <a:latin typeface="+mn-lt"/>
              </a:rPr>
              <a:t>Clarifies </a:t>
            </a:r>
            <a:r>
              <a:rPr lang="en-GB" altLang="ja-JP" sz="1600" b="1">
                <a:solidFill>
                  <a:prstClr val="black"/>
                </a:solidFill>
                <a:latin typeface="+mn-lt"/>
              </a:rPr>
              <a:t>which ‘generic’ DD questions to actually answer</a:t>
            </a:r>
          </a:p>
          <a:p>
            <a:pPr marL="355600" lvl="1" indent="-177800">
              <a:spcBef>
                <a:spcPts val="1200"/>
              </a:spcBef>
              <a:spcAft>
                <a:spcPct val="0"/>
              </a:spcAft>
              <a:buClrTx/>
              <a:buSzTx/>
              <a:buChar char="–"/>
            </a:pPr>
            <a:r>
              <a:rPr lang="en-GB" altLang="ja-JP" sz="1600" b="1">
                <a:solidFill>
                  <a:prstClr val="black"/>
                </a:solidFill>
                <a:latin typeface="+mn-lt"/>
              </a:rPr>
              <a:t>Informs the level of depth required </a:t>
            </a:r>
            <a:r>
              <a:rPr lang="en-GB" altLang="ja-JP" sz="1600">
                <a:solidFill>
                  <a:prstClr val="black"/>
                </a:solidFill>
                <a:latin typeface="+mn-lt"/>
              </a:rPr>
              <a:t>on key questions (which really informs any advisor’s resource allocation)</a:t>
            </a:r>
          </a:p>
        </p:txBody>
      </p:sp>
      <p:sp>
        <p:nvSpPr>
          <p:cNvPr id="4" name="BainBulletsConfiguration" hidden="1"/>
          <p:cNvSpPr txBox="1"/>
          <p:nvPr/>
        </p:nvSpPr>
        <p:spPr>
          <a:xfrm>
            <a:off x="1536700" y="12700"/>
            <a:ext cx="8890000" cy="88092"/>
          </a:xfrm>
          <a:prstGeom prst="rect">
            <a:avLst/>
          </a:prstGeom>
          <a:noFill/>
        </p:spPr>
        <p:txBody>
          <a:bodyPr vert="horz" wrap="square" lIns="36000" tIns="36000" rIns="36000" bIns="36000" rtlCol="0">
            <a:spAutoFit/>
          </a:bodyPr>
          <a:lstStyle/>
          <a:p>
            <a:pPr marL="0" indent="0">
              <a:buNone/>
            </a:pPr>
            <a:r>
              <a:rPr lang="en-GB" sz="100">
                <a:solidFill>
                  <a:srgbClr val="FFFFFF"/>
                </a:solidFill>
              </a:rPr>
              <a:t>3_85</a:t>
            </a:r>
          </a:p>
        </p:txBody>
      </p:sp>
      <p:sp>
        <p:nvSpPr>
          <p:cNvPr id="5" name="btfpLayoutConfig" hidden="1"/>
          <p:cNvSpPr txBox="1"/>
          <p:nvPr/>
        </p:nvSpPr>
        <p:spPr>
          <a:xfrm>
            <a:off x="1536700" y="12700"/>
            <a:ext cx="8890000" cy="88092"/>
          </a:xfrm>
          <a:prstGeom prst="rect">
            <a:avLst/>
          </a:prstGeom>
          <a:noFill/>
        </p:spPr>
        <p:txBody>
          <a:bodyPr vert="horz" wrap="square" lIns="36000" tIns="36000" rIns="36000" bIns="36000" rtlCol="0">
            <a:spAutoFit/>
          </a:bodyPr>
          <a:lstStyle/>
          <a:p>
            <a:pPr marL="0" indent="0">
              <a:buNone/>
            </a:pPr>
            <a:r>
              <a:rPr lang="en-GB" sz="100">
                <a:solidFill>
                  <a:srgbClr val="FFFFFF">
                    <a:alpha val="0"/>
                  </a:srgbClr>
                </a:solidFill>
              </a:rPr>
              <a:t>overall_0_131854677766850836 columns_1_131854677766850836 </a:t>
            </a:r>
          </a:p>
        </p:txBody>
      </p:sp>
    </p:spTree>
    <p:custDataLst>
      <p:tags r:id="rId1"/>
    </p:custDataLst>
    <p:extLst>
      <p:ext uri="{BB962C8B-B14F-4D97-AF65-F5344CB8AC3E}">
        <p14:creationId xmlns:p14="http://schemas.microsoft.com/office/powerpoint/2010/main" val="318548125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btfpColumnIndicatorGroup2">
            <a:extLst>
              <a:ext uri="{FF2B5EF4-FFF2-40B4-BE49-F238E27FC236}">
                <a16:creationId xmlns:a16="http://schemas.microsoft.com/office/drawing/2014/main" id="{0F83459B-7C83-4F76-B7AF-A11673B81255}"/>
              </a:ext>
            </a:extLst>
          </p:cNvPr>
          <p:cNvGrpSpPr/>
          <p:nvPr/>
        </p:nvGrpSpPr>
        <p:grpSpPr>
          <a:xfrm>
            <a:off x="0" y="6926580"/>
            <a:ext cx="12192000" cy="137160"/>
            <a:chOff x="0" y="6926580"/>
            <a:chExt cx="12192000" cy="137160"/>
          </a:xfrm>
        </p:grpSpPr>
        <p:sp>
          <p:nvSpPr>
            <p:cNvPr id="12" name="btfpColumnGapBlocker902420">
              <a:extLst>
                <a:ext uri="{FF2B5EF4-FFF2-40B4-BE49-F238E27FC236}">
                  <a16:creationId xmlns:a16="http://schemas.microsoft.com/office/drawing/2014/main" id="{378CAA5D-3176-4A91-B343-B2A6B39C41AD}"/>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423607">
              <a:extLst>
                <a:ext uri="{FF2B5EF4-FFF2-40B4-BE49-F238E27FC236}">
                  <a16:creationId xmlns:a16="http://schemas.microsoft.com/office/drawing/2014/main" id="{DA7A8CC6-00A3-4C77-8B3A-C16F6ECEE2BC}"/>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170706">
              <a:extLst>
                <a:ext uri="{FF2B5EF4-FFF2-40B4-BE49-F238E27FC236}">
                  <a16:creationId xmlns:a16="http://schemas.microsoft.com/office/drawing/2014/main" id="{D7912A57-0F9C-4C1E-9C5E-B54B2EE27629}"/>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869176">
              <a:extLst>
                <a:ext uri="{FF2B5EF4-FFF2-40B4-BE49-F238E27FC236}">
                  <a16:creationId xmlns:a16="http://schemas.microsoft.com/office/drawing/2014/main" id="{0CE16E71-66DE-4397-9824-93F27C447179}"/>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3" name="btfpColumnIndicatorGroup1">
            <a:extLst>
              <a:ext uri="{FF2B5EF4-FFF2-40B4-BE49-F238E27FC236}">
                <a16:creationId xmlns:a16="http://schemas.microsoft.com/office/drawing/2014/main" id="{C078D98F-2AC9-4FC5-A263-439E9E77014D}"/>
              </a:ext>
            </a:extLst>
          </p:cNvPr>
          <p:cNvGrpSpPr/>
          <p:nvPr/>
        </p:nvGrpSpPr>
        <p:grpSpPr>
          <a:xfrm>
            <a:off x="0" y="-205740"/>
            <a:ext cx="12192000" cy="137160"/>
            <a:chOff x="0" y="-205740"/>
            <a:chExt cx="12192000" cy="137160"/>
          </a:xfrm>
        </p:grpSpPr>
        <p:sp>
          <p:nvSpPr>
            <p:cNvPr id="11" name="btfpColumnGapBlocker560205">
              <a:extLst>
                <a:ext uri="{FF2B5EF4-FFF2-40B4-BE49-F238E27FC236}">
                  <a16:creationId xmlns:a16="http://schemas.microsoft.com/office/drawing/2014/main" id="{E63A53E6-77DE-44B8-BA0F-E1F58B99E535}"/>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138100">
              <a:extLst>
                <a:ext uri="{FF2B5EF4-FFF2-40B4-BE49-F238E27FC236}">
                  <a16:creationId xmlns:a16="http://schemas.microsoft.com/office/drawing/2014/main" id="{0F9EAE63-FF30-4483-906A-D06906F5CF2C}"/>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188882">
              <a:extLst>
                <a:ext uri="{FF2B5EF4-FFF2-40B4-BE49-F238E27FC236}">
                  <a16:creationId xmlns:a16="http://schemas.microsoft.com/office/drawing/2014/main" id="{F529DA02-CC09-48F8-8CFF-B0E561403B5A}"/>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415101">
              <a:extLst>
                <a:ext uri="{FF2B5EF4-FFF2-40B4-BE49-F238E27FC236}">
                  <a16:creationId xmlns:a16="http://schemas.microsoft.com/office/drawing/2014/main" id="{7C4A3BF8-314D-4765-9179-1206CE72ACC3}"/>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036739" name="btfpBulletedList387972"/>
          <p:cNvSpPr>
            <a:spLocks noChangeArrowheads="1"/>
          </p:cNvSpPr>
          <p:nvPr>
            <p:custDataLst>
              <p:tags r:id="rId2"/>
            </p:custDataLst>
          </p:nvPr>
        </p:nvSpPr>
        <p:spPr bwMode="auto">
          <a:xfrm>
            <a:off x="330200" y="1269764"/>
            <a:ext cx="11531600" cy="467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1482" tIns="38674" rIns="41482" bIns="37486">
            <a:spAutoFit/>
          </a:bodyPr>
          <a:lstStyle/>
          <a:p>
            <a:pPr defTabSz="829808">
              <a:spcBef>
                <a:spcPts val="1800"/>
              </a:spcBef>
              <a:buClr>
                <a:schemeClr val="tx1"/>
              </a:buClr>
            </a:pPr>
            <a:r>
              <a:rPr lang="en-GB" sz="1800" b="1"/>
              <a:t>Clearly spells out:</a:t>
            </a:r>
          </a:p>
          <a:p>
            <a:pPr lvl="1" defTabSz="829808">
              <a:spcBef>
                <a:spcPts val="900"/>
              </a:spcBef>
              <a:buClr>
                <a:schemeClr val="tx1"/>
              </a:buClr>
            </a:pPr>
            <a:r>
              <a:rPr lang="en-GB" sz="1600" b="1"/>
              <a:t>Why you are buying </a:t>
            </a:r>
            <a:r>
              <a:rPr lang="en-GB" sz="1600"/>
              <a:t>this business</a:t>
            </a:r>
          </a:p>
          <a:p>
            <a:pPr lvl="1" defTabSz="829808">
              <a:spcBef>
                <a:spcPts val="900"/>
              </a:spcBef>
              <a:buClr>
                <a:schemeClr val="tx1"/>
              </a:buClr>
            </a:pPr>
            <a:r>
              <a:rPr lang="en-GB" sz="1600" b="1"/>
              <a:t>Why</a:t>
            </a:r>
            <a:r>
              <a:rPr lang="en-GB" sz="1600"/>
              <a:t> you are </a:t>
            </a:r>
            <a:r>
              <a:rPr lang="en-GB" sz="1600" b="1"/>
              <a:t>confident about future revenues and profits</a:t>
            </a:r>
          </a:p>
          <a:p>
            <a:pPr defTabSz="829808">
              <a:spcBef>
                <a:spcPts val="1800"/>
              </a:spcBef>
              <a:buClr>
                <a:schemeClr val="tx1"/>
              </a:buClr>
            </a:pPr>
            <a:r>
              <a:rPr lang="en-GB" sz="1800"/>
              <a:t>Determines the </a:t>
            </a:r>
            <a:r>
              <a:rPr lang="en-GB" sz="1800" b="1"/>
              <a:t>few things</a:t>
            </a:r>
            <a:r>
              <a:rPr lang="en-GB" sz="1800"/>
              <a:t> </a:t>
            </a:r>
            <a:r>
              <a:rPr lang="en-GB" sz="1800" b="1"/>
              <a:t>you need to do very well to deliver </a:t>
            </a:r>
            <a:r>
              <a:rPr lang="en-GB" sz="1800"/>
              <a:t>on the future revenues and profits</a:t>
            </a:r>
          </a:p>
          <a:p>
            <a:pPr defTabSz="829808">
              <a:spcBef>
                <a:spcPts val="1800"/>
              </a:spcBef>
              <a:buClr>
                <a:schemeClr val="tx1"/>
              </a:buClr>
            </a:pPr>
            <a:r>
              <a:rPr lang="en-GB" sz="1800" b="1"/>
              <a:t>Identifies the big questions</a:t>
            </a:r>
            <a:r>
              <a:rPr lang="en-GB" sz="1800"/>
              <a:t> (risks and opportunities) that you must ask and answer in a rigorous due diligence process</a:t>
            </a:r>
            <a:endParaRPr lang="en-GB" sz="1800">
              <a:cs typeface="Arial"/>
            </a:endParaRPr>
          </a:p>
          <a:p>
            <a:pPr defTabSz="829808">
              <a:spcBef>
                <a:spcPts val="1800"/>
              </a:spcBef>
              <a:buClr>
                <a:schemeClr val="tx1"/>
              </a:buClr>
            </a:pPr>
            <a:r>
              <a:rPr lang="en-GB" sz="1800"/>
              <a:t>Describes </a:t>
            </a:r>
            <a:r>
              <a:rPr lang="en-GB" sz="1800" b="1"/>
              <a:t>specific, concrete benefits</a:t>
            </a:r>
            <a:r>
              <a:rPr lang="en-GB" sz="1800"/>
              <a:t> that are quantified in terms of cost, revenue or earning power</a:t>
            </a:r>
          </a:p>
          <a:p>
            <a:pPr defTabSz="829808">
              <a:spcBef>
                <a:spcPts val="1800"/>
              </a:spcBef>
              <a:buClr>
                <a:schemeClr val="tx1"/>
              </a:buClr>
            </a:pPr>
            <a:r>
              <a:rPr lang="en-GB" sz="1800"/>
              <a:t>Is </a:t>
            </a:r>
            <a:r>
              <a:rPr lang="en-GB" sz="1800" b="1"/>
              <a:t>simple</a:t>
            </a:r>
            <a:r>
              <a:rPr lang="en-GB" sz="1800"/>
              <a:t> and can be </a:t>
            </a:r>
            <a:r>
              <a:rPr lang="en-GB" sz="1800" b="1"/>
              <a:t>easily communicated</a:t>
            </a:r>
            <a:r>
              <a:rPr lang="en-GB" sz="1800"/>
              <a:t>; it makes sense to all stakeholders </a:t>
            </a:r>
          </a:p>
          <a:p>
            <a:pPr defTabSz="829808">
              <a:spcBef>
                <a:spcPts val="1800"/>
              </a:spcBef>
              <a:buClr>
                <a:schemeClr val="tx1"/>
              </a:buClr>
            </a:pPr>
            <a:r>
              <a:rPr lang="en-GB" sz="1800">
                <a:cs typeface="Arial"/>
              </a:rPr>
              <a:t>Is </a:t>
            </a:r>
            <a:r>
              <a:rPr lang="en-GB" sz="1800" b="1">
                <a:cs typeface="Arial"/>
              </a:rPr>
              <a:t>dynamic</a:t>
            </a:r>
            <a:r>
              <a:rPr lang="en-GB" sz="1800">
                <a:cs typeface="Arial"/>
              </a:rPr>
              <a:t>; it is challenged at every stage and </a:t>
            </a:r>
            <a:r>
              <a:rPr lang="en-GB" sz="1800" b="1">
                <a:cs typeface="Arial"/>
              </a:rPr>
              <a:t>adjusted as due diligence confirms or reveals new insights </a:t>
            </a:r>
            <a:r>
              <a:rPr lang="en-GB" sz="1800">
                <a:cs typeface="Arial"/>
              </a:rPr>
              <a:t>about the target</a:t>
            </a:r>
          </a:p>
          <a:p>
            <a:pPr defTabSz="829808">
              <a:spcBef>
                <a:spcPts val="1800"/>
              </a:spcBef>
              <a:buClr>
                <a:schemeClr val="tx1"/>
              </a:buClr>
            </a:pPr>
            <a:r>
              <a:rPr lang="en-GB" sz="1800" b="1">
                <a:cs typeface="Arial"/>
              </a:rPr>
              <a:t>Is written down</a:t>
            </a:r>
            <a:r>
              <a:rPr lang="en-GB" sz="1800">
                <a:cs typeface="Arial"/>
              </a:rPr>
              <a:t> on paper</a:t>
            </a:r>
          </a:p>
        </p:txBody>
      </p:sp>
      <p:sp>
        <p:nvSpPr>
          <p:cNvPr id="2" name="BainBulletsConfiguration" hidden="1"/>
          <p:cNvSpPr txBox="1"/>
          <p:nvPr/>
        </p:nvSpPr>
        <p:spPr>
          <a:xfrm>
            <a:off x="1857608" y="253157"/>
            <a:ext cx="8264276" cy="84092"/>
          </a:xfrm>
          <a:prstGeom prst="rect">
            <a:avLst/>
          </a:prstGeom>
          <a:noFill/>
        </p:spPr>
        <p:txBody>
          <a:bodyPr vert="horz" wrap="square" lIns="33464" tIns="33464" rIns="33464" bIns="33464" rtlCol="0">
            <a:spAutoFit/>
          </a:bodyPr>
          <a:lstStyle/>
          <a:p>
            <a:endParaRPr lang="en-GB" sz="100">
              <a:solidFill>
                <a:srgbClr val="FFFFFF"/>
              </a:solidFill>
            </a:endParaRPr>
          </a:p>
        </p:txBody>
      </p:sp>
      <p:sp>
        <p:nvSpPr>
          <p:cNvPr id="4" name="btfpLayoutConfig" hidden="1"/>
          <p:cNvSpPr txBox="1"/>
          <p:nvPr/>
        </p:nvSpPr>
        <p:spPr>
          <a:xfrm>
            <a:off x="1536700" y="12700"/>
            <a:ext cx="8890000" cy="88092"/>
          </a:xfrm>
          <a:prstGeom prst="rect">
            <a:avLst/>
          </a:prstGeom>
          <a:noFill/>
        </p:spPr>
        <p:txBody>
          <a:bodyPr vert="horz" wrap="square" lIns="36000" tIns="36000" rIns="36000" bIns="36000" rtlCol="0">
            <a:spAutoFit/>
          </a:bodyPr>
          <a:lstStyle/>
          <a:p>
            <a:pPr marL="0" indent="0">
              <a:buNone/>
            </a:pPr>
            <a:r>
              <a:rPr lang="en-GB" sz="100">
                <a:solidFill>
                  <a:srgbClr val="FFFFFF">
                    <a:alpha val="0"/>
                  </a:srgbClr>
                </a:solidFill>
              </a:rPr>
              <a:t>overall_0_131854674653518158 columns_1_131854674653518158</a:t>
            </a:r>
          </a:p>
        </p:txBody>
      </p:sp>
      <p:sp>
        <p:nvSpPr>
          <p:cNvPr id="5" name="Title 4"/>
          <p:cNvSpPr>
            <a:spLocks noGrp="1"/>
          </p:cNvSpPr>
          <p:nvPr>
            <p:ph type="title"/>
          </p:nvPr>
        </p:nvSpPr>
        <p:spPr/>
        <p:txBody>
          <a:bodyPr/>
          <a:lstStyle/>
          <a:p>
            <a:r>
              <a:rPr lang="en-GB"/>
              <a:t>Investment thesis checklist</a:t>
            </a:r>
          </a:p>
        </p:txBody>
      </p:sp>
    </p:spTree>
    <p:custDataLst>
      <p:tags r:id="rId1"/>
    </p:custDataLst>
    <p:extLst>
      <p:ext uri="{BB962C8B-B14F-4D97-AF65-F5344CB8AC3E}">
        <p14:creationId xmlns:p14="http://schemas.microsoft.com/office/powerpoint/2010/main" val="3437947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btfpColumnIndicatorGroup2">
            <a:extLst>
              <a:ext uri="{FF2B5EF4-FFF2-40B4-BE49-F238E27FC236}">
                <a16:creationId xmlns:a16="http://schemas.microsoft.com/office/drawing/2014/main" id="{A372E737-77D2-465C-8FCF-E6D350594BF9}"/>
              </a:ext>
            </a:extLst>
          </p:cNvPr>
          <p:cNvGrpSpPr/>
          <p:nvPr/>
        </p:nvGrpSpPr>
        <p:grpSpPr>
          <a:xfrm>
            <a:off x="0" y="6926580"/>
            <a:ext cx="12192000" cy="137160"/>
            <a:chOff x="0" y="6926580"/>
            <a:chExt cx="12192000" cy="137160"/>
          </a:xfrm>
        </p:grpSpPr>
        <p:sp>
          <p:nvSpPr>
            <p:cNvPr id="33" name="btfpColumnGapBlocker583612">
              <a:extLst>
                <a:ext uri="{FF2B5EF4-FFF2-40B4-BE49-F238E27FC236}">
                  <a16:creationId xmlns:a16="http://schemas.microsoft.com/office/drawing/2014/main" id="{07353357-ACA1-4FBC-A9BA-D8E50E1BFB78}"/>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1" name="btfpColumnGapBlocker389982">
              <a:extLst>
                <a:ext uri="{FF2B5EF4-FFF2-40B4-BE49-F238E27FC236}">
                  <a16:creationId xmlns:a16="http://schemas.microsoft.com/office/drawing/2014/main" id="{71AAED37-235D-4C9F-923B-0DA18D342EA6}"/>
                </a:ext>
              </a:extLst>
            </p:cNvPr>
            <p:cNvSpPr/>
            <p:nvPr/>
          </p:nvSpPr>
          <p:spPr bwMode="gray">
            <a:xfrm>
              <a:off x="7837752"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9" name="btfpColumnIndicator339319">
              <a:extLst>
                <a:ext uri="{FF2B5EF4-FFF2-40B4-BE49-F238E27FC236}">
                  <a16:creationId xmlns:a16="http://schemas.microsoft.com/office/drawing/2014/main" id="{66C3BC98-980C-49F0-A6B8-20E09BD86A54}"/>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7" name="btfpColumnIndicator547251">
              <a:extLst>
                <a:ext uri="{FF2B5EF4-FFF2-40B4-BE49-F238E27FC236}">
                  <a16:creationId xmlns:a16="http://schemas.microsoft.com/office/drawing/2014/main" id="{A28F854D-8152-46E1-8AE5-7EE8C30B74FC}"/>
                </a:ext>
              </a:extLst>
            </p:cNvPr>
            <p:cNvCxnSpPr/>
            <p:nvPr/>
          </p:nvCxnSpPr>
          <p:spPr bwMode="gray">
            <a:xfrm flipV="1">
              <a:off x="837829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5" name="btfpColumnGapBlocker382480">
              <a:extLst>
                <a:ext uri="{FF2B5EF4-FFF2-40B4-BE49-F238E27FC236}">
                  <a16:creationId xmlns:a16="http://schemas.microsoft.com/office/drawing/2014/main" id="{4D8CE487-A255-4089-BDE7-FB61621E968C}"/>
                </a:ext>
              </a:extLst>
            </p:cNvPr>
            <p:cNvSpPr/>
            <p:nvPr/>
          </p:nvSpPr>
          <p:spPr bwMode="gray">
            <a:xfrm>
              <a:off x="381370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6" name="btfpColumnIndicator773812">
              <a:extLst>
                <a:ext uri="{FF2B5EF4-FFF2-40B4-BE49-F238E27FC236}">
                  <a16:creationId xmlns:a16="http://schemas.microsoft.com/office/drawing/2014/main" id="{BCE76938-725A-4D8A-B898-AFD8A26850F1}"/>
                </a:ext>
              </a:extLst>
            </p:cNvPr>
            <p:cNvCxnSpPr/>
            <p:nvPr/>
          </p:nvCxnSpPr>
          <p:spPr bwMode="gray">
            <a:xfrm flipV="1">
              <a:off x="783775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4" name="btfpColumnIndicator844126">
              <a:extLst>
                <a:ext uri="{FF2B5EF4-FFF2-40B4-BE49-F238E27FC236}">
                  <a16:creationId xmlns:a16="http://schemas.microsoft.com/office/drawing/2014/main" id="{95FFF697-788F-4F42-9DB6-7BB63FE139EC}"/>
                </a:ext>
              </a:extLst>
            </p:cNvPr>
            <p:cNvCxnSpPr/>
            <p:nvPr/>
          </p:nvCxnSpPr>
          <p:spPr bwMode="gray">
            <a:xfrm flipV="1">
              <a:off x="435424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2" name="btfpColumnGapBlocker662681">
              <a:extLst>
                <a:ext uri="{FF2B5EF4-FFF2-40B4-BE49-F238E27FC236}">
                  <a16:creationId xmlns:a16="http://schemas.microsoft.com/office/drawing/2014/main" id="{196B9D19-61C5-4B8C-81CF-64F5E7B8EF12}"/>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0" name="btfpColumnIndicator384162">
              <a:extLst>
                <a:ext uri="{FF2B5EF4-FFF2-40B4-BE49-F238E27FC236}">
                  <a16:creationId xmlns:a16="http://schemas.microsoft.com/office/drawing/2014/main" id="{782C0A1C-6E00-4FFD-B5F3-78C3EF90DB3F}"/>
                </a:ext>
              </a:extLst>
            </p:cNvPr>
            <p:cNvCxnSpPr/>
            <p:nvPr/>
          </p:nvCxnSpPr>
          <p:spPr bwMode="gray">
            <a:xfrm flipV="1">
              <a:off x="381370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 name="btfpColumnIndicator140790">
              <a:extLst>
                <a:ext uri="{FF2B5EF4-FFF2-40B4-BE49-F238E27FC236}">
                  <a16:creationId xmlns:a16="http://schemas.microsoft.com/office/drawing/2014/main" id="{AEB2D13A-E38F-4160-810F-0D06509C1601}"/>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34" name="btfpColumnIndicatorGroup1">
            <a:extLst>
              <a:ext uri="{FF2B5EF4-FFF2-40B4-BE49-F238E27FC236}">
                <a16:creationId xmlns:a16="http://schemas.microsoft.com/office/drawing/2014/main" id="{B6FD0655-541E-4FFB-B443-918C2323B5C8}"/>
              </a:ext>
            </a:extLst>
          </p:cNvPr>
          <p:cNvGrpSpPr/>
          <p:nvPr/>
        </p:nvGrpSpPr>
        <p:grpSpPr>
          <a:xfrm>
            <a:off x="0" y="-205740"/>
            <a:ext cx="12192000" cy="137160"/>
            <a:chOff x="0" y="-205740"/>
            <a:chExt cx="12192000" cy="137160"/>
          </a:xfrm>
        </p:grpSpPr>
        <p:sp>
          <p:nvSpPr>
            <p:cNvPr id="32" name="btfpColumnGapBlocker829126">
              <a:extLst>
                <a:ext uri="{FF2B5EF4-FFF2-40B4-BE49-F238E27FC236}">
                  <a16:creationId xmlns:a16="http://schemas.microsoft.com/office/drawing/2014/main" id="{6BD177B5-BB22-4024-962D-6FFA34F913FB}"/>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0" name="btfpColumnGapBlocker742959">
              <a:extLst>
                <a:ext uri="{FF2B5EF4-FFF2-40B4-BE49-F238E27FC236}">
                  <a16:creationId xmlns:a16="http://schemas.microsoft.com/office/drawing/2014/main" id="{6E47FFCD-4F4A-486D-A4C2-8CC741AEB720}"/>
                </a:ext>
              </a:extLst>
            </p:cNvPr>
            <p:cNvSpPr/>
            <p:nvPr/>
          </p:nvSpPr>
          <p:spPr bwMode="gray">
            <a:xfrm>
              <a:off x="7837752"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8" name="btfpColumnIndicator143101">
              <a:extLst>
                <a:ext uri="{FF2B5EF4-FFF2-40B4-BE49-F238E27FC236}">
                  <a16:creationId xmlns:a16="http://schemas.microsoft.com/office/drawing/2014/main" id="{ECFE04EF-186B-4068-9E02-2BD083BC0B2A}"/>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6" name="btfpColumnIndicator377129">
              <a:extLst>
                <a:ext uri="{FF2B5EF4-FFF2-40B4-BE49-F238E27FC236}">
                  <a16:creationId xmlns:a16="http://schemas.microsoft.com/office/drawing/2014/main" id="{64DCE52E-3302-464D-A9B4-8A413BF1F723}"/>
                </a:ext>
              </a:extLst>
            </p:cNvPr>
            <p:cNvCxnSpPr/>
            <p:nvPr/>
          </p:nvCxnSpPr>
          <p:spPr bwMode="gray">
            <a:xfrm flipV="1">
              <a:off x="837829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3" name="btfpColumnGapBlocker911104">
              <a:extLst>
                <a:ext uri="{FF2B5EF4-FFF2-40B4-BE49-F238E27FC236}">
                  <a16:creationId xmlns:a16="http://schemas.microsoft.com/office/drawing/2014/main" id="{E85CEABB-9414-4A80-98EE-DFE0E9EEAD26}"/>
                </a:ext>
              </a:extLst>
            </p:cNvPr>
            <p:cNvSpPr/>
            <p:nvPr/>
          </p:nvSpPr>
          <p:spPr bwMode="gray">
            <a:xfrm>
              <a:off x="381370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5" name="btfpColumnIndicator992487">
              <a:extLst>
                <a:ext uri="{FF2B5EF4-FFF2-40B4-BE49-F238E27FC236}">
                  <a16:creationId xmlns:a16="http://schemas.microsoft.com/office/drawing/2014/main" id="{1C22C691-5514-4D33-AEE1-B1430C4979F6}"/>
                </a:ext>
              </a:extLst>
            </p:cNvPr>
            <p:cNvCxnSpPr/>
            <p:nvPr/>
          </p:nvCxnSpPr>
          <p:spPr bwMode="gray">
            <a:xfrm flipV="1">
              <a:off x="783775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3" name="btfpColumnIndicator947735">
              <a:extLst>
                <a:ext uri="{FF2B5EF4-FFF2-40B4-BE49-F238E27FC236}">
                  <a16:creationId xmlns:a16="http://schemas.microsoft.com/office/drawing/2014/main" id="{5D269A4C-759C-4666-A4C6-0A22371FBC89}"/>
                </a:ext>
              </a:extLst>
            </p:cNvPr>
            <p:cNvCxnSpPr/>
            <p:nvPr/>
          </p:nvCxnSpPr>
          <p:spPr bwMode="gray">
            <a:xfrm flipV="1">
              <a:off x="435424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1" name="btfpColumnGapBlocker506807">
              <a:extLst>
                <a:ext uri="{FF2B5EF4-FFF2-40B4-BE49-F238E27FC236}">
                  <a16:creationId xmlns:a16="http://schemas.microsoft.com/office/drawing/2014/main" id="{247FAF30-64AB-4432-B1DF-818D71CC9223}"/>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9" name="btfpColumnIndicator807548">
              <a:extLst>
                <a:ext uri="{FF2B5EF4-FFF2-40B4-BE49-F238E27FC236}">
                  <a16:creationId xmlns:a16="http://schemas.microsoft.com/office/drawing/2014/main" id="{5E935D79-5D65-453E-9D29-4CF9054EC9C1}"/>
                </a:ext>
              </a:extLst>
            </p:cNvPr>
            <p:cNvCxnSpPr/>
            <p:nvPr/>
          </p:nvCxnSpPr>
          <p:spPr bwMode="gray">
            <a:xfrm flipV="1">
              <a:off x="381370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313653">
              <a:extLst>
                <a:ext uri="{FF2B5EF4-FFF2-40B4-BE49-F238E27FC236}">
                  <a16:creationId xmlns:a16="http://schemas.microsoft.com/office/drawing/2014/main" id="{4345584B-5200-4236-8184-71C1AFCCEB05}"/>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5" name="Rectangle 4" descr="Enter Chart Description Here:&#10;&#10;End of Chart Description&#10;DO NOT ALTER TEXT BELOW THIS POINT! IF YOU DO YOUR CHART WILL NOT BE EDITABLE!&#10;mkkoexcel__~~~~~~~~~~False~~False~~Falsemkko__4HooU0THZk28POP9trq+pbTvvzd/gcV8t56cq85kb3NDTsUhojRA0EsgEHHMH7oYP1SYpn09ysXVivguJdhTvfyVMsBLTGvcX7WPTor/CmV9WzVfHy8CnMUuNyY3ZV47AOWR2vrtDltti5PJ4Hl8VKjXiRa++vTEjrXMjZ0hbksan4GU+wcJwD1ioB3pxqwQksoRpVTyxda6V3kP9BRBVz9VmQNBF+qKJBtPp8kMqee1xWkU3BGu0ek7WAOPS+agZu1ddOELnnCSlPE678LjpQSmCSK0d0XvdhofqTCWsy90VESLmnRkNKDQ9py9Rap875SIvhQoYZQaYPllyZ6/dTPMfR+caM/HqEaS74pD4HU2dpdr2GdFO/BKnzwsoFgGLkgK2/GTSrwAFxzsP1AvixoNKkteyyS+GPiIcvPPj4XKlf2qxyR2MK7Ob16USCpK6X8nxvvSUOK5rt0F0H+UUchx5vnWLLdqmvDqyePRwD6KMfsKt2hmU6OQNssVE5NlZ5s/2qZ0bqJriMqxLAQc8/CMXlUP9QNIvLVaO4omG+nAX/yyIPuM/jFTr+OLID5SVV44DnhSPpyz30e0vBGZSR7nVs3LWER8KPXdY1NMh0YcJfaBKoWIN8CXi/BJyD+sgS5sJIoiFxrTu/slbcldtyoarwNFA+kn4cNqYkJgZuRFyTcv/S42lNaSGUpLgEksBuTuBb51hBveCHK+e10sPCcRlxRdGHBHvw0xIwBKkVijOlXCTDI19O9aNaNZt/+ebcCE3O6eBPt8+l2C8O5dRl0XdOUcHrc/+//sHRWiUl/o/XJtPuErfDP8JoGL8FmDG2DhniBm9EIEWli55dlm8A6HsKjbHENpE+XImv0XXhb0x4brknT8Q7KCh+e8HRt0sAIxy5rCyu5SwYk/NejG1RfVdqR8JKvtj0SOIJj41cwqjJm7lPgEamqB21JdYTQZalaDkSf7OW0In4CmNNFhKBFyAl2axcDa+ujo7jufZKmelNRLBbAxcWRfPjraeD67B+V/1LuZscB4pPDfuR44DT9eLx2UTqp0xHv1Skegr8C4fHGUvU83uNwDxl9fWvA+eHFPArNt21JBt3MQHIaD2yE0UKryUMH0tUSfkyLHkyeZFC47loyhJhLhO0W1Xx57nksJL+/TWQtb/TIad47dTuBHJIuj1n3ncoDvnskYo37sNZMYJZv0eavSaoWQx7KoXDCMP5b0nFNpvmtbOO30/9xKpfdjzfCZiluvK9bJJ3ShNY9APRTyIfZTIrqNW+7gh0MYqnce/4dadDRCiqZvfVzn/k8xka8tOS5SG9l5rvjccOPJq8AO1BrRVHZWat6PNQRTxdLQAXk/Mbs75t3uVF6JkxOvhKanOxSAryawRop+vskkaOWVUSCAZG7w1FTcZn58+GITZqEZk6r4VzuZJjaxsUdvl6/BMcBwtHqodttHYsRk8MrzD33LiT4Pe/Q+x8yroor5WglfY6OqIJCQ5YgkPj3CFJZMH0zYOgxOKmcsjT6OghYb6w9XPsLRTkc62zYi525lLLvlJnxzn8t0Va8g/pAv/hBHXcWlUabG3FslhxWFIUSICqYbEjOUPsS7bmBx0oCvomSnuhn/Va3kqBVjcl9MzNQyPlsIa0D5Ou4sGrU6uNFg5nWRxn3/PE9FrizSK388qLAKd/eU2Qg2nDZ2lyMtmuyWkMhs90jEOfo4AnGhC1Ju3PS6O9pCvBvYmEZiaPoXftlHWCZ5aqaZOR99x1ZmTb6fTloJVsquWiNrsA5z+4sLAg9N5AErxiTsBEPGLvAiibWwdh1nk2qMAJg5t8sKYXZqGphP3OaYAbjh3ObektRiAve6NkgGp+0U4WgO3fSQ4aZKhb+s2qx07t84SkEdqknSNn14Vwya+oTcYQYQm64wINWtXNM3EBBoRcxPqbS9ZW+h2ql87b2ffd5WE/E9lPVjsZ7kecRZC4UVBtBY+F6hF9X3JWobewtCLinDhDq3XT1rXBP6/C6BbvnE2e++yCTk1zoeoIH2LU9FHlex1bGnxFrueamzCdMTkBPSyVTmJITQxNc9emdAkQnC0QUpKv1SOhkNto3ZW2gPtyI34XYXPsBxmeb3diH+sdfiBoI6H0f9zV25j2p3p6H77fHidNenD7NLnA+LjRAL1LHgjYRO7qyj+uZOjVO55sv49Pyyn6kAlV3SspeE619ia9+KZcc8VLzEtQxI4cdJ0RLOQVJeyYXYItMmArwuwEuHqOWCCrcihGhr5PETenbW+AhPp7wXQyR2kQp5rgA/OmeW2cIdSAcBdZreMAqDZ5qXAnUAtRDMQk0yiC0SXQQmQgF3oj1h/UyROwKHujsJTJdF9D8IZ+FKxnGxJPX7RyOXH8fgTfobHeFsb3bP+WcSlECgod1K+HolsuJF1CybmZmf6iaFugJZiiomBNqB59ygaNmxhSRU5E3IpKaJ281/KdVo6o88nrioUxNAZ/czXiBE6CL9977QLDQ9mB5Z3AHEe/MHkvwdXtehG2fuCubhKQ2xPj6eMk2Vvh7ze2fPL69ZmzEt3sNPPVtXftn/2HKONGVR2hI9vAo9xL2GLtkK8Pqy9dFZg0+76fUcj7mc73uXsNc4C27B5CBsKz/8333LZ1QbV/vRRPf2ya6SwK9XKzslO4vIC2HZ6eacH91kgJmRO6yrV83KiEKNg4pbdjBHmJKiGD3sSO06zVXQ1T79msyEs+8B1ma5UO/NkLxym6I4v2rcJgryCwsr58Tu2B/tsw0V4LAHxRsaqRT7Uyk6Bmup6dvsE6K9HbISM4L3ZEbf9hAsAd9hxKIvG8L7iQEfnKOtrF/p0Wb8Qw3bCST05KzV2oV4JIzdqXDVSH8JtU3cOgl3vu6K9pkeO3vKqin3Wpzam87ptZAOEugE1AS9dN0W6qbf8b9nsMt8fj3xGHz5Of41VAnoQuQ4/24lE298XlhcVugeEEYz/udoYViN4jBUCyvdghqKTdq/ds5Ae5Q54wdlifvkreCLSePhzOdmqMpW7bG3LeyPGdBlZ3BPdY+ZoKrK7giK5kCnQaf7Z29Asg5g7FjXVM8HWKIf6lx8gxzChU8pTLyx/qP5/cmtB2Wic6WzhSLTlVByrPBg1smf2xx/mNb1FRET1OsDzrk7LvIwtGu5hFYwaC2fZMnOwi0pAjb3iBErFulCFSALgeayI3G2pi8dYOUgj8JYxc/dsBsN3AYctTuaikCKdI/yyJDDnrtgdm9iz1LENXKxBSU27U+CdTGy+4uiSTwCYYestk34YyadonGQb3h6JAQIF7N0Y8BZu6lCcJv+QA/SQHb84Hip5k0zKgfdtHfRMzpACXW82oTGUjQktRMx55NnHUTQQfvIjaSavJhOo7mICTtusD/JCkRojKU2+wcWwCx0M5/x/UZzPoAIByuy+PpYm1hhs4dN67CEOJUEkiw0CMk4ELGPtRO3Er+G6m56o+f1u2lsc1Rk52s1eJvG/ou4LT2NPI1wd/L7h09vSEBAzp2u2IlbwZY6MRkdut5g21/5aJf94fvfyO90GT8xZ/W+bJ6uJu3gr9KBesBWoZA0jbIxNUuUlxWgpYLMYR5O4dy9iDOerHqukJV+GCBRzQkF2B8t4CDuWsVtOsJUMfocdPijxwPDR4KZJFwSqedaX+2bDGxS/QK6XnQl1cEAeGsT8D0IbmzrFCQbAucd1Pjkhf14G9w/epBqMq2iG7p0EZQxDrFqdLsBF2OQpKXGo8M4FL8LHXCJQUzqe5EJg7lLdFI3iDpoH1E9N/YWmV3uNH59nrKwheBFob4l0AJyl5mdnGBtvBO1KGLnOYqmLVTdS6i+138JWI+15Noq2d0xZDsIgAf52/Ow30yyM86RoTG7gcyKYhkC1atJwGW9idlyKXJ6YEh7NoxNFkaRKxphdcpYK31KMBFwUQbaiAbEgpN6NDuWQ8nD/hO/AoSy0KB+gEtWavugezx3G3hylZ12MjTqlCBWF8KXo5jjgirtn6B0LdbK+Y5oaK7TjN9wv/cmLtxzLcPiFUzvoYAdS9VTLs0aA02EpVGQlYyRvDVaBK8zvZ6M0JL0sAh9sF+IB965FvEY8JvKZqMZ6HiX/VZvPK3cLkbvU4JESL4/tVSvOBjJ/jQfP5Z2q+3xXot3lZ2aYtcDkAcatkAVGsvsBVd9jiQR+twEIaSAMjtok22Fh7Ni8X1jfs53qhSickznXy2Y/WXBJ0oEE6ofIo4zw7mGfBvGNLZ67FVJDe89sLLBF5gxGPtzykhyf/bgZvLxSvOqu9XYUrfJ7yFO7QSTgkOfsGGBMFEvhAC3xoCggZPgmWwhFS8/Q2rZdgBhAKyR+Wrtj5aYoTD51xYIAj7G7cWtR04DM1U6oauPhhRCeRgf+6jQbp9KHOllPSmgJkipef56eye7Hwp80EGBx7+p6q6KBR9HUIaIxeOVZJDP80GtKsuneVhEi59cMco1I2PL1M8A197yFH+G8HSxDt8EZTmzaWGzZrmBpThAE2VQGxrBGtcOkwSyfH6BSZG92OuatVaGlS7f1R66i8YuaFzHi06JxP/P350SSHY9qlkctEwXYEGyv4CsiP/Vf9+kIzzcPIbyZ9xkdZZy8s9xQtaD7wdk5MwMcoYOujDdosgl9qQ7G5PxsSjO11f855+gYDpu0grzDS5XHw4jkq2jU+yHSjUcKzqmdJ/xvCsEW9ridtIf3wyaNjaYP6swPjgvrPQfSQQpdS/dGrpUu5S5jcznhdjiKqJO71EgibFPpLhngsVTdGhX8EGzWquLwNcS6AUpmYUAh7dvfjSjFQpaCpPDvLFwxbb9dI01p+tISP5jNhHdX1eGQhd0J/HkXRPwEJN6KNDonulT6t+ODf8t2TZnNNBLJi4UFyK1AJkTLOECKwKZEPTNEGeKkS+ZpkRaHveYQ92ULlyhrdStbZdEP+I4V0qB9yza+38iIATzl+5erZ2mhMdLR8UNNoepXQrR9oYrJBbNeNOs1YjBXCBmvb2Jvm2EubLeK/5WA8g1vNWm2H1L1DK05TVZk39m3RLEGBmaywuvbfUcZMKnv3b3RgNfmYdxMMjWENyahtF6CZQ4IrdyCnJT054Y91aZepnGizWlDQ7I6N1QHEwKyHLctSwcFJJNCN7Wnl8I0fu5GQqLU0i44dCMsiIw+oguEMntegAjeSMMy6HadmxN6z6US0Qx7bV79oE1Dsyu/eM2lz+9j/mKoYqELaz+DjdKTPYDwi6ugbdpjOlBiVINNEGejV3TeknhaFqUi7vffU1jSLocE5vgpRNP8KTV2mZWkvWMrPoDrm7P82PENI/9PzmfrUEB/ziWM1g5RBAtV+uUPfg/jA6Y/VjwTkTz6q5lHtGpFX6unCsinN7HlitY/URghlaE7rhQhSDiMHyuEc3s/R5kTxj3TbQkN+uXuqUKBtLu1DCF6nAxzmr6NgShVu5rcHAxRWsSupJB1Db6q9l6yzec+kaURgq0LYTXpOBhOG2wvey16PS/y4GC6ROMeuHXJRQc23yimsCgSfvgWuZnxz2IogNfX9p/fEKggdBiJfJiVkPdd1jMjuBIjtO9C948TsB1sXLeRSrepnA+QEuNRtl/FmKURbPn+bYbo99K1qqQnkVK7qOSv1L0FvlYeWZJc9RNCJ+XxnLvDehNGmJ6jRZerfmUYtvmRf4/ukTH1aPlRFs1Y4lXMwwDI7xI+4QVgGMXnFCzjGXWZTRfiO/Rb5ev8HXFlcfYWj2DTXyFlRee6+6OqCOsJLBphCvRtYOxOH6qUh/TTIxt55F94ixH+d/fvOLxILHvKvqblWpZ7SWIuWjtWDuMU1YThiPDzGIczS6VTyR/kd3U+9OqgkQg21XEeYNlXWEkPPqOsY6reLY3Nxve8AEMVtzA3krxNyieJZ4nIvKO4aZ9Du3gmPvYAWEfT/SD/uZN8LAXo3J/wmD5trDL43j29dVx+m5Mj2H/RXzmRbSV7PBebK/qgQvQ5nxCiEhZm4/HjvwH8Qa4VnLKuJu+T0FFFW/MNbMSbZ+UxxS3Q4K+89MWUyzO+NVj2pIeqFdUHmMdkPUIVBYABZ9ArmqC1zQso8uT33vxHNDpud/N5Qzfb3C+4cH7zC2Ltz7PPlhNEZgu0r/T6Kjzw2eRpIzW6F9Fj362h4lA07+E6VdB8KUYMvYuH9zA2XORxhNWNgKI84in1BNcSvHKkJDjbfpYL23+HbkRrcMamIEW2X9mRv5R0PwA4greF8NOcGRAhQBSrq2J1+MzCn47wbMWN81bePw7U911e9GfRQnB6Z+F7yzaSwA1UFYVKoRMRJ7GPWHSiHv2uDTYTm4jdjoAhE3hGucQN5cg68SE9OCFuUmmpF10y4gXRGWZP9IfA9yyT9VwpDx+80pw0QyH+ZvxeJn3eFGgFfj9z8DsbTCrY/gVCVOVZ2RAK8PJW5VRBJQpkKPR6fg4lyUWxwc8i2dnt8GOU+sNujCHNN1BZYwCz2AE8crcTxsFwP0Rj8Wyp265bcQBs3kvxQFMgYApUbOmxAczPm7MuRebbuBgOd6FNmQ8KFgsOVstNG9ACqFErj048zk3z6kAWFAtWYEn79L9gZwGqLyz7Mc3O7EBP8Dvhm4mzGaqq/afk6cjBqAT9Ui6+60u++DnbeoEz9iVkDYN7SPenh9Ohv3YXv63QvWiJPu7HfLj/zWTVRRMjxXCWFzSR6eiXqHmVx/kMkB0t1cCtNPXM6P9FYbfC/7mPWwhTq7N827wUpNgK7xfrzz8VnknGipKtyJWKLaq0450FXtfyHbpjMxobrHNZ8OvKvcOuY5hvvq1/elTD7XVcqzglxf6k/VxlW+wuhNb4gjlZZJCfXRyAKlve4u1t+jdXT9U/jDOoQE7oY67mUJ101C7iQw57sUgXNJOeZ2I/vq4+NwgbaMxz5jyiNd7sG2HBhbCgw62ugjf5Uzkblh3LmFn+KkOWD8jgKdu+Pl2BQv4SbPEJcprW3Av3ILWW0Exd9ySgpSQulARKdkasFiQiKPU/hk+uaw1kexJ3qiXwhZ1k13+mE4D5eLlaZS0BPWNe6qEte+gSIzwHtO0xA7bJesiBhmaxRy+AafeXzcKTzbvxuNkpLji4kT3LyNKgQutWv/cLnh31Xnd/jihJ7uc6ik8FKxnfM22QGZTMRtvFJY2bYHNtdXvrgI4uKxO7AohpMeMdbFljm46Gv+iHY4JY6gwQgXBETLpg+ZlXE0l/6eZthNogousO0g2GJryFt86mlZwXiIJnUnO1nQEryQ5f7O8+mHiS1mr3iCICecRni2P+q6o6Gz8FRd2ntgt9hX1vdTPdt8gBIWfcrrRL6CB6f3STgC2hibgzSTczG/m3AahhrIUbiAdeVwkdiWLRFhu7Xa4VNbwjjSywUAST2qxnGACmSuF4sIva4g8zLuX0NNuEY6af9Cx1brd6zcEewIuCOEYPFNifwnNAwSt3OLh02JN6OnHrpTpBMbRBE6TACPF/KAdH/oVRGL6Q4KAyLNm9n6mJ8sSLJDrYFJs/ZtTc208XSqQBuqOR94t5SwDQMTvYJBNW8JL5Iy9Ga3Ip67774hrP9JBrlzUYjb1b87Nhw+T7PfALTh37eQA1SMgTJXmAE7ua1qrxDJWu0efO7TrVeeghlzfFT4RXD7cJidTPte9swUh0NWRTPl0vFX/+li770ioFgyynN9MgqzZ3ECtGQmaAuohJgfVBrowlo3mwY6newa5ZQukIaqYmnpBvzKLOCVkWgaaMZ2eP5Un6wZ5ej7Rn6B5o0f5/TzPb5i2b/BwhGRjkVb/iGmBcpcB2VBurLxN8doLb94ByJBE87qPrwtXojDAsF1Fcuo9WFF/W/4FyvvoQ9dmTaaNoGlnLwrTi3YVurnmOTBmWeBcrj6EUfW+a2aq7UzrVuWG/ImZgGZjl86YWApL464XBXnAi8vT12tDomvX+gdxSAX/LSrGmv43lAPDSVVvUc5aPX3M77RZGpEpEWceMqqvespjQT1J/RNEjX7qkTrSkVofL/QEKY626voktxJ4Pigv2MPcASUtJHL1sN/gyrqO9uTPSF3pmNFn8iECB2IeH6XZgvKG3Sugouj0iKGLSU4JsIZW984QbI4rqIos6OdZl9JWVQfGguez9Id+UvZsuET3AjhQHiitLk6RGuUVRkHZCdjq7mESw9azifEtHtyrqoMpRlNKVpuRxtRXR2guECeJW4g24Wv2qVo7tJvaUouzxhfQe/sde0IcuOfzG8oGv2thRFVWgbNAi2ZhS1SuaHfHtuaazyQLe698jic73hIFMPOzJ3Spk44qstMF4/ObOBeUVTaMpkLmzwPE4CKGJiOi8jV6LrRGTed7l2HqLHcwrioGHdrWuOUgDAHSCIxdYGicUB5hfX+t+7iGqJis949yZ6q60CQozUtIY9R06McHn/mTcldLteur2VC04zAqu+Oebi0ugqqdykzSb6Q4QyKS53Qi4HAuW+WCLDmZVL+EuGLq7t69f000/Epja0vTNcSAmlEunWU0c2msbVM6/TAT4UPcw5pwc9/+qCRaZLtVWS6okF3kHLsogondnYbSWWPLyLAjkO+EHitXn45gRBz8wfMKwUzJJrtCbYLr1ZtoeBz1JXKB2UiWUhZYWgOnXtceaoZNT+h+wgCjotqFafL2aXeV8s5hPF1+m89Gr8UEY/pH2Es6xQkJN4I6sK8VTmLidnEPtCHxiMjJOFTgmOz0LVDA7ssLtCGjOBhOETrqqaeOCsJ1hrMibi5JPGz9C5xVGNrXy50UeJkIXpV9bGL5iPYYKKzzIV4fv6sq5GD8wBKCe7ZZ/2/xpAqTuJSwnCxn+LTW5EAQsxMbbOILVVDS4i/j+fQ1Kd/8iAIdMrQ0kdXnrJ2mAp/19M1Ed0wCiRNR3R1wMUUCe1nkucfCjjhBPE5QxEVjECNN/DV9R0IaE9B77ZgInSlRYVY3ziK1wsJEtCY7lBmRITYrXRx4JDrh9fH5X/j285JfEftQlUj8f4JGoV999Cd61acsgqQr/+9bdkqn8C7GQXzBFA4nh7tBrchXTyR3/7NI/yEegcRJ00EogZw8f/bC49rvN3jIeItjdxogeFM7yqcSDiucTH0DaFhfRMimbFkvrjRKUsmfxWwAWvSpu0AjEqmBI9eIJa3N6CpqWQLR4eJsaiCxadImgeHQA9wmcyueEqa/wK81lzmbDTjX+4gIC/5p9lzUbDC/uCZYz2L8Njax9pelWNH4Vs6JogR9ygEexWco/A0XvNnRFD8NDMPbASY7bDAwkht179OsVmLBFh6T5Ao6/AwJ7kUTI9w7bGERbzAbetIOCCWr9oi3vfYfq5utCSZLwk5qyws91+tcUV3Ma2ntB5BJrUf0J3sGCa5D7yxGNX33pzJOK4WrZl4Qb4sDgcBUJp2YZrHr576ZRePf7ZhVG2RDsdmWqqMs4EnnKquweBXkbKfXkoM5ynuahBCcDWLhaAKa+JcqstjWDZ9px2rxekeTcluPC6e9aOvVqgKRpUKgdP8rmD+6a6oyAS0bcbxM6H+5Hmt3iDCHeRlYjFWk6gMkGEVcpmcwC6BeWU4+jrm8ohn2z1YITF3H/sJOXcrVNfBwXrLN0dTbHwmpJW7C70B67d8fGVonIU/Sm/aFaUSdfru8ymZuIEv3iqI3Fs41ov0AEYkxUTOyUsucz11yVylN0lmWTVnbowM2jbSN1wg+vwcb8W0H/CDJ/e8GxiIrX5J+JURQnXwA0SazFLbxh9aQ4Wc5J99MmK6A4i6+lHbDQlxq4wXG7wUw7Q6jRu/eUudwRvk5rGSia6n3VhGdOHIE/NZVX0nmo/E9fg48CJ6845SLZnbkp+JWliNKk4a0+Eixwhhq9H0ageUhNysNiU9+ugH2yXxqVv4JMcohwjlsw35M/k+j97AEqhkVuN5mbvQ/TvQmAqzwT+k5WqkhjOVCnuLmpx0mtY8ykLL+mphDLPqnowFJp45HP+7uOCorleHL7f7UOCtFZyF8xE0TWdYTDikPR0NjeGT2hcALIMnklU0OVB5pJghv5cqQ5uS5AHzcGt7mFiBKTUKKTdOxYgtQyroNrNH0S2+mNJNwTg/yXFtu1CwbwkpRQVSB972JWDkZS+yuT5DzcP7RZkud6n1RUpAcDC50PFRTd0bv1rIJ3m3c3WiqQ5bijCqithU2KfFfMyZ86TpHfkGscmzNh8/Q0GO5jUOsvfkecBpgQlSrh/0w0dbyj+hlJAKd/vk60Rh9T8xdAKmt2jMytnpL/oZMizfWIyFxSIApDv4G8nUTmRW/9dGoxum37b6MQRgvoWA2dEBqEsDajCHkDLFyQFzP7FR4xkUcvFIL3RI3F7s/lJE83fGa6gpy55Nq5U5VHlDYtJlntAH9JYXenIYmMYfq8YJa5olekDPWIjHilkEEsG6o+8ucsXmIHbB11LskfoTluFvHJJukJ70vFQWvwW/h5gduYFoWfqd14aFLq5mrxB/CKNwa6LK3YSyQRe4jduKhGEKiMFmrQRbvdQ5iCQECuOwXfU6WCaOYOAYwNrEIzpivjP2oqgwJBTeW35+Ba7v7JLg9JQSshnBXKEPpFIC6I68Mv3KVs0yzrT1wq+BvFErKwppvkPgTMUl3flKR3bjMPsqQ9EgewPNlmPtkW6TrcLCIuo1tKvEQ0s47uVnVFZUrADOBsBpojse6X324GBrLlt/w3Bq+7T+R0wJ/m5pMAx7PtEQpj3P6fV+riZuEqt48ATz6FfVpBygbtG/z37gilsJ6hx7C5kCUbVCmMwroyrg9Da4Cyhjto/BppYay7qD9R+OdAP68dC/ekBJ0ymCH4MehoNeg3eVIX3vXlAttbA06aRk5kJHaBi1xTFBrqL47lOhmvt5egbtfcxlwh+w9X3IsjERyuaW93QWM0KlbpHePeQqYfFTuXMcfRehLVRGyVtMh7g/LKUC+OSVMzK/yLc8QfWH1K+qITXNXrUf0gmQtmYgfB6W3yRy+r2e3gv3AvB+d1Hkso/C3yAQIxz5mGe6LoFy7yQg826K9VO3LLNlZT/pzozdagY7s0FF0MtkBCr8/sJffWgnYhh1/eH3uYICNI91tnM9YTE1pzaB2IfcEdWz7/AZvpUKAl3B/1BpbDbJ7hRwpWjhMTIr89YzeYCfEKu74ozlB4XRTT5NAIIPNYhki1fheS8YeIzDy2AWTa1D2sepWE/GGnTLkjwMaqlX/0WmxHJZJPmGNz+EKCMX3HfAefDT7nvqmo2bdzO9zGGX3yz0zyuBsfYJWWnYRH6oZIOsjwW8rMkEdLv4aiy0z8gcf9yOqzdKY1ESq4U/0PYNR/g7tv06KuVZnemEUr9/1iYRzE+h/9V7DndnvlQWEJI8ZPDYYS0GHnlAVtVEeWe1NRy5r+Q1K4gvhDJUom6xVHpVoMOVQWDEiRRcj70+W8NMcygz2v1up1D883H6N71RnZRjq7qZVPSPHd5KIfzxY888OobHTSWJwEvd03Ho+qLQ8ab+WKqlfL92UEnkZwPpiY2im/UF1RmIuwTudaStscXl794UCbd83VM/sDYLklHeFkwsMPecAg2VvJdGYedG/8Jp2UnZn9RuGiqu2Z02/6SSqzFI+V4Mkzvv+NHcE+9oc2+htATwcMt27htFe/3tk5Bo3rGZMz3e/rDPZ2/YPL2mdhlzjrh55Hfrc+kFbStRgFUuIrej/dd7wnETYO3rMJOALObIdDvsXhP5ZRjyPqdlE/195Kcamm5GlN9tbJ6cE2dxMYoIfercXGetR8eqqVBCT39idgbfxv/38hVSEqio05AZndv9FvwwhdRYEoJzRdZkC4Jc4SVz169ZXthswhmqO8vCfK9pirBJENXqVTXaJQj3Ky6I93pGMIfa3jqV+zmKrUoiLV3LkTf3cOgPfZAzNykjasXppYlwrhRkEygu4CYA8oXIBKxTQ6AZO6Cn/A6KwHWzeCW/iapyg+aeTA0R601JshOz2NnVvs+6+9aTZVTCH7WrEiv/k95owprcLMNEWquV5IGUZp8VNoBKr1tssXQn/MViFAxladpeyLS8/eQSx07bskd0fVb9Erzf8+JK4ru78IrxWGQzxWtJkvCUyAn3LfIGQ9S1LqZLQj2L03K35GfNfO/LZAFVpInOJ+34XsKcn0KQR2aGXBm6fd+kgfqi/qnPqEBVPnLPFM9D9OtiF9afXWg1LV5v4dfozZmeWCh/c2usyLZUzRkUEHcWRlyRs7BhRCJwYC/w6TNA6KVMFoBBazXcA+59yvGeQPIZ6z+R0v+yAET/OiX2RS9wWIWDprPxq4NDqC6VstCqYRBA6/rYev/UhulonwcILLlH6YPKnNxx7wlP4YyfFI2Ja+mYUlV/pWNeYUc1jwgN3uA9leQgiiB7b4fRcaDm08l8Ta2KXykq1PSCqBS45OrKOgtg9x224vze+udvZssoSulEoiPc+e7zpqzb2wE2HKcJEQPRYsV/YD/C2ECznDSB64PwSeOmIdYSZ7fvwicJn/bkIgZY0yMWAQCCBLV85ksTu97FVeZKSwbZc1lx7HZJ35azjI71Negp+mpOvWDTZqk0l5KlnGZfLokLKAHTXgt6ePqUHgaTrrN7J4U9CBx/6NgWiv0bxjo+OcvNO+qIpH5prHmcVMv/sb9laufRpxwwSm8TRkDWh/wc434XXWPhWS74ueJs2J8uDdDS4KNulmRE7fGIwIeTOSkKBdxCVI744bbzyIbBy5uXt7i4jfZb1Rq0jo6znUKOjjf1CzSl1OPdNMPtGOLlFDZGDECBEk1dXN8VuqH0VhXgRli4TzuhYVMM99p9Zbem+YeHS2yY8y92wtVx69JRpL8kpu8CK4YOj19eB3RJHXnxvWVJ7N4ism+K/kMxH5MdCNeohfB6mJz8xHsz0a5JkubBCG6qrrNgwJEU/zky4iG7XKrBAJID+WgupFOb+8h6rrX7y57cAdEq3vlQWcmbPNaVfh1TyUCKGo/ms1NQHe/u3w915ZbJp23q9Iud5bjDX2cmJ1KbGRbcUTvcb0Sn+y1L2HzECNqrJI3r+2SYCqEtSPedKXGKYRg2pD0rtTMgLGVUzK97FsNV3KXfxh46vp9uK740+Hb+7XEDaAZvxdL+ayf8Zo1wE6AHEGcTMIjBulg5y20KmK0pA4Ki4LzIMhcBMRG1frLRe02OMp3tGVrdwRNtxIDq6NdexrmKLSV8Px1CBE4GH5PZJpvaU/hu4+B/yJzHleRauZbfYfwIkXW3ulzpAzqdi6J5ywx64lnpI3ltpwyhNUYGhoCLwhnbTcYUp9KAzqLd40V6fAEGaOfpRlvuC9nOQea4JEHBLAKzPgLom/f2pS8HucEhnW5vAp5FKGXUWZpaCenPFdxN2d3qP3tnquRUCSOuAA8ytz0RGOPqAjpGZ9GJZL3PweUP2KKNOVBNsQ1ZxG3ac8nKn0qLKfXv42XX5fAmIAkW60Q1aARwPhOcZ5+CKj1nM+y2U9ZGdA29lcFxBCu+2pgvsEae0WMgBQSCFmiyLx6hfma+E/U2YTJQTvQiVg11vDQsQ0BieACbW/NuYwUpPpt85Sygn0Cp925FC4leAfmgSyOhHsxmmL15r5v0/Fvqptm1s21PPe05bg7tHoGHx49ECRMG4nypaAzb9eRxI6Mp+3slOsVU4zWfM/6uYQVjRVd2T2YnjGsyabU8am6j4+9YovvAAkqQibi0+uDupQCur//3pZDuP5ljGs3MnCeL6OKYl9RbGeuGBk/y24lH53O6zXDuoTeWMOx1tqgQR53vJ/n5/XnESAOjS37yeCGPOKvcjtUtxzENitIHr1f3CcNQGogVdC3zTaMWjMTheBoxEElzev1cgpP/6UFZ9EYNHnAmJiAC2klp5DzuTxvoCdpwLAP9BSA5GtnOFn1a9qebkM1nyly5FKdWAS2118KD8gRG7dYK0qV5Bwn3UO5nzEpkB0EcHU7KyMonTs3knPJKLvDgWjyC4m4kml/LpdCTNbOEnxnrQxkUuFyQn4vajnIWO+nJUDSbR+eMefmxW6y/ReRSFTfuObUjDBKHLDUMkiNPY5JGWILovra1xcSNIJknk62+UbwfO9AK70+/U87S26ytU00bP0Zp0KEWU2p1bubJ/GaFfGSC2UpuaDPemycIBhb+SWcFTEH+zaxXgYeV2RmEWxVKLbASqOkV/53zBRPGEa933TDoN5xTeTxCJCpQwxjxOE5VENEP8wG3dn5r2rCBkObIVCY+m+8KcQ7zQfzIiBR5hLBJZVsCXEP0bUdHRtKb9HuZ0I/t4LsN8GweyEpCMh4Aa6bPc0mnZi/eTIAD6vEjb3XDdAdZrVfXToyohQPMO2Ndx0PhkBNljeAgXDqn68JfnbpKsTrxkPBe+H6YocYo5r1HGL/GDwYT89wluqZF05my5kstfRvitmpmfhLoyDRa6BE0Q8+N5p0dRqAYN5ZDhLmFhXF8Qv3f/hX89KhnQve35SQlYYB/lveb8XcC/kIKU3CEI/UIHqjjyA+OeUuHv06fYei+t2yCNmnrOGEAR6B73csHFGGWhPmmfJqspZedsRK9qLYKnY2XVM/GS74Dl6PzzWo9IixliP2fQx9fSj5A9dU35NCuwJQ6bEsUbAmmoq1aUK8soeXJyqleBvn0twEc/oB8FyVb6ayFXki5meiSr0X1UkXfDRRW3PadRL49AhBUJDptE3qqzlisZr3TH4vQorY5pKiJoK/6IC3Ppbl1YcNJ+5fk798eXgzaZNVfksI0t+uI4NFW+8eTTv7qFaxkV3Ne5QXKr9g7F9Rz1M6gPVoVskx0WaMXfto5yWjT4doVw5oDh4rboDpgWa50PbbN6K+lHjes51hCr30+2OCwWQFdwkwIcJJOgPISRwse1N25IcIOEarb31HFiIMHT1d15t999evH5UNuidnD8IJ/qNP6CNkfQmZVgIi5pXLmzXYTkMUFJcD21/ZKvupHHXOZKwQSjbz5YhQGvNzaFv3QS2f+n9iP+x9JQlJIEgrE4/A1KNEPwmTmt7gYdSbdZjLpM0ZrdQJKGKYLUcw9YBMagQNbRVZYVK2nUKfu7dgc6R80xlTjL3AlgV/Bt77upKcbj+Vw11GHXS6xY1oxe5LF6xRXx4TtceTfLUq7avBCeim50gAvctiHhOJNJxC/tp7ofBZTzYmqONc3DXitxiOjJxVgJ7nFPI71DETYssX87L9o/pFhqcaAy4dSUpF21RTTOvOpfXLy7g7ws0U3H+dFZQqTN9uYIvk0+TOn9wgJRul3wtk7Lo1divbpK5vLM6qanRY3/Si8VUXXZnFg+kNu/qlsMmV9zKFKDAvNUMlJzY15djcnJ4Q9ijrtkShSlslqUiL1w/ipQT2gIWF/gjKHiJ5O3MSKspmKl6dp2IXjcqCg8PpSmrIPaorgzDhkw/uvt9ZehDWt5WNHJ7X66Ya/+vdgb5V8oHuG4e8w4dHXEB1jaiOm5XuX/+pcq/ALFdJRU+M/iua0vqvrvD1u/SrJabJSmAKFQti19upSWpchNRjGbbkMA71Q/CNVOdU0pHGUZ8RjXkY820X9LNjH+yc/Rr2Po7yMQanYo74HkBuNLXJxbZAg9cORO2wlT7USJxcdPwsu8Pn7E6q5+YyD9Mk93WxJh0pp1SxZ3PPCIchWX4QWbCmarp4rqaEG+D5D/J4kO1tPfQv5ZOKrfeNqikrDpqWhgiSCqtG0Fkemplh9oEeBM+7U9KZfyyU65d07Pj9SmNK3W6NpKm34q4GFWw19thxMFI4mlX/0FYg2vfdx2J3tECMD9UyXoWGBoFx1za9umIn1JmqityXnYPAV+Uk+7sK8VCDddDHCiZVZX599NdYyYlN7oN3f22p3h1h9ok1p1To1PPCi3QQWFdssxS4RPsvrIOqTH6dtQcPQWGO2sIBO89xCPZnS/5OYx8JL03vVKWGJ4EzuHYoJq40UGdxliO5wzbIdtUjosfFkpy8RxR3Q4p7I399f3rkPV6WXQ7sq3ZG/9Hkhyy9vbCdXzMu2Og8dJnrMzZZ2LEiRBEsh9xFot/HQ9zzXNy9g9cu1hQDZYZXmm7cQ+9f8xV5+zJpVKpLiTPGsFmrUzDrIGd1g5S0KQKnHSbKmZLet39RL3icTY22lOwHrY+DEXIaWBUjoecHCZxp3NMeLEBHbzBpvmI7QkmWk4K2Q8oVDQSL0XzRiRgu0i9ZqUYYmurVhAfXGLPo0HETzhUpCApyjSomZpr4OdoH4avo8i9VqUwfTYasKYXMJ4W2/IlzlzIFFhrn8bXJLFa6dPt2JHKraeQ+wMhVReDE0Xd9UEEoo8TZRf4/NruQZmnMixCvynTbPXnRE8HHzF/fGiTlRAmXyXg5eKH2LgMCNi1tjMCKQ12jhKoqDoWFpFKg+Q6JTpujx2Fvt1IFPNvrhMD7nw+BbEzzOgcp7mz7pGS8zNHfBschZ38tVdsMPw2TJPBdII3f8i9m6tB6pCy4QBRgUoUe/3C4cimHZudKYoUc5lhHo9HwXGym7AyDcPkj0tkH2Lvml8Bdfervix0Ch+JNsNbF0EfpXMf21HIuNHpTmkA6cuefap8FFwaSphvVaCp5JG1DRt2MN/XJSHX/xzr9NvZgn9shQSpEUwbUhFuvxgM37SCDFnSNqzCOU1pcXitibZiZG8WdlijPZWVmfowuxBAC4W4pHaS3DKbqvzHh3e1un+GMWtjsfqWjZEg69WpKAArzf13DW4AekbAFagIEa6bJ0SuWKlx0hNFb/LsfSfzROde0P4vxylzkWNIiBmfWp2M8h8ttAe8fhg9VVCQ1Lu+CdbylSEBiJG+YwiLvg661TXwGzcl4sdycgqPm84/eezs/7mMNhHSVYuqig36ry5PQnDCAXOWaYdAKA6onK/tKQvNqy+xAnQEyNIV+5BwVuVIk0jg8ySkytBj5S9X7ArTtYcQ8zuLRgUJwOAVtiwyAM32htTIPBfc66IlguwO4hziSrwSU4XaTwvNlbBYFWIqhnRT+J7gXovM4WjjAOPGF0OnLMzAvzK+D3cliTwvkUvbm6vL84lj2zARhEvBdnymSrtwB9stzLmHy6jhVlhfGH8Lev9QxJwHyCjxpDQ/ArVZR+ll2TfCOhqkggTQth6GDmpzYGeAMxF3lSd/zyicnHihVPly4xTQ+SX7ta2zKVXnN98PbCejQMDxjEkoNY3pRxB+zj6LSmUK6r8rnsFO0lGdts/JSQ87NbPALyf7pB5scWHLzqyQRjOUd8qoZD+6BQhXUIsR2TQfXgMwv6EXvK3k4PFsz6Tv5ksu6svtcaDal1fGYdYSr5Coyk+GYFUciRxVGY6cTI1lBeHud2jGVG+dFa/dHFYysYLsT/r56G4po7gHH6uEp3rM6I0lOEBIsog0lJkyn18hT2QmpVh1ofQ4B6D5QgHvbyCop48tpknLoGffulAP5A4nQhMszGR/w2rWnjb8GY9N0ifbCvGfVMy1pQ/I0/RAdGaik2NLJC7/sVDdIN3kw/fsXFNT7dEkGhX0qYawG/Y2mqyjSoqxAuSHw7DWkD17NB+v9tk16kcHxLj6StZydYz8B8DTFl8lbWDBD/qNvFx6bn22KSJS2l229me+O/XBNGLwNA13cX4BCINC17BSA4A+sWgASaKYz+YQJZ6JZHdpqrvAnV0oIVI8atD7NqY62crWoLIUdLTjMY/kYurD7Pnzsf5lEy1H2XuIMyBXtpJNlZhoofT3rxxwmad9c8917Ytm3ruDIReYAgvtXMZMYFACwTILJeIK+q08nmA43S9S9Q5ZUyZ40DinnHwN+J2CfNfpASRnm0AdyTX9JRaUCA1b0SGMy3NJBYHK2ocUPOqPu9MyNn99tSZjSNBGtvFOYjJvB4zR+fQCkpieOs24LMBj1iMOHgx+3xhssOFHKPPZpQbKM585vDM9MFad0PQfV2vTwEXZerhSFm30Zkgk4cD+Kb3Q127lmfMs1UfplOfiqQi6dNlyYxjEc396DwbD8gb9DS3Lvgf1F1vr5Xwua8x7vKM4VtYqZvCFnPzEEz4HJQbSa5LZhQdbxNApqhLSsFMzxoPdx1WlS0p1fLR0xXmvCu6bdJULg4F7AsszoAh3gQASyLOT6ijMP5i6PFHdSM5g/kgJvhhxq4CIE/LjL99TjXvapfzErDFb1A3U+fqiVcafD65DZraSML5J4CpKc0NuNiLKD0TWc+KvaQ5Erq/eXjU1Tga6txDDERyxu9H38HANYxkhpEc+mnDhf7TifclFdiROPQpuyOApD14qJRU2vOqd25kncgyTQ385QgfsW41Dvpfk1DszWECF8g9e7F5maHNpIS1ZdaittYabOAosHXuHfm3DregioniPt2QBDor66QxujGx4h7kKFSGeOqyUXKQZwuMw5H27pcRKDLiNLc1fIQWAYT3MA0Ku7riOUypuQzG/o7djOrkiaaM4iG0uiPPwgwakJEjeAhojFzkAmgHx8GJo+FcGipucFPFP8j8+jO0IazdX14rcc0RNnbSGiEPrsoX5VN0s7hoRmMMF5SJZzgGym/O/xDSah1eSXVj4byoh9PK7XLeNe1ctjVWaQ1FDbbN71WCKmAP+hsyOjsPVPKzXN06kCs/+6AXNWbCLaXISaN0ko6xSo0GD9qvvkT5NlkbNP1zK3z6vM5TPezTrmVcvm31kjVqq7ErS5UJKfoCC8FPI+Z4lG4UQnWuhCwvh3MDQeAznc7QlF7PTeMFYC48youDYplgVzyeH+5d2r36vxNFFXkDnyI7Wacl2G8ehFlWJ9XYY5zBJEmo1FCZcHS5e1crPTJzhPII9vATP42U9oKiKWshoM5C61CuTblTvXv5iOl/EWwY9n3mBk3AU6eizTgpaLjg5wsCgPpYzStKMhOpL4M9WRwY2BqtbslZZH9qGfDQh69QhgAl1MR5bACK27d29nMdYHrhalEAKpSleH69Pe9ueP65DCEN+zfDhYqyzEYBn6bTXR7hZUiAiSMOW/WSMWrPxaLYjcXR9riVG4AAoOtftL46AThY7bJLc66K9Jz3Wn+BeQ/PtRxNs/VqbGx8uBVUEpCvcO0WTxK1UsHlmPt/YJTf83YJhTvlH8W0ZYYCTTYc9huKfF2NtJJiwEzFDjTJGRpLa+hYkt3+LEdhPhLG5jtqvlfsj2hGWoaXhwv97A+kIXZ87Vo4nj4fi09tfaRyjc7J1aOco88SCNxyyefG/PrIyG3b089zHVQXkyr07VLyjCmmCuGpd291XchFqaVRglrIsKYNxqVF/PBnRGsFiEH0iBOMn8kLszkCWAl+Xd9WsIGC7n4eda2+Bv3fCPpi1Cj5veZP1QMaQdhEvpaOGyKYyK+nh/g9jk45P04TJY9+b4kMzTBkbkkFyrEqtlhqq2F0ytlR7sfilR/0/VIDky3VGVBsyNrzfZwV7n8Cr5nHrrizoCiU69u4ibRomKJOM8bHSALBoJNZZx6Fmr8uvo8RoXEHoU3qO9qwmLT6dNwp4NMCxnu+EawVYvDiH0Q1++VckfaSmznDTaidjCPCD/I8cG80pSU3DRMcGyY/DjU098fO0wwBLFybvtqqL6uP9b0zso0HcYkFeWh2BiqlyHpacJQfb/1eR/rEePSa+b/qHfD18ataE376KypkkIAxeY/idBd+2Eo7m6rdnmLw8fH33O9iDFvGzzfDiiek7nvJsuUzxaLj4Jv5y9v/k0zjSNIKk1bUeWmyH7NdQv8BzQXJvh4qSMs+pm3gU7Hxsf3s9oABQ4AXlqi4rM+o2DlbU35ckRgL3WZlfX3BBaktQv/sAT0QAnAre2u/ulvn5K8//kZfLdiwyHB0DV7esCyCxFdiYwMQnXcaDbJdaOoPQ4fbWTyX7g1pzSnD0FTwVZV3mqF/oLoiAzkhW3jRuKp15ynmnqRGgb5UoWwb6ocQmJLZtTtY0kK8mNjzdb9l984JOgMIdwGlSBLzPsB5doqFLRgBD1f52nHwDbQ6EN1kc/OnjqLkfwqYZDyc8u9MR769JF4G+n9nRYjPtfXIQTZ7j+oY5D9u/nfJe0BNfLBD3UpWjvnmwPK9aBAopK1jdgXS5UkuftPPtnV6faVmifjVAui6/Ws1f2rK2djd3xd87LjApLT5KGxMba2AUExrBcQ+XtvoCd2BnkPUzA8j9nuk7dPItOhFWw1n5L7GpYYSQE1sEftcZLuHR0KRq5WDqFrblBJ76OlsELTq5BRlkBD9olrKBfNkeBE5LHnmY70WaqP2KSMvw22wrx5+D7DtXlTG3rCI9eGx+EQyDVsvo4MDZCSN6Zfm0XqRkpMLuwDP4OWAsHy1z7LS67fJS56ed/mPpu1aLmicO8ZfkPEUqFQQeIUYLW4rAcoUJt1c6f8dYuLYeYWUUfuDk77u3C4BX5xVgNsHIseLRJ6k4RjjFD6OH0tC363nuY5mH9FPDkrX8HMbudlEfqSrcibSWfj+sgOzhKJFjF6z8VIfwcgsWsFio4aHcmjjvUGdSKbcp0WnIW0hw/A/001zWRF926MQqaLMFOy5H56NTidjGSu+h6GjNg8LFgTGpi39GyQxnzgpHS/rhzuRHyVRG7cXeSs9YfC7ZvSd6W5ELmdQ3jcZ0Yidz0iIhIiFnbLAc6AGz1fdRBL+Wh/Mi0gwKmUG9TIaET/E+ePIGJqqvkwPqTMSWaqpCSE6OWHZ/WN84d/FGi1at4BQ6E6xsZD/F3pPCm2FzJjxYs+D6cAgCd4NS7qlRaOUauxZBi3m0LCnY7r0nfhMSRqKOUO/3fxIVKxQ36tJXrTU8dwYNnDFEwFZI1ekEBx0Khw9IzRNb4kCRiJ2ATqrxiSUIaAf70iQlIE3CwEhxK5vRMxrmkx8BNl1zkhKXK4zMXimC3GDKocav8fmOL2tVEvDULeQuACFV9qBYunT1DWYqOM39a0Xp70F89hBYEitm6mdtXObrMGrLltzmopmTnXqO9RqUhge2SJ0ch1LoGTT/EZHpHM6STuwHXyyX4J9YB34tIz3KeuSsFveX2cx+V8Gi7WqeBQ7HZGigeyXDFe3+peDpRc4cnicIhh97IHtu7y5Ov/I1cXOdoO/QpMOYfRON9pChH62RZEb0rngawBiDeszxPmmTBWabT4+L9VC33xXnBjuVOXDXuISlrqc59cpIN+np+PV/4DzSVigTrUjpL2Zk+q/G7QqTkpXKOZpV4PrAaz3h3bTKFlrzGM4fcbLiWMrnlqDdfVorazifVWZg/PbzG72ai/bOR7XgNlPJDRLq3eBR7WZKPTyRXfOvlIBoHKj9JP+/G4wDaZKbKDLGd4Y1RIjd9eHdbZmZSVPmFVXp3VNPR/lg0mC6D2TF0h6xzop6DB8gjE7ErttIe+Xn6Ue1sVBB2vTf0/O4aEoMlYwwZVnzKjtSKMlRRH4fyOmOrwf3rGxeW/hHYmAf9xhHfsxF+OV+RnJlunKSR8dJ4SjSImh8+Wo2YCcx0mXfhWTdhISRtqmc5JSUW2/TLFvVGI6Hqp9SNBP47FqR+NX94NEJ52VaiBNM4tBEwIjhVkLZ/CRubS6SLSAc+pHBh3TjbY0oe69qKXh2tLS/+C9BDXfLNaLXlpgD66QzXQgIJGhGLCPv1ULf3DOhsmnZM3pgJgpL2J0y3Bsr3iRR/Qz3nJccvugZyIdvLhBmCkWCpyZC5ynk0/ibiwisqGHVu0d219p6WRpj4/H0WXRKjtaBATEhbE6fYvrDD24xtLe0UCwM66BhwdjEpG9MkHAIxZ5i74bRCvbIfUa1YEFtvqcjYVxFUpsSt2twGAT2ACmIKvhbp16B3hSWFPOa4Y+VM/LAdgwhINofnDHia41AhUFFudgw7WMfmEhtv9n3n3Mw4kRULI2TPN3VbFMvQoA7us8sVdMSWg+hcEBG/IB2QeDTUaR9af4yhnkMOKGLdjHuRFzzeoji16J8G/RKw8wkcOFeHugmacHxN6iaMn4MCEn7MObt7hebUU6ot6oSmDqfo3wX0xHAMJ59XG3jErK2D0Iq8Tn3IO+0EBK8ehP51eipAansFU/TCeAUN8ta/FtUjRhcaZ3/ahcdcgPKObSy7bjIXqvulp2+cZJRk8RM5mZnXAAUiBan0Xt1dB34BrYOtE48CmhTbSSVSk9+CKTXtvTQUrVJM1jHD8nP7MidntlfhiNBvwioakfX2HRJGOsylr8NGZIbHnhEAUIgb7PHf1jru7zBD/LFP1GjfoR8f/4Mt+9eE8Mn8d/YZDBKp0Al0Q+Tm0Ndc2rBGWYDFZ1P4f57TlHQwDwUvMkoZD2CvDaTfc1tBBzALxEHR2OoAbth0+akxnYTm8r7jRRCmu06/AUGlqy0jPQVCwKvC8Q2jEhgeQIiZUiFN+x8TkTfCQgvHgUNJqX2bphdZONP4FMby/5J2N2Dus5dF/i0ZWjHD55yHn5mG0yj9QCMFJYsCQXcnOYOEVG95k0OmYhtzn229orEUJRVgF4LOPKvz/jIuHL9AjB0tSz2+Yw86wNGg9iE5Eo+cNogkSCBZe/uUKSobsdhX8hi8u/zaF9QRgig9ddwUvlL/pSQPNZHcKtuvm/WKDAwljqQH3UcEPl0Hr8unsTgMdiHm15ly9l/2EtkAfOBMXPymzk2/FIRawxKZDt/9lqymW96VWV2aDRxe51ZfXAe3oslQ0AMZT0L7fhkPmt2ET4QLnrJWLSwkZ7pKOK3Stuz5gvRGL54TLjF0ueopk1Dk/mXmBplVxfwT97Kn6bbraYHkIyNMm0+Ym18FLu/AA6dHt7Oziuge4097UKfo8HH7wAkTccpVDRrcqUr7gE6+9lSlhzFPqZyTQhzvjaPM/Z9clKT1Pq6XAG3WwcsCNv9iBzZZTcveDGJNmjD3Zq4uSfNRbHNKeAyKEf00WlcBaeveEf81xCqz5DCeI5Pvi+pqPHGRAaP+MLHQAv/WAojvZihtcGWaefZsM5HzVercWvzSlxwBi2H2dbyHG17UzV9FCx1UIALVQlv1PAdoKRP8K8y5FCZmpjlV+LiBVSgOMr3R1Udz1nTi4MRQw8h9FEUVruKTU4paai3yintknwicY5xcd9tip45dgQRI2XhIOKYzzfjEx6xlhpe8IOKJvq4VhBKLd/w6svR1XhOdgNnhw34EbBjiPBJV5Clb2BAjvQTH4aWflVp/BWcpVxpsHYoWI7IVxdpzjIDsUbRzPdgtF4piPIQeIYyO7quz/J/Pw79h5kyDEjuqKdduLYLmornhIvdvColsYP6sHyQFVHKBVZnL1GupSE86L/WA7hhd79kY1vZ6CfYH6sfQXNLviKspu2D1CPbTWG+5CA4dFOL5i+nztSvVsRjABRJ0HDKtFpMc2iLV/tVQLfnqRVMcJNPoGszKEmUninHJCCpTmYjHVPTJjR5EylM00gxioi+mSJebLZ9rIOINE2oxNcpkyWjxwcYMyQKetUGU6yDqxFun8vTNNo/3fsWnw2WGP8FZRw1rwxhT1tGVhiK4nYWz42nEfvgJchS1ILF9svM4cJnIXKzJlIIljTbqm5hi5gJrLSssqbpAh1z8o9A/1zhp9v2e/46O9vuetAZ1vmfsTdAi1ObH7xZgvMEiF1xtolUD92jLi05gkTl40aAov1qSQ5iIrR3S7JfDXfMT0NJw0DcCAmkAus1sFwfJioOvZJKOZhmX4tX35xHEL6o5nh3twXrteiGyIx8nCYfppwfc3dd9xAoXxeNoZ7PuKF67flalAUCPvN6573N3XmWXIpf0m5OEcdS5TrJ7iWjgsZuSGwPMTgUAFUXSp2vxyZzQd1FkwjZopoxgjjLIbYa5W8AGxO1c84kco0qHn0cO1XzMsxZVFYHTMQYu5QUarmxtXyvm5OUA2ZFi4OCR+eC4dokB31ZoIFQlVu1SMoKcdvsJHi7j9SwmrX1/rYb0rdVS2Qv5E11xac1vEX2emG7ccyalen1E86eSB5XqPaRtzUP4OlWpIvS1t2L/0oU7uFrd880k52ApR7u0q3ttQvVZLN06cSn9VmgVnndfb6nNujqqaJ0AVHOURBmfuh79xVHBGvZRbFP5wY0flwD04QnPuY4WhB/uYfcd5EPvnuYBbxA3yr1jofPc3jyAAF5rrRJE6mAonybLoTFD/e7F/mI5+79p6jiC7fby+1c0TDqZREvaMTE9E2kCOl4xDcbqJD4IgiBf5KuZdGkNcER29bFC9jbGq/QwUxU8ffPgk0l+Qv9BqBAfj0wh8GvwiGAjMwuir/ZQyLqg+z3e20ktlCVZmh1M7hzFKiIpB/fO6Q4FhRdJv5v8b9LOsIku9oYHMitko+YhDp+sQlu3A1DApel1nWoGOzjMaV1oUgW4uVLPQcXFSc8h0V8Rchwzdvz+9i14MJ8sTaaoku7JR731l2xhXn7j6VAY5XV8TcLz7HABWsPy/XDhLCf/c9F1iqVzRAYClCiv15FwT+YG8pfZQ1t+pMzyvOmCkhJq7OyALm4YeL8kMamHAdhEiIgxEs76LcGZ2slHFCdXCGswILtLBIrpFdlTwOjuBVmNWFtOm8Sp8Hfj3ymOZEgMXPVt1Uu/+b+Z9P+Gx/vaXnqqxVz0mgd3J4wZhTeOJqegp6pq8iCYpepdsgE6/d8+cSYGTO4wPeXboTYOCW/h2jvh1SLbnXuR6Q5qCrewtbYdMDpsoMMmB6H0eIZOj5hYAb3nPck7XWvMYEtoWHfolrVKQXHxb/KkNViLHyW8bsheFXUdwO/Q4WtjeIPZmZl3c4CnH7M5PxDqcxaq5sBlULwiXfeElZSffmQkU3BsZI9rayjHGI7U1cb+5fX3GL3nSx2EbAIIySU1wbcaywud/hUIFiJamLny5L4Nl5tIEWY10ms5kq1MqvJam0orLWcpgc5A9ZBtizwruE7HsU7yPfZHk3t0j5aefJR5vGkCpMNNxyWDti8FotDTSrNW0rknW9m7fcz4INatIe90lSTkLTbc3b4JuFxl+9hskF0GBB/VrAwsZqsv3Ohm9PKhLjTshvI1TN8SKR/B/dc4S49Kf+HHRNEOVkZy9H2Z/wU/KMJOoPU2nD4gTWtmn+UPkTYyCmRAvGV3G0AwFwDgUGoqVzkCMVp0/x2VwN6U2Ea7mIF/9g+Lnt+fTzdsF9KZ6n2SnAfEO6Wu186lV6sSYEYng+lUlHw21ewNqP9gX662Fp74/S97BboVGrfdlrNeWGSAPUhBUqBev8EMVkqC0wtge82k080nNWEUx8oZICgxIhxTn7DZcJTScklQLEvSvgQ4GaAq+aa4OjqKREfHeh6fv0uux/n+0HmR1Lvw0Ae0faQsMumEsbl99xvrs/s40ET2wkJa0SjXblC3tOY/tO9JelhZ5pjlSG9Wfy28SfTuo9xdrNQBYiMh+vlZm+94ot+bmacPJhHk1fW5cK8qI4AM5zQoTarAgbizAjDWSkwMujKTn3Rzf/Uicl6q6d0VzrAc4OSB1Q4WQWZGOKyHuz94HibwZzQDkocEUYklHwrDow6nbwZC1WhB7TVATmYOeVnbnv3cYPJjb61UH7b/jGY7n/bEgOKGjoCCxSIgP1tRI/cCkxEMcbjXYO8RT7aj6B2BDNNgfyZaYaFUd86mcdHnFUryqW/AhwV5yUc3NZKEdp1f+kemUp7jrZTPXZBX2UC5b5j8qNNX3VKYnrVLu2CLuFAiWk5pZRItgsEFTkLcrVwfptOJw823Bsn4gwlSAD5xA94kWfIDj28AZsR+vJ/BgM0DqY8JebgQENJgvH0x72cDTCbQ7Rr3vTslAuBr7WiVMMFk/grEOvEJV9h4+D4zdSy7n7zwoVvc2mgWdzz3ocOMlV6N/fN3kvi5piABs1aBOwFoh5ajaAiFmuRaFTOmsNuSG8k56gG68RdgJ14kUkH7HGgRLhUBwgtSLejl6rHH22xyDTXGZpaQMaP3mVBsclKhti/9wpfDuhW8vxITtPZQpI4v1Fjj6NSDuJHrYlXh9K6QmkehO3tw4Cr2gG6Xa2gJL4nUlFAaFvuZTF8NY1Z1YXj+Xhjl+19/wWFYeDBd2x0YB4lilPLFJ9B9UMsk/iL81obGuQZprQYoEQp2tN/ZsUWRBPGWKrVqeWxlXXC5y2fYAo/2ymDn29e1rRgPV++uzxBctp4cXJFtLe4nKS4gquyZwz2UU0SR9krLIyAIE+CRV3aPBqBaCt3thSFMjznGjG1gjj7If9YQLKjV2NtHZ76j6Erx4i+1Teqw/RmhY3KupqDiuv7dCHHRED+0XQkRErnHnTtCI06dRGWn65ZtrUGrtnlRFBkYJYhSWf3EBa96SZPbb63LqzeeYDyFxbwClhdVLBlToxz7eY4wVOpMcp0ObnMHDBZ7h/i0h2rPTqXH8F7gEXW3fNpNhXUfJRKbg3Y5KSlznu3331BNL07dqyUDUVDg12O1Zl/RicPQ9BUe79O838KMxcd9oI/sLwYEvyyQhAPXXVKYEq3x9HzjMaL6nqLSKApmHJuyO252qLmhUSr7jm+lq1TdslTaby7Dxod3dKnANZYwlUxGe8WyzzkV/9cqi/7iANY48g/Ow/lnKiuoB9goyK6nn4ge8LFnL0HTn4qdOKJUNU7qlwmhpiMfFe7WYwA+aWqYHWn+k+o1nNLsvLhPEjKPPF8uhv5tOjn6s+Bo7rin7W/osElUsF5SdeSkb3Oxge5lxtP9FNpSDfCdanvslThH6cQZqNDLHd4ib5fWf6bW2F1+FJADMUsvT25mWoTgrU/f19dbvjNX/Bz5EWJqRiAcy16kon2F/si6cdKDGZxIF0yL7vZd+WKbfX8J7Ha4GJfwiApb+JbTETCOX9yNdDpivTVQMSiC4sZh87eE6L2vDuUkVFHwTEBTGbgPNtiIsJjgpVUmhiiQ+r6n+PuxvXayr6GGQX8MozuYtih3+xsHczusUiMMoTViZbr7O7JgtvTYBYKUxCCVmRLblsTQvlFlFGzvi/hBcNuDHxeYhL63zuHGo1SSGx84hswwlxqluBOiIt2N1+bpDA+09tIbgsaVpRtO043ZEe3K26olLy/oSt3v5mxDCvx+lhyF3+zni6Dtk0/jophgtNP9wUukKlVeXxc0vQyfqteHp8fws67NdYtH8o7f8Mc7SGZM3WkUvxodse2qhCO1RXsLEoyqu4r8066C33pdVgR4m0QK9vCmfcHsazasckCwiW6FbRb1QlcylT8QCdoK50hOfRvQfsiVjcZIu+DA8/vWGV1/TrfhTXeQrdKG1bTyJjaobm7jcMPpMfDYBFUGZId0VEC0OKpwJ5IMQd9S48uP0/1fEkaknQGU4RZkDwAp4TJcfavFqUJ8FSH7kJ/86WQcKJm1pUL2/KHsVHNu+RPU39gx1EVkyCQg2AcBXctH9/4xO5SCkx6ll03rTB/tSO1+yUddXwLyF7fiJe9b8m896JNjaYw3FlGLhbBcwqDhDasSul7oNGnHkmlYD8BHwyidIbwnBifjo3Y4btE4ZNRqfK2ZF8zZXnXlZVmctc6gu1slnwmKudBvqP1iqnAec8cI5Ah9zpd5xRqODfjFwzN+I6KjuQT6BIevelBE7Jj2drmFCQbu32V0ml9Ux1wYj2OkF/NLDvrjWRUnBVYiG6upeAFnPldlZ1RNarkbCHC2JRGibs2SUnEQzOX7msrHbGGdMoD6nLR9jH4CVnIOvoaf1PvepLkV6gIEoNXcuX28WHsH8L07aIgf+fSX3Q1NLYQLIHcjTDO572Cyjw/AzMFMTDw4oCYPzU9OcDRapthNVYByqu2MjoYphqyjiFmgvO1GwHZnfPwLDgMJa4b3O6jYrKs4BV9SoT3OChsq0V6iAQPPx4W0/BwTB4b7qRkj8lRtrOjl4uk6lUOxNfX4XPdEH+uljwpti74hNton3yHa50sEhCTxCV/N+iPH7pghjgejvIcZmL317QwHzK9EUCcT6xRMQwinJAGUYcWEqyjlX2poHsVaL1jJyo3hrhuc/cmEehUEsc3agUGi/CcgDzt4s1XSs+84GjDzDTEb/5d/Abo8ts/84ERfmy1Re7NVZqnG2h9QyFMqqNnsSqhv/ciY5GA4VUXmYTXEpy8D0ya5YkLgU1rPXmRQKAiEOpDesDXRkbb7o8FucQ8q+6PeWde9NrQAGrNe5CAKB6sM9+CZwQTgMsUZMs14l6Rxe848T120aVg96px49w0eTY0mdCQWvcAEVaWLqVF67gze32zQsDlm7cE0xbLoa7GRDNw0p4ZA8SqbGdWj2RgJp6FwWs6dYJWeDVst++Oaa+JxbBuwXLn9AcYj/tH+ZviNsulCUsYM9Zw0+/xluPDHqSn0Q255V5mxjvKkemMMq34F5c3TXRaYSAtAv5r4+8undAB+GtR19taaJ8yO39jvWvktbbcrxzUc+F6BE5j7T6X5HsAsmsCItrnVQm9nHaLitHoua81QbVwhhGZq/TuCVLzRCTFkW2klTQ+TtGV9BqLeCdYy/CcAvT/Vi+GWCXX10fgWmkuML6WsRy8qYKrzCZXwy5HKWt8Lbk3xc/1e4jMPHnDHNabJw4rmjx4NyKVTtmSKECQatLAqPaco+qGVZ7HbYi0XBIkYLVspizqYNrNSnR9UTo82KaXEgq7dSGnjNaUPhJaShrZ1xEdhLuh86J1DYuBb2XfEdcNkgEGEeBDVnjH95QMZFHdKKEzdwFKioj4+b6iZgqX85wyGbGNGzGlq9IQ8K3qwyWbGn83QC2ZFqKR2p1AkmCedeNh7/efHgnIvEiB+deikrVoWRTzOKu1zDJxoIfl8KHxeXLpCtF4b4w0Dc0g0XsjzQfWex2Ta4TRKMFZDEa0bbnTAL43Hhmj+5IplTZDxF3DnxZmFY6wmpaIONwr7fOMLLbz0XcxIuxE9brmmhBySwmoeOef6DUN9UtFKM3asYi+A/CanW0BJ3YQaJV5bCAc03Pwibz5KGLiMmt7YNVsLdgDifbYN5tZpoybRx4yGaG4Nc50VKtOqGDahB7dBlAtGwRPULGgsRzTOTb+EE5LBByx/WJIJCD5dtDE6LTJKHGQaQ5jwb+DOGYdZAATdzO1QChK7hTyxYDimWeLV4fISENN6QoAJClwE+weKQ1yXSmUQL1YuEZ5+Bj26Sncd6YxRG+h8pitAYpvUljbRcLtnbRBcQqnobBc0DvtxuH02Uvym4RwoCt3h29tVPdJpAQ99SkfhfsDGGEpjjzMpz+ZLBLoBigyPE7Lubv/Wv4vFkAJm74KkXY/HAvL4MgVnmC8n5sRMr3hxoR7L6fqSB67KrJCsqWInUxcV40qS2I6V9H5yqZHan8d8X6iS5YDpK8U3sHnEuBS+cWj4dpHnqsQtp5KYXq/lFy4hnTu3qJec9HntECa3hlXWCfYpgcKKHcf9Zd39IyAWnKMw870hC1IhV8r/YCYGXTMqQQz4O32fBELuI+w+td+ouY63wEoZufvHB5AeqYgU1es2Wxs4CbQmeGuiQle/M5M9bt3zXe/rkowBEw4R5wKopsgdOZqIVUgbwTn+Zm/yY/CSt8QCHMKCtmCODaB0Ufnpa7Dm+7oUa4N78i2vQrHJl75fxhxtgyQ2yZbfaewvkutVxVSjwgg2POYJXxL5uN28kzeoQSbmdhXoH8ws6b5LmO750tsIdA90wy+c7UR3rNGUM5DOeHyQ4xEppyN6KQtE7TvJd/fk8VrRJenpHeSM6nxy1sYO+GmS1MFIWjim4bz/pGdQFa4L1pDO+3ZiTd2lNBtD+RxTK5hibZlvKmI8xmOTlULrVkVsFlfI21vnXy1bpy+07WeQ+1xj56kWVKAxp8nJkD6Vx9KyHECVzzKh2sL97i2GAbNB91rRazthWVgKltA1KsVOTgfzSl5rn/svfVh0Lwue5x+5+8N5dwflbeVTZIOKJqaT3XC7VMnPPMsivCWlaxca/Q4kIVOg0zfM6CErPd8vJDmr6UsNNPavmqQFG5U/LRGKwb4vgoibPCpaexoWWNHysThy6eH7MvgCMLtf/nQaH/4tdc+NDR1jID5t/WxzFDZnjyGMhDiukO3P8Wd9zDqfbvF2WUjZyfVlGLiwcBG8aOUYW1XXe86AfmaMWWHYkymT07x4qJXiUjM8U7PnXT183mxkgn23ARt85p4pApdkSQioN/BTko1XlE8yFttr3vISUp8bx3F6ndhv+mTvqe1nUJ5cHXeDdtom8XMiDmcBH/OLgLMjPOi4GdNx63SwwnW5YtrqGE+6xyylSCgCgE1pmb3dZ85LrYvVSEjdaG8ONniD5sZH3qyae5H9R6kdQGerKlxNh3EbbBsTf/oyhNDgQn5NE/nGSYg8IDzGXubQxJV8ANdKSYDTVnEM73l6pqOyCQkaF11ZwVcjhgWQNPugWAkcH2FkcxScCfQHGdmT+7QakxE/TDAbzcEBT+8yLW82HGh8UKlkNemGglbMXXvcST5lD2xTih9fdrFL7tw5Yx6hXfNS6xtSCipDgRjv6FfxaGHo7c1asxcqdYsHC0f1OfVJJUhpX2Pk9xzZ8g7MolyjzlaUxm0njRNKUWVJfLxs/BgDBjmOa7QSfseTbvUfXSDI203zReNkcPYHxeU2838taFudhDz91a6SBMwah7w0s3GGBYDbaeuwdSpiEEVDs59otCRkyasWBbBY7C52YPO13JxPuNgYdnzoybrTS2KxFCyDdN9yd/upqhB27OVGWvOjGySNzG6a2jDyX4JVWpOwgsCcThBSn+wcn84UXFBcOE4em8hbREikewX9h2STrAFPnOeATWEAga3Vu+vxzLachzeiu+dniXYOKYoQ4ZwJPUiR9mXyJmWteec7kdi/KuhUVF70kSxueRm7fRHoi4N01Pb4EeRTd+qnavmvBjhJvnDVOyv6qTNCGnlIuul0kGOTN8mX8kTBQc0qDEe0dJBMaTMkvk9aTLUyWIsZYXme8VnWiZXIcra9GskoWnqrRf8X3JpNfqU+/ahP7REEAmlOWxk0BBvazbWqwRO0lXa7TPIkrhMLvvobKJ5kk1ZuqrsvV5W/L7EzbIZ//vRKQPrpVH0kptvIB6BMym6k69/joyAj2zvAnrgg0c8GHN9Uz1RH4nC4hPOoELGzczLik+kOten3TU4k0nKGMMr4CCsSTDgtiyrQeMdYtmEE4cQTDnbrJcFmjtp2nmgIHiKBLAhmjU+pH2yvF8rzfTxpfzAqF6GJBZuoCJRrAFUSh/cZAA8BU79LWp/5FQQj0TG50e+0p9YfAzGBAVcVr8pn3XGMf256XN5kAAI7MtBOSkiDNvvIgZ09q/72cdQgHuS+KGYP/PAydmVvZHEl9xvPu768kjG/kfLQgkzWBlw6odtorrygVO0zc5jvoghtjsnbN3ng7/5xas6m1J+WUHkOR6BMvIzV4p4EYZLZ5YdRzKjnJDkdkD/RfIqkuqK09G46VF6+0bzDOJE1TmmsBK4w/O0p+6EuzSupYHbvAtFzeXNlyfD4M+nkjWIyQidGQNn9X0NcSufAiXwgehq+mS6rB2LUO3XOGVspJTn7FxWkMFemM4GaYt6HlHd3WwPl5bhqO9/Bs/S9qFZZgz14hsudrpqefi3Vr5GNCnbbSnheeVDD8xBtknf9zkAihwb+ZC+eCsNJYY7M0zUIQclN6MMZJ4SbKMt0weIImffyoEU5hs6kqxXSGXjUE9ierJHXeSx4spViK53rnoDUSj32+dH9KZwNdmew6N5MKwJ0QLI4UPcHIl72DMYJrPNXMQPpPUfl3CaqDKYXEzY0qgLcz330d1ZT7BM0u8MJhNvIKQxhBweO3VBcTy9LlMA177mwulb9aJYNLEIo0K5ogTy0C4qjPeFbA1qhcAQEt3yNFUEqmXNiwQOaAdDmU/GE6ETFm87QMLMkxqYBtSL5InZrOL5Gi+YpJlAScPYiA5pZDOe+qSTdWPuWe+HT+oIXMyreG2cmSm0nuWFkWgX4WiZaMAWvr4iq1550IKnO2ByCbXdmiYye0hT9mZE6VQNIV8X0bIVbq1GkRFhuzh1Q4lipm6c56EG6r7v892wA4ZK6ZjNdc6t9W+3Q7z0x4X+paFx2VB/erk5ghXzlZzWAGXuYRPZ39RutZ/VsbBKUbcDZb8hYE6Qb4/s7yPsecZMNILwrjHWWlFGGp/CSQH8I0URJNdE0FeL2kNNlvmTMZNzt2KZL70yyllN9SbnRFU/uNTkeu1Fk+QILRsCUUEsRhP+eQZjjbGUEMERjOYT2PjbkgPgEXrT90i8kz1r5HNOcs7HXDDsAUipaanPoRFiwvu43/Fn2TxaPRZ8ZrsqS4pUPGbhnu3WGKCChBbj7psEY2sKW2AswY7yKUCdsFW6ck63xirp1TI6w/9gvdfQMi3pD55jnDzbCmXUbknVCYxU9rvAKr+GeQDwdIMtvN8ZVHqbblpKMFeDfcEXMP2Vpt9MOCWLFg44QoNNQyz0ZNnVZ7y9tGfRdUsneM8RWK1y24o3gAbidgSK/jf77W65V9bdMFBEpugD/0TuwsOyvu60lLNtaw5DRC+Jyj1zXfFF8aEfPc3A8Flt3+8NOeiFGRCjU9VaPCim4o4NCWhBIAu3E1mtsKtwhO6vkyAdfviEbBPovZORcy/65VX+vpAUjN1YaTtjLF7Tc+xBZMppA6maoDiQesjaWiWILzO4at4KALh5Bifm6nRgXFew3H9ysE76z7FNJw6qN2BdgSkfs6yhbq9omhewRu4oJbjLVEh7siJMeyVNTzC4tWffiY4dfog6tsPoXHqryFfMbw6Nh13KfohgDh+WEcIXROJmW8tY6GZmSxvz6TIOKq3m/Qu6xRiRkGWrHmM/S58R25z4Io7xZwUw+koVLM+TMuSvmcLvZPq2U5hPc/1yvqU/qad404jRb+SmZqvKU3ZAgUp3Lonl2lsmwiPEuQTQAiPBIPDakheamkyQx2wG+vj6/5/DnjNYpDh5422F/9l1O3ANGWkITa35O+A13lHLBlc+QpCDnsx2qkI1zcr+MyTENkE+Z8LrNjZOWwKKhIWsBfiFBkxC/cTaS1yOh6S2q01fZfYnyF3CSpuROuUmRm5sNKktfoevFPZfwOww0/oVwvd9EiX12ZXRHMR398Aa5mVvL9jumSA9s+lxivOGRdF7kQYJ9bvittQqflNemvLMTgbL5XRpFwvdz44sZQfLT1piRz59uhbLzE/YPTKGKhu3PhFXf1Tbtn8AUAQ9siNYVFsB5LAibSEgLIo6gbAal77Ixs0o8roo3NNXgwKNex9wIo65BzV3AYaQhccviGxeFvbhDEtaG2Dtqh55JhZ5YOQ0VoMGek1sFqOhCKoD1ZtsQOy9lpU+d7j3Tshzv2mU4Xte7NVgGq/87WPnHKPP2yPJfz+DCh0LExv/qHm2x5KeIyj9swXWsLweARsJ6rg6b48eaigUyG+KQScNbnZs+w9NEKINwCFzF9ePUM51IAdwzdS/ZxKs7LGIpvWRCGaLio7iIxS+rZYZgdNbObR/34gcvojdHVaxEOdRipyx6l7hKztTtVPUmG9pmC/2gCwMDaZDz3QC+W1HD0XQ/i1xJ8HYKSLUv4JVk3j+XkihiLSyh48Z+Tzf6El4wXzIfsDdUCUJTNKSJ5A51h+ebNu1VEmeOlABlfMhoHLAuvDyFdDWdqS/o8iyuhnbAtCPl1vfzD1rBFsieIP9lk9oW3PBrZe6N69S3B1RiLnaaWO8bvJc83NaU68rp/EkSNCVaTd6lBEigoSHJywe5cUk6rbUvFsLP0g/BM1XjfCpXGk1EJzU1J+E+Y9Gy5Asvhi7CBB55tnRRU9hdHPsLNHzJvKC2bqPi6l8TZGs6YF2x/GTwJyPhQZtKbMDWyr/KsU3YnjsmhKY5wlKENCszWRDQNwx9hcBVhgkr9S21OFyA0HTSnjH9sU3LogTiqdDfhiXi9FbuNcrR5IDFdHNr/jdRBwdyHz7xCxSKoMmUVNmQbfZTuSvihDK33epWoQlx9HqhbBGNjLErs3onuczo+Z2ksosdvQQjU1N64RJBUpbjmKE2f44wzSD2qOINBEEXnft9U3LT4d9J16D4OLpT76O6ZIRl7h5BSX3pkWGNTKYdXTeRTMJ818EjK+G6xYfflbj5/8mI67UQ6N3ZWnG1YXazmJoaAa1VxO1Rzr5SszwGH2k5Z2/ouqvX4tHa84KvDIkaHj1aFCE7prUZoSdcUNZGUNccD21yXDxTPIDuuF5uOaPDGIJZSAeR8CNdeXKHWStC1xpj5hKZnpXvWoNN+imT3SUOsdcgCuDkq+wo+3qGTPCNeg717YVVjv6G1Q867sNBFyLgHh+wch7KWEtyLbKi3TGurjsSdw/ncTPqpzUYW/1NwqwgVJd5DCQpwb/XREx6qdnQgeTBMPSLGPLOe6sFFOtpJH33TtnSz1QXp0MMN8tIMUA/2xSffZ+fpDptOT36DcDDBL9Wu9yQ3BB8m6GugNH7HjvCh5Vhyj+KwL3lNboutHmGCyX09CRhXU31KQ+QdnMIvN2fjo4oGrtRhsUufo/1Hs6IkwJVzgLoJeWUAXaDFb5hqlLvOu2M8MYXn/CpwxsfXvsmvp/vD7GG5yEiqTAlaHrNBdFxMfnYneX2xG/d/xykha592FV5wkjgsb3Kx1ib3jQJ8Mj/Egl9oUY/OltJAjepj9qvwaFRoPlrSUY4+YBzwDVNOufJ5jZClbqSG6sN+gLvPqyNJElZre8HUKWr/pZeSnWSAwJDmS0P0osy/XW182c6j+CBo+qKfva9tF1T5qG2CCOcQv9J3v6dnKPK+6WHSyxxaJXXGRThb+xVomeEDWthJ3ny5VBKe6OGiE3lEbUHLjSfu0caArRGU73yQWhMnYYTVmgoLPmW/6cSNl+HuwpkHVsDOACf2ce7Qy4azEVRXXg9spwq536grWLPN7Ce2WwZk1WpbjGNhIZ6A5pAjXc/23OInk0Nb70e1hKy7ju8tFo7PctBfnlBF9l995vT2nmPs8FMOFSrzUzekXaTyr+QBN/rCi+8R16dUyMYWrddgCQZA2UOhYkVDnGIiMLTeJVAqVhtNAJ+/Orvk5Af/Wf83s8BaFpwV9Aqm+L4ryuUaWJvD0YzGT1yhdurZYPRQoVkD9DvvojuNe/PHUj0XDTGXb6Lb0EL9FD/vjOUNA04tSwoOPXgL86Rg2J2pwtxW9VocHGYU/VrkITys9sn0ZevWk0YeI3XIMZhsPTrUB/SZi/No2RJC2h8Zi0bRUaN/IULB/RVqAiE/KjKnA+sb/fsOj4O1tf4BaWdcF2avFY2Hp9nscjnm0q4R4IonSGMYqG62nxSOcwjOlvAmh9CMsBV3jVUNhVOsYYm9B9X+zXhW3QGUKttwUrPtgrgviZZC+rs8tKekmfxRBijk4KhoW7lSjb+vm0yCbkIDYrN548ByJXscet45NAflQs2Dg3q+MlOK6iZoRcqBvK68IT1xA/kIGr7/Nag2dqBwZywsUxXHymEzQUUeRb1GnJCVbDOOeJ8pn2VhCR7LxDgqzPA0tWAvtXfyhjbccYnW7GhnFrCXLSeiAHdqz061EtVcXmMmjnsLfz56uSg8T30YGa1KMlF+KAKihfKLNc0LNxdP52vHyY4CSAuKdQasTAHadigGsCFiJbuwjZkznbhKnSPWMxRiwh9BB1QMVvx+7tL43z0czoZC5X03OD1wC2JqqsoaNMtX7u0IzOcDxkyEiKA5+ZP8tuNtBX2hByplz0FUwwbG59zYHPLWwd/0m1DMKHqrdKEEJZoAchEfTlkjVAK4tVW0Xd2Y1FOhlrXSqvIWg/2plvpa0ZhXLs0ljneFeByF1LRJ1NSnvx89Pf6eiTNcwWVbElY/UNlNl8M2yES3m1KVlVbcaRp/eA1Nimxae2rvga4KFq//uO3HpdsPSUEm7YhOWY+pttd3GRVrbD1JAPV4BgkXxqGkYCDeBEPAJKl4i+bmgL2baz5G5wGNd7GSchuJZS5KKaBPg7fdbeamTs+YHqSRnjX8p/cWfg4l1l8TD5yOrQkVEwepfLtUhq5vUym4Dk4iNm/5vNaPlnZOaKNvh1/RRYjiQXqESeyaaWo7KTkTZv0VipSiIK9exMaO9D1qPRfBrudl54dPGRkMJVFqUThqEyDZ1C3T8n31C6xwfYzexMzXYqmc3Cllt5fvHKBFmD+4UU8mHsrtVVyd66eAyzoxoVUFFrSsFngHXluauoPYBUEEk4rGYuPcSNVV4IKM1hrks5RLQJCFbiOrzynSfiVKnA4UIn6x37fvLvSYpzi35N7o2SRI/CsiPfBa5NlT/92ZPwQ1QJBjBweQKHvZRdYMZFf5BVr8EWNRSjFcA/Yzvbufh32jmg6Zc/6cZMXy3qbxAqVrJfBlOcDPpO1h8j/q3lxsdWg3xyCQojKUvwAy/d9kwSCAmCC3oWf+777IprzSRQZQ9yvj9P7VhiC37f35m9NFO9Hn7sbtzz75I38CH4zMD+sAZ0WEd7LR3abVOCS8fzEGYcOwZjtuUALgZlYPXMCvvSgP5qevO23tusQMFzpLg+kvjoIPkZMbz3lch1MEfQ9wLodyqj/RhevnwMO1/aXR5ncJXVCqx6BRU+afkPi3Ijl+P5kIL4xQGn8X04J1z/E+bNedZN8iazwOKVmAv9fXHZTTGvK236PDzap+muVl22QmNtGu/1k0dxGplHtSyzN9rdzJRNcY45uASF62dVEnyCN9+SG1aK4ZRw86qf83PFvFvI+jggA9gaGaSvD2J/S4XEqpBardeZoRudfZ7yvY+EaCppv9mH0lZdnybrfKDnD2YqBM9rZg4oaanaxJ3pdgLYliWbl3pKfJ25+2eQOpJeMPJzyLJprjNjIHhge91FWAlXoNWsxoHOB2+vgAIdwZnqAg3ch1tvizLttYH16il3tTB7VpSacst1PfUV7sgaSWCmlp8qtAU2mzC3YcHkbEFl/BzF16WxU833U15kjy0PfKXMxPVGNp/1VVr/ciq8QyfmBeMJqWntAufUjcPY4QFlmbCSgoQ4jOZdyl0JFcZ7sL41zH4ZJogdsJ8SugRqHLPEK22VYYUOOChyYWtXo4D1LJmmiPRUfNUqZXepnN14a6XbgV4XdpJE/dQ9dmEVZJY9RQ/GSKuVInd7IYBMr+Ccn8XbnoOZ/tSrkjRhQf1mNcc51rE4RF0g1p4etlZDjrAZwaonFXNASk9sWRJq6A7A+jCceMAoq9+Hhki+GOCplTa5bg9K8I1DBLFQ+y/By2PQpp45rWYZbCD0zlQta6se0xuga+5mpQRhvR0MLK9Xh1NKDfJKVXv0XoBpDxl3GBC3decMPLTpnm2LkJJV0YPnX34o8+DtTM2WfykIQlT0FjrbFlh+L5QjjJhgxusprpRVtkeSuoHxZKY24HfxWvlw2bgXZS2cDQ1BkISgkNR7BywvMM/DugG/8QyAkJ24cDqgfywshsRg+9OTc1vL31Wi+1AfP0tWiojtas5+UNKPztbE7L9FSrSuSs/KB7AfsNWkCMfurTHhfKAyYT3I525QOc81rhSdk9nBcfUzKmESVK6iMVa2s33EkzgWTkBLu7ggmAoAWi6vjqPn1NGA0+XQyUfU5thyV2MfZ5L/MyEVOeorON7d22L431kVVUb7AzAN2UG3nGFGzbCq5TYwsTma3L/W8nkNaA0D/XucWh6+kHvTGFq/eqHMhu5jfwwetYX3wE4yxgLLlQsz6XmTXhMzSXYhw9KMswYFc7zASeiee0O93398c59eU8OtSyqDGqQ3Zc/rLoYDC/fZfbkHCj/1l3ab+uwN5xoW0G2K+eI7c61eNYf+jbCKd9k+F7IhAr+MHNbWTEl9JaxhoiVCeR/EZJOuJE+9OTrgsMVIPf2KIJoiJa4TeJfQ865ffY9+wWl/S/p2XrO5ZDFaT7jQ/CU0r/j302wRekPLmdlpH1ZKRvMQA1hdvbNn9YQ8yedYsBFa4HrPZiVYTZOQyH1b47w/9oWAMmRJHphbCG3jolxJMDjKemXJpMnbEDp1Gr3rfjtYKd7RaxeCSkqH/avE1OAVAiqrvvZ8rqJvc7MM929ZlLa62nfZu7eV7eQSDhqio7PHSw56gt1rPkkE8Q=" title="Mekko Graphics Chart"/>
          <p:cNvSpPr>
            <a:spLocks noChangeAspect="1"/>
          </p:cNvSpPr>
          <p:nvPr>
            <p:custDataLst>
              <p:tags r:id="rId2"/>
            </p:custDataLst>
          </p:nvPr>
        </p:nvSpPr>
        <p:spPr>
          <a:xfrm>
            <a:off x="339433" y="1469897"/>
            <a:ext cx="7510137" cy="4578632"/>
          </a:xfrm>
          <a:prstGeom prst="rect">
            <a:avLst/>
          </a:prstGeom>
          <a:blipFill>
            <a:blip r:embed="rId7"/>
            <a:stretch>
              <a:fillRect/>
            </a:stretch>
          </a:blipFill>
          <a:ln w="19050" cap="flat" cmpd="sng" algn="ctr">
            <a:noFill/>
            <a:prstDash val="solid"/>
          </a:ln>
          <a:effectLst/>
          <a:extLst>
            <a:ext uri="{91240B29-F687-4F45-9708-019B960494DF}">
              <a14:hiddenLine xmlns:a14="http://schemas.microsoft.com/office/drawing/2010/main" w="1905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765">
              <a:solidFill>
                <a:schemeClr val="tx1"/>
              </a:solidFill>
            </a:endParaRPr>
          </a:p>
        </p:txBody>
      </p:sp>
      <p:sp>
        <p:nvSpPr>
          <p:cNvPr id="6" name="btfpBulletedList302267"/>
          <p:cNvSpPr>
            <a:spLocks noGrp="1"/>
          </p:cNvSpPr>
          <p:nvPr/>
        </p:nvSpPr>
        <p:spPr bwMode="gray">
          <a:xfrm>
            <a:off x="8378296" y="2158153"/>
            <a:ext cx="3483504" cy="2758589"/>
          </a:xfrm>
          <a:prstGeom prst="rect">
            <a:avLst/>
          </a:prstGeom>
          <a:noFill/>
          <a:ln w="9525">
            <a:noFill/>
            <a:miter lim="800000"/>
          </a:ln>
          <a:effectLst/>
          <a:extLst>
            <a:ext uri="{909E8E84-426E-40DD-AFC4-6F175D3DCCD1}">
              <a14:hiddenFill xmlns:a14="http://schemas.microsoft.com/office/drawing/2010/main">
                <a:solidFill>
                  <a:srgbClr val="DDDDDD"/>
                </a:solidFill>
              </a14:hiddenFill>
            </a:ext>
          </a:extLst>
        </p:spPr>
        <p:txBody>
          <a:bodyPr vert="horz" wrap="square" lIns="40075" tIns="40075" rIns="40075" bIns="40075" numCol="1" anchor="t" anchorCtr="0" compatLnSpc="1">
            <a:prstTxWarp prst="textNoShape">
              <a:avLst/>
            </a:prstTxWarp>
            <a:sp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2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0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000">
                <a:solidFill>
                  <a:schemeClr val="tx1"/>
                </a:solidFill>
                <a:latin typeface="Verdana" pitchFamily="34" charset="0"/>
              </a:defRPr>
            </a:lvl3pPr>
            <a:lvl4pPr marL="971550" indent="-206375" algn="l" defTabSz="974725" rtl="0" eaLnBrk="0" fontAlgn="base" hangingPunct="0">
              <a:spcBef>
                <a:spcPct val="20000"/>
              </a:spcBef>
              <a:spcAft>
                <a:spcPct val="0"/>
              </a:spcAft>
              <a:buClr>
                <a:schemeClr val="tx1"/>
              </a:buClr>
              <a:buChar char="-"/>
              <a:tabLst>
                <a:tab pos="914400" algn="l"/>
              </a:tabLst>
              <a:defRPr sz="10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177800" indent="-177800">
              <a:spcBef>
                <a:spcPts val="1200"/>
              </a:spcBef>
              <a:spcAft>
                <a:spcPct val="0"/>
              </a:spcAft>
              <a:buFontTx/>
            </a:pPr>
            <a:r>
              <a:rPr lang="en-GB" sz="1600" b="1">
                <a:solidFill>
                  <a:srgbClr val="000000"/>
                </a:solidFill>
                <a:latin typeface="+mn-lt"/>
              </a:rPr>
              <a:t>Highlights critical value drivers</a:t>
            </a:r>
            <a:endParaRPr lang="en-GB" sz="1600">
              <a:solidFill>
                <a:srgbClr val="000000"/>
              </a:solidFill>
              <a:latin typeface="+mn-lt"/>
            </a:endParaRPr>
          </a:p>
          <a:p>
            <a:pPr marL="177800" indent="-177800">
              <a:spcBef>
                <a:spcPts val="1200"/>
              </a:spcBef>
              <a:spcAft>
                <a:spcPct val="0"/>
              </a:spcAft>
              <a:buFontTx/>
            </a:pPr>
            <a:r>
              <a:rPr lang="en-GB" sz="1600">
                <a:solidFill>
                  <a:srgbClr val="000000"/>
                </a:solidFill>
                <a:latin typeface="+mn-lt"/>
              </a:rPr>
              <a:t>Onto factors that will have a </a:t>
            </a:r>
            <a:r>
              <a:rPr lang="en-GB" sz="1600" b="1">
                <a:solidFill>
                  <a:srgbClr val="000000"/>
                </a:solidFill>
                <a:latin typeface="+mn-lt"/>
              </a:rPr>
              <a:t>major impact </a:t>
            </a:r>
            <a:r>
              <a:rPr lang="en-GB" sz="1600">
                <a:solidFill>
                  <a:srgbClr val="000000"/>
                </a:solidFill>
                <a:latin typeface="+mn-lt"/>
              </a:rPr>
              <a:t>on the investment</a:t>
            </a:r>
          </a:p>
          <a:p>
            <a:pPr marL="177800" indent="-177800">
              <a:spcBef>
                <a:spcPts val="1200"/>
              </a:spcBef>
              <a:spcAft>
                <a:spcPct val="0"/>
              </a:spcAft>
              <a:buFontTx/>
            </a:pPr>
            <a:r>
              <a:rPr lang="en-GB" sz="1600">
                <a:solidFill>
                  <a:srgbClr val="000000"/>
                </a:solidFill>
                <a:latin typeface="+mn-lt"/>
              </a:rPr>
              <a:t>Have a </a:t>
            </a:r>
            <a:r>
              <a:rPr lang="en-GB" sz="1600" b="1">
                <a:solidFill>
                  <a:srgbClr val="000000"/>
                </a:solidFill>
                <a:latin typeface="+mn-lt"/>
              </a:rPr>
              <a:t>potentially wide range of expected outcomes </a:t>
            </a:r>
            <a:r>
              <a:rPr lang="en-GB" sz="1600">
                <a:solidFill>
                  <a:srgbClr val="000000"/>
                </a:solidFill>
                <a:latin typeface="+mn-lt"/>
              </a:rPr>
              <a:t>(with potential outcomes that are </a:t>
            </a:r>
            <a:r>
              <a:rPr lang="en-GB" sz="1600" b="1">
                <a:solidFill>
                  <a:srgbClr val="000000"/>
                </a:solidFill>
                <a:latin typeface="+mn-lt"/>
              </a:rPr>
              <a:t>“deal breakers”</a:t>
            </a:r>
            <a:r>
              <a:rPr lang="en-GB" sz="1600">
                <a:solidFill>
                  <a:srgbClr val="000000"/>
                </a:solidFill>
                <a:latin typeface="+mn-lt"/>
              </a:rPr>
              <a:t>)</a:t>
            </a:r>
          </a:p>
          <a:p>
            <a:pPr marL="177800" indent="-177800">
              <a:spcBef>
                <a:spcPts val="1200"/>
              </a:spcBef>
              <a:spcAft>
                <a:spcPct val="0"/>
              </a:spcAft>
              <a:buFontTx/>
            </a:pPr>
            <a:r>
              <a:rPr lang="en-GB" sz="1600">
                <a:solidFill>
                  <a:srgbClr val="000000"/>
                </a:solidFill>
                <a:latin typeface="+mn-lt"/>
              </a:rPr>
              <a:t>Will deliver </a:t>
            </a:r>
            <a:r>
              <a:rPr lang="en-GB" sz="1600" b="1">
                <a:solidFill>
                  <a:srgbClr val="000000"/>
                </a:solidFill>
                <a:latin typeface="+mn-lt"/>
              </a:rPr>
              <a:t>proprietary insight </a:t>
            </a:r>
            <a:r>
              <a:rPr lang="en-GB" sz="1600">
                <a:solidFill>
                  <a:srgbClr val="000000"/>
                </a:solidFill>
                <a:latin typeface="+mn-lt"/>
              </a:rPr>
              <a:t>– that have with deal/bid implications</a:t>
            </a:r>
          </a:p>
        </p:txBody>
      </p:sp>
      <p:sp>
        <p:nvSpPr>
          <p:cNvPr id="2" name="BainBulletsConfiguration" hidden="1"/>
          <p:cNvSpPr txBox="1"/>
          <p:nvPr/>
        </p:nvSpPr>
        <p:spPr>
          <a:xfrm>
            <a:off x="1940295" y="252228"/>
            <a:ext cx="7613920" cy="107722"/>
          </a:xfrm>
          <a:prstGeom prst="rect">
            <a:avLst/>
          </a:prstGeom>
          <a:noFill/>
        </p:spPr>
        <p:txBody>
          <a:bodyPr vert="horz" wrap="square" lIns="39158" rIns="39158" rtlCol="0">
            <a:spAutoFit/>
          </a:bodyPr>
          <a:lstStyle/>
          <a:p>
            <a:endParaRPr lang="en-GB" sz="100">
              <a:solidFill>
                <a:srgbClr val="FFFFFF"/>
              </a:solidFill>
            </a:endParaRPr>
          </a:p>
        </p:txBody>
      </p:sp>
      <p:sp>
        <p:nvSpPr>
          <p:cNvPr id="3" name="btfpLayoutConfig" hidden="1"/>
          <p:cNvSpPr txBox="1"/>
          <p:nvPr/>
        </p:nvSpPr>
        <p:spPr>
          <a:xfrm>
            <a:off x="1536700" y="12700"/>
            <a:ext cx="8890000" cy="88092"/>
          </a:xfrm>
          <a:prstGeom prst="rect">
            <a:avLst/>
          </a:prstGeom>
          <a:noFill/>
        </p:spPr>
        <p:txBody>
          <a:bodyPr vert="horz" wrap="square" lIns="36000" tIns="36000" rIns="36000" bIns="36000" rtlCol="0">
            <a:spAutoFit/>
          </a:bodyPr>
          <a:lstStyle/>
          <a:p>
            <a:pPr marL="0" indent="0">
              <a:buNone/>
            </a:pPr>
            <a:r>
              <a:rPr lang="en-GB" sz="100">
                <a:solidFill>
                  <a:srgbClr val="FFFFFF">
                    <a:alpha val="0"/>
                  </a:srgbClr>
                </a:solidFill>
              </a:rPr>
              <a:t>overall_0_132126647832990219 columns_3_131878851238930505 19_1_131878851371492306 20_1_132125169045334084 </a:t>
            </a:r>
          </a:p>
        </p:txBody>
      </p:sp>
      <p:sp>
        <p:nvSpPr>
          <p:cNvPr id="8" name="Title 7"/>
          <p:cNvSpPr>
            <a:spLocks noGrp="1"/>
          </p:cNvSpPr>
          <p:nvPr>
            <p:ph type="title"/>
          </p:nvPr>
        </p:nvSpPr>
        <p:spPr/>
        <p:txBody>
          <a:bodyPr/>
          <a:lstStyle/>
          <a:p>
            <a:pPr marL="0" indent="0"/>
            <a:r>
              <a:rPr lang="en-GB"/>
              <a:t>An investment thesis driven approach focuses effort on those issues with most potential for impact</a:t>
            </a:r>
          </a:p>
        </p:txBody>
      </p:sp>
      <p:grpSp>
        <p:nvGrpSpPr>
          <p:cNvPr id="19" name="btfpColumnHeaderBox240365"/>
          <p:cNvGrpSpPr/>
          <p:nvPr>
            <p:custDataLst>
              <p:tags r:id="rId3"/>
            </p:custDataLst>
          </p:nvPr>
        </p:nvGrpSpPr>
        <p:grpSpPr>
          <a:xfrm>
            <a:off x="8378296" y="1270000"/>
            <a:ext cx="3483504" cy="315913"/>
            <a:chOff x="8378296" y="2198746"/>
            <a:chExt cx="3483504" cy="315913"/>
          </a:xfrm>
        </p:grpSpPr>
        <p:sp>
          <p:nvSpPr>
            <p:cNvPr id="17" name="btfpColumnHeaderBoxText240365"/>
            <p:cNvSpPr txBox="1"/>
            <p:nvPr/>
          </p:nvSpPr>
          <p:spPr bwMode="gray">
            <a:xfrm>
              <a:off x="8378296" y="2198746"/>
              <a:ext cx="3483504"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Key analyses</a:t>
              </a:r>
            </a:p>
          </p:txBody>
        </p:sp>
        <p:cxnSp>
          <p:nvCxnSpPr>
            <p:cNvPr id="18" name="btfpColumnHeaderBoxLine240365"/>
            <p:cNvCxnSpPr/>
            <p:nvPr/>
          </p:nvCxnSpPr>
          <p:spPr bwMode="gray">
            <a:xfrm>
              <a:off x="8378296" y="2514659"/>
              <a:ext cx="3483504"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btfpColumnHeaderBox240365"/>
          <p:cNvGrpSpPr/>
          <p:nvPr>
            <p:custDataLst>
              <p:tags r:id="rId4"/>
            </p:custDataLst>
          </p:nvPr>
        </p:nvGrpSpPr>
        <p:grpSpPr>
          <a:xfrm>
            <a:off x="330200" y="1270000"/>
            <a:ext cx="7519370" cy="315913"/>
            <a:chOff x="8369063" y="2046346"/>
            <a:chExt cx="3483504" cy="315913"/>
          </a:xfrm>
        </p:grpSpPr>
        <p:sp>
          <p:nvSpPr>
            <p:cNvPr id="21" name="btfpColumnHeaderBoxText240365"/>
            <p:cNvSpPr txBox="1"/>
            <p:nvPr/>
          </p:nvSpPr>
          <p:spPr bwMode="gray">
            <a:xfrm>
              <a:off x="8369063" y="2046346"/>
              <a:ext cx="3483504"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Drivers of investment value</a:t>
              </a:r>
            </a:p>
          </p:txBody>
        </p:sp>
        <p:cxnSp>
          <p:nvCxnSpPr>
            <p:cNvPr id="22" name="btfpColumnHeaderBoxLine240365"/>
            <p:cNvCxnSpPr/>
            <p:nvPr/>
          </p:nvCxnSpPr>
          <p:spPr bwMode="gray">
            <a:xfrm>
              <a:off x="8369063" y="2362259"/>
              <a:ext cx="3483504"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24" name="Isosceles Triangle 24"/>
          <p:cNvSpPr/>
          <p:nvPr/>
        </p:nvSpPr>
        <p:spPr bwMode="gray">
          <a:xfrm rot="5400000">
            <a:off x="6342469" y="3680540"/>
            <a:ext cx="3533514" cy="244213"/>
          </a:xfrm>
          <a:custGeom>
            <a:avLst/>
            <a:gdLst>
              <a:gd name="connsiteX0" fmla="*/ 0 w 3666279"/>
              <a:gd name="connsiteY0" fmla="*/ 976325 h 976325"/>
              <a:gd name="connsiteX1" fmla="*/ 1833140 w 3666279"/>
              <a:gd name="connsiteY1" fmla="*/ 0 h 976325"/>
              <a:gd name="connsiteX2" fmla="*/ 3666279 w 3666279"/>
              <a:gd name="connsiteY2" fmla="*/ 976325 h 976325"/>
              <a:gd name="connsiteX3" fmla="*/ 91440 w 3666279"/>
              <a:gd name="connsiteY3" fmla="*/ 1067765 h 1067765"/>
            </a:gdLst>
            <a:ahLst/>
            <a:cxnLst>
              <a:cxn ang="0">
                <a:pos x="connsiteX0" y="connsiteY0"/>
              </a:cxn>
              <a:cxn ang="0">
                <a:pos x="connsiteX1" y="connsiteY1"/>
              </a:cxn>
              <a:cxn ang="0">
                <a:pos x="connsiteX2" y="connsiteY2"/>
              </a:cxn>
            </a:cxnLst>
            <a:rect l="l" t="t" r="r" b="b"/>
            <a:pathLst>
              <a:path w="3666279" h="976325">
                <a:moveTo>
                  <a:pt x="0" y="976325"/>
                </a:moveTo>
                <a:lnTo>
                  <a:pt x="1833140" y="0"/>
                </a:lnTo>
                <a:lnTo>
                  <a:pt x="3666279" y="976325"/>
                </a:lnTo>
              </a:path>
            </a:pathLst>
          </a:custGeom>
          <a:solidFill>
            <a:schemeClr val="bg1"/>
          </a:solidFill>
          <a:ln w="9525" cap="flat" cmpd="sng" algn="ctr">
            <a:solidFill>
              <a:srgbClr val="CC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Tree>
    <p:custDataLst>
      <p:tags r:id="rId1"/>
    </p:custDataLst>
    <p:extLst>
      <p:ext uri="{BB962C8B-B14F-4D97-AF65-F5344CB8AC3E}">
        <p14:creationId xmlns:p14="http://schemas.microsoft.com/office/powerpoint/2010/main" val="97713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btfpColumnIndicatorGroup2">
            <a:extLst>
              <a:ext uri="{FF2B5EF4-FFF2-40B4-BE49-F238E27FC236}">
                <a16:creationId xmlns:a16="http://schemas.microsoft.com/office/drawing/2014/main" id="{F92E92C9-173E-48D6-86E5-1E3BDD2A8E37}"/>
              </a:ext>
            </a:extLst>
          </p:cNvPr>
          <p:cNvGrpSpPr/>
          <p:nvPr/>
        </p:nvGrpSpPr>
        <p:grpSpPr>
          <a:xfrm>
            <a:off x="0" y="6926580"/>
            <a:ext cx="12192000" cy="137160"/>
            <a:chOff x="0" y="6926580"/>
            <a:chExt cx="12192000" cy="137160"/>
          </a:xfrm>
        </p:grpSpPr>
        <p:sp>
          <p:nvSpPr>
            <p:cNvPr id="25" name="btfpColumnGapBlocker246818">
              <a:extLst>
                <a:ext uri="{FF2B5EF4-FFF2-40B4-BE49-F238E27FC236}">
                  <a16:creationId xmlns:a16="http://schemas.microsoft.com/office/drawing/2014/main" id="{0E1AA661-E5D3-4FC1-8D17-9C786D7A2C65}"/>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3" name="btfpColumnGapBlocker332879">
              <a:extLst>
                <a:ext uri="{FF2B5EF4-FFF2-40B4-BE49-F238E27FC236}">
                  <a16:creationId xmlns:a16="http://schemas.microsoft.com/office/drawing/2014/main" id="{A784DBCA-4800-4CD4-8850-8D818CDE5D33}"/>
                </a:ext>
              </a:extLst>
            </p:cNvPr>
            <p:cNvSpPr/>
            <p:nvPr/>
          </p:nvSpPr>
          <p:spPr bwMode="gray">
            <a:xfrm>
              <a:off x="7837752"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1" name="btfpColumnIndicator914467">
              <a:extLst>
                <a:ext uri="{FF2B5EF4-FFF2-40B4-BE49-F238E27FC236}">
                  <a16:creationId xmlns:a16="http://schemas.microsoft.com/office/drawing/2014/main" id="{193EC5AF-8687-4A42-A7CD-2EE30156DDF7}"/>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9" name="btfpColumnIndicator907121">
              <a:extLst>
                <a:ext uri="{FF2B5EF4-FFF2-40B4-BE49-F238E27FC236}">
                  <a16:creationId xmlns:a16="http://schemas.microsoft.com/office/drawing/2014/main" id="{802DAE56-94E3-4EAA-98AF-61EE0313A88A}"/>
                </a:ext>
              </a:extLst>
            </p:cNvPr>
            <p:cNvCxnSpPr/>
            <p:nvPr/>
          </p:nvCxnSpPr>
          <p:spPr bwMode="gray">
            <a:xfrm flipV="1">
              <a:off x="837829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6" name="btfpColumnGapBlocker795510">
              <a:extLst>
                <a:ext uri="{FF2B5EF4-FFF2-40B4-BE49-F238E27FC236}">
                  <a16:creationId xmlns:a16="http://schemas.microsoft.com/office/drawing/2014/main" id="{5225CF96-878C-4354-B8E6-53258EBA7ECB}"/>
                </a:ext>
              </a:extLst>
            </p:cNvPr>
            <p:cNvSpPr/>
            <p:nvPr/>
          </p:nvSpPr>
          <p:spPr bwMode="gray">
            <a:xfrm>
              <a:off x="381370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4" name="btfpColumnIndicator258724">
              <a:extLst>
                <a:ext uri="{FF2B5EF4-FFF2-40B4-BE49-F238E27FC236}">
                  <a16:creationId xmlns:a16="http://schemas.microsoft.com/office/drawing/2014/main" id="{8DD79F06-CE59-4073-96AC-9D6C8C7C8005}"/>
                </a:ext>
              </a:extLst>
            </p:cNvPr>
            <p:cNvCxnSpPr/>
            <p:nvPr/>
          </p:nvCxnSpPr>
          <p:spPr bwMode="gray">
            <a:xfrm flipV="1">
              <a:off x="783775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2" name="btfpColumnIndicator284414">
              <a:extLst>
                <a:ext uri="{FF2B5EF4-FFF2-40B4-BE49-F238E27FC236}">
                  <a16:creationId xmlns:a16="http://schemas.microsoft.com/office/drawing/2014/main" id="{7E8B48E3-B0DF-462F-87BD-B6760097CE12}"/>
                </a:ext>
              </a:extLst>
            </p:cNvPr>
            <p:cNvCxnSpPr/>
            <p:nvPr/>
          </p:nvCxnSpPr>
          <p:spPr bwMode="gray">
            <a:xfrm flipV="1">
              <a:off x="435424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0" name="btfpColumnGapBlocker102861">
              <a:extLst>
                <a:ext uri="{FF2B5EF4-FFF2-40B4-BE49-F238E27FC236}">
                  <a16:creationId xmlns:a16="http://schemas.microsoft.com/office/drawing/2014/main" id="{D46CB6AB-D240-4A36-8E2B-F8FDDA59E8A4}"/>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152135">
              <a:extLst>
                <a:ext uri="{FF2B5EF4-FFF2-40B4-BE49-F238E27FC236}">
                  <a16:creationId xmlns:a16="http://schemas.microsoft.com/office/drawing/2014/main" id="{C5DD18F2-F035-4785-949E-679F3CCBB310}"/>
                </a:ext>
              </a:extLst>
            </p:cNvPr>
            <p:cNvCxnSpPr/>
            <p:nvPr/>
          </p:nvCxnSpPr>
          <p:spPr bwMode="gray">
            <a:xfrm flipV="1">
              <a:off x="381370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471781">
              <a:extLst>
                <a:ext uri="{FF2B5EF4-FFF2-40B4-BE49-F238E27FC236}">
                  <a16:creationId xmlns:a16="http://schemas.microsoft.com/office/drawing/2014/main" id="{535321C6-2188-4C27-8649-7DE17F849E9E}"/>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6" name="btfpColumnIndicatorGroup1">
            <a:extLst>
              <a:ext uri="{FF2B5EF4-FFF2-40B4-BE49-F238E27FC236}">
                <a16:creationId xmlns:a16="http://schemas.microsoft.com/office/drawing/2014/main" id="{BE186EE8-6AD4-4FC6-B2FF-450422F9AFE6}"/>
              </a:ext>
            </a:extLst>
          </p:cNvPr>
          <p:cNvGrpSpPr/>
          <p:nvPr/>
        </p:nvGrpSpPr>
        <p:grpSpPr>
          <a:xfrm>
            <a:off x="0" y="-205740"/>
            <a:ext cx="12192000" cy="137160"/>
            <a:chOff x="0" y="-205740"/>
            <a:chExt cx="12192000" cy="137160"/>
          </a:xfrm>
        </p:grpSpPr>
        <p:sp>
          <p:nvSpPr>
            <p:cNvPr id="24" name="btfpColumnGapBlocker106840">
              <a:extLst>
                <a:ext uri="{FF2B5EF4-FFF2-40B4-BE49-F238E27FC236}">
                  <a16:creationId xmlns:a16="http://schemas.microsoft.com/office/drawing/2014/main" id="{DF7C77F9-FAC8-4B0B-A65E-B7B876CBCD72}"/>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2" name="btfpColumnGapBlocker611284">
              <a:extLst>
                <a:ext uri="{FF2B5EF4-FFF2-40B4-BE49-F238E27FC236}">
                  <a16:creationId xmlns:a16="http://schemas.microsoft.com/office/drawing/2014/main" id="{D2923C9E-5CCF-402C-9DE7-FE3F01FC65FD}"/>
                </a:ext>
              </a:extLst>
            </p:cNvPr>
            <p:cNvSpPr/>
            <p:nvPr/>
          </p:nvSpPr>
          <p:spPr bwMode="gray">
            <a:xfrm>
              <a:off x="7837752"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0" name="btfpColumnIndicator157667">
              <a:extLst>
                <a:ext uri="{FF2B5EF4-FFF2-40B4-BE49-F238E27FC236}">
                  <a16:creationId xmlns:a16="http://schemas.microsoft.com/office/drawing/2014/main" id="{CFE82860-0CBA-4A1F-AE18-7CEB8C34ADBD}"/>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8" name="btfpColumnIndicator700694">
              <a:extLst>
                <a:ext uri="{FF2B5EF4-FFF2-40B4-BE49-F238E27FC236}">
                  <a16:creationId xmlns:a16="http://schemas.microsoft.com/office/drawing/2014/main" id="{C4A3700E-B21D-4717-928A-4737A90BFC7F}"/>
                </a:ext>
              </a:extLst>
            </p:cNvPr>
            <p:cNvCxnSpPr/>
            <p:nvPr/>
          </p:nvCxnSpPr>
          <p:spPr bwMode="gray">
            <a:xfrm flipV="1">
              <a:off x="837829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5" name="btfpColumnGapBlocker776563">
              <a:extLst>
                <a:ext uri="{FF2B5EF4-FFF2-40B4-BE49-F238E27FC236}">
                  <a16:creationId xmlns:a16="http://schemas.microsoft.com/office/drawing/2014/main" id="{2E001EFF-6EF4-46F7-BBDE-BC188EFBF63D}"/>
                </a:ext>
              </a:extLst>
            </p:cNvPr>
            <p:cNvSpPr/>
            <p:nvPr/>
          </p:nvSpPr>
          <p:spPr bwMode="gray">
            <a:xfrm>
              <a:off x="381370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3" name="btfpColumnIndicator670997">
              <a:extLst>
                <a:ext uri="{FF2B5EF4-FFF2-40B4-BE49-F238E27FC236}">
                  <a16:creationId xmlns:a16="http://schemas.microsoft.com/office/drawing/2014/main" id="{BC82B4A5-A4E9-43EE-9FD4-7D24563B64BF}"/>
                </a:ext>
              </a:extLst>
            </p:cNvPr>
            <p:cNvCxnSpPr/>
            <p:nvPr/>
          </p:nvCxnSpPr>
          <p:spPr bwMode="gray">
            <a:xfrm flipV="1">
              <a:off x="783775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 name="btfpColumnIndicator355200">
              <a:extLst>
                <a:ext uri="{FF2B5EF4-FFF2-40B4-BE49-F238E27FC236}">
                  <a16:creationId xmlns:a16="http://schemas.microsoft.com/office/drawing/2014/main" id="{B39F7628-FAC2-46B6-BFDF-FFDFCD727A55}"/>
                </a:ext>
              </a:extLst>
            </p:cNvPr>
            <p:cNvCxnSpPr/>
            <p:nvPr/>
          </p:nvCxnSpPr>
          <p:spPr bwMode="gray">
            <a:xfrm flipV="1">
              <a:off x="435424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9" name="btfpColumnGapBlocker857255">
              <a:extLst>
                <a:ext uri="{FF2B5EF4-FFF2-40B4-BE49-F238E27FC236}">
                  <a16:creationId xmlns:a16="http://schemas.microsoft.com/office/drawing/2014/main" id="{7EBD72E9-90CE-4194-8560-FFDDD0C21DA4}"/>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458474">
              <a:extLst>
                <a:ext uri="{FF2B5EF4-FFF2-40B4-BE49-F238E27FC236}">
                  <a16:creationId xmlns:a16="http://schemas.microsoft.com/office/drawing/2014/main" id="{B3B477F0-AD9A-40EA-BAAF-40397D99BAD8}"/>
                </a:ext>
              </a:extLst>
            </p:cNvPr>
            <p:cNvCxnSpPr/>
            <p:nvPr/>
          </p:nvCxnSpPr>
          <p:spPr bwMode="gray">
            <a:xfrm flipV="1">
              <a:off x="381370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226041">
              <a:extLst>
                <a:ext uri="{FF2B5EF4-FFF2-40B4-BE49-F238E27FC236}">
                  <a16:creationId xmlns:a16="http://schemas.microsoft.com/office/drawing/2014/main" id="{8FF7A89E-AFC5-443C-B4AF-3A9B3898001B}"/>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Objectives</a:t>
            </a:r>
          </a:p>
        </p:txBody>
      </p:sp>
      <p:sp>
        <p:nvSpPr>
          <p:cNvPr id="3" name="btfpLayoutConfig" hidden="1"/>
          <p:cNvSpPr txBox="1"/>
          <p:nvPr/>
        </p:nvSpPr>
        <p:spPr bwMode="gray">
          <a:xfrm>
            <a:off x="12700" y="12700"/>
            <a:ext cx="726728"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overall_0_131878872095051903 columns_3_131644158189755569 17_1_131650949294893823 8_1_131878872036493837 </a:t>
            </a:r>
          </a:p>
        </p:txBody>
      </p:sp>
      <p:sp>
        <p:nvSpPr>
          <p:cNvPr id="17" name="btfpBulletedList119443"/>
          <p:cNvSpPr txBox="1"/>
          <p:nvPr>
            <p:custDataLst>
              <p:tags r:id="rId2"/>
            </p:custDataLst>
          </p:nvPr>
        </p:nvSpPr>
        <p:spPr bwMode="gray">
          <a:xfrm>
            <a:off x="4352925" y="1270015"/>
            <a:ext cx="7508875" cy="5304905"/>
          </a:xfrm>
          <a:prstGeom prst="rect">
            <a:avLst/>
          </a:prstGeom>
          <a:noFill/>
        </p:spPr>
        <p:txBody>
          <a:bodyPr vert="horz" wrap="square" lIns="36000" tIns="36000" rIns="36000" bIns="36000" rtlCol="0">
            <a:spAutoFit/>
          </a:bodyPr>
          <a:lstStyle/>
          <a:p>
            <a:pPr>
              <a:spcBef>
                <a:spcPts val="3600"/>
              </a:spcBef>
            </a:pPr>
            <a:r>
              <a:rPr lang="en-GB" sz="2000" dirty="0"/>
              <a:t>Provide the </a:t>
            </a:r>
            <a:r>
              <a:rPr lang="en-GB" sz="2000" b="1" dirty="0"/>
              <a:t>big picture </a:t>
            </a:r>
            <a:r>
              <a:rPr lang="en-GB" sz="2000" dirty="0"/>
              <a:t>to what we do in PEG</a:t>
            </a:r>
          </a:p>
          <a:p>
            <a:pPr>
              <a:spcBef>
                <a:spcPts val="3600"/>
              </a:spcBef>
            </a:pPr>
            <a:r>
              <a:rPr lang="en-GB" sz="2000" dirty="0"/>
              <a:t>Share best practices of an </a:t>
            </a:r>
            <a:r>
              <a:rPr lang="en-GB" sz="2000" b="1" dirty="0"/>
              <a:t>integrated due diligence approach</a:t>
            </a:r>
          </a:p>
          <a:p>
            <a:pPr>
              <a:spcBef>
                <a:spcPts val="3600"/>
              </a:spcBef>
            </a:pPr>
            <a:r>
              <a:rPr lang="en-GB" sz="2000" dirty="0"/>
              <a:t>Discuss insights on </a:t>
            </a:r>
            <a:r>
              <a:rPr lang="en-GB" sz="2000" b="1" dirty="0"/>
              <a:t>“deal success factors“</a:t>
            </a:r>
          </a:p>
          <a:p>
            <a:pPr>
              <a:spcBef>
                <a:spcPts val="3600"/>
              </a:spcBef>
            </a:pPr>
            <a:r>
              <a:rPr lang="en-GB" sz="2000" dirty="0"/>
              <a:t>Share how to make </a:t>
            </a:r>
            <a:r>
              <a:rPr lang="en-GB" sz="2000" b="1" dirty="0"/>
              <a:t>“digital“ </a:t>
            </a:r>
            <a:r>
              <a:rPr lang="en-GB" sz="2000" dirty="0"/>
              <a:t>integral to any due diligence</a:t>
            </a:r>
          </a:p>
          <a:p>
            <a:pPr>
              <a:spcBef>
                <a:spcPts val="3600"/>
              </a:spcBef>
            </a:pPr>
            <a:r>
              <a:rPr lang="en-GB" sz="2000" dirty="0"/>
              <a:t>Discuss tips &amp; tricks on how to </a:t>
            </a:r>
            <a:r>
              <a:rPr lang="en-GB" sz="2000" b="1" dirty="0"/>
              <a:t>collaborate effectively </a:t>
            </a:r>
            <a:r>
              <a:rPr lang="en-GB" sz="2000" dirty="0"/>
              <a:t>on an integrated due diligence</a:t>
            </a:r>
          </a:p>
          <a:p>
            <a:pPr>
              <a:spcBef>
                <a:spcPts val="3600"/>
              </a:spcBef>
            </a:pPr>
            <a:r>
              <a:rPr lang="en-GB" altLang="ja-JP" sz="2000" dirty="0"/>
              <a:t>Provide guidance on </a:t>
            </a:r>
            <a:r>
              <a:rPr lang="en-GB" altLang="ja-JP" sz="2000" b="1" dirty="0"/>
              <a:t>Professional Standards in </a:t>
            </a:r>
            <a:r>
              <a:rPr lang="en-GB" altLang="ja-JP" sz="2000" dirty="0"/>
              <a:t>PEG </a:t>
            </a:r>
            <a:endParaRPr lang="en-GB" sz="2000" dirty="0"/>
          </a:p>
          <a:p>
            <a:pPr>
              <a:spcBef>
                <a:spcPts val="3600"/>
              </a:spcBef>
            </a:pPr>
            <a:r>
              <a:rPr lang="en-GB" sz="2000" dirty="0"/>
              <a:t>Answer your </a:t>
            </a:r>
            <a:r>
              <a:rPr lang="en-GB" sz="2000" b="1" dirty="0"/>
              <a:t>questions</a:t>
            </a:r>
          </a:p>
        </p:txBody>
      </p:sp>
      <p:pic>
        <p:nvPicPr>
          <p:cNvPr id="8" name="btfpPhotoGeneric367510"/>
          <p:cNvPicPr>
            <a:picLocks noChangeAspect="1"/>
          </p:cNvPicPr>
          <p:nvPr>
            <p:custDataLst>
              <p:tags r:id="rId3"/>
            </p:custDataLst>
          </p:nvPr>
        </p:nvPicPr>
        <p:blipFill>
          <a:blip r:embed="rId6">
            <a:extLst>
              <a:ext uri="{28A0092B-C50C-407E-A947-70E740481C1C}">
                <a14:useLocalDpi xmlns:a14="http://schemas.microsoft.com/office/drawing/2010/main" val="0"/>
              </a:ext>
            </a:extLst>
          </a:blip>
          <a:srcRect l="18963" r="37547"/>
          <a:stretch>
            <a:fillRect/>
          </a:stretch>
        </p:blipFill>
        <p:spPr>
          <a:xfrm>
            <a:off x="330167" y="1270015"/>
            <a:ext cx="3483506" cy="5295961"/>
          </a:xfrm>
          <a:prstGeom prst="rect">
            <a:avLst/>
          </a:prstGeom>
        </p:spPr>
      </p:pic>
    </p:spTree>
    <p:custDataLst>
      <p:tags r:id="rId1"/>
    </p:custDataLst>
    <p:extLst>
      <p:ext uri="{BB962C8B-B14F-4D97-AF65-F5344CB8AC3E}">
        <p14:creationId xmlns:p14="http://schemas.microsoft.com/office/powerpoint/2010/main" val="2744172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btfpColumnIndicatorGroup2">
            <a:extLst>
              <a:ext uri="{FF2B5EF4-FFF2-40B4-BE49-F238E27FC236}">
                <a16:creationId xmlns:a16="http://schemas.microsoft.com/office/drawing/2014/main" id="{DE6C482C-E085-49DB-B2B7-10DB32055C01}"/>
              </a:ext>
            </a:extLst>
          </p:cNvPr>
          <p:cNvGrpSpPr/>
          <p:nvPr/>
        </p:nvGrpSpPr>
        <p:grpSpPr>
          <a:xfrm>
            <a:off x="0" y="6926580"/>
            <a:ext cx="12192000" cy="137160"/>
            <a:chOff x="0" y="6926580"/>
            <a:chExt cx="12192000" cy="137160"/>
          </a:xfrm>
        </p:grpSpPr>
        <p:sp>
          <p:nvSpPr>
            <p:cNvPr id="16" name="btfpColumnGapBlocker838666">
              <a:extLst>
                <a:ext uri="{FF2B5EF4-FFF2-40B4-BE49-F238E27FC236}">
                  <a16:creationId xmlns:a16="http://schemas.microsoft.com/office/drawing/2014/main" id="{1FD2F534-0507-42A8-8983-480107C0BC33}"/>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4" name="btfpColumnGapBlocker613558">
              <a:extLst>
                <a:ext uri="{FF2B5EF4-FFF2-40B4-BE49-F238E27FC236}">
                  <a16:creationId xmlns:a16="http://schemas.microsoft.com/office/drawing/2014/main" id="{A97D4090-94CF-4078-93C6-E9E7E3DEEB33}"/>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1" name="btfpColumnIndicator639855">
              <a:extLst>
                <a:ext uri="{FF2B5EF4-FFF2-40B4-BE49-F238E27FC236}">
                  <a16:creationId xmlns:a16="http://schemas.microsoft.com/office/drawing/2014/main" id="{87E1C88F-0E2D-4536-AF74-49F0362BBC01}"/>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954880">
              <a:extLst>
                <a:ext uri="{FF2B5EF4-FFF2-40B4-BE49-F238E27FC236}">
                  <a16:creationId xmlns:a16="http://schemas.microsoft.com/office/drawing/2014/main" id="{9A5BE3F5-9398-4F84-B413-963227E4FC32}"/>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7" name="btfpColumnIndicatorGroup1">
            <a:extLst>
              <a:ext uri="{FF2B5EF4-FFF2-40B4-BE49-F238E27FC236}">
                <a16:creationId xmlns:a16="http://schemas.microsoft.com/office/drawing/2014/main" id="{0892E272-2454-4560-8351-D47B2AA07B91}"/>
              </a:ext>
            </a:extLst>
          </p:cNvPr>
          <p:cNvGrpSpPr/>
          <p:nvPr/>
        </p:nvGrpSpPr>
        <p:grpSpPr>
          <a:xfrm>
            <a:off x="0" y="-205740"/>
            <a:ext cx="12192000" cy="137160"/>
            <a:chOff x="0" y="-205740"/>
            <a:chExt cx="12192000" cy="137160"/>
          </a:xfrm>
        </p:grpSpPr>
        <p:sp>
          <p:nvSpPr>
            <p:cNvPr id="15" name="btfpColumnGapBlocker578428">
              <a:extLst>
                <a:ext uri="{FF2B5EF4-FFF2-40B4-BE49-F238E27FC236}">
                  <a16:creationId xmlns:a16="http://schemas.microsoft.com/office/drawing/2014/main" id="{495B4E96-099F-44A5-9021-ED6BB0E6B028}"/>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2" name="btfpColumnGapBlocker490375">
              <a:extLst>
                <a:ext uri="{FF2B5EF4-FFF2-40B4-BE49-F238E27FC236}">
                  <a16:creationId xmlns:a16="http://schemas.microsoft.com/office/drawing/2014/main" id="{EEC6A3B6-DEC5-4702-8211-36C1CF4D4B2A}"/>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0" name="btfpColumnIndicator317741">
              <a:extLst>
                <a:ext uri="{FF2B5EF4-FFF2-40B4-BE49-F238E27FC236}">
                  <a16:creationId xmlns:a16="http://schemas.microsoft.com/office/drawing/2014/main" id="{43D19BBD-D2FF-41E4-B520-CFF739D672FF}"/>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723630">
              <a:extLst>
                <a:ext uri="{FF2B5EF4-FFF2-40B4-BE49-F238E27FC236}">
                  <a16:creationId xmlns:a16="http://schemas.microsoft.com/office/drawing/2014/main" id="{33055570-CDF8-4653-8B43-E4374C1721D1}"/>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4" name="BainBulletsConfiguration" hidden="1"/>
          <p:cNvSpPr txBox="1"/>
          <p:nvPr/>
        </p:nvSpPr>
        <p:spPr>
          <a:xfrm>
            <a:off x="1940295" y="252228"/>
            <a:ext cx="7613920" cy="107722"/>
          </a:xfrm>
          <a:prstGeom prst="rect">
            <a:avLst/>
          </a:prstGeom>
          <a:noFill/>
        </p:spPr>
        <p:txBody>
          <a:bodyPr vert="horz" wrap="square" lIns="39158" rIns="39158" rtlCol="0">
            <a:spAutoFit/>
          </a:bodyPr>
          <a:lstStyle/>
          <a:p>
            <a:endParaRPr lang="en-GB" sz="100">
              <a:solidFill>
                <a:srgbClr val="FFFFFF"/>
              </a:solidFill>
            </a:endParaRPr>
          </a:p>
        </p:txBody>
      </p:sp>
      <p:sp>
        <p:nvSpPr>
          <p:cNvPr id="34" name="btfpBulletedList616651"/>
          <p:cNvSpPr>
            <a:spLocks noGrp="1"/>
          </p:cNvSpPr>
          <p:nvPr/>
        </p:nvSpPr>
        <p:spPr bwMode="auto">
          <a:xfrm>
            <a:off x="2815772" y="1270000"/>
            <a:ext cx="6661603" cy="619007"/>
          </a:xfrm>
          <a:prstGeom prst="rect">
            <a:avLst/>
          </a:prstGeom>
          <a:noFill/>
          <a:ln w="9525">
            <a:noFill/>
            <a:miter lim="800000"/>
          </a:ln>
          <a:effectLst/>
        </p:spPr>
        <p:txBody>
          <a:bodyPr vert="horz" wrap="square" lIns="39583" tIns="36000" rIns="39583" bIns="36000" numCol="1" anchor="t" anchorCtr="0" compatLnSpc="1">
            <a:prstTxWarp prst="textNoShape">
              <a:avLst/>
            </a:prstTxWarp>
            <a:sp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177800" indent="-177800">
              <a:spcBef>
                <a:spcPts val="900"/>
              </a:spcBef>
              <a:spcAft>
                <a:spcPct val="0"/>
              </a:spcAft>
              <a:buClr>
                <a:prstClr val="black"/>
              </a:buClr>
              <a:buFontTx/>
            </a:pPr>
            <a:r>
              <a:rPr lang="en-GB">
                <a:solidFill>
                  <a:prstClr val="black"/>
                </a:solidFill>
                <a:latin typeface="+mn-lt"/>
              </a:rPr>
              <a:t>Early adopters have demonstrated </a:t>
            </a:r>
            <a:r>
              <a:rPr lang="en-GB" b="1">
                <a:solidFill>
                  <a:prstClr val="black"/>
                </a:solidFill>
                <a:latin typeface="+mn-lt"/>
              </a:rPr>
              <a:t>feasibility of strategy</a:t>
            </a:r>
          </a:p>
          <a:p>
            <a:pPr marL="177800" indent="-177800">
              <a:spcBef>
                <a:spcPts val="900"/>
              </a:spcBef>
              <a:spcAft>
                <a:spcPct val="0"/>
              </a:spcAft>
              <a:buClr>
                <a:prstClr val="black"/>
              </a:buClr>
              <a:buFontTx/>
            </a:pPr>
            <a:r>
              <a:rPr lang="en-GB">
                <a:solidFill>
                  <a:prstClr val="black"/>
                </a:solidFill>
                <a:latin typeface="+mn-lt"/>
              </a:rPr>
              <a:t>Market in/about to enter </a:t>
            </a:r>
            <a:r>
              <a:rPr lang="en-GB" b="1">
                <a:solidFill>
                  <a:prstClr val="black"/>
                </a:solidFill>
                <a:latin typeface="+mn-lt"/>
              </a:rPr>
              <a:t>high growth phase</a:t>
            </a:r>
          </a:p>
        </p:txBody>
      </p:sp>
      <p:sp>
        <p:nvSpPr>
          <p:cNvPr id="35" name="btfpBulletedList469393"/>
          <p:cNvSpPr>
            <a:spLocks noGrp="1"/>
          </p:cNvSpPr>
          <p:nvPr/>
        </p:nvSpPr>
        <p:spPr bwMode="auto">
          <a:xfrm>
            <a:off x="2815772" y="2029550"/>
            <a:ext cx="6661603" cy="507208"/>
          </a:xfrm>
          <a:prstGeom prst="rect">
            <a:avLst/>
          </a:prstGeom>
          <a:noFill/>
          <a:ln w="9525">
            <a:noFill/>
            <a:miter lim="800000"/>
          </a:ln>
          <a:effectLst/>
        </p:spPr>
        <p:txBody>
          <a:bodyPr vert="horz" wrap="square" lIns="39583" tIns="36000" rIns="39583" bIns="36000" numCol="1" anchor="t" anchorCtr="0" compatLnSpc="1">
            <a:prstTxWarp prst="textNoShape">
              <a:avLst/>
            </a:prstTxWarp>
            <a:sp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177800" indent="-177800">
              <a:spcBef>
                <a:spcPts val="900"/>
              </a:spcBef>
              <a:spcAft>
                <a:spcPct val="0"/>
              </a:spcAft>
              <a:buClr>
                <a:prstClr val="black"/>
              </a:buClr>
              <a:buFontTx/>
            </a:pPr>
            <a:r>
              <a:rPr lang="en-GB" b="1">
                <a:solidFill>
                  <a:prstClr val="black"/>
                </a:solidFill>
                <a:latin typeface="+mn-lt"/>
              </a:rPr>
              <a:t>Well-positioned business able to rapidly capture market share </a:t>
            </a:r>
            <a:r>
              <a:rPr lang="en-GB">
                <a:solidFill>
                  <a:prstClr val="black"/>
                </a:solidFill>
                <a:latin typeface="+mn-lt"/>
              </a:rPr>
              <a:t>based on clear, sustainable competitive differentiation</a:t>
            </a:r>
          </a:p>
        </p:txBody>
      </p:sp>
      <p:sp>
        <p:nvSpPr>
          <p:cNvPr id="36" name="btfpBulletedList469393"/>
          <p:cNvSpPr>
            <a:spLocks noGrp="1"/>
          </p:cNvSpPr>
          <p:nvPr/>
        </p:nvSpPr>
        <p:spPr bwMode="auto">
          <a:xfrm>
            <a:off x="2815772" y="5067748"/>
            <a:ext cx="6661603" cy="726270"/>
          </a:xfrm>
          <a:prstGeom prst="rect">
            <a:avLst/>
          </a:prstGeom>
          <a:noFill/>
          <a:ln w="9525">
            <a:noFill/>
            <a:miter lim="800000"/>
          </a:ln>
          <a:effectLst/>
        </p:spPr>
        <p:txBody>
          <a:bodyPr vert="horz" wrap="square" lIns="39583" tIns="36000" rIns="39583" bIns="36000" numCol="1" anchor="t" anchorCtr="0" compatLnSpc="1">
            <a:prstTxWarp prst="textNoShape">
              <a:avLst/>
            </a:prstTxWarp>
            <a:sp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177800" indent="-177800">
              <a:spcBef>
                <a:spcPts val="900"/>
              </a:spcBef>
              <a:spcAft>
                <a:spcPct val="0"/>
              </a:spcAft>
              <a:buClr>
                <a:prstClr val="black"/>
              </a:buClr>
              <a:buFontTx/>
            </a:pPr>
            <a:r>
              <a:rPr lang="en-GB" b="1">
                <a:solidFill>
                  <a:prstClr val="black"/>
                </a:solidFill>
                <a:latin typeface="+mn-lt"/>
              </a:rPr>
              <a:t>Invest in a business that is under pressure at/near bottom of (macro-economic/valuation/technology/product) cycle </a:t>
            </a:r>
            <a:r>
              <a:rPr lang="en-GB">
                <a:solidFill>
                  <a:prstClr val="black"/>
                </a:solidFill>
                <a:latin typeface="+mn-lt"/>
              </a:rPr>
              <a:t>and that will recover/benefit from cycle turn</a:t>
            </a:r>
          </a:p>
        </p:txBody>
      </p:sp>
      <p:sp>
        <p:nvSpPr>
          <p:cNvPr id="37" name="btfpBulletedList792317"/>
          <p:cNvSpPr>
            <a:spLocks noGrp="1"/>
          </p:cNvSpPr>
          <p:nvPr/>
        </p:nvSpPr>
        <p:spPr bwMode="auto">
          <a:xfrm>
            <a:off x="2815772" y="4308198"/>
            <a:ext cx="6661603" cy="507208"/>
          </a:xfrm>
          <a:prstGeom prst="rect">
            <a:avLst/>
          </a:prstGeom>
          <a:noFill/>
          <a:ln w="9525">
            <a:noFill/>
            <a:miter lim="800000"/>
          </a:ln>
          <a:effectLst/>
        </p:spPr>
        <p:txBody>
          <a:bodyPr vert="horz" wrap="square" lIns="39583" tIns="36000" rIns="39583" bIns="36000" numCol="1" anchor="t" anchorCtr="0" compatLnSpc="1">
            <a:prstTxWarp prst="textNoShape">
              <a:avLst/>
            </a:prstTxWarp>
            <a:sp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177800" indent="-177800">
              <a:spcBef>
                <a:spcPts val="900"/>
              </a:spcBef>
              <a:spcAft>
                <a:spcPct val="0"/>
              </a:spcAft>
              <a:buClr>
                <a:prstClr val="black"/>
              </a:buClr>
              <a:buFontTx/>
            </a:pPr>
            <a:r>
              <a:rPr lang="en-GB" b="1">
                <a:solidFill>
                  <a:prstClr val="black"/>
                </a:solidFill>
                <a:latin typeface="+mn-lt"/>
              </a:rPr>
              <a:t>Consolidate</a:t>
            </a:r>
            <a:r>
              <a:rPr lang="en-GB">
                <a:solidFill>
                  <a:prstClr val="black"/>
                </a:solidFill>
                <a:latin typeface="+mn-lt"/>
              </a:rPr>
              <a:t> series of smaller players </a:t>
            </a:r>
            <a:r>
              <a:rPr lang="en-GB" b="1">
                <a:solidFill>
                  <a:prstClr val="black"/>
                </a:solidFill>
                <a:latin typeface="+mn-lt"/>
              </a:rPr>
              <a:t>to create a significant player </a:t>
            </a:r>
            <a:r>
              <a:rPr lang="en-GB">
                <a:solidFill>
                  <a:prstClr val="black"/>
                </a:solidFill>
                <a:latin typeface="+mn-lt"/>
              </a:rPr>
              <a:t>in market and </a:t>
            </a:r>
            <a:r>
              <a:rPr lang="en-GB" b="1">
                <a:solidFill>
                  <a:prstClr val="black"/>
                </a:solidFill>
                <a:latin typeface="+mn-lt"/>
              </a:rPr>
              <a:t>increase multiple</a:t>
            </a:r>
          </a:p>
        </p:txBody>
      </p:sp>
      <p:sp>
        <p:nvSpPr>
          <p:cNvPr id="38" name="btfpBulletedList215242"/>
          <p:cNvSpPr>
            <a:spLocks noGrp="1"/>
          </p:cNvSpPr>
          <p:nvPr/>
        </p:nvSpPr>
        <p:spPr bwMode="auto">
          <a:xfrm>
            <a:off x="2815772" y="2789099"/>
            <a:ext cx="6661603" cy="291765"/>
          </a:xfrm>
          <a:prstGeom prst="rect">
            <a:avLst/>
          </a:prstGeom>
          <a:noFill/>
          <a:ln w="9525">
            <a:noFill/>
            <a:miter lim="800000"/>
          </a:ln>
          <a:effectLst/>
        </p:spPr>
        <p:txBody>
          <a:bodyPr vert="horz" wrap="square" lIns="39583" tIns="36000" rIns="39583" bIns="36000" numCol="1" anchor="t" anchorCtr="0" compatLnSpc="1">
            <a:prstTxWarp prst="textNoShape">
              <a:avLst/>
            </a:prstTxWarp>
            <a:sp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177800" indent="-177800">
              <a:spcBef>
                <a:spcPts val="900"/>
              </a:spcBef>
              <a:spcAft>
                <a:spcPct val="0"/>
              </a:spcAft>
              <a:buClr>
                <a:prstClr val="black"/>
              </a:buClr>
              <a:buFontTx/>
            </a:pPr>
            <a:r>
              <a:rPr lang="en-GB" b="1">
                <a:solidFill>
                  <a:prstClr val="black"/>
                </a:solidFill>
                <a:latin typeface="+mn-lt"/>
              </a:rPr>
              <a:t>Expand successful company from home market </a:t>
            </a:r>
            <a:r>
              <a:rPr lang="en-GB">
                <a:solidFill>
                  <a:prstClr val="black"/>
                </a:solidFill>
                <a:latin typeface="+mn-lt"/>
              </a:rPr>
              <a:t>into adjacent foreign markets</a:t>
            </a:r>
          </a:p>
        </p:txBody>
      </p:sp>
      <p:sp>
        <p:nvSpPr>
          <p:cNvPr id="39" name="btfpBulletedList967983"/>
          <p:cNvSpPr>
            <a:spLocks noGrp="1"/>
          </p:cNvSpPr>
          <p:nvPr/>
        </p:nvSpPr>
        <p:spPr bwMode="auto">
          <a:xfrm>
            <a:off x="2815772" y="5827298"/>
            <a:ext cx="6661603" cy="632550"/>
          </a:xfrm>
          <a:prstGeom prst="rect">
            <a:avLst/>
          </a:prstGeom>
          <a:noFill/>
          <a:ln w="9525">
            <a:noFill/>
            <a:miter lim="800000"/>
          </a:ln>
          <a:effectLst/>
        </p:spPr>
        <p:txBody>
          <a:bodyPr vert="horz" wrap="square" lIns="39583" tIns="36000" rIns="39583" bIns="36000" numCol="1" anchor="t" anchorCtr="0" compatLnSpc="1">
            <a:prstTxWarp prst="textNoShape">
              <a:avLst/>
            </a:prstTxWarp>
            <a:sp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177800" indent="-177800">
              <a:spcBef>
                <a:spcPts val="900"/>
              </a:spcBef>
              <a:spcAft>
                <a:spcPct val="0"/>
              </a:spcAft>
              <a:buClr>
                <a:prstClr val="black"/>
              </a:buClr>
              <a:buFontTx/>
            </a:pPr>
            <a:r>
              <a:rPr lang="en-GB">
                <a:solidFill>
                  <a:prstClr val="black"/>
                </a:solidFill>
                <a:latin typeface="+mn-lt"/>
              </a:rPr>
              <a:t>Poorly managed, underperforming business</a:t>
            </a:r>
          </a:p>
          <a:p>
            <a:pPr marL="177800" indent="-177800">
              <a:spcBef>
                <a:spcPts val="900"/>
              </a:spcBef>
              <a:spcAft>
                <a:spcPct val="0"/>
              </a:spcAft>
              <a:buClr>
                <a:prstClr val="black"/>
              </a:buClr>
              <a:buFontTx/>
            </a:pPr>
            <a:r>
              <a:rPr lang="en-GB" b="1">
                <a:solidFill>
                  <a:prstClr val="black"/>
                </a:solidFill>
                <a:latin typeface="+mn-lt"/>
              </a:rPr>
              <a:t>Drive significant operational improvement (‘transformation’)</a:t>
            </a:r>
          </a:p>
        </p:txBody>
      </p:sp>
      <p:sp>
        <p:nvSpPr>
          <p:cNvPr id="49" name="btfpBulletedList390908"/>
          <p:cNvSpPr>
            <a:spLocks noGrp="1"/>
          </p:cNvSpPr>
          <p:nvPr/>
        </p:nvSpPr>
        <p:spPr bwMode="auto">
          <a:xfrm>
            <a:off x="2815772" y="3548649"/>
            <a:ext cx="6661603" cy="510826"/>
          </a:xfrm>
          <a:prstGeom prst="rect">
            <a:avLst/>
          </a:prstGeom>
          <a:noFill/>
          <a:ln w="9525">
            <a:noFill/>
            <a:miter lim="800000"/>
          </a:ln>
          <a:effectLst/>
        </p:spPr>
        <p:txBody>
          <a:bodyPr vert="horz" wrap="square" lIns="39583" tIns="36000" rIns="39583" bIns="36000" numCol="1" anchor="t" anchorCtr="0" compatLnSpc="1">
            <a:prstTxWarp prst="textNoShape">
              <a:avLst/>
            </a:prstTxWarp>
            <a:sp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177800" indent="-177800">
              <a:spcBef>
                <a:spcPts val="900"/>
              </a:spcBef>
              <a:spcAft>
                <a:spcPct val="0"/>
              </a:spcAft>
              <a:buClr>
                <a:prstClr val="black"/>
              </a:buClr>
              <a:buFontTx/>
            </a:pPr>
            <a:r>
              <a:rPr lang="en-GB" b="1">
                <a:solidFill>
                  <a:prstClr val="black"/>
                </a:solidFill>
                <a:latin typeface="+mn-lt"/>
              </a:rPr>
              <a:t>Recognize hidden/underappreciated value within underutilized assets,</a:t>
            </a:r>
            <a:br>
              <a:rPr lang="en-GB" b="1">
                <a:solidFill>
                  <a:prstClr val="black"/>
                </a:solidFill>
                <a:latin typeface="+mn-lt"/>
              </a:rPr>
            </a:br>
            <a:r>
              <a:rPr lang="en-GB">
                <a:solidFill>
                  <a:prstClr val="black"/>
                </a:solidFill>
                <a:latin typeface="+mn-lt"/>
              </a:rPr>
              <a:t>e.g. brands and successfully capitalise on this hidden value</a:t>
            </a:r>
          </a:p>
        </p:txBody>
      </p:sp>
      <p:sp>
        <p:nvSpPr>
          <p:cNvPr id="2" name="btfpLayoutConfig" hidden="1"/>
          <p:cNvSpPr txBox="1"/>
          <p:nvPr/>
        </p:nvSpPr>
        <p:spPr>
          <a:xfrm>
            <a:off x="1536700" y="12700"/>
            <a:ext cx="8890000" cy="88092"/>
          </a:xfrm>
          <a:prstGeom prst="rect">
            <a:avLst/>
          </a:prstGeom>
          <a:noFill/>
        </p:spPr>
        <p:txBody>
          <a:bodyPr vert="horz" wrap="square" lIns="36000" tIns="36000" rIns="36000" bIns="36000" rtlCol="0">
            <a:spAutoFit/>
          </a:bodyPr>
          <a:lstStyle/>
          <a:p>
            <a:pPr marL="0" indent="0">
              <a:buNone/>
            </a:pPr>
            <a:r>
              <a:rPr lang="en-GB" sz="100">
                <a:solidFill>
                  <a:srgbClr val="FFFFFF">
                    <a:alpha val="0"/>
                  </a:srgbClr>
                </a:solidFill>
              </a:rPr>
              <a:t>overall_0_131854674660917979 columns_1_131878881495515453 </a:t>
            </a:r>
          </a:p>
        </p:txBody>
      </p:sp>
      <p:grpSp>
        <p:nvGrpSpPr>
          <p:cNvPr id="55" name="btfpRowHeaderBox890553"/>
          <p:cNvGrpSpPr/>
          <p:nvPr>
            <p:custDataLst>
              <p:tags r:id="rId2"/>
            </p:custDataLst>
          </p:nvPr>
        </p:nvGrpSpPr>
        <p:grpSpPr>
          <a:xfrm>
            <a:off x="330200" y="2029550"/>
            <a:ext cx="2137229" cy="632550"/>
            <a:chOff x="330200" y="533766"/>
            <a:chExt cx="1471480" cy="972979"/>
          </a:xfrm>
        </p:grpSpPr>
        <p:sp>
          <p:nvSpPr>
            <p:cNvPr id="56" name="btfpRowHeaderBoxText890553"/>
            <p:cNvSpPr txBox="1"/>
            <p:nvPr/>
          </p:nvSpPr>
          <p:spPr bwMode="gray">
            <a:xfrm>
              <a:off x="330200" y="533766"/>
              <a:ext cx="1471480"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5C5C5C"/>
                  </a:solidFill>
                </a:rPr>
                <a:t>Strong market share</a:t>
              </a:r>
              <a:br>
                <a:rPr lang="en-GB" sz="1400" b="1">
                  <a:solidFill>
                    <a:srgbClr val="5C5C5C"/>
                  </a:solidFill>
                </a:rPr>
              </a:br>
              <a:r>
                <a:rPr lang="en-GB" sz="1400" b="1">
                  <a:solidFill>
                    <a:srgbClr val="5C5C5C"/>
                  </a:solidFill>
                </a:rPr>
                <a:t>gain potential</a:t>
              </a:r>
            </a:p>
          </p:txBody>
        </p:sp>
        <p:cxnSp>
          <p:nvCxnSpPr>
            <p:cNvPr id="57" name="btfpRowHeaderBoxLine890553"/>
            <p:cNvCxnSpPr/>
            <p:nvPr/>
          </p:nvCxnSpPr>
          <p:spPr bwMode="gray">
            <a:xfrm flipH="1">
              <a:off x="1801680" y="533766"/>
              <a:ext cx="0" cy="972979"/>
            </a:xfrm>
            <a:prstGeom prst="line">
              <a:avLst/>
            </a:prstGeom>
            <a:ln w="152400" cap="flat">
              <a:solidFill>
                <a:srgbClr val="5C5C5C"/>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52" name="btfpRowHeaderBox890553"/>
          <p:cNvGrpSpPr/>
          <p:nvPr>
            <p:custDataLst>
              <p:tags r:id="rId3"/>
            </p:custDataLst>
          </p:nvPr>
        </p:nvGrpSpPr>
        <p:grpSpPr>
          <a:xfrm>
            <a:off x="330200" y="1270000"/>
            <a:ext cx="2137229" cy="632550"/>
            <a:chOff x="330200" y="1270000"/>
            <a:chExt cx="1471480" cy="972979"/>
          </a:xfrm>
        </p:grpSpPr>
        <p:sp>
          <p:nvSpPr>
            <p:cNvPr id="53" name="btfpRowHeaderBoxText890553"/>
            <p:cNvSpPr txBox="1"/>
            <p:nvPr/>
          </p:nvSpPr>
          <p:spPr bwMode="gray">
            <a:xfrm>
              <a:off x="330200" y="1270000"/>
              <a:ext cx="1471480"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333333"/>
                  </a:solidFill>
                </a:rPr>
                <a:t>Strong/accelerating market growth</a:t>
              </a:r>
            </a:p>
          </p:txBody>
        </p:sp>
        <p:cxnSp>
          <p:nvCxnSpPr>
            <p:cNvPr id="54" name="btfpRowHeaderBoxLine890553"/>
            <p:cNvCxnSpPr/>
            <p:nvPr/>
          </p:nvCxnSpPr>
          <p:spPr bwMode="gray">
            <a:xfrm flipH="1">
              <a:off x="1801680" y="1270000"/>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58" name="btfpRowHeaderBox890553"/>
          <p:cNvGrpSpPr/>
          <p:nvPr>
            <p:custDataLst>
              <p:tags r:id="rId4"/>
            </p:custDataLst>
          </p:nvPr>
        </p:nvGrpSpPr>
        <p:grpSpPr>
          <a:xfrm>
            <a:off x="330200" y="5827298"/>
            <a:ext cx="2137229" cy="632550"/>
            <a:chOff x="330200" y="-2860695"/>
            <a:chExt cx="1471480" cy="972979"/>
          </a:xfrm>
        </p:grpSpPr>
        <p:sp>
          <p:nvSpPr>
            <p:cNvPr id="59" name="btfpRowHeaderBoxText890553"/>
            <p:cNvSpPr txBox="1"/>
            <p:nvPr/>
          </p:nvSpPr>
          <p:spPr bwMode="gray">
            <a:xfrm>
              <a:off x="330200" y="-2860695"/>
              <a:ext cx="1471480"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104C3E"/>
                  </a:solidFill>
                </a:rPr>
                <a:t>Operational</a:t>
              </a:r>
              <a:br>
                <a:rPr lang="en-GB" sz="1400" b="1">
                  <a:solidFill>
                    <a:srgbClr val="104C3E"/>
                  </a:solidFill>
                </a:rPr>
              </a:br>
              <a:r>
                <a:rPr lang="en-GB" sz="1400" b="1">
                  <a:solidFill>
                    <a:srgbClr val="104C3E"/>
                  </a:solidFill>
                </a:rPr>
                <a:t>turnaround</a:t>
              </a:r>
            </a:p>
          </p:txBody>
        </p:sp>
        <p:cxnSp>
          <p:nvCxnSpPr>
            <p:cNvPr id="60" name="btfpRowHeaderBoxLine890553"/>
            <p:cNvCxnSpPr/>
            <p:nvPr/>
          </p:nvCxnSpPr>
          <p:spPr bwMode="gray">
            <a:xfrm flipH="1">
              <a:off x="1801680" y="-2860695"/>
              <a:ext cx="0" cy="972979"/>
            </a:xfrm>
            <a:prstGeom prst="line">
              <a:avLst/>
            </a:prstGeom>
            <a:ln w="152400" cap="flat">
              <a:solidFill>
                <a:srgbClr val="104C3E"/>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61" name="btfpRowHeaderBox890553"/>
          <p:cNvGrpSpPr/>
          <p:nvPr>
            <p:custDataLst>
              <p:tags r:id="rId5"/>
            </p:custDataLst>
          </p:nvPr>
        </p:nvGrpSpPr>
        <p:grpSpPr>
          <a:xfrm>
            <a:off x="330200" y="2789099"/>
            <a:ext cx="2137229" cy="632550"/>
            <a:chOff x="330200" y="1270000"/>
            <a:chExt cx="1471480" cy="972979"/>
          </a:xfrm>
        </p:grpSpPr>
        <p:sp>
          <p:nvSpPr>
            <p:cNvPr id="62" name="btfpRowHeaderBoxText890553"/>
            <p:cNvSpPr txBox="1"/>
            <p:nvPr/>
          </p:nvSpPr>
          <p:spPr bwMode="gray">
            <a:xfrm>
              <a:off x="330200" y="1270000"/>
              <a:ext cx="1471480"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858585"/>
                  </a:solidFill>
                </a:rPr>
                <a:t>Internationalise</a:t>
              </a:r>
            </a:p>
          </p:txBody>
        </p:sp>
        <p:cxnSp>
          <p:nvCxnSpPr>
            <p:cNvPr id="63" name="btfpRowHeaderBoxLine890553"/>
            <p:cNvCxnSpPr/>
            <p:nvPr/>
          </p:nvCxnSpPr>
          <p:spPr bwMode="gray">
            <a:xfrm flipH="1">
              <a:off x="1801680" y="1270000"/>
              <a:ext cx="0" cy="972979"/>
            </a:xfrm>
            <a:prstGeom prst="line">
              <a:avLst/>
            </a:prstGeom>
            <a:ln w="152400" cap="flat">
              <a:solidFill>
                <a:srgbClr val="858585"/>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64" name="btfpRowHeaderBox890553"/>
          <p:cNvGrpSpPr/>
          <p:nvPr>
            <p:custDataLst>
              <p:tags r:id="rId6"/>
            </p:custDataLst>
          </p:nvPr>
        </p:nvGrpSpPr>
        <p:grpSpPr>
          <a:xfrm>
            <a:off x="330200" y="4308198"/>
            <a:ext cx="2137229" cy="632550"/>
            <a:chOff x="330200" y="533766"/>
            <a:chExt cx="1471480" cy="972979"/>
          </a:xfrm>
        </p:grpSpPr>
        <p:sp>
          <p:nvSpPr>
            <p:cNvPr id="65" name="btfpRowHeaderBoxText890553"/>
            <p:cNvSpPr txBox="1"/>
            <p:nvPr/>
          </p:nvSpPr>
          <p:spPr bwMode="gray">
            <a:xfrm>
              <a:off x="330200" y="533766"/>
              <a:ext cx="1471480"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46647B"/>
                  </a:solidFill>
                </a:rPr>
                <a:t>Buy-and-build</a:t>
              </a:r>
            </a:p>
          </p:txBody>
        </p:sp>
        <p:cxnSp>
          <p:nvCxnSpPr>
            <p:cNvPr id="66" name="btfpRowHeaderBoxLine890553"/>
            <p:cNvCxnSpPr/>
            <p:nvPr/>
          </p:nvCxnSpPr>
          <p:spPr bwMode="gray">
            <a:xfrm flipH="1">
              <a:off x="1801680" y="533766"/>
              <a:ext cx="0" cy="972979"/>
            </a:xfrm>
            <a:prstGeom prst="line">
              <a:avLst/>
            </a:prstGeom>
            <a:ln w="152400" cap="flat">
              <a:solidFill>
                <a:srgbClr val="46647B"/>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67" name="btfpRowHeaderBox890553"/>
          <p:cNvGrpSpPr/>
          <p:nvPr>
            <p:custDataLst>
              <p:tags r:id="rId7"/>
            </p:custDataLst>
          </p:nvPr>
        </p:nvGrpSpPr>
        <p:grpSpPr>
          <a:xfrm>
            <a:off x="330200" y="3564702"/>
            <a:ext cx="2137229" cy="632550"/>
            <a:chOff x="330200" y="1270000"/>
            <a:chExt cx="1471480" cy="972979"/>
          </a:xfrm>
        </p:grpSpPr>
        <p:sp>
          <p:nvSpPr>
            <p:cNvPr id="68" name="btfpRowHeaderBoxText890553"/>
            <p:cNvSpPr txBox="1"/>
            <p:nvPr/>
          </p:nvSpPr>
          <p:spPr bwMode="gray">
            <a:xfrm>
              <a:off x="330200" y="1270000"/>
              <a:ext cx="1471480"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7891AA"/>
                  </a:solidFill>
                </a:rPr>
                <a:t>Exploit</a:t>
              </a:r>
              <a:br>
                <a:rPr lang="en-GB" sz="1400" b="1">
                  <a:solidFill>
                    <a:srgbClr val="7891AA"/>
                  </a:solidFill>
                </a:rPr>
              </a:br>
              <a:r>
                <a:rPr lang="en-GB" sz="1400" b="1">
                  <a:solidFill>
                    <a:srgbClr val="7891AA"/>
                  </a:solidFill>
                </a:rPr>
                <a:t>hidden assets</a:t>
              </a:r>
            </a:p>
          </p:txBody>
        </p:sp>
        <p:cxnSp>
          <p:nvCxnSpPr>
            <p:cNvPr id="69" name="btfpRowHeaderBoxLine890553"/>
            <p:cNvCxnSpPr/>
            <p:nvPr/>
          </p:nvCxnSpPr>
          <p:spPr bwMode="gray">
            <a:xfrm flipH="1">
              <a:off x="1801680" y="1270000"/>
              <a:ext cx="0" cy="972979"/>
            </a:xfrm>
            <a:prstGeom prst="line">
              <a:avLst/>
            </a:prstGeom>
            <a:ln w="152400" cap="flat">
              <a:solidFill>
                <a:srgbClr val="7891AA"/>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70" name="btfpRowHeaderBox890553"/>
          <p:cNvGrpSpPr/>
          <p:nvPr>
            <p:custDataLst>
              <p:tags r:id="rId8"/>
            </p:custDataLst>
          </p:nvPr>
        </p:nvGrpSpPr>
        <p:grpSpPr>
          <a:xfrm>
            <a:off x="330200" y="5067748"/>
            <a:ext cx="2137229" cy="632550"/>
            <a:chOff x="330200" y="533766"/>
            <a:chExt cx="1471480" cy="972979"/>
          </a:xfrm>
        </p:grpSpPr>
        <p:sp>
          <p:nvSpPr>
            <p:cNvPr id="71" name="btfpRowHeaderBoxText890553"/>
            <p:cNvSpPr txBox="1"/>
            <p:nvPr/>
          </p:nvSpPr>
          <p:spPr bwMode="gray">
            <a:xfrm>
              <a:off x="330200" y="533766"/>
              <a:ext cx="1471480"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2D475A"/>
                  </a:solidFill>
                </a:rPr>
                <a:t>Cycle/timing</a:t>
              </a:r>
            </a:p>
          </p:txBody>
        </p:sp>
        <p:cxnSp>
          <p:nvCxnSpPr>
            <p:cNvPr id="72" name="btfpRowHeaderBoxLine890553"/>
            <p:cNvCxnSpPr/>
            <p:nvPr/>
          </p:nvCxnSpPr>
          <p:spPr bwMode="gray">
            <a:xfrm flipH="1">
              <a:off x="1801680" y="533766"/>
              <a:ext cx="0" cy="972979"/>
            </a:xfrm>
            <a:prstGeom prst="line">
              <a:avLst/>
            </a:prstGeom>
            <a:ln w="152400" cap="flat">
              <a:solidFill>
                <a:srgbClr val="2D475A"/>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p:txBody>
          <a:bodyPr/>
          <a:lstStyle/>
          <a:p>
            <a:pPr marL="0" indent="0"/>
            <a:r>
              <a:rPr lang="en-GB"/>
              <a:t>Each investment thesis is clearly bespoke – but there are some common elements and types</a:t>
            </a:r>
          </a:p>
        </p:txBody>
      </p:sp>
      <p:cxnSp>
        <p:nvCxnSpPr>
          <p:cNvPr id="7" name="Straight Connector 6"/>
          <p:cNvCxnSpPr/>
          <p:nvPr/>
        </p:nvCxnSpPr>
        <p:spPr bwMode="gray">
          <a:xfrm flipH="1">
            <a:off x="9752838" y="1270000"/>
            <a:ext cx="0" cy="5189848"/>
          </a:xfrm>
          <a:prstGeom prst="line">
            <a:avLst/>
          </a:prstGeom>
          <a:ln w="952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05466" y="5971550"/>
            <a:ext cx="1415831" cy="344046"/>
          </a:xfrm>
          <a:prstGeom prst="rect">
            <a:avLst/>
          </a:prstGeom>
        </p:spPr>
      </p:pic>
      <p:pic>
        <p:nvPicPr>
          <p:cNvPr id="17412" name="Picture 4" descr="logo"/>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0428954" y="4304563"/>
            <a:ext cx="768855" cy="63982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p:cNvPicPr>
            <a:picLocks noChangeAspect="1"/>
          </p:cNvPicPr>
          <p:nvPr/>
        </p:nvPicPr>
        <p:blipFill>
          <a:blip r:embed="rId13"/>
          <a:stretch>
            <a:fillRect/>
          </a:stretch>
        </p:blipFill>
        <p:spPr>
          <a:xfrm>
            <a:off x="10010747" y="3606326"/>
            <a:ext cx="1605268" cy="549303"/>
          </a:xfrm>
          <a:prstGeom prst="rect">
            <a:avLst/>
          </a:prstGeom>
        </p:spPr>
      </p:pic>
      <p:pic>
        <p:nvPicPr>
          <p:cNvPr id="13" name="Picture 12"/>
          <p:cNvPicPr>
            <a:picLocks noChangeAspect="1"/>
          </p:cNvPicPr>
          <p:nvPr/>
        </p:nvPicPr>
        <p:blipFill>
          <a:blip r:embed="rId14"/>
          <a:srcRect t="27263" b="34210"/>
          <a:stretch>
            <a:fillRect/>
          </a:stretch>
        </p:blipFill>
        <p:spPr>
          <a:xfrm>
            <a:off x="9947472" y="2771771"/>
            <a:ext cx="1731819" cy="667206"/>
          </a:xfrm>
          <a:prstGeom prst="rect">
            <a:avLst/>
          </a:prstGeom>
        </p:spPr>
      </p:pic>
      <p:pic>
        <p:nvPicPr>
          <p:cNvPr id="17414" name="Picture 6" descr="Bildergebnis fÃ¼r flixbus"/>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9976898" y="2100112"/>
            <a:ext cx="1672966" cy="491427"/>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42"/>
          <p:cNvPicPr>
            <a:picLocks noChangeAspect="1"/>
          </p:cNvPicPr>
          <p:nvPr/>
        </p:nvPicPr>
        <p:blipFill>
          <a:blip r:embed="rId16"/>
          <a:stretch>
            <a:fillRect/>
          </a:stretch>
        </p:blipFill>
        <p:spPr>
          <a:xfrm>
            <a:off x="10022872" y="1332228"/>
            <a:ext cx="1631631" cy="508095"/>
          </a:xfrm>
          <a:prstGeom prst="rect">
            <a:avLst/>
          </a:prstGeom>
        </p:spPr>
      </p:pic>
      <p:sp>
        <p:nvSpPr>
          <p:cNvPr id="19" name="Rectangle 18"/>
          <p:cNvSpPr/>
          <p:nvPr/>
        </p:nvSpPr>
        <p:spPr bwMode="gray">
          <a:xfrm>
            <a:off x="12268336" y="1"/>
            <a:ext cx="6183437" cy="7305452"/>
          </a:xfrm>
          <a:prstGeom prst="rect">
            <a:avLst/>
          </a:prstGeom>
          <a:solidFill>
            <a:srgbClr val="FFFFFF"/>
          </a:solidFill>
          <a:ln w="9525" cap="flat" cmpd="sng" algn="ctr">
            <a:solidFill>
              <a:srgbClr val="5C5C5C"/>
            </a:solidFill>
            <a:prstDash val="solid"/>
            <a:round/>
            <a:headEnd type="none" w="med" len="med"/>
            <a:tailEnd type="none" w="med" len="med"/>
          </a:ln>
        </p:spPr>
        <p:txBody>
          <a:bodyPr vert="horz" wrap="square" lIns="36000" tIns="36000" rIns="36000" bIns="36000" rtlCol="0">
            <a:spAutoFit/>
          </a:bodyPr>
          <a:lstStyle/>
          <a:p>
            <a:pPr marL="0" indent="0">
              <a:lnSpc>
                <a:spcPts val="1200"/>
              </a:lnSpc>
              <a:spcBef>
                <a:spcPct val="0"/>
              </a:spcBef>
              <a:buNone/>
            </a:pPr>
            <a:r>
              <a:rPr lang="en-US" sz="1200" b="1" err="1">
                <a:solidFill>
                  <a:srgbClr val="5C5C5C"/>
                </a:solidFill>
              </a:rPr>
              <a:t>Sovendus</a:t>
            </a:r>
            <a:r>
              <a:rPr lang="en-US" sz="1200">
                <a:solidFill>
                  <a:srgbClr val="5C5C5C"/>
                </a:solidFill>
              </a:rPr>
              <a:t> </a:t>
            </a:r>
            <a:r>
              <a:rPr lang="en-US" sz="1200" b="1">
                <a:solidFill>
                  <a:srgbClr val="5C5C5C"/>
                </a:solidFill>
              </a:rPr>
              <a:t>(Schottky)</a:t>
            </a:r>
          </a:p>
          <a:p>
            <a:pPr marL="0" indent="0">
              <a:lnSpc>
                <a:spcPts val="1200"/>
              </a:lnSpc>
              <a:spcBef>
                <a:spcPct val="0"/>
              </a:spcBef>
              <a:buNone/>
            </a:pPr>
            <a:r>
              <a:rPr lang="en-US" sz="1200">
                <a:solidFill>
                  <a:srgbClr val="5C5C5C"/>
                </a:solidFill>
              </a:rPr>
              <a:t>Target: Leading online coupon network provider with a focus on the German market</a:t>
            </a:r>
          </a:p>
          <a:p>
            <a:pPr marL="0" indent="0">
              <a:lnSpc>
                <a:spcPts val="1200"/>
              </a:lnSpc>
              <a:spcBef>
                <a:spcPct val="0"/>
              </a:spcBef>
              <a:buNone/>
            </a:pPr>
            <a:r>
              <a:rPr lang="en-US" sz="1200">
                <a:solidFill>
                  <a:srgbClr val="5C5C5C"/>
                </a:solidFill>
              </a:rPr>
              <a:t>Year: 2019</a:t>
            </a:r>
          </a:p>
          <a:p>
            <a:pPr marL="0" indent="0">
              <a:lnSpc>
                <a:spcPts val="1200"/>
              </a:lnSpc>
              <a:spcBef>
                <a:spcPct val="0"/>
              </a:spcBef>
              <a:buNone/>
            </a:pPr>
            <a:r>
              <a:rPr lang="en-US" sz="1200">
                <a:solidFill>
                  <a:srgbClr val="5C5C5C"/>
                </a:solidFill>
              </a:rPr>
              <a:t>Country: Germany </a:t>
            </a:r>
          </a:p>
          <a:p>
            <a:pPr marL="0" indent="0">
              <a:lnSpc>
                <a:spcPts val="1200"/>
              </a:lnSpc>
              <a:spcBef>
                <a:spcPct val="0"/>
              </a:spcBef>
              <a:buNone/>
            </a:pPr>
            <a:r>
              <a:rPr lang="en-US" sz="1200">
                <a:solidFill>
                  <a:srgbClr val="5C5C5C"/>
                </a:solidFill>
              </a:rPr>
              <a:t>Client: FSN</a:t>
            </a:r>
          </a:p>
          <a:p>
            <a:pPr marL="0" indent="0">
              <a:lnSpc>
                <a:spcPts val="1200"/>
              </a:lnSpc>
              <a:spcBef>
                <a:spcPct val="0"/>
              </a:spcBef>
              <a:buNone/>
            </a:pPr>
            <a:endParaRPr lang="en-US" sz="1200">
              <a:solidFill>
                <a:srgbClr val="5C5C5C"/>
              </a:solidFill>
            </a:endParaRPr>
          </a:p>
          <a:p>
            <a:pPr marL="0" indent="0">
              <a:lnSpc>
                <a:spcPts val="1200"/>
              </a:lnSpc>
              <a:spcBef>
                <a:spcPct val="0"/>
              </a:spcBef>
              <a:buNone/>
            </a:pPr>
            <a:r>
              <a:rPr lang="en-US" sz="1200" b="1" err="1">
                <a:solidFill>
                  <a:srgbClr val="5C5C5C"/>
                </a:solidFill>
              </a:rPr>
              <a:t>Flixbus</a:t>
            </a:r>
            <a:endParaRPr lang="en-US" sz="1200" b="1">
              <a:solidFill>
                <a:srgbClr val="5C5C5C"/>
              </a:solidFill>
            </a:endParaRPr>
          </a:p>
          <a:p>
            <a:pPr marL="0" indent="0">
              <a:lnSpc>
                <a:spcPts val="1200"/>
              </a:lnSpc>
              <a:spcBef>
                <a:spcPct val="0"/>
              </a:spcBef>
              <a:buNone/>
            </a:pPr>
            <a:r>
              <a:rPr lang="en-US" sz="1200">
                <a:solidFill>
                  <a:srgbClr val="5C5C5C"/>
                </a:solidFill>
              </a:rPr>
              <a:t>Target: Intercity bus service provider in Europe and USA </a:t>
            </a:r>
          </a:p>
          <a:p>
            <a:pPr marL="0" indent="0">
              <a:lnSpc>
                <a:spcPts val="1200"/>
              </a:lnSpc>
              <a:spcBef>
                <a:spcPct val="0"/>
              </a:spcBef>
              <a:buNone/>
            </a:pPr>
            <a:r>
              <a:rPr lang="en-US" sz="1200">
                <a:solidFill>
                  <a:srgbClr val="5C5C5C"/>
                </a:solidFill>
              </a:rPr>
              <a:t>Year: n/a</a:t>
            </a:r>
          </a:p>
          <a:p>
            <a:pPr marL="0" indent="0">
              <a:lnSpc>
                <a:spcPts val="1200"/>
              </a:lnSpc>
              <a:spcBef>
                <a:spcPct val="0"/>
              </a:spcBef>
              <a:buNone/>
            </a:pPr>
            <a:r>
              <a:rPr lang="en-US" sz="1200">
                <a:solidFill>
                  <a:srgbClr val="5C5C5C"/>
                </a:solidFill>
              </a:rPr>
              <a:t>Country: n/a </a:t>
            </a:r>
          </a:p>
          <a:p>
            <a:pPr marL="0" indent="0">
              <a:lnSpc>
                <a:spcPts val="1200"/>
              </a:lnSpc>
              <a:spcBef>
                <a:spcPct val="0"/>
              </a:spcBef>
              <a:buNone/>
            </a:pPr>
            <a:r>
              <a:rPr lang="en-US" sz="1200">
                <a:solidFill>
                  <a:srgbClr val="5C5C5C"/>
                </a:solidFill>
              </a:rPr>
              <a:t>Client: n/a</a:t>
            </a:r>
          </a:p>
          <a:p>
            <a:pPr marL="0" indent="0">
              <a:lnSpc>
                <a:spcPts val="1200"/>
              </a:lnSpc>
              <a:spcBef>
                <a:spcPct val="0"/>
              </a:spcBef>
              <a:buNone/>
            </a:pPr>
            <a:endParaRPr lang="en-US" sz="1200">
              <a:solidFill>
                <a:srgbClr val="5C5C5C"/>
              </a:solidFill>
            </a:endParaRPr>
          </a:p>
          <a:p>
            <a:pPr marL="0" indent="0">
              <a:lnSpc>
                <a:spcPts val="1200"/>
              </a:lnSpc>
              <a:spcBef>
                <a:spcPct val="0"/>
              </a:spcBef>
              <a:buNone/>
            </a:pPr>
            <a:r>
              <a:rPr lang="en-US" sz="1200" b="1">
                <a:solidFill>
                  <a:srgbClr val="5C5C5C"/>
                </a:solidFill>
              </a:rPr>
              <a:t>Board International </a:t>
            </a:r>
            <a:r>
              <a:rPr lang="en-US" sz="1200">
                <a:solidFill>
                  <a:srgbClr val="5C5C5C"/>
                </a:solidFill>
              </a:rPr>
              <a:t>(</a:t>
            </a:r>
            <a:r>
              <a:rPr lang="en-US" sz="1200" b="1">
                <a:solidFill>
                  <a:srgbClr val="5C5C5C"/>
                </a:solidFill>
              </a:rPr>
              <a:t>Palazzo</a:t>
            </a:r>
            <a:r>
              <a:rPr lang="en-US" sz="1200">
                <a:solidFill>
                  <a:srgbClr val="5C5C5C"/>
                </a:solidFill>
              </a:rPr>
              <a:t>)</a:t>
            </a:r>
          </a:p>
          <a:p>
            <a:pPr marL="0" indent="0">
              <a:lnSpc>
                <a:spcPts val="1200"/>
              </a:lnSpc>
              <a:spcBef>
                <a:spcPct val="0"/>
              </a:spcBef>
              <a:buNone/>
            </a:pPr>
            <a:r>
              <a:rPr lang="en-US" sz="1200">
                <a:solidFill>
                  <a:srgbClr val="5C5C5C"/>
                </a:solidFill>
              </a:rPr>
              <a:t>Target: Analytics software provider (BOARD toolkit) with focus on Business Intelligence  and Corporate Performance Management</a:t>
            </a:r>
          </a:p>
          <a:p>
            <a:pPr marL="0" indent="0">
              <a:lnSpc>
                <a:spcPts val="1200"/>
              </a:lnSpc>
              <a:spcBef>
                <a:spcPct val="0"/>
              </a:spcBef>
              <a:buNone/>
            </a:pPr>
            <a:r>
              <a:rPr lang="en-US" sz="1200">
                <a:solidFill>
                  <a:srgbClr val="5C5C5C"/>
                </a:solidFill>
              </a:rPr>
              <a:t>Year: 2018</a:t>
            </a:r>
          </a:p>
          <a:p>
            <a:pPr marL="0" indent="0">
              <a:lnSpc>
                <a:spcPts val="1200"/>
              </a:lnSpc>
              <a:spcBef>
                <a:spcPct val="0"/>
              </a:spcBef>
              <a:buNone/>
            </a:pPr>
            <a:r>
              <a:rPr lang="en-US" sz="1200">
                <a:solidFill>
                  <a:srgbClr val="5C5C5C"/>
                </a:solidFill>
              </a:rPr>
              <a:t>Country: n/a </a:t>
            </a:r>
          </a:p>
          <a:p>
            <a:pPr marL="0" indent="0">
              <a:lnSpc>
                <a:spcPts val="1200"/>
              </a:lnSpc>
              <a:spcBef>
                <a:spcPct val="0"/>
              </a:spcBef>
              <a:buNone/>
            </a:pPr>
            <a:r>
              <a:rPr lang="en-US" sz="1200">
                <a:solidFill>
                  <a:srgbClr val="5C5C5C"/>
                </a:solidFill>
              </a:rPr>
              <a:t>Client: n/a </a:t>
            </a:r>
          </a:p>
          <a:p>
            <a:pPr marL="0" indent="0">
              <a:lnSpc>
                <a:spcPts val="1200"/>
              </a:lnSpc>
              <a:spcBef>
                <a:spcPct val="0"/>
              </a:spcBef>
              <a:buNone/>
            </a:pPr>
            <a:endParaRPr lang="en-US" sz="1200">
              <a:solidFill>
                <a:srgbClr val="5C5C5C"/>
              </a:solidFill>
            </a:endParaRPr>
          </a:p>
          <a:p>
            <a:pPr marL="0" indent="0">
              <a:lnSpc>
                <a:spcPts val="1200"/>
              </a:lnSpc>
              <a:spcBef>
                <a:spcPct val="0"/>
              </a:spcBef>
              <a:buNone/>
            </a:pPr>
            <a:r>
              <a:rPr lang="en-US" sz="1200" b="1" err="1">
                <a:solidFill>
                  <a:srgbClr val="5C5C5C"/>
                </a:solidFill>
              </a:rPr>
              <a:t>Apco / ToiToi</a:t>
            </a:r>
            <a:endParaRPr lang="en-US" sz="1200" b="1">
              <a:solidFill>
                <a:srgbClr val="5C5C5C"/>
              </a:solidFill>
            </a:endParaRPr>
          </a:p>
          <a:p>
            <a:pPr marL="0" indent="0">
              <a:lnSpc>
                <a:spcPts val="1200"/>
              </a:lnSpc>
              <a:spcBef>
                <a:spcPct val="0"/>
              </a:spcBef>
              <a:buNone/>
            </a:pPr>
            <a:r>
              <a:rPr lang="en-US" sz="1200">
                <a:solidFill>
                  <a:srgbClr val="5C5C5C"/>
                </a:solidFill>
              </a:rPr>
              <a:t>Target: Provider of mobile toilets/ containers and vacuum systems for events and for the construction and agriculture sectors</a:t>
            </a:r>
          </a:p>
          <a:p>
            <a:pPr marL="0" indent="0">
              <a:lnSpc>
                <a:spcPts val="1200"/>
              </a:lnSpc>
              <a:spcBef>
                <a:spcPct val="0"/>
              </a:spcBef>
              <a:buNone/>
            </a:pPr>
            <a:r>
              <a:rPr lang="en-US" sz="1200">
                <a:solidFill>
                  <a:srgbClr val="5C5C5C"/>
                </a:solidFill>
              </a:rPr>
              <a:t>Year: 2019</a:t>
            </a:r>
          </a:p>
          <a:p>
            <a:pPr marL="0" indent="0">
              <a:lnSpc>
                <a:spcPts val="1200"/>
              </a:lnSpc>
              <a:spcBef>
                <a:spcPct val="0"/>
              </a:spcBef>
              <a:buNone/>
            </a:pPr>
            <a:r>
              <a:rPr lang="en-US" sz="1200">
                <a:solidFill>
                  <a:srgbClr val="5C5C5C"/>
                </a:solidFill>
              </a:rPr>
              <a:t>Country: Germany </a:t>
            </a:r>
          </a:p>
          <a:p>
            <a:pPr marL="0" indent="0">
              <a:lnSpc>
                <a:spcPts val="1200"/>
              </a:lnSpc>
              <a:spcBef>
                <a:spcPct val="0"/>
              </a:spcBef>
              <a:buNone/>
            </a:pPr>
            <a:r>
              <a:rPr lang="en-US" sz="1200">
                <a:solidFill>
                  <a:srgbClr val="5C5C5C"/>
                </a:solidFill>
              </a:rPr>
              <a:t>Client: n/a</a:t>
            </a:r>
          </a:p>
          <a:p>
            <a:pPr marL="0" indent="0">
              <a:lnSpc>
                <a:spcPts val="1200"/>
              </a:lnSpc>
              <a:spcBef>
                <a:spcPct val="0"/>
              </a:spcBef>
              <a:buNone/>
            </a:pPr>
            <a:endParaRPr lang="en-US" sz="1200">
              <a:solidFill>
                <a:srgbClr val="5C5C5C"/>
              </a:solidFill>
            </a:endParaRPr>
          </a:p>
          <a:p>
            <a:pPr marL="0" indent="0">
              <a:lnSpc>
                <a:spcPts val="1200"/>
              </a:lnSpc>
              <a:spcBef>
                <a:spcPct val="0"/>
              </a:spcBef>
              <a:buNone/>
            </a:pPr>
            <a:r>
              <a:rPr lang="en-US" sz="1200" b="1">
                <a:solidFill>
                  <a:srgbClr val="5C5C5C"/>
                </a:solidFill>
              </a:rPr>
              <a:t>AVS Verkehrssicherung</a:t>
            </a:r>
          </a:p>
          <a:p>
            <a:pPr marL="0" indent="0">
              <a:lnSpc>
                <a:spcPts val="1200"/>
              </a:lnSpc>
              <a:spcBef>
                <a:spcPct val="0"/>
              </a:spcBef>
              <a:buNone/>
            </a:pPr>
            <a:r>
              <a:rPr lang="en-US" sz="1200">
                <a:solidFill>
                  <a:srgbClr val="5C5C5C"/>
                </a:solidFill>
              </a:rPr>
              <a:t>Target: Leading full-service highway traffic safety services provider in Germany.</a:t>
            </a:r>
          </a:p>
          <a:p>
            <a:pPr marL="0" indent="0">
              <a:lnSpc>
                <a:spcPts val="1200"/>
              </a:lnSpc>
              <a:spcBef>
                <a:spcPct val="0"/>
              </a:spcBef>
              <a:buNone/>
            </a:pPr>
            <a:r>
              <a:rPr lang="en-US" sz="1200">
                <a:solidFill>
                  <a:srgbClr val="5C5C5C"/>
                </a:solidFill>
              </a:rPr>
              <a:t>Year: 2018</a:t>
            </a:r>
          </a:p>
          <a:p>
            <a:pPr marL="0" indent="0">
              <a:lnSpc>
                <a:spcPts val="1200"/>
              </a:lnSpc>
              <a:spcBef>
                <a:spcPct val="0"/>
              </a:spcBef>
              <a:buNone/>
            </a:pPr>
            <a:r>
              <a:rPr lang="en-US" sz="1200">
                <a:solidFill>
                  <a:srgbClr val="5C5C5C"/>
                </a:solidFill>
              </a:rPr>
              <a:t>Country: Germany</a:t>
            </a:r>
          </a:p>
          <a:p>
            <a:pPr marL="0" indent="0">
              <a:lnSpc>
                <a:spcPts val="1200"/>
              </a:lnSpc>
              <a:spcBef>
                <a:spcPct val="0"/>
              </a:spcBef>
              <a:buNone/>
            </a:pPr>
            <a:r>
              <a:rPr lang="en-US" sz="1200">
                <a:solidFill>
                  <a:srgbClr val="5C5C5C"/>
                </a:solidFill>
              </a:rPr>
              <a:t>Client: Triton</a:t>
            </a:r>
          </a:p>
          <a:p>
            <a:pPr marL="0" indent="0">
              <a:lnSpc>
                <a:spcPts val="1200"/>
              </a:lnSpc>
              <a:spcBef>
                <a:spcPct val="0"/>
              </a:spcBef>
              <a:buNone/>
            </a:pPr>
            <a:endParaRPr lang="en-US" sz="1200">
              <a:solidFill>
                <a:srgbClr val="5C5C5C"/>
              </a:solidFill>
            </a:endParaRPr>
          </a:p>
          <a:p>
            <a:pPr marL="0" indent="0">
              <a:lnSpc>
                <a:spcPts val="1200"/>
              </a:lnSpc>
              <a:spcBef>
                <a:spcPct val="0"/>
              </a:spcBef>
              <a:buNone/>
            </a:pPr>
            <a:r>
              <a:rPr lang="en-US" sz="1200" b="1" err="1">
                <a:solidFill>
                  <a:srgbClr val="5C5C5C"/>
                </a:solidFill>
              </a:rPr>
              <a:t>Cobex</a:t>
            </a:r>
            <a:endParaRPr lang="en-US" sz="1200" b="1">
              <a:solidFill>
                <a:srgbClr val="5C5C5C"/>
              </a:solidFill>
            </a:endParaRPr>
          </a:p>
          <a:p>
            <a:pPr marL="0" indent="0">
              <a:lnSpc>
                <a:spcPts val="1200"/>
              </a:lnSpc>
              <a:spcBef>
                <a:spcPct val="0"/>
              </a:spcBef>
              <a:buNone/>
            </a:pPr>
            <a:r>
              <a:rPr lang="en-US" sz="1200">
                <a:solidFill>
                  <a:srgbClr val="5C5C5C"/>
                </a:solidFill>
              </a:rPr>
              <a:t>Target: COBEX’s is a manufacturer of cathodes, furnace linings and carbon electrodes in premium quality and with maximum consistency for the primary aluminum and iron making industry and other metallurgical smelting processes. </a:t>
            </a:r>
          </a:p>
          <a:p>
            <a:pPr marL="0" indent="0">
              <a:lnSpc>
                <a:spcPts val="1200"/>
              </a:lnSpc>
              <a:spcBef>
                <a:spcPct val="0"/>
              </a:spcBef>
              <a:buNone/>
            </a:pPr>
            <a:r>
              <a:rPr lang="en-US" sz="1200">
                <a:solidFill>
                  <a:srgbClr val="5C5C5C"/>
                </a:solidFill>
              </a:rPr>
              <a:t>Year: 2017</a:t>
            </a:r>
          </a:p>
          <a:p>
            <a:pPr marL="0" indent="0">
              <a:lnSpc>
                <a:spcPts val="1200"/>
              </a:lnSpc>
              <a:spcBef>
                <a:spcPct val="0"/>
              </a:spcBef>
              <a:buNone/>
            </a:pPr>
            <a:r>
              <a:rPr lang="en-US" sz="1200">
                <a:solidFill>
                  <a:srgbClr val="5C5C5C"/>
                </a:solidFill>
              </a:rPr>
              <a:t>Country: Germany</a:t>
            </a:r>
          </a:p>
          <a:p>
            <a:pPr marL="0" indent="0">
              <a:lnSpc>
                <a:spcPts val="1200"/>
              </a:lnSpc>
              <a:spcBef>
                <a:spcPct val="0"/>
              </a:spcBef>
              <a:buNone/>
            </a:pPr>
            <a:r>
              <a:rPr lang="en-US" sz="1200">
                <a:solidFill>
                  <a:srgbClr val="5C5C5C"/>
                </a:solidFill>
              </a:rPr>
              <a:t>Client: Triton</a:t>
            </a:r>
          </a:p>
          <a:p>
            <a:pPr marL="0" indent="0">
              <a:lnSpc>
                <a:spcPts val="1200"/>
              </a:lnSpc>
              <a:spcBef>
                <a:spcPct val="0"/>
              </a:spcBef>
              <a:buNone/>
            </a:pPr>
            <a:endParaRPr lang="en-US" sz="1200">
              <a:solidFill>
                <a:srgbClr val="5C5C5C"/>
              </a:solidFill>
            </a:endParaRPr>
          </a:p>
          <a:p>
            <a:pPr marL="0" indent="0">
              <a:lnSpc>
                <a:spcPts val="1200"/>
              </a:lnSpc>
              <a:spcBef>
                <a:spcPct val="0"/>
              </a:spcBef>
              <a:buNone/>
            </a:pPr>
            <a:r>
              <a:rPr lang="en-US" sz="1200" b="1" err="1">
                <a:solidFill>
                  <a:srgbClr val="5C5C5C"/>
                </a:solidFill>
              </a:rPr>
              <a:t>Pfleiderer</a:t>
            </a:r>
            <a:endParaRPr lang="en-US" sz="1200" b="1">
              <a:solidFill>
                <a:srgbClr val="5C5C5C"/>
              </a:solidFill>
            </a:endParaRPr>
          </a:p>
          <a:p>
            <a:pPr marL="0" indent="0">
              <a:lnSpc>
                <a:spcPts val="1200"/>
              </a:lnSpc>
              <a:spcBef>
                <a:spcPct val="0"/>
              </a:spcBef>
              <a:buNone/>
            </a:pPr>
            <a:r>
              <a:rPr lang="en-US" sz="1200">
                <a:solidFill>
                  <a:srgbClr val="5C5C5C"/>
                </a:solidFill>
              </a:rPr>
              <a:t>Target: Provider of wood-based materials, especially medium-density fibreboard and particle board / leading provider of laminated particle boards.</a:t>
            </a:r>
          </a:p>
          <a:p>
            <a:pPr marL="0" indent="0">
              <a:lnSpc>
                <a:spcPts val="1200"/>
              </a:lnSpc>
              <a:spcBef>
                <a:spcPct val="0"/>
              </a:spcBef>
              <a:buNone/>
            </a:pPr>
            <a:r>
              <a:rPr lang="en-US" sz="1200">
                <a:solidFill>
                  <a:srgbClr val="5C5C5C"/>
                </a:solidFill>
              </a:rPr>
              <a:t>Year: n/a</a:t>
            </a:r>
          </a:p>
          <a:p>
            <a:pPr marL="0" indent="0">
              <a:lnSpc>
                <a:spcPts val="1200"/>
              </a:lnSpc>
              <a:spcBef>
                <a:spcPct val="0"/>
              </a:spcBef>
              <a:buNone/>
            </a:pPr>
            <a:r>
              <a:rPr lang="en-US" sz="1200">
                <a:solidFill>
                  <a:srgbClr val="5C5C5C"/>
                </a:solidFill>
              </a:rPr>
              <a:t>Country: Poland</a:t>
            </a:r>
          </a:p>
          <a:p>
            <a:pPr marL="0" indent="0">
              <a:lnSpc>
                <a:spcPts val="1200"/>
              </a:lnSpc>
              <a:spcBef>
                <a:spcPct val="0"/>
              </a:spcBef>
              <a:buNone/>
            </a:pPr>
            <a:r>
              <a:rPr lang="en-US" sz="1200">
                <a:solidFill>
                  <a:srgbClr val="5C5C5C"/>
                </a:solidFill>
              </a:rPr>
              <a:t>Client: n/a</a:t>
            </a:r>
          </a:p>
        </p:txBody>
      </p:sp>
      <p:pic>
        <p:nvPicPr>
          <p:cNvPr id="8" name="Picture 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637548" y="4866391"/>
            <a:ext cx="2419814" cy="1209906"/>
          </a:xfrm>
          <a:prstGeom prst="rect">
            <a:avLst/>
          </a:prstGeom>
        </p:spPr>
      </p:pic>
    </p:spTree>
    <p:custDataLst>
      <p:tags r:id="rId1"/>
    </p:custDataLst>
    <p:extLst>
      <p:ext uri="{BB962C8B-B14F-4D97-AF65-F5344CB8AC3E}">
        <p14:creationId xmlns:p14="http://schemas.microsoft.com/office/powerpoint/2010/main" val="130553559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btfpColumnIndicatorGroup2">
            <a:extLst>
              <a:ext uri="{FF2B5EF4-FFF2-40B4-BE49-F238E27FC236}">
                <a16:creationId xmlns:a16="http://schemas.microsoft.com/office/drawing/2014/main" id="{0E89013E-3A8C-404C-BA03-014ED18DCC67}"/>
              </a:ext>
            </a:extLst>
          </p:cNvPr>
          <p:cNvGrpSpPr/>
          <p:nvPr/>
        </p:nvGrpSpPr>
        <p:grpSpPr>
          <a:xfrm>
            <a:off x="0" y="6926580"/>
            <a:ext cx="12192000" cy="137160"/>
            <a:chOff x="0" y="6926580"/>
            <a:chExt cx="12192000" cy="137160"/>
          </a:xfrm>
        </p:grpSpPr>
        <p:sp>
          <p:nvSpPr>
            <p:cNvPr id="22" name="btfpColumnGapBlocker519266">
              <a:extLst>
                <a:ext uri="{FF2B5EF4-FFF2-40B4-BE49-F238E27FC236}">
                  <a16:creationId xmlns:a16="http://schemas.microsoft.com/office/drawing/2014/main" id="{0EE7BDFE-7CA2-42B9-9EC5-18259EF4B27E}"/>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0" name="btfpColumnGapBlocker393659">
              <a:extLst>
                <a:ext uri="{FF2B5EF4-FFF2-40B4-BE49-F238E27FC236}">
                  <a16:creationId xmlns:a16="http://schemas.microsoft.com/office/drawing/2014/main" id="{C93FB857-80A0-45D2-8DB8-EC857B2BF31C}"/>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8" name="btfpColumnIndicator353872">
              <a:extLst>
                <a:ext uri="{FF2B5EF4-FFF2-40B4-BE49-F238E27FC236}">
                  <a16:creationId xmlns:a16="http://schemas.microsoft.com/office/drawing/2014/main" id="{D8F2BF33-626B-43D7-9D55-1945FC7AE7AC}"/>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9" name="btfpColumnIndicator394083">
              <a:extLst>
                <a:ext uri="{FF2B5EF4-FFF2-40B4-BE49-F238E27FC236}">
                  <a16:creationId xmlns:a16="http://schemas.microsoft.com/office/drawing/2014/main" id="{9084B757-9058-4F7A-8506-206E915B9E5E}"/>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3" name="btfpColumnIndicatorGroup1">
            <a:extLst>
              <a:ext uri="{FF2B5EF4-FFF2-40B4-BE49-F238E27FC236}">
                <a16:creationId xmlns:a16="http://schemas.microsoft.com/office/drawing/2014/main" id="{3098ED18-4767-48E0-94EB-4F75D3720F37}"/>
              </a:ext>
            </a:extLst>
          </p:cNvPr>
          <p:cNvGrpSpPr/>
          <p:nvPr/>
        </p:nvGrpSpPr>
        <p:grpSpPr>
          <a:xfrm>
            <a:off x="0" y="-205740"/>
            <a:ext cx="12192000" cy="137160"/>
            <a:chOff x="0" y="-205740"/>
            <a:chExt cx="12192000" cy="137160"/>
          </a:xfrm>
        </p:grpSpPr>
        <p:sp>
          <p:nvSpPr>
            <p:cNvPr id="21" name="btfpColumnGapBlocker789246">
              <a:extLst>
                <a:ext uri="{FF2B5EF4-FFF2-40B4-BE49-F238E27FC236}">
                  <a16:creationId xmlns:a16="http://schemas.microsoft.com/office/drawing/2014/main" id="{082DABF7-167E-4030-A1A2-9D3D9E477CE3}"/>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9" name="btfpColumnGapBlocker832301">
              <a:extLst>
                <a:ext uri="{FF2B5EF4-FFF2-40B4-BE49-F238E27FC236}">
                  <a16:creationId xmlns:a16="http://schemas.microsoft.com/office/drawing/2014/main" id="{2C492EC9-6500-4892-9A91-E71D04F3F6CF}"/>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7" name="btfpColumnIndicator481920">
              <a:extLst>
                <a:ext uri="{FF2B5EF4-FFF2-40B4-BE49-F238E27FC236}">
                  <a16:creationId xmlns:a16="http://schemas.microsoft.com/office/drawing/2014/main" id="{08D1B567-1C27-4ADE-98DB-54B4D59F202F}"/>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733288">
              <a:extLst>
                <a:ext uri="{FF2B5EF4-FFF2-40B4-BE49-F238E27FC236}">
                  <a16:creationId xmlns:a16="http://schemas.microsoft.com/office/drawing/2014/main" id="{34416A96-4CCB-445B-949C-42ABA0E39535}"/>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43" name="btfpBulletedList998833"/>
          <p:cNvSpPr txBox="1"/>
          <p:nvPr/>
        </p:nvSpPr>
        <p:spPr>
          <a:xfrm>
            <a:off x="9235934" y="6301258"/>
            <a:ext cx="437268" cy="123111"/>
          </a:xfrm>
          <a:prstGeom prst="rect">
            <a:avLst/>
          </a:prstGeom>
          <a:noFill/>
        </p:spPr>
        <p:txBody>
          <a:bodyPr vert="horz" wrap="square" lIns="0" tIns="0" rIns="0" bIns="0" rtlCol="0" anchor="b">
            <a:spAutoFit/>
          </a:bodyPr>
          <a:lstStyle/>
          <a:p>
            <a:pPr marL="0" indent="0">
              <a:buNone/>
            </a:pPr>
            <a:r>
              <a:rPr lang="en-US" sz="800"/>
              <a:t>Low</a:t>
            </a:r>
          </a:p>
        </p:txBody>
      </p:sp>
      <p:sp>
        <p:nvSpPr>
          <p:cNvPr id="12" name="TextBox 11"/>
          <p:cNvSpPr txBox="1"/>
          <p:nvPr>
            <p:custDataLst>
              <p:tags r:id="rId2"/>
            </p:custDataLst>
          </p:nvPr>
        </p:nvSpPr>
        <p:spPr>
          <a:xfrm>
            <a:off x="440113" y="2825481"/>
            <a:ext cx="3204855" cy="2636341"/>
          </a:xfrm>
          <a:prstGeom prst="rect">
            <a:avLst/>
          </a:prstGeom>
          <a:noFill/>
        </p:spPr>
        <p:txBody>
          <a:bodyPr vert="horz" wrap="square" lIns="0" tIns="0" rIns="0" bIns="0" rtlCol="0">
            <a:noAutofit/>
          </a:bodyPr>
          <a:lstStyle/>
          <a:p>
            <a:pPr>
              <a:spcBef>
                <a:spcPts val="600"/>
              </a:spcBef>
            </a:pPr>
            <a:r>
              <a:rPr lang="en-US" sz="1050"/>
              <a:t>Addressable </a:t>
            </a:r>
            <a:r>
              <a:rPr lang="en-US" sz="1050" b="1"/>
              <a:t>market is expected to show healthy growth </a:t>
            </a:r>
            <a:r>
              <a:rPr lang="en-US" sz="1050"/>
              <a:t>(~5-7% p.a.)</a:t>
            </a:r>
          </a:p>
          <a:p>
            <a:pPr>
              <a:spcBef>
                <a:spcPts val="600"/>
              </a:spcBef>
            </a:pPr>
            <a:r>
              <a:rPr lang="en-US" sz="1050"/>
              <a:t>Schottky has a </a:t>
            </a:r>
            <a:r>
              <a:rPr lang="en-US" sz="1050" b="1"/>
              <a:t>sizable, stable network </a:t>
            </a:r>
            <a:r>
              <a:rPr lang="en-US" sz="1050"/>
              <a:t>of e-commerce customers with </a:t>
            </a:r>
            <a:r>
              <a:rPr lang="en-US" sz="1050" b="1"/>
              <a:t>high retention </a:t>
            </a:r>
            <a:r>
              <a:rPr lang="en-US" sz="1050"/>
              <a:t>and receives </a:t>
            </a:r>
            <a:r>
              <a:rPr lang="en-US" sz="1050" b="1"/>
              <a:t>positive customer feedback</a:t>
            </a:r>
          </a:p>
          <a:p>
            <a:pPr>
              <a:spcBef>
                <a:spcPts val="600"/>
              </a:spcBef>
            </a:pPr>
            <a:r>
              <a:rPr lang="en-US" sz="1050" b="1"/>
              <a:t>Value proposition of Schottky‘s </a:t>
            </a:r>
            <a:r>
              <a:rPr lang="en-US" sz="1050"/>
              <a:t>offering for end-consumers is intact</a:t>
            </a:r>
          </a:p>
          <a:p>
            <a:pPr>
              <a:spcBef>
                <a:spcPts val="600"/>
              </a:spcBef>
            </a:pPr>
            <a:r>
              <a:rPr lang="en-US" sz="1050"/>
              <a:t>Schottky has attractive </a:t>
            </a:r>
            <a:r>
              <a:rPr lang="en-US" sz="1050" b="1"/>
              <a:t>opportunities to further grow with its existing customers </a:t>
            </a:r>
          </a:p>
          <a:p>
            <a:pPr marL="311150" lvl="1">
              <a:spcBef>
                <a:spcPct val="0"/>
              </a:spcBef>
            </a:pPr>
            <a:r>
              <a:rPr lang="en-US" sz="850"/>
              <a:t>Schottky can further drive cross-selling (e.g. “Select” model on top of voucher)</a:t>
            </a:r>
          </a:p>
          <a:p>
            <a:pPr marL="311150" lvl="1">
              <a:spcBef>
                <a:spcPct val="0"/>
              </a:spcBef>
            </a:pPr>
            <a:r>
              <a:rPr lang="en-US" sz="850"/>
              <a:t>Schottky is able to further increase traffic and conversion within its network (e.g. by optimized UX/ UI and relevance)</a:t>
            </a:r>
          </a:p>
          <a:p>
            <a:pPr>
              <a:spcBef>
                <a:spcPts val="600"/>
              </a:spcBef>
            </a:pPr>
            <a:r>
              <a:rPr lang="en-US" sz="1050" b="1"/>
              <a:t>No indication of near-term market disruption </a:t>
            </a:r>
            <a:r>
              <a:rPr lang="en-US" sz="1050"/>
              <a:t>(e.g. from entrants with superior product or substitutes) </a:t>
            </a:r>
          </a:p>
          <a:p>
            <a:pPr>
              <a:spcBef>
                <a:spcPts val="600"/>
              </a:spcBef>
            </a:pPr>
            <a:r>
              <a:rPr lang="en-US" sz="1050" err="1"/>
              <a:t>Schottky’s “</a:t>
            </a:r>
            <a:r>
              <a:rPr lang="en-US" sz="1050" b="1"/>
              <a:t>Select” business appears defensible </a:t>
            </a:r>
            <a:r>
              <a:rPr lang="en-US" sz="1050"/>
              <a:t>vs. new entrants</a:t>
            </a:r>
          </a:p>
          <a:p>
            <a:pPr>
              <a:spcBef>
                <a:spcPts val="600"/>
              </a:spcBef>
            </a:pPr>
            <a:endParaRPr lang="en-US" sz="1050"/>
          </a:p>
          <a:p>
            <a:pPr>
              <a:spcBef>
                <a:spcPct val="0"/>
              </a:spcBef>
            </a:pPr>
            <a:endParaRPr lang="en-US" sz="1050"/>
          </a:p>
        </p:txBody>
      </p:sp>
      <p:sp>
        <p:nvSpPr>
          <p:cNvPr id="2" name="Title 1"/>
          <p:cNvSpPr>
            <a:spLocks noGrp="1"/>
          </p:cNvSpPr>
          <p:nvPr>
            <p:ph type="title"/>
          </p:nvPr>
        </p:nvSpPr>
        <p:spPr/>
        <p:txBody>
          <a:bodyPr/>
          <a:lstStyle/>
          <a:p>
            <a:r>
              <a:rPr lang="en-US"/>
              <a:t>Example: Emerging investment thesis – findings from Phase 1 due diligence</a:t>
            </a:r>
          </a:p>
        </p:txBody>
      </p:sp>
      <p:sp>
        <p:nvSpPr>
          <p:cNvPr id="3" name="btfpLayoutConfig" hidden="1"/>
          <p:cNvSpPr txBox="1"/>
          <p:nvPr/>
        </p:nvSpPr>
        <p:spPr bwMode="gray">
          <a:xfrm>
            <a:off x="1536700" y="12701"/>
            <a:ext cx="1110882" cy="15389"/>
          </a:xfrm>
          <a:prstGeom prst="rect">
            <a:avLst/>
          </a:prstGeom>
          <a:noFill/>
        </p:spPr>
        <p:txBody>
          <a:bodyPr vert="horz" wrap="none" lIns="0" tIns="0" rIns="0" bIns="0" rtlCol="0">
            <a:spAutoFit/>
          </a:bodyPr>
          <a:lstStyle/>
          <a:p>
            <a:pPr marL="0" indent="0">
              <a:spcBef>
                <a:spcPts val="240"/>
              </a:spcBef>
              <a:buNone/>
            </a:pPr>
            <a:r>
              <a:rPr lang="en-US" sz="100">
                <a:solidFill>
                  <a:srgbClr val="FFFFFF">
                    <a:alpha val="0"/>
                  </a:srgbClr>
                </a:solidFill>
              </a:rPr>
              <a:t>overall_0_131964226634843628 columns_1_131964217725586561 17_1_131964225471190385 20_1_131964225471190385 21_1_131964225471190385 38_1_131964282360388105 41_1_131964283039586087 </a:t>
            </a:r>
          </a:p>
        </p:txBody>
      </p:sp>
      <p:sp>
        <p:nvSpPr>
          <p:cNvPr id="6" name="Rectangle 5"/>
          <p:cNvSpPr/>
          <p:nvPr/>
        </p:nvSpPr>
        <p:spPr>
          <a:xfrm>
            <a:off x="440113" y="1315511"/>
            <a:ext cx="11326020" cy="552756"/>
          </a:xfrm>
          <a:prstGeom prst="rect">
            <a:avLst/>
          </a:prstGeom>
          <a:solidFill>
            <a:srgbClr val="FFFFFF"/>
          </a:solidFill>
          <a:ln w="28575" cap="flat" cmpd="sng" algn="ctr">
            <a:solidFill>
              <a:srgbClr val="507867"/>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35000" tIns="0" rIns="135000" bIns="0" rtlCol="0" anchor="ctr"/>
          <a:lstStyle/>
          <a:p>
            <a:pPr marL="0" indent="0" algn="ctr">
              <a:buNone/>
            </a:pPr>
            <a:r>
              <a:rPr lang="en-US" sz="1200">
                <a:solidFill>
                  <a:srgbClr val="507867"/>
                </a:solidFill>
              </a:rPr>
              <a:t>Schottky is the </a:t>
            </a:r>
            <a:r>
              <a:rPr lang="en-US" sz="1200" b="1">
                <a:solidFill>
                  <a:srgbClr val="507867"/>
                </a:solidFill>
              </a:rPr>
              <a:t>leading provider of post-sales online coupons </a:t>
            </a:r>
            <a:r>
              <a:rPr lang="en-US" sz="1200">
                <a:solidFill>
                  <a:srgbClr val="507867"/>
                </a:solidFill>
              </a:rPr>
              <a:t>with </a:t>
            </a:r>
            <a:r>
              <a:rPr lang="en-US" sz="1200" b="1">
                <a:solidFill>
                  <a:srgbClr val="507867"/>
                </a:solidFill>
              </a:rPr>
              <a:t>access to attractive, high-value checkout pages</a:t>
            </a:r>
            <a:r>
              <a:rPr lang="en-US" sz="1200">
                <a:solidFill>
                  <a:srgbClr val="507867"/>
                </a:solidFill>
              </a:rPr>
              <a:t> of a sizable customer network and </a:t>
            </a:r>
            <a:r>
              <a:rPr lang="en-US" sz="1200" b="1">
                <a:solidFill>
                  <a:srgbClr val="507867"/>
                </a:solidFill>
              </a:rPr>
              <a:t>attractive value creation opportunities</a:t>
            </a:r>
          </a:p>
        </p:txBody>
      </p:sp>
      <p:sp>
        <p:nvSpPr>
          <p:cNvPr id="7" name="btfpBulletedList693660"/>
          <p:cNvSpPr/>
          <p:nvPr/>
        </p:nvSpPr>
        <p:spPr>
          <a:xfrm>
            <a:off x="440113" y="2210692"/>
            <a:ext cx="3204855" cy="545657"/>
          </a:xfrm>
          <a:prstGeom prst="rect">
            <a:avLst/>
          </a:prstGeom>
          <a:solidFill>
            <a:schemeClr val="bg1"/>
          </a:solidFill>
          <a:ln w="28575" cap="flat" cmpd="sng" algn="ctr">
            <a:solidFill>
              <a:srgbClr val="7891AA"/>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27000" tIns="0" rIns="27000" bIns="0" rtlCol="0" anchor="ctr"/>
          <a:lstStyle/>
          <a:p>
            <a:pPr marL="0" indent="0" algn="ctr">
              <a:buNone/>
            </a:pPr>
            <a:r>
              <a:rPr lang="en-US" sz="1000">
                <a:solidFill>
                  <a:srgbClr val="46647B"/>
                </a:solidFill>
              </a:rPr>
              <a:t>Schottky has a </a:t>
            </a:r>
            <a:r>
              <a:rPr lang="en-US" sz="1000" b="1">
                <a:solidFill>
                  <a:srgbClr val="46647B"/>
                </a:solidFill>
              </a:rPr>
              <a:t>stable, protected business with its existing customers,</a:t>
            </a:r>
            <a:r>
              <a:rPr lang="en-US" sz="1000">
                <a:solidFill>
                  <a:srgbClr val="46647B"/>
                </a:solidFill>
              </a:rPr>
              <a:t> offering potential for further growth</a:t>
            </a:r>
            <a:endParaRPr lang="en-US" sz="1000" b="1">
              <a:solidFill>
                <a:srgbClr val="46647B"/>
              </a:solidFill>
            </a:endParaRPr>
          </a:p>
        </p:txBody>
      </p:sp>
      <p:sp>
        <p:nvSpPr>
          <p:cNvPr id="8" name="btfpBulletedList345251"/>
          <p:cNvSpPr/>
          <p:nvPr/>
        </p:nvSpPr>
        <p:spPr>
          <a:xfrm>
            <a:off x="8561277" y="2210692"/>
            <a:ext cx="3204855" cy="545657"/>
          </a:xfrm>
          <a:prstGeom prst="rect">
            <a:avLst/>
          </a:prstGeom>
          <a:solidFill>
            <a:schemeClr val="bg1"/>
          </a:solidFill>
          <a:ln w="28575" cap="flat" cmpd="sng" algn="ctr">
            <a:solidFill>
              <a:srgbClr val="7891AA"/>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27000" tIns="0" rIns="27000" bIns="0" rtlCol="0" anchor="ctr"/>
          <a:lstStyle/>
          <a:p>
            <a:pPr marL="0" indent="0" algn="ctr">
              <a:buNone/>
            </a:pPr>
            <a:r>
              <a:rPr lang="en-US" sz="1000">
                <a:solidFill>
                  <a:srgbClr val="46647B"/>
                </a:solidFill>
              </a:rPr>
              <a:t>Schottky can successfully </a:t>
            </a:r>
            <a:r>
              <a:rPr lang="en-US" sz="1000" b="1">
                <a:solidFill>
                  <a:srgbClr val="46647B"/>
                </a:solidFill>
              </a:rPr>
              <a:t>scale its business model to other geographies</a:t>
            </a:r>
          </a:p>
        </p:txBody>
      </p:sp>
      <p:cxnSp>
        <p:nvCxnSpPr>
          <p:cNvPr id="10" name="Elbow Connector 9"/>
          <p:cNvCxnSpPr>
            <a:stCxn id="6" idx="2"/>
            <a:endCxn id="7" idx="0"/>
          </p:cNvCxnSpPr>
          <p:nvPr/>
        </p:nvCxnSpPr>
        <p:spPr>
          <a:xfrm rot="5400000">
            <a:off x="3901620" y="9188"/>
            <a:ext cx="342425" cy="4060582"/>
          </a:xfrm>
          <a:prstGeom prst="bentConnector3">
            <a:avLst/>
          </a:prstGeom>
          <a:ln w="19050">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6" idx="2"/>
            <a:endCxn id="8" idx="0"/>
          </p:cNvCxnSpPr>
          <p:nvPr/>
        </p:nvCxnSpPr>
        <p:spPr>
          <a:xfrm rot="16200000" flipH="1">
            <a:off x="7962202" y="9188"/>
            <a:ext cx="342425" cy="4060582"/>
          </a:xfrm>
          <a:prstGeom prst="bentConnector3">
            <a:avLst>
              <a:gd name="adj1" fmla="val 50000"/>
            </a:avLst>
          </a:prstGeom>
          <a:ln w="19050">
            <a:solidFill>
              <a:srgbClr val="080808"/>
            </a:solidFill>
          </a:ln>
        </p:spPr>
        <p:style>
          <a:lnRef idx="1">
            <a:schemeClr val="accent1"/>
          </a:lnRef>
          <a:fillRef idx="0">
            <a:schemeClr val="accent1"/>
          </a:fillRef>
          <a:effectRef idx="0">
            <a:schemeClr val="accent1"/>
          </a:effectRef>
          <a:fontRef idx="minor">
            <a:schemeClr val="tx1"/>
          </a:fontRef>
        </p:style>
      </p:cxnSp>
      <p:sp>
        <p:nvSpPr>
          <p:cNvPr id="13" name="btfpBulletedList546402"/>
          <p:cNvSpPr/>
          <p:nvPr/>
        </p:nvSpPr>
        <p:spPr>
          <a:xfrm>
            <a:off x="4500696" y="2210692"/>
            <a:ext cx="3204855" cy="545657"/>
          </a:xfrm>
          <a:prstGeom prst="rect">
            <a:avLst/>
          </a:prstGeom>
          <a:solidFill>
            <a:schemeClr val="bg1"/>
          </a:solidFill>
          <a:ln w="28575" cap="flat" cmpd="sng" algn="ctr">
            <a:solidFill>
              <a:srgbClr val="7891AA"/>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lIns="27000" tIns="0" rIns="27000" bIns="0" rtlCol="0" anchor="ctr"/>
          <a:lstStyle/>
          <a:p>
            <a:pPr marL="0" indent="0" algn="ctr">
              <a:buNone/>
            </a:pPr>
            <a:r>
              <a:rPr lang="en-US" sz="1000">
                <a:solidFill>
                  <a:srgbClr val="46647B"/>
                </a:solidFill>
              </a:rPr>
              <a:t>There is </a:t>
            </a:r>
            <a:r>
              <a:rPr lang="en-US" sz="1000" b="1">
                <a:solidFill>
                  <a:srgbClr val="46647B"/>
                </a:solidFill>
              </a:rPr>
              <a:t>headroom for growth in </a:t>
            </a:r>
            <a:r>
              <a:rPr lang="en-US" sz="1000" err="1">
                <a:solidFill>
                  <a:srgbClr val="46647B"/>
                </a:solidFill>
              </a:rPr>
              <a:t>Schottky’s core market DACH by </a:t>
            </a:r>
            <a:r>
              <a:rPr lang="en-US" sz="1000" b="1">
                <a:solidFill>
                  <a:srgbClr val="46647B"/>
                </a:solidFill>
              </a:rPr>
              <a:t>driving penetration in the market </a:t>
            </a:r>
            <a:r>
              <a:rPr lang="en-US" sz="1000">
                <a:solidFill>
                  <a:srgbClr val="46647B"/>
                </a:solidFill>
              </a:rPr>
              <a:t>(i.e. winning new customers)</a:t>
            </a:r>
          </a:p>
        </p:txBody>
      </p:sp>
      <p:cxnSp>
        <p:nvCxnSpPr>
          <p:cNvPr id="14" name="Elbow Connector 13"/>
          <p:cNvCxnSpPr>
            <a:stCxn id="6" idx="2"/>
            <a:endCxn id="13" idx="0"/>
          </p:cNvCxnSpPr>
          <p:nvPr/>
        </p:nvCxnSpPr>
        <p:spPr>
          <a:xfrm rot="16200000" flipH="1">
            <a:off x="5936067" y="2035323"/>
            <a:ext cx="342424" cy="8313"/>
          </a:xfrm>
          <a:prstGeom prst="bentConnector3">
            <a:avLst>
              <a:gd name="adj1" fmla="val 50000"/>
            </a:avLst>
          </a:prstGeom>
          <a:ln w="19050">
            <a:solidFill>
              <a:srgbClr val="080808"/>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custDataLst>
              <p:tags r:id="rId3"/>
            </p:custDataLst>
          </p:nvPr>
        </p:nvSpPr>
        <p:spPr>
          <a:xfrm>
            <a:off x="4500696" y="2832338"/>
            <a:ext cx="3132721" cy="2629483"/>
          </a:xfrm>
          <a:prstGeom prst="rect">
            <a:avLst/>
          </a:prstGeom>
          <a:noFill/>
        </p:spPr>
        <p:txBody>
          <a:bodyPr vert="horz" wrap="square" lIns="0" tIns="0" rIns="0" bIns="0" rtlCol="0">
            <a:noAutofit/>
          </a:bodyPr>
          <a:lstStyle/>
          <a:p>
            <a:pPr marL="136922" indent="-136922">
              <a:spcBef>
                <a:spcPts val="450"/>
              </a:spcBef>
              <a:buSzTx/>
              <a:buFont typeface="Verdana" pitchFamily="34" charset="0"/>
              <a:buChar char="•"/>
            </a:pPr>
            <a:r>
              <a:rPr lang="en-US" sz="1050"/>
              <a:t>There is </a:t>
            </a:r>
            <a:r>
              <a:rPr lang="en-US" sz="1050" b="1"/>
              <a:t>significant whitespace in the DACH market </a:t>
            </a:r>
            <a:r>
              <a:rPr lang="en-US" sz="1050"/>
              <a:t>(i.e. checkout pages not covered by Schottky or its competitors)</a:t>
            </a:r>
          </a:p>
          <a:p>
            <a:pPr marL="136922" indent="-136922">
              <a:spcBef>
                <a:spcPts val="450"/>
              </a:spcBef>
              <a:buSzTx/>
              <a:buFont typeface="Verdana" pitchFamily="34" charset="0"/>
              <a:buChar char="•"/>
            </a:pPr>
            <a:r>
              <a:rPr lang="en-US" sz="1050" b="1"/>
              <a:t>Value proposition </a:t>
            </a:r>
            <a:r>
              <a:rPr lang="en-US" sz="1050"/>
              <a:t>of post-sales online coupons is </a:t>
            </a:r>
            <a:r>
              <a:rPr lang="en-US" sz="1050" b="1"/>
              <a:t>intact for currently unpenetrated customers</a:t>
            </a:r>
          </a:p>
          <a:p>
            <a:pPr marL="136922" indent="-136922">
              <a:spcBef>
                <a:spcPts val="450"/>
              </a:spcBef>
              <a:buSzTx/>
              <a:buFont typeface="Verdana" pitchFamily="34" charset="0"/>
              <a:buChar char="•"/>
            </a:pPr>
            <a:r>
              <a:rPr lang="en-US" sz="1050" b="1"/>
              <a:t>Schottky is well positioned </a:t>
            </a:r>
            <a:r>
              <a:rPr lang="en-US" sz="1050"/>
              <a:t>to capture the resulting penetration upside through its </a:t>
            </a:r>
            <a:r>
              <a:rPr lang="en-US" sz="1050" b="1"/>
              <a:t>differentiated capabilities</a:t>
            </a:r>
          </a:p>
          <a:p>
            <a:pPr marL="270272" lvl="1" indent="-136922">
              <a:buSzTx/>
              <a:buFont typeface="Verdana" pitchFamily="34" charset="0"/>
              <a:buChar char="•"/>
            </a:pPr>
            <a:r>
              <a:rPr lang="en-US" sz="850" b="1"/>
              <a:t>Schottky can leverage sizable networks (“first mover advantage”)</a:t>
            </a:r>
          </a:p>
          <a:p>
            <a:pPr marL="270272" lvl="1" indent="-136922">
              <a:buSzTx/>
              <a:buFont typeface="Verdana" pitchFamily="34" charset="0"/>
              <a:buChar char="•"/>
            </a:pPr>
            <a:r>
              <a:rPr lang="en-US" sz="850" b="1"/>
              <a:t>Compelling customer journey for end-consumer, enabled by state-of-the-art UX/ UI</a:t>
            </a:r>
          </a:p>
          <a:p>
            <a:pPr marL="270272" lvl="1" indent="-136922">
              <a:buSzTx/>
              <a:buFont typeface="Verdana" pitchFamily="34" charset="0"/>
              <a:buChar char="•"/>
            </a:pPr>
            <a:r>
              <a:rPr lang="en-US" sz="850" b="1"/>
              <a:t>High relevance for end-consumer (i.e. data-driven customization of voucher offering)</a:t>
            </a:r>
          </a:p>
          <a:p>
            <a:pPr marL="270272" lvl="1" indent="-136922">
              <a:buSzTx/>
              <a:buFont typeface="Verdana" pitchFamily="34" charset="0"/>
              <a:buChar char="•"/>
            </a:pPr>
            <a:r>
              <a:rPr lang="en-US" sz="850" b="1"/>
              <a:t>Focused and effective sales approach</a:t>
            </a:r>
          </a:p>
        </p:txBody>
      </p:sp>
      <p:sp>
        <p:nvSpPr>
          <p:cNvPr id="16" name="TextBox 15"/>
          <p:cNvSpPr txBox="1"/>
          <p:nvPr>
            <p:custDataLst>
              <p:tags r:id="rId4"/>
            </p:custDataLst>
          </p:nvPr>
        </p:nvSpPr>
        <p:spPr>
          <a:xfrm>
            <a:off x="8561276" y="2832338"/>
            <a:ext cx="3204855" cy="2337138"/>
          </a:xfrm>
          <a:prstGeom prst="rect">
            <a:avLst/>
          </a:prstGeom>
          <a:noFill/>
        </p:spPr>
        <p:txBody>
          <a:bodyPr vert="horz" wrap="square" lIns="0" tIns="0" rIns="0" bIns="0" rtlCol="0">
            <a:noAutofit/>
          </a:bodyPr>
          <a:lstStyle/>
          <a:p>
            <a:pPr marL="136922" indent="-136922">
              <a:spcBef>
                <a:spcPts val="378"/>
              </a:spcBef>
              <a:buSzTx/>
              <a:buFont typeface="Verdana" pitchFamily="34" charset="0"/>
              <a:buChar char="•"/>
            </a:pPr>
            <a:r>
              <a:rPr lang="en-US" sz="1050" b="1"/>
              <a:t>Value proposition of Schottky holds </a:t>
            </a:r>
            <a:r>
              <a:rPr lang="en-US" sz="1050"/>
              <a:t>for customers and end-consumers </a:t>
            </a:r>
            <a:r>
              <a:rPr lang="en-US" sz="1050" b="1"/>
              <a:t>in key markets</a:t>
            </a:r>
            <a:r>
              <a:rPr lang="en-US" sz="1050"/>
              <a:t> (e.g. FR, UK)</a:t>
            </a:r>
          </a:p>
          <a:p>
            <a:pPr marL="136922" indent="-136922">
              <a:spcBef>
                <a:spcPts val="378"/>
              </a:spcBef>
              <a:buSzTx/>
              <a:buFont typeface="Verdana" pitchFamily="34" charset="0"/>
              <a:buChar char="•"/>
            </a:pPr>
            <a:r>
              <a:rPr lang="en-US" sz="1050" b="1"/>
              <a:t>Favorable competitive landscape </a:t>
            </a:r>
            <a:r>
              <a:rPr lang="en-US" sz="1050"/>
              <a:t>in key markets i.e. no large/ strong incumbents </a:t>
            </a:r>
          </a:p>
          <a:p>
            <a:pPr marL="136922" indent="-136922">
              <a:spcBef>
                <a:spcPts val="378"/>
              </a:spcBef>
              <a:buSzTx/>
              <a:buFont typeface="Verdana" pitchFamily="34" charset="0"/>
              <a:buChar char="•"/>
            </a:pPr>
            <a:r>
              <a:rPr lang="en-US" sz="1050" b="1"/>
              <a:t>Schottky can build a sizable local network short- to mid-term </a:t>
            </a:r>
            <a:r>
              <a:rPr lang="en-US" sz="1050"/>
              <a:t>(e.g. through strategic partners or by leveraging existing customer base)</a:t>
            </a:r>
          </a:p>
          <a:p>
            <a:pPr marL="136922" indent="-136922">
              <a:spcBef>
                <a:spcPts val="378"/>
              </a:spcBef>
              <a:buSzTx/>
              <a:buFont typeface="Verdana" pitchFamily="34" charset="0"/>
              <a:buChar char="•"/>
            </a:pPr>
            <a:r>
              <a:rPr lang="en-US" sz="1050"/>
              <a:t>Schottky can efficiently </a:t>
            </a:r>
            <a:r>
              <a:rPr lang="en-US" sz="1050" b="1"/>
              <a:t>scale its operations </a:t>
            </a:r>
            <a:r>
              <a:rPr lang="en-US" sz="1050"/>
              <a:t>(sales/ go-to-market, service/ support) to these markets</a:t>
            </a:r>
          </a:p>
          <a:p>
            <a:pPr marL="136922" indent="-136922">
              <a:spcBef>
                <a:spcPts val="378"/>
              </a:spcBef>
              <a:buSzTx/>
              <a:buFont typeface="Verdana" pitchFamily="34" charset="0"/>
              <a:buChar char="•"/>
            </a:pPr>
            <a:endParaRPr lang="en-US" sz="1050"/>
          </a:p>
        </p:txBody>
      </p:sp>
      <p:sp>
        <p:nvSpPr>
          <p:cNvPr id="27" name="btfpBulletedList998833"/>
          <p:cNvSpPr txBox="1"/>
          <p:nvPr/>
        </p:nvSpPr>
        <p:spPr>
          <a:xfrm>
            <a:off x="8016342" y="6301258"/>
            <a:ext cx="1064074" cy="123111"/>
          </a:xfrm>
          <a:prstGeom prst="rect">
            <a:avLst/>
          </a:prstGeom>
          <a:noFill/>
        </p:spPr>
        <p:txBody>
          <a:bodyPr vert="horz" wrap="square" lIns="0" tIns="0" rIns="0" bIns="0" rtlCol="0" anchor="b">
            <a:spAutoFit/>
          </a:bodyPr>
          <a:lstStyle/>
          <a:p>
            <a:pPr marL="0" indent="0">
              <a:buNone/>
            </a:pPr>
            <a:r>
              <a:rPr lang="en-US" sz="800"/>
              <a:t>Level of confidence:</a:t>
            </a:r>
          </a:p>
        </p:txBody>
      </p:sp>
      <p:sp>
        <p:nvSpPr>
          <p:cNvPr id="30" name="Rectangle 29"/>
          <p:cNvSpPr/>
          <p:nvPr/>
        </p:nvSpPr>
        <p:spPr>
          <a:xfrm>
            <a:off x="5021947" y="6229216"/>
            <a:ext cx="5232400" cy="26719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200">
              <a:solidFill>
                <a:schemeClr val="tx1"/>
              </a:solidFill>
            </a:endParaRPr>
          </a:p>
        </p:txBody>
      </p:sp>
      <p:sp>
        <p:nvSpPr>
          <p:cNvPr id="34" name="btfpBulletedList998833"/>
          <p:cNvSpPr txBox="1"/>
          <p:nvPr/>
        </p:nvSpPr>
        <p:spPr>
          <a:xfrm>
            <a:off x="5069625" y="6301258"/>
            <a:ext cx="963829" cy="123111"/>
          </a:xfrm>
          <a:prstGeom prst="rect">
            <a:avLst/>
          </a:prstGeom>
          <a:noFill/>
        </p:spPr>
        <p:txBody>
          <a:bodyPr vert="horz" wrap="square" lIns="0" tIns="0" rIns="0" bIns="0" rtlCol="0" anchor="b">
            <a:spAutoFit/>
          </a:bodyPr>
          <a:lstStyle/>
          <a:p>
            <a:pPr marL="0" indent="0">
              <a:buNone/>
            </a:pPr>
            <a:r>
              <a:rPr lang="en-US" sz="800"/>
              <a:t>Risk/ opportunity:</a:t>
            </a:r>
          </a:p>
        </p:txBody>
      </p:sp>
      <p:sp>
        <p:nvSpPr>
          <p:cNvPr id="35" name="btfpBulletedList998833"/>
          <p:cNvSpPr txBox="1"/>
          <p:nvPr/>
        </p:nvSpPr>
        <p:spPr>
          <a:xfrm>
            <a:off x="6144372" y="6301258"/>
            <a:ext cx="437268" cy="123111"/>
          </a:xfrm>
          <a:prstGeom prst="rect">
            <a:avLst/>
          </a:prstGeom>
          <a:noFill/>
        </p:spPr>
        <p:txBody>
          <a:bodyPr vert="horz" wrap="square" lIns="0" tIns="0" rIns="0" bIns="0" rtlCol="0" anchor="b">
            <a:spAutoFit/>
          </a:bodyPr>
          <a:lstStyle/>
          <a:p>
            <a:pPr marL="0" indent="0">
              <a:buNone/>
            </a:pPr>
            <a:r>
              <a:rPr lang="en-US" sz="800"/>
              <a:t>Positive</a:t>
            </a:r>
          </a:p>
        </p:txBody>
      </p:sp>
      <p:sp>
        <p:nvSpPr>
          <p:cNvPr id="36" name="btfpBulletedList998833"/>
          <p:cNvSpPr txBox="1"/>
          <p:nvPr/>
        </p:nvSpPr>
        <p:spPr>
          <a:xfrm>
            <a:off x="6770638" y="6301258"/>
            <a:ext cx="437268" cy="123111"/>
          </a:xfrm>
          <a:prstGeom prst="rect">
            <a:avLst/>
          </a:prstGeom>
          <a:noFill/>
        </p:spPr>
        <p:txBody>
          <a:bodyPr vert="horz" wrap="square" lIns="0" tIns="0" rIns="0" bIns="0" rtlCol="0" anchor="b">
            <a:spAutoFit/>
          </a:bodyPr>
          <a:lstStyle/>
          <a:p>
            <a:pPr marL="0" indent="0">
              <a:buNone/>
            </a:pPr>
            <a:r>
              <a:rPr lang="en-US" sz="800"/>
              <a:t>Neutral</a:t>
            </a:r>
          </a:p>
        </p:txBody>
      </p:sp>
      <p:sp>
        <p:nvSpPr>
          <p:cNvPr id="37" name="btfpBulletedList998833"/>
          <p:cNvSpPr txBox="1"/>
          <p:nvPr/>
        </p:nvSpPr>
        <p:spPr>
          <a:xfrm>
            <a:off x="7411110" y="6301258"/>
            <a:ext cx="437268" cy="123111"/>
          </a:xfrm>
          <a:prstGeom prst="rect">
            <a:avLst/>
          </a:prstGeom>
          <a:noFill/>
        </p:spPr>
        <p:txBody>
          <a:bodyPr vert="horz" wrap="square" lIns="0" tIns="0" rIns="0" bIns="0" rtlCol="0" anchor="b">
            <a:spAutoFit/>
          </a:bodyPr>
          <a:lstStyle/>
          <a:p>
            <a:pPr marL="0" indent="0">
              <a:buNone/>
            </a:pPr>
            <a:r>
              <a:rPr lang="en-US" sz="800"/>
              <a:t>Negative</a:t>
            </a:r>
          </a:p>
        </p:txBody>
      </p:sp>
      <p:sp>
        <p:nvSpPr>
          <p:cNvPr id="38" name="btfpHBCheckCross945500"/>
          <p:cNvSpPr/>
          <p:nvPr>
            <p:custDataLst>
              <p:tags r:id="rId5"/>
            </p:custDataLst>
          </p:nvPr>
        </p:nvSpPr>
        <p:spPr bwMode="gray">
          <a:xfrm>
            <a:off x="5946997" y="6261212"/>
            <a:ext cx="203200" cy="203200"/>
          </a:xfrm>
          <a:prstGeom prst="rect">
            <a:avLst/>
          </a:prstGeom>
          <a:blipFill>
            <a:blip r:embed="rId31"/>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39" name="btfpHBCheckCross945500"/>
          <p:cNvSpPr/>
          <p:nvPr>
            <p:custDataLst>
              <p:tags r:id="rId6"/>
            </p:custDataLst>
          </p:nvPr>
        </p:nvSpPr>
        <p:spPr bwMode="gray">
          <a:xfrm>
            <a:off x="6574642" y="6261212"/>
            <a:ext cx="203200" cy="203200"/>
          </a:xfrm>
          <a:prstGeom prst="rect">
            <a:avLst/>
          </a:prstGeom>
          <a:blipFill>
            <a:blip r:embed="rId32"/>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40" name="btfpHBCheckCross945500"/>
          <p:cNvSpPr/>
          <p:nvPr>
            <p:custDataLst>
              <p:tags r:id="rId7"/>
            </p:custDataLst>
          </p:nvPr>
        </p:nvSpPr>
        <p:spPr bwMode="gray">
          <a:xfrm>
            <a:off x="7183684" y="6261212"/>
            <a:ext cx="203200" cy="203200"/>
          </a:xfrm>
          <a:prstGeom prst="rect">
            <a:avLst/>
          </a:prstGeom>
          <a:blipFill>
            <a:blip r:embed="rId33"/>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41" name="btfpHBCheckCross423284"/>
          <p:cNvSpPr/>
          <p:nvPr>
            <p:custDataLst>
              <p:tags r:id="rId8"/>
            </p:custDataLst>
          </p:nvPr>
        </p:nvSpPr>
        <p:spPr bwMode="gray">
          <a:xfrm>
            <a:off x="9023006" y="6261212"/>
            <a:ext cx="203200" cy="203200"/>
          </a:xfrm>
          <a:prstGeom prst="rect">
            <a:avLst/>
          </a:prstGeom>
          <a:blipFill>
            <a:blip r:embed="rId34"/>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42" name="btfpHBCheckCross423284"/>
          <p:cNvSpPr/>
          <p:nvPr>
            <p:custDataLst>
              <p:tags r:id="rId9"/>
            </p:custDataLst>
          </p:nvPr>
        </p:nvSpPr>
        <p:spPr bwMode="gray">
          <a:xfrm>
            <a:off x="9546135" y="6261212"/>
            <a:ext cx="203200" cy="203200"/>
          </a:xfrm>
          <a:prstGeom prst="rect">
            <a:avLst/>
          </a:prstGeom>
          <a:blipFill>
            <a:blip r:embed="rId35"/>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44" name="btfpBulletedList998833"/>
          <p:cNvSpPr txBox="1"/>
          <p:nvPr/>
        </p:nvSpPr>
        <p:spPr>
          <a:xfrm>
            <a:off x="9763476" y="6288107"/>
            <a:ext cx="437268" cy="123111"/>
          </a:xfrm>
          <a:prstGeom prst="rect">
            <a:avLst/>
          </a:prstGeom>
          <a:noFill/>
        </p:spPr>
        <p:txBody>
          <a:bodyPr vert="horz" wrap="square" lIns="0" tIns="0" rIns="0" bIns="0" rtlCol="0" anchor="b">
            <a:spAutoFit/>
          </a:bodyPr>
          <a:lstStyle/>
          <a:p>
            <a:pPr marL="0" indent="0">
              <a:buNone/>
            </a:pPr>
            <a:r>
              <a:rPr lang="en-US" sz="800"/>
              <a:t>High</a:t>
            </a:r>
          </a:p>
        </p:txBody>
      </p:sp>
      <p:sp>
        <p:nvSpPr>
          <p:cNvPr id="45" name="btfpHBCheckCross945500"/>
          <p:cNvSpPr/>
          <p:nvPr>
            <p:custDataLst>
              <p:tags r:id="rId10"/>
            </p:custDataLst>
          </p:nvPr>
        </p:nvSpPr>
        <p:spPr bwMode="gray">
          <a:xfrm>
            <a:off x="387173" y="2823854"/>
            <a:ext cx="203200" cy="203200"/>
          </a:xfrm>
          <a:prstGeom prst="rect">
            <a:avLst/>
          </a:prstGeom>
          <a:blipFill>
            <a:blip r:embed="rId31"/>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46" name="btfpHBCheckCross945500"/>
          <p:cNvSpPr/>
          <p:nvPr>
            <p:custDataLst>
              <p:tags r:id="rId11"/>
            </p:custDataLst>
          </p:nvPr>
        </p:nvSpPr>
        <p:spPr bwMode="gray">
          <a:xfrm>
            <a:off x="387173" y="3217023"/>
            <a:ext cx="203200" cy="203200"/>
          </a:xfrm>
          <a:prstGeom prst="rect">
            <a:avLst/>
          </a:prstGeom>
          <a:blipFill>
            <a:blip r:embed="rId36"/>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47" name="btfpHBCheckCross945500"/>
          <p:cNvSpPr/>
          <p:nvPr>
            <p:custDataLst>
              <p:tags r:id="rId12"/>
            </p:custDataLst>
          </p:nvPr>
        </p:nvSpPr>
        <p:spPr bwMode="gray">
          <a:xfrm>
            <a:off x="387173" y="3755261"/>
            <a:ext cx="203200" cy="203200"/>
          </a:xfrm>
          <a:prstGeom prst="rect">
            <a:avLst/>
          </a:prstGeom>
          <a:blipFill>
            <a:blip r:embed="rId37"/>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48" name="btfpHBCheckCross945500"/>
          <p:cNvSpPr/>
          <p:nvPr>
            <p:custDataLst>
              <p:tags r:id="rId13"/>
            </p:custDataLst>
          </p:nvPr>
        </p:nvSpPr>
        <p:spPr bwMode="gray">
          <a:xfrm>
            <a:off x="508400" y="4769358"/>
            <a:ext cx="203200" cy="203200"/>
          </a:xfrm>
          <a:prstGeom prst="rect">
            <a:avLst/>
          </a:prstGeom>
          <a:blipFill>
            <a:blip r:embed="rId38"/>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49" name="btfpHBCheckCross945500"/>
          <p:cNvSpPr/>
          <p:nvPr>
            <p:custDataLst>
              <p:tags r:id="rId14"/>
            </p:custDataLst>
          </p:nvPr>
        </p:nvSpPr>
        <p:spPr bwMode="gray">
          <a:xfrm>
            <a:off x="508400" y="4468104"/>
            <a:ext cx="203200" cy="203200"/>
          </a:xfrm>
          <a:prstGeom prst="rect">
            <a:avLst/>
          </a:prstGeom>
          <a:blipFill>
            <a:blip r:embed="rId39"/>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50" name="btfpHBCheckCross945500"/>
          <p:cNvSpPr/>
          <p:nvPr>
            <p:custDataLst>
              <p:tags r:id="rId15"/>
            </p:custDataLst>
          </p:nvPr>
        </p:nvSpPr>
        <p:spPr bwMode="gray">
          <a:xfrm>
            <a:off x="376782" y="5125668"/>
            <a:ext cx="203200" cy="203200"/>
          </a:xfrm>
          <a:prstGeom prst="rect">
            <a:avLst/>
          </a:prstGeom>
          <a:blipFill>
            <a:blip r:embed="rId37"/>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51" name="btfpHBCheckCross945500"/>
          <p:cNvSpPr/>
          <p:nvPr>
            <p:custDataLst>
              <p:tags r:id="rId16"/>
            </p:custDataLst>
          </p:nvPr>
        </p:nvSpPr>
        <p:spPr bwMode="gray">
          <a:xfrm>
            <a:off x="4410824" y="2847164"/>
            <a:ext cx="203200" cy="203200"/>
          </a:xfrm>
          <a:prstGeom prst="rect">
            <a:avLst/>
          </a:prstGeom>
          <a:blipFill>
            <a:blip r:embed="rId36"/>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52" name="btfpHBCheckCross945500"/>
          <p:cNvSpPr/>
          <p:nvPr>
            <p:custDataLst>
              <p:tags r:id="rId17"/>
            </p:custDataLst>
          </p:nvPr>
        </p:nvSpPr>
        <p:spPr bwMode="gray">
          <a:xfrm>
            <a:off x="4410824" y="3347909"/>
            <a:ext cx="203200" cy="203200"/>
          </a:xfrm>
          <a:prstGeom prst="rect">
            <a:avLst/>
          </a:prstGeom>
          <a:blipFill>
            <a:blip r:embed="rId39"/>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54" name="btfpHBCheckCross945500"/>
          <p:cNvSpPr/>
          <p:nvPr>
            <p:custDataLst>
              <p:tags r:id="rId18"/>
            </p:custDataLst>
          </p:nvPr>
        </p:nvSpPr>
        <p:spPr bwMode="gray">
          <a:xfrm>
            <a:off x="4550793" y="4984819"/>
            <a:ext cx="203200" cy="203200"/>
          </a:xfrm>
          <a:prstGeom prst="rect">
            <a:avLst/>
          </a:prstGeom>
          <a:blipFill>
            <a:blip r:embed="rId38"/>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56" name="btfpHBCheckCross945500"/>
          <p:cNvSpPr/>
          <p:nvPr>
            <p:custDataLst>
              <p:tags r:id="rId19"/>
            </p:custDataLst>
          </p:nvPr>
        </p:nvSpPr>
        <p:spPr bwMode="gray">
          <a:xfrm>
            <a:off x="4550793" y="4634193"/>
            <a:ext cx="203200" cy="203200"/>
          </a:xfrm>
          <a:prstGeom prst="rect">
            <a:avLst/>
          </a:prstGeom>
          <a:blipFill>
            <a:blip r:embed="rId38"/>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57" name="btfpHBCheckCross945500"/>
          <p:cNvSpPr/>
          <p:nvPr>
            <p:custDataLst>
              <p:tags r:id="rId20"/>
            </p:custDataLst>
          </p:nvPr>
        </p:nvSpPr>
        <p:spPr bwMode="gray">
          <a:xfrm>
            <a:off x="4550793" y="4302797"/>
            <a:ext cx="203200" cy="203200"/>
          </a:xfrm>
          <a:prstGeom prst="rect">
            <a:avLst/>
          </a:prstGeom>
          <a:blipFill>
            <a:blip r:embed="rId36"/>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58" name="btfpHBCheckCross945500"/>
          <p:cNvSpPr/>
          <p:nvPr>
            <p:custDataLst>
              <p:tags r:id="rId21"/>
            </p:custDataLst>
          </p:nvPr>
        </p:nvSpPr>
        <p:spPr bwMode="gray">
          <a:xfrm>
            <a:off x="8490141" y="2820328"/>
            <a:ext cx="203200" cy="203200"/>
          </a:xfrm>
          <a:prstGeom prst="rect">
            <a:avLst/>
          </a:prstGeom>
          <a:blipFill>
            <a:blip r:embed="rId39"/>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59" name="btfpHBCheckCross945500"/>
          <p:cNvSpPr/>
          <p:nvPr>
            <p:custDataLst>
              <p:tags r:id="rId22"/>
            </p:custDataLst>
          </p:nvPr>
        </p:nvSpPr>
        <p:spPr bwMode="gray">
          <a:xfrm>
            <a:off x="8490141" y="3339204"/>
            <a:ext cx="203200" cy="203200"/>
          </a:xfrm>
          <a:prstGeom prst="rect">
            <a:avLst/>
          </a:prstGeom>
          <a:blipFill>
            <a:blip r:embed="rId40"/>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60" name="btfpHBCheckCross945500"/>
          <p:cNvSpPr/>
          <p:nvPr>
            <p:custDataLst>
              <p:tags r:id="rId23"/>
            </p:custDataLst>
          </p:nvPr>
        </p:nvSpPr>
        <p:spPr bwMode="gray">
          <a:xfrm>
            <a:off x="8490141" y="3733960"/>
            <a:ext cx="203200" cy="203200"/>
          </a:xfrm>
          <a:prstGeom prst="rect">
            <a:avLst/>
          </a:prstGeom>
          <a:blipFill>
            <a:blip r:embed="rId36"/>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61" name="btfpHBCheckCross945500"/>
          <p:cNvSpPr/>
          <p:nvPr>
            <p:custDataLst>
              <p:tags r:id="rId24"/>
            </p:custDataLst>
          </p:nvPr>
        </p:nvSpPr>
        <p:spPr bwMode="gray">
          <a:xfrm>
            <a:off x="8490141" y="4235943"/>
            <a:ext cx="203200" cy="203200"/>
          </a:xfrm>
          <a:prstGeom prst="rect">
            <a:avLst/>
          </a:prstGeom>
          <a:blipFill>
            <a:blip r:embed="rId41"/>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53" name="btfpHBCheckCross945500"/>
          <p:cNvSpPr/>
          <p:nvPr>
            <p:custDataLst>
              <p:tags r:id="rId25"/>
            </p:custDataLst>
          </p:nvPr>
        </p:nvSpPr>
        <p:spPr bwMode="gray">
          <a:xfrm>
            <a:off x="372285" y="5637621"/>
            <a:ext cx="203200" cy="203200"/>
          </a:xfrm>
          <a:prstGeom prst="rect">
            <a:avLst/>
          </a:prstGeom>
          <a:blipFill>
            <a:blip r:embed="rId37"/>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62" name="btfpHBCheckCross945500"/>
          <p:cNvSpPr/>
          <p:nvPr>
            <p:custDataLst>
              <p:tags r:id="rId26"/>
            </p:custDataLst>
          </p:nvPr>
        </p:nvSpPr>
        <p:spPr bwMode="gray">
          <a:xfrm>
            <a:off x="4550793" y="5262430"/>
            <a:ext cx="203200" cy="203200"/>
          </a:xfrm>
          <a:prstGeom prst="rect">
            <a:avLst/>
          </a:prstGeom>
          <a:blipFill>
            <a:blip r:embed="rId41"/>
            <a:stretch>
              <a:fillRect/>
            </a:stretch>
          </a:blipFill>
          <a:ln w="19050">
            <a:noFill/>
          </a:ln>
          <a:extLst>
            <a:ext uri="{91240B29-F687-4F45-9708-019B960494DF}">
              <a14:hiddenLine xmlns:a14="http://schemas.microsoft.com/office/drawing/2010/main" w="19050">
                <a:solidFill>
                  <a:schemeClr val="bg2">
                    <a:lumMod val="75000"/>
                  </a:schemeClr>
                </a:solidFill>
              </a14:hiddenLine>
            </a:ext>
          </a:extLst>
        </p:spPr>
        <p:txBody>
          <a:bodyPr vert="horz" lIns="91440" tIns="45720" rIns="91440" bIns="45720" rtlCol="0" anchor="ctr">
            <a:noAutofit/>
          </a:bodyPr>
          <a:lstStyle/>
          <a:p>
            <a:pPr marL="0" indent="0" algn="ctr" defTabSz="914400">
              <a:spcBef>
                <a:spcPct val="20000"/>
              </a:spcBef>
              <a:buSzPct val="90000"/>
              <a:buNone/>
            </a:pPr>
            <a:endParaRPr lang="en-US" sz="1400" b="1">
              <a:solidFill>
                <a:schemeClr val="bg1"/>
              </a:solidFill>
              <a:latin typeface="+mj-lt"/>
            </a:endParaRPr>
          </a:p>
        </p:txBody>
      </p:sp>
      <p:sp>
        <p:nvSpPr>
          <p:cNvPr id="4" name="btfpCallout969624"/>
          <p:cNvSpPr/>
          <p:nvPr/>
        </p:nvSpPr>
        <p:spPr bwMode="gray">
          <a:xfrm>
            <a:off x="7316821" y="5514738"/>
            <a:ext cx="1763595" cy="538604"/>
          </a:xfrm>
          <a:prstGeom prst="wedgeRectCallout">
            <a:avLst>
              <a:gd name="adj1" fmla="val -44909"/>
              <a:gd name="adj2" fmla="val 92460"/>
            </a:avLst>
          </a:prstGeom>
          <a:solidFill>
            <a:srgbClr val="FFFFFF"/>
          </a:solidFill>
          <a:ln w="19050">
            <a:solidFill>
              <a:srgbClr val="5C5C5C"/>
            </a:solidFill>
          </a:ln>
        </p:spPr>
        <p:txBody>
          <a:bodyPr vert="horz" lIns="72073" tIns="72073" rIns="72073" bIns="72073" rtlCol="0" anchor="ctr">
            <a:noAutofit/>
          </a:bodyPr>
          <a:lstStyle/>
          <a:p>
            <a:pPr marL="0" indent="0" defTabSz="914400">
              <a:spcBef>
                <a:spcPct val="0"/>
              </a:spcBef>
              <a:buSzPct val="90000"/>
              <a:buNone/>
            </a:pPr>
            <a:r>
              <a:rPr lang="en-US" sz="900" b="1">
                <a:solidFill>
                  <a:srgbClr val="5C5C5C"/>
                </a:solidFill>
                <a:latin typeface="+mj-lt"/>
              </a:rPr>
              <a:t>Not per-se negative but requires time/ invest to step-up Schottky’s capabilities </a:t>
            </a:r>
          </a:p>
        </p:txBody>
      </p:sp>
      <p:sp>
        <p:nvSpPr>
          <p:cNvPr id="55" name="Rectangle 54"/>
          <p:cNvSpPr/>
          <p:nvPr/>
        </p:nvSpPr>
        <p:spPr bwMode="gray">
          <a:xfrm>
            <a:off x="12349316" y="1"/>
            <a:ext cx="2331884" cy="4235942"/>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r>
              <a:rPr lang="en-US" sz="1200" b="1" err="1">
                <a:solidFill>
                  <a:schemeClr val="tx1">
                    <a:lumMod val="65000"/>
                    <a:lumOff val="35000"/>
                  </a:schemeClr>
                </a:solidFill>
              </a:rPr>
              <a:t>Sovendus</a:t>
            </a:r>
            <a:r>
              <a:rPr lang="en-US" sz="1200">
                <a:solidFill>
                  <a:schemeClr val="tx1">
                    <a:lumMod val="65000"/>
                    <a:lumOff val="35000"/>
                  </a:schemeClr>
                </a:solidFill>
              </a:rPr>
              <a:t> is a leading online coupon network provider serving with a focus on the German market</a:t>
            </a:r>
          </a:p>
          <a:p>
            <a:pPr marL="0" indent="0" algn="ctr">
              <a:buNone/>
            </a:pPr>
            <a:r>
              <a:rPr lang="en-US" sz="1200">
                <a:solidFill>
                  <a:schemeClr val="tx1">
                    <a:lumMod val="65000"/>
                    <a:lumOff val="35000"/>
                  </a:schemeClr>
                </a:solidFill>
              </a:rPr>
              <a:t>Addressable DACH core market comprises ~600M checkouts from webshops or booking portals and is expected to grow at ~5-7% CAGR 18-23 driven by rising e-commerce penetration</a:t>
            </a:r>
          </a:p>
          <a:p>
            <a:pPr marL="0" indent="0">
              <a:lnSpc>
                <a:spcPts val="1200"/>
              </a:lnSpc>
              <a:spcBef>
                <a:spcPct val="0"/>
              </a:spcBef>
              <a:buNone/>
            </a:pPr>
            <a:endParaRPr lang="en-US" sz="1200">
              <a:solidFill>
                <a:srgbClr val="5C5C5C"/>
              </a:solidFill>
            </a:endParaRPr>
          </a:p>
          <a:p>
            <a:pPr marL="0" indent="0">
              <a:lnSpc>
                <a:spcPts val="1200"/>
              </a:lnSpc>
              <a:spcBef>
                <a:spcPct val="0"/>
              </a:spcBef>
              <a:buNone/>
            </a:pPr>
            <a:r>
              <a:rPr lang="en-US" sz="1200">
                <a:solidFill>
                  <a:srgbClr val="5C5C5C"/>
                </a:solidFill>
              </a:rPr>
              <a:t>Year: 2019</a:t>
            </a:r>
          </a:p>
          <a:p>
            <a:pPr marL="0" indent="0">
              <a:lnSpc>
                <a:spcPts val="1200"/>
              </a:lnSpc>
              <a:spcBef>
                <a:spcPct val="0"/>
              </a:spcBef>
              <a:buNone/>
            </a:pPr>
            <a:r>
              <a:rPr lang="en-US" sz="1200">
                <a:solidFill>
                  <a:srgbClr val="5C5C5C"/>
                </a:solidFill>
              </a:rPr>
              <a:t>Country: Germany </a:t>
            </a:r>
          </a:p>
          <a:p>
            <a:pPr marL="0" indent="0">
              <a:lnSpc>
                <a:spcPts val="1200"/>
              </a:lnSpc>
              <a:spcBef>
                <a:spcPct val="0"/>
              </a:spcBef>
              <a:buNone/>
            </a:pPr>
            <a:r>
              <a:rPr lang="en-US" sz="1200">
                <a:solidFill>
                  <a:srgbClr val="5C5C5C"/>
                </a:solidFill>
              </a:rPr>
              <a:t>Client: FSN</a:t>
            </a:r>
            <a:endParaRPr lang="en-US" sz="1200">
              <a:solidFill>
                <a:schemeClr val="tx1">
                  <a:lumMod val="65000"/>
                  <a:lumOff val="35000"/>
                </a:schemeClr>
              </a:solidFill>
            </a:endParaRPr>
          </a:p>
          <a:p>
            <a:pPr marL="0" indent="0" algn="ctr">
              <a:buNone/>
            </a:pPr>
            <a:endParaRPr lang="en-US" sz="1200">
              <a:solidFill>
                <a:schemeClr val="tx1">
                  <a:lumMod val="65000"/>
                  <a:lumOff val="35000"/>
                </a:schemeClr>
              </a:solidFill>
            </a:endParaRPr>
          </a:p>
        </p:txBody>
      </p:sp>
      <p:grpSp>
        <p:nvGrpSpPr>
          <p:cNvPr id="63" name="btfpStatusSticker661067"/>
          <p:cNvGrpSpPr/>
          <p:nvPr>
            <p:custDataLst>
              <p:tags r:id="rId27"/>
            </p:custDataLst>
          </p:nvPr>
        </p:nvGrpSpPr>
        <p:grpSpPr>
          <a:xfrm>
            <a:off x="10100356" y="955344"/>
            <a:ext cx="1761444" cy="235611"/>
            <a:chOff x="10100356" y="955344"/>
            <a:chExt cx="1761444" cy="235611"/>
          </a:xfrm>
        </p:grpSpPr>
        <p:sp>
          <p:nvSpPr>
            <p:cNvPr id="64" name="btfpStatusStickerText661067"/>
            <p:cNvSpPr txBox="1"/>
            <p:nvPr/>
          </p:nvSpPr>
          <p:spPr bwMode="gray">
            <a:xfrm>
              <a:off x="10100356" y="955344"/>
              <a:ext cx="1761444" cy="235611"/>
            </a:xfrm>
            <a:prstGeom prst="rect">
              <a:avLst/>
            </a:prstGeom>
            <a:noFill/>
          </p:spPr>
          <p:txBody>
            <a:bodyPr vert="horz" wrap="none" lIns="72073" tIns="25226" rIns="0" bIns="25226" rtlCol="0" anchor="t">
              <a:spAutoFit/>
            </a:bodyPr>
            <a:lstStyle/>
            <a:p>
              <a:pPr marL="0" indent="0" algn="r">
                <a:spcBef>
                  <a:spcPct val="0"/>
                </a:spcBef>
                <a:buNone/>
              </a:pPr>
              <a:r>
                <a:rPr lang="en-GB" sz="1200" b="1" cap="all" spc="450">
                  <a:solidFill>
                    <a:srgbClr val="000000"/>
                  </a:solidFill>
                </a:rPr>
                <a:t>Preliminary</a:t>
              </a:r>
            </a:p>
          </p:txBody>
        </p:sp>
        <p:cxnSp>
          <p:nvCxnSpPr>
            <p:cNvPr id="65" name="btfpStatusStickerLine661067"/>
            <p:cNvCxnSpPr/>
            <p:nvPr/>
          </p:nvCxnSpPr>
          <p:spPr bwMode="gray">
            <a:xfrm rot="720000" flipH="1">
              <a:off x="10100356" y="955344"/>
              <a:ext cx="0" cy="235611"/>
            </a:xfrm>
            <a:prstGeom prst="line">
              <a:avLst/>
            </a:prstGeom>
            <a:ln w="19050" cap="flat" cmpd="sng">
              <a:solidFill>
                <a:srgbClr val="000000"/>
              </a:solidFill>
              <a:prstDash val="solid"/>
              <a:miter lim="800000"/>
              <a:headEnd type="none"/>
              <a:tailEnd type="none" w="med" len="lg"/>
            </a:ln>
          </p:spPr>
          <p:style>
            <a:lnRef idx="1">
              <a:schemeClr val="accent1"/>
            </a:lnRef>
            <a:fillRef idx="0">
              <a:schemeClr val="accent1"/>
            </a:fillRef>
            <a:effectRef idx="0">
              <a:schemeClr val="accent1"/>
            </a:effectRef>
            <a:fontRef idx="minor">
              <a:schemeClr val="tx1"/>
            </a:fontRef>
          </p:style>
        </p:cxnSp>
      </p:grpSp>
      <p:grpSp>
        <p:nvGrpSpPr>
          <p:cNvPr id="66" name="btfpStatusSticker566333"/>
          <p:cNvGrpSpPr/>
          <p:nvPr>
            <p:custDataLst>
              <p:tags r:id="rId28"/>
            </p:custDataLst>
          </p:nvPr>
        </p:nvGrpSpPr>
        <p:grpSpPr>
          <a:xfrm>
            <a:off x="7766982" y="955344"/>
            <a:ext cx="2206374" cy="235611"/>
            <a:chOff x="7766982" y="955344"/>
            <a:chExt cx="2206374" cy="235611"/>
          </a:xfrm>
        </p:grpSpPr>
        <p:sp>
          <p:nvSpPr>
            <p:cNvPr id="67" name="btfpStatusStickerText566333"/>
            <p:cNvSpPr txBox="1"/>
            <p:nvPr/>
          </p:nvSpPr>
          <p:spPr bwMode="gray">
            <a:xfrm>
              <a:off x="7766982" y="955344"/>
              <a:ext cx="2206374" cy="235611"/>
            </a:xfrm>
            <a:prstGeom prst="rect">
              <a:avLst/>
            </a:prstGeom>
            <a:noFill/>
          </p:spPr>
          <p:txBody>
            <a:bodyPr vert="horz" wrap="none" lIns="72073" tIns="25226" rIns="0" bIns="25226" rtlCol="0" anchor="t">
              <a:spAutoFit/>
            </a:bodyPr>
            <a:lstStyle/>
            <a:p>
              <a:pPr marL="0" indent="0" algn="r">
                <a:spcBef>
                  <a:spcPct val="0"/>
                </a:spcBef>
                <a:buNone/>
              </a:pPr>
              <a:r>
                <a:rPr lang="en-GB" sz="1200" b="1" cap="all" spc="450">
                  <a:solidFill>
                    <a:srgbClr val="000000"/>
                  </a:solidFill>
                </a:rPr>
                <a:t>For Discussion</a:t>
              </a:r>
            </a:p>
          </p:txBody>
        </p:sp>
        <p:cxnSp>
          <p:nvCxnSpPr>
            <p:cNvPr id="68" name="btfpStatusStickerLine566333"/>
            <p:cNvCxnSpPr/>
            <p:nvPr/>
          </p:nvCxnSpPr>
          <p:spPr bwMode="gray">
            <a:xfrm rot="720000" flipH="1">
              <a:off x="7766982" y="955344"/>
              <a:ext cx="0" cy="235611"/>
            </a:xfrm>
            <a:prstGeom prst="line">
              <a:avLst/>
            </a:prstGeom>
            <a:ln w="19050" cap="flat" cmpd="sng">
              <a:solidFill>
                <a:srgbClr val="000000"/>
              </a:solidFill>
              <a:prstDash val="solid"/>
              <a:miter lim="800000"/>
              <a:headEnd type="none"/>
              <a:tailEnd type="non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003062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btfpColumnIndicatorGroup2">
            <a:extLst>
              <a:ext uri="{FF2B5EF4-FFF2-40B4-BE49-F238E27FC236}">
                <a16:creationId xmlns:a16="http://schemas.microsoft.com/office/drawing/2014/main" id="{4FAF0675-D70F-4297-B8A8-7C3FA6EA1C0A}"/>
              </a:ext>
            </a:extLst>
          </p:cNvPr>
          <p:cNvGrpSpPr/>
          <p:nvPr/>
        </p:nvGrpSpPr>
        <p:grpSpPr>
          <a:xfrm>
            <a:off x="0" y="6926580"/>
            <a:ext cx="12192000" cy="137160"/>
            <a:chOff x="0" y="6926580"/>
            <a:chExt cx="12192000" cy="137160"/>
          </a:xfrm>
        </p:grpSpPr>
        <p:sp>
          <p:nvSpPr>
            <p:cNvPr id="54" name="btfpColumnGapBlocker209068">
              <a:extLst>
                <a:ext uri="{FF2B5EF4-FFF2-40B4-BE49-F238E27FC236}">
                  <a16:creationId xmlns:a16="http://schemas.microsoft.com/office/drawing/2014/main" id="{885A56C2-3871-4FCE-A290-1FC5D37226FF}"/>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52" name="btfpColumnGapBlocker893248">
              <a:extLst>
                <a:ext uri="{FF2B5EF4-FFF2-40B4-BE49-F238E27FC236}">
                  <a16:creationId xmlns:a16="http://schemas.microsoft.com/office/drawing/2014/main" id="{6B851E0E-5A47-4EFD-BCBC-C80098EA771A}"/>
                </a:ext>
              </a:extLst>
            </p:cNvPr>
            <p:cNvSpPr/>
            <p:nvPr/>
          </p:nvSpPr>
          <p:spPr bwMode="gray">
            <a:xfrm>
              <a:off x="884376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0" name="btfpColumnIndicator267692">
              <a:extLst>
                <a:ext uri="{FF2B5EF4-FFF2-40B4-BE49-F238E27FC236}">
                  <a16:creationId xmlns:a16="http://schemas.microsoft.com/office/drawing/2014/main" id="{17363FDF-2DEC-4926-B5FF-303F8103E8E6}"/>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8" name="btfpColumnIndicator358771">
              <a:extLst>
                <a:ext uri="{FF2B5EF4-FFF2-40B4-BE49-F238E27FC236}">
                  <a16:creationId xmlns:a16="http://schemas.microsoft.com/office/drawing/2014/main" id="{20C566CF-6180-4022-91C8-5FF34FB52901}"/>
                </a:ext>
              </a:extLst>
            </p:cNvPr>
            <p:cNvCxnSpPr/>
            <p:nvPr/>
          </p:nvCxnSpPr>
          <p:spPr bwMode="gray">
            <a:xfrm flipV="1">
              <a:off x="938430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46" name="btfpColumnGapBlocker976591">
              <a:extLst>
                <a:ext uri="{FF2B5EF4-FFF2-40B4-BE49-F238E27FC236}">
                  <a16:creationId xmlns:a16="http://schemas.microsoft.com/office/drawing/2014/main" id="{D9EB7CEE-1FD4-4A9E-AA4B-0D00596509B2}"/>
                </a:ext>
              </a:extLst>
            </p:cNvPr>
            <p:cNvSpPr/>
            <p:nvPr/>
          </p:nvSpPr>
          <p:spPr bwMode="gray">
            <a:xfrm>
              <a:off x="5825728"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4" name="btfpColumnIndicator748116">
              <a:extLst>
                <a:ext uri="{FF2B5EF4-FFF2-40B4-BE49-F238E27FC236}">
                  <a16:creationId xmlns:a16="http://schemas.microsoft.com/office/drawing/2014/main" id="{2112F191-3750-4E18-9FF7-D398AC1CA038}"/>
                </a:ext>
              </a:extLst>
            </p:cNvPr>
            <p:cNvCxnSpPr/>
            <p:nvPr/>
          </p:nvCxnSpPr>
          <p:spPr bwMode="gray">
            <a:xfrm flipV="1">
              <a:off x="884376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2" name="btfpColumnIndicator849561">
              <a:extLst>
                <a:ext uri="{FF2B5EF4-FFF2-40B4-BE49-F238E27FC236}">
                  <a16:creationId xmlns:a16="http://schemas.microsoft.com/office/drawing/2014/main" id="{786CA129-31EA-467D-BCBD-27CFB2304761}"/>
                </a:ext>
              </a:extLst>
            </p:cNvPr>
            <p:cNvCxnSpPr/>
            <p:nvPr/>
          </p:nvCxnSpPr>
          <p:spPr bwMode="gray">
            <a:xfrm flipV="1">
              <a:off x="636627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8" name="btfpColumnGapBlocker867849">
              <a:extLst>
                <a:ext uri="{FF2B5EF4-FFF2-40B4-BE49-F238E27FC236}">
                  <a16:creationId xmlns:a16="http://schemas.microsoft.com/office/drawing/2014/main" id="{A927DD12-A4BF-46C5-9658-63FC0E790F4C}"/>
                </a:ext>
              </a:extLst>
            </p:cNvPr>
            <p:cNvSpPr/>
            <p:nvPr/>
          </p:nvSpPr>
          <p:spPr bwMode="gray">
            <a:xfrm>
              <a:off x="2807692"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5" name="btfpColumnIndicator863636">
              <a:extLst>
                <a:ext uri="{FF2B5EF4-FFF2-40B4-BE49-F238E27FC236}">
                  <a16:creationId xmlns:a16="http://schemas.microsoft.com/office/drawing/2014/main" id="{0292AACA-A821-4357-A735-9F4CE6C0AAF2}"/>
                </a:ext>
              </a:extLst>
            </p:cNvPr>
            <p:cNvCxnSpPr/>
            <p:nvPr/>
          </p:nvCxnSpPr>
          <p:spPr bwMode="gray">
            <a:xfrm flipV="1">
              <a:off x="582572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3" name="btfpColumnIndicator765937">
              <a:extLst>
                <a:ext uri="{FF2B5EF4-FFF2-40B4-BE49-F238E27FC236}">
                  <a16:creationId xmlns:a16="http://schemas.microsoft.com/office/drawing/2014/main" id="{CD44CDBA-4F95-4427-B0E8-78E3599F549F}"/>
                </a:ext>
              </a:extLst>
            </p:cNvPr>
            <p:cNvCxnSpPr/>
            <p:nvPr/>
          </p:nvCxnSpPr>
          <p:spPr bwMode="gray">
            <a:xfrm flipV="1">
              <a:off x="334823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1" name="btfpColumnGapBlocker248574">
              <a:extLst>
                <a:ext uri="{FF2B5EF4-FFF2-40B4-BE49-F238E27FC236}">
                  <a16:creationId xmlns:a16="http://schemas.microsoft.com/office/drawing/2014/main" id="{71CF60CC-66F2-4C7E-A5FD-A8F870D63379}"/>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9" name="btfpColumnIndicator841560">
              <a:extLst>
                <a:ext uri="{FF2B5EF4-FFF2-40B4-BE49-F238E27FC236}">
                  <a16:creationId xmlns:a16="http://schemas.microsoft.com/office/drawing/2014/main" id="{F7925E4F-0796-400B-BFE5-C512442BA42F}"/>
                </a:ext>
              </a:extLst>
            </p:cNvPr>
            <p:cNvCxnSpPr/>
            <p:nvPr/>
          </p:nvCxnSpPr>
          <p:spPr bwMode="gray">
            <a:xfrm flipV="1">
              <a:off x="280769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8" name="btfpColumnIndicator502410">
              <a:extLst>
                <a:ext uri="{FF2B5EF4-FFF2-40B4-BE49-F238E27FC236}">
                  <a16:creationId xmlns:a16="http://schemas.microsoft.com/office/drawing/2014/main" id="{6E787235-22F6-45F2-AE4F-BAF5F1A9E174}"/>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55" name="btfpColumnIndicatorGroup1">
            <a:extLst>
              <a:ext uri="{FF2B5EF4-FFF2-40B4-BE49-F238E27FC236}">
                <a16:creationId xmlns:a16="http://schemas.microsoft.com/office/drawing/2014/main" id="{8B52808C-4846-4A1D-8F1E-E758BEDBF111}"/>
              </a:ext>
            </a:extLst>
          </p:cNvPr>
          <p:cNvGrpSpPr/>
          <p:nvPr/>
        </p:nvGrpSpPr>
        <p:grpSpPr>
          <a:xfrm>
            <a:off x="0" y="-205740"/>
            <a:ext cx="12192000" cy="137160"/>
            <a:chOff x="0" y="-205740"/>
            <a:chExt cx="12192000" cy="137160"/>
          </a:xfrm>
        </p:grpSpPr>
        <p:sp>
          <p:nvSpPr>
            <p:cNvPr id="53" name="btfpColumnGapBlocker184253">
              <a:extLst>
                <a:ext uri="{FF2B5EF4-FFF2-40B4-BE49-F238E27FC236}">
                  <a16:creationId xmlns:a16="http://schemas.microsoft.com/office/drawing/2014/main" id="{D592BB2D-BA88-4049-9E6B-FFBE22995EDB}"/>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51" name="btfpColumnGapBlocker893786">
              <a:extLst>
                <a:ext uri="{FF2B5EF4-FFF2-40B4-BE49-F238E27FC236}">
                  <a16:creationId xmlns:a16="http://schemas.microsoft.com/office/drawing/2014/main" id="{48B9E647-180B-4808-8DCB-76220974218D}"/>
                </a:ext>
              </a:extLst>
            </p:cNvPr>
            <p:cNvSpPr/>
            <p:nvPr/>
          </p:nvSpPr>
          <p:spPr bwMode="gray">
            <a:xfrm>
              <a:off x="884376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9" name="btfpColumnIndicator823048">
              <a:extLst>
                <a:ext uri="{FF2B5EF4-FFF2-40B4-BE49-F238E27FC236}">
                  <a16:creationId xmlns:a16="http://schemas.microsoft.com/office/drawing/2014/main" id="{996B500A-4384-4D0D-ABAA-C917AAC19DBD}"/>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7" name="btfpColumnIndicator278789">
              <a:extLst>
                <a:ext uri="{FF2B5EF4-FFF2-40B4-BE49-F238E27FC236}">
                  <a16:creationId xmlns:a16="http://schemas.microsoft.com/office/drawing/2014/main" id="{FAEFC7C9-869E-4488-80BC-05E03EB9AE17}"/>
                </a:ext>
              </a:extLst>
            </p:cNvPr>
            <p:cNvCxnSpPr/>
            <p:nvPr/>
          </p:nvCxnSpPr>
          <p:spPr bwMode="gray">
            <a:xfrm flipV="1">
              <a:off x="938430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45" name="btfpColumnGapBlocker594480">
              <a:extLst>
                <a:ext uri="{FF2B5EF4-FFF2-40B4-BE49-F238E27FC236}">
                  <a16:creationId xmlns:a16="http://schemas.microsoft.com/office/drawing/2014/main" id="{A9A9327E-E119-4B9B-9CEE-1126C1376A18}"/>
                </a:ext>
              </a:extLst>
            </p:cNvPr>
            <p:cNvSpPr/>
            <p:nvPr/>
          </p:nvSpPr>
          <p:spPr bwMode="gray">
            <a:xfrm>
              <a:off x="5825728"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3" name="btfpColumnIndicator427745">
              <a:extLst>
                <a:ext uri="{FF2B5EF4-FFF2-40B4-BE49-F238E27FC236}">
                  <a16:creationId xmlns:a16="http://schemas.microsoft.com/office/drawing/2014/main" id="{80892134-BA45-4401-83A2-F543D439D269}"/>
                </a:ext>
              </a:extLst>
            </p:cNvPr>
            <p:cNvCxnSpPr/>
            <p:nvPr/>
          </p:nvCxnSpPr>
          <p:spPr bwMode="gray">
            <a:xfrm flipV="1">
              <a:off x="884376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9" name="btfpColumnIndicator826075">
              <a:extLst>
                <a:ext uri="{FF2B5EF4-FFF2-40B4-BE49-F238E27FC236}">
                  <a16:creationId xmlns:a16="http://schemas.microsoft.com/office/drawing/2014/main" id="{25790925-EF73-4534-BC98-773A5AB6EAB4}"/>
                </a:ext>
              </a:extLst>
            </p:cNvPr>
            <p:cNvCxnSpPr/>
            <p:nvPr/>
          </p:nvCxnSpPr>
          <p:spPr bwMode="gray">
            <a:xfrm flipV="1">
              <a:off x="636627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6" name="btfpColumnGapBlocker427857">
              <a:extLst>
                <a:ext uri="{FF2B5EF4-FFF2-40B4-BE49-F238E27FC236}">
                  <a16:creationId xmlns:a16="http://schemas.microsoft.com/office/drawing/2014/main" id="{08D73DAF-6765-4E3B-96F1-ED9AB8091107}"/>
                </a:ext>
              </a:extLst>
            </p:cNvPr>
            <p:cNvSpPr/>
            <p:nvPr/>
          </p:nvSpPr>
          <p:spPr bwMode="gray">
            <a:xfrm>
              <a:off x="2807692"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4" name="btfpColumnIndicator127068">
              <a:extLst>
                <a:ext uri="{FF2B5EF4-FFF2-40B4-BE49-F238E27FC236}">
                  <a16:creationId xmlns:a16="http://schemas.microsoft.com/office/drawing/2014/main" id="{AFCFCB27-605F-478C-B629-81A7D8C82F8A}"/>
                </a:ext>
              </a:extLst>
            </p:cNvPr>
            <p:cNvCxnSpPr/>
            <p:nvPr/>
          </p:nvCxnSpPr>
          <p:spPr bwMode="gray">
            <a:xfrm flipV="1">
              <a:off x="582572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2" name="btfpColumnIndicator840768">
              <a:extLst>
                <a:ext uri="{FF2B5EF4-FFF2-40B4-BE49-F238E27FC236}">
                  <a16:creationId xmlns:a16="http://schemas.microsoft.com/office/drawing/2014/main" id="{F8B426FF-2F8D-48BA-A861-B94B27227846}"/>
                </a:ext>
              </a:extLst>
            </p:cNvPr>
            <p:cNvCxnSpPr/>
            <p:nvPr/>
          </p:nvCxnSpPr>
          <p:spPr bwMode="gray">
            <a:xfrm flipV="1">
              <a:off x="334823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0" name="btfpColumnGapBlocker801398">
              <a:extLst>
                <a:ext uri="{FF2B5EF4-FFF2-40B4-BE49-F238E27FC236}">
                  <a16:creationId xmlns:a16="http://schemas.microsoft.com/office/drawing/2014/main" id="{E06F3E59-DF9C-4375-8008-C70B95A49562}"/>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9" name="btfpColumnIndicator740135">
              <a:extLst>
                <a:ext uri="{FF2B5EF4-FFF2-40B4-BE49-F238E27FC236}">
                  <a16:creationId xmlns:a16="http://schemas.microsoft.com/office/drawing/2014/main" id="{1A1C373E-735F-4C39-A40F-F15242422C81}"/>
                </a:ext>
              </a:extLst>
            </p:cNvPr>
            <p:cNvCxnSpPr/>
            <p:nvPr/>
          </p:nvCxnSpPr>
          <p:spPr bwMode="gray">
            <a:xfrm flipV="1">
              <a:off x="280769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530400">
              <a:extLst>
                <a:ext uri="{FF2B5EF4-FFF2-40B4-BE49-F238E27FC236}">
                  <a16:creationId xmlns:a16="http://schemas.microsoft.com/office/drawing/2014/main" id="{FF4C6FC9-26E1-42F2-A32B-F71CEDFF3BDA}"/>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Example: </a:t>
            </a:r>
            <a:r>
              <a:rPr lang="en-GB"/>
              <a:t>Emerging investment thesis</a:t>
            </a:r>
          </a:p>
        </p:txBody>
      </p:sp>
      <p:sp>
        <p:nvSpPr>
          <p:cNvPr id="3" name="btfpLayoutConfig" hidden="1"/>
          <p:cNvSpPr txBox="1"/>
          <p:nvPr/>
        </p:nvSpPr>
        <p:spPr bwMode="gray">
          <a:xfrm>
            <a:off x="12700" y="12700"/>
            <a:ext cx="1762268"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overall_0_131788144119512176 columns_4_131803887867899169 4_1_131769003820089792 5_1_131769321392512210 32_1_131769799902140576 7_1_131788138434689737 13_1_131788146988333664 35_1_131788147006863062 9_1_131791068724506323 15_1_131801955776375363 39_1_131801965634194695 </a:t>
            </a:r>
          </a:p>
        </p:txBody>
      </p:sp>
      <p:sp>
        <p:nvSpPr>
          <p:cNvPr id="4" name="Rectangle 3"/>
          <p:cNvSpPr/>
          <p:nvPr>
            <p:custDataLst>
              <p:tags r:id="rId2"/>
            </p:custDataLst>
          </p:nvPr>
        </p:nvSpPr>
        <p:spPr bwMode="gray">
          <a:xfrm>
            <a:off x="324977" y="1270000"/>
            <a:ext cx="11542046" cy="467343"/>
          </a:xfrm>
          <a:prstGeom prst="rect">
            <a:avLst/>
          </a:prstGeom>
          <a:solidFill>
            <a:srgbClr val="33333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050" b="1">
                <a:solidFill>
                  <a:srgbClr val="FFFFFF"/>
                </a:solidFill>
              </a:rPr>
              <a:t>Palazzo is an attractive investment opportunity in the fast-growing CPM software market, </a:t>
            </a:r>
            <a:br>
              <a:rPr lang="en-GB" sz="1050" b="1">
                <a:solidFill>
                  <a:srgbClr val="FFFFFF"/>
                </a:solidFill>
              </a:rPr>
            </a:br>
            <a:r>
              <a:rPr lang="en-GB" sz="1050" b="1">
                <a:solidFill>
                  <a:srgbClr val="FFFFFF"/>
                </a:solidFill>
              </a:rPr>
              <a:t>being a company that is well-positioned to significantly grow its (cloud-based) business over the next years</a:t>
            </a:r>
          </a:p>
        </p:txBody>
      </p:sp>
      <p:sp>
        <p:nvSpPr>
          <p:cNvPr id="16" name="Rectangle 15"/>
          <p:cNvSpPr/>
          <p:nvPr>
            <p:custDataLst>
              <p:tags r:id="rId3"/>
            </p:custDataLst>
          </p:nvPr>
        </p:nvSpPr>
        <p:spPr bwMode="gray">
          <a:xfrm>
            <a:off x="330200" y="1916099"/>
            <a:ext cx="2476498" cy="467343"/>
          </a:xfrm>
          <a:prstGeom prst="rect">
            <a:avLst/>
          </a:prstGeom>
          <a:solidFill>
            <a:srgbClr val="858585"/>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050" b="1">
                <a:solidFill>
                  <a:srgbClr val="FFFFFF"/>
                </a:solidFill>
              </a:rPr>
              <a:t>Addressable CPMS market is large, growing and structurally attractive</a:t>
            </a:r>
          </a:p>
        </p:txBody>
      </p:sp>
      <p:sp>
        <p:nvSpPr>
          <p:cNvPr id="17" name="Rectangle 16"/>
          <p:cNvSpPr/>
          <p:nvPr>
            <p:custDataLst>
              <p:tags r:id="rId4"/>
            </p:custDataLst>
          </p:nvPr>
        </p:nvSpPr>
        <p:spPr bwMode="gray">
          <a:xfrm>
            <a:off x="3350308" y="1916099"/>
            <a:ext cx="2476498" cy="467343"/>
          </a:xfrm>
          <a:prstGeom prst="rect">
            <a:avLst/>
          </a:prstGeom>
          <a:solidFill>
            <a:srgbClr val="858585"/>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050" b="1">
                <a:solidFill>
                  <a:srgbClr val="FFFFFF"/>
                </a:solidFill>
              </a:rPr>
              <a:t>Specialized core CPMS players are best positioned to win in this market</a:t>
            </a:r>
          </a:p>
        </p:txBody>
      </p:sp>
      <p:sp>
        <p:nvSpPr>
          <p:cNvPr id="18" name="Rectangle 17"/>
          <p:cNvSpPr/>
          <p:nvPr>
            <p:custDataLst>
              <p:tags r:id="rId5"/>
            </p:custDataLst>
          </p:nvPr>
        </p:nvSpPr>
        <p:spPr bwMode="gray">
          <a:xfrm>
            <a:off x="9390525" y="1916099"/>
            <a:ext cx="2476498" cy="467343"/>
          </a:xfrm>
          <a:prstGeom prst="rect">
            <a:avLst/>
          </a:prstGeom>
          <a:solidFill>
            <a:srgbClr val="858585"/>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050" b="1">
                <a:solidFill>
                  <a:srgbClr val="FFFFFF"/>
                </a:solidFill>
              </a:rPr>
              <a:t>There are concrete avenues for further value creation for Palazzo</a:t>
            </a:r>
          </a:p>
        </p:txBody>
      </p:sp>
      <p:graphicFrame>
        <p:nvGraphicFramePr>
          <p:cNvPr id="5" name="Table 4"/>
          <p:cNvGraphicFramePr>
            <a:graphicFrameLocks noGrp="1"/>
          </p:cNvGraphicFramePr>
          <p:nvPr>
            <p:custDataLst>
              <p:tags r:id="rId6"/>
            </p:custDataLst>
            <p:extLst>
              <p:ext uri="{D42A27DB-BD31-4B8C-83A1-F6EECF244321}">
                <p14:modId xmlns:p14="http://schemas.microsoft.com/office/powerpoint/2010/main" val="829909852"/>
              </p:ext>
            </p:extLst>
          </p:nvPr>
        </p:nvGraphicFramePr>
        <p:xfrm>
          <a:off x="330200" y="2494061"/>
          <a:ext cx="2476498" cy="3328380"/>
        </p:xfrm>
        <a:graphic>
          <a:graphicData uri="http://schemas.openxmlformats.org/drawingml/2006/table">
            <a:tbl>
              <a:tblPr firstRow="1" bandRow="1">
                <a:tableStyleId>{2D5ABB26-0587-4C30-8999-92F81FD0307C}</a:tableStyleId>
              </a:tblPr>
              <a:tblGrid>
                <a:gridCol w="333942">
                  <a:extLst>
                    <a:ext uri="{9D8B030D-6E8A-4147-A177-3AD203B41FA5}">
                      <a16:colId xmlns:a16="http://schemas.microsoft.com/office/drawing/2014/main" val="522100375"/>
                    </a:ext>
                  </a:extLst>
                </a:gridCol>
                <a:gridCol w="2142556">
                  <a:extLst>
                    <a:ext uri="{9D8B030D-6E8A-4147-A177-3AD203B41FA5}">
                      <a16:colId xmlns:a16="http://schemas.microsoft.com/office/drawing/2014/main" val="3472539944"/>
                    </a:ext>
                  </a:extLst>
                </a:gridCol>
              </a:tblGrid>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1"/>
                        </a:buBlip>
                      </a:pPr>
                      <a:r>
                        <a:rPr lang="en-GB" sz="2000" baseline="0" noProof="0"/>
                        <a:t> </a:t>
                      </a:r>
                    </a:p>
                  </a:txBody>
                  <a:tcPr/>
                </a:tc>
                <a:tc>
                  <a:txBody>
                    <a:bodyPr/>
                    <a:lstStyle/>
                    <a:p>
                      <a:pPr marL="0" indent="0" algn="l" defTabSz="711200" rtl="0" eaLnBrk="1" latinLnBrk="0" hangingPunct="1">
                        <a:spcBef>
                          <a:spcPts val="1200"/>
                        </a:spcBef>
                        <a:buNone/>
                      </a:pPr>
                      <a:r>
                        <a:rPr lang="en-GB" sz="1050" b="0" kern="1200" noProof="0">
                          <a:solidFill>
                            <a:schemeClr val="tx1"/>
                          </a:solidFill>
                          <a:latin typeface="+mn-lt"/>
                          <a:ea typeface="+mn-ea"/>
                          <a:cs typeface="+mn-cs"/>
                        </a:rPr>
                        <a:t>Palazzo’s addressable CPMS </a:t>
                      </a:r>
                      <a:r>
                        <a:rPr lang="en-GB" sz="1050" b="1" kern="1200" noProof="0">
                          <a:solidFill>
                            <a:schemeClr val="tx1"/>
                          </a:solidFill>
                          <a:latin typeface="+mn-lt"/>
                          <a:ea typeface="+mn-ea"/>
                          <a:cs typeface="+mn-cs"/>
                        </a:rPr>
                        <a:t>market is sizeable and attractively growing </a:t>
                      </a:r>
                      <a:r>
                        <a:rPr lang="en-GB" sz="1050" b="0" kern="1200" noProof="0">
                          <a:solidFill>
                            <a:schemeClr val="tx1"/>
                          </a:solidFill>
                          <a:latin typeface="+mn-lt"/>
                          <a:ea typeface="+mn-ea"/>
                          <a:cs typeface="+mn-cs"/>
                        </a:rPr>
                        <a:t>– accelerated by strong growth of cloud-based solutions</a:t>
                      </a:r>
                    </a:p>
                  </a:txBody>
                  <a:tcPr marR="0" marT="36000" marB="36000" anchor="ctr"/>
                </a:tc>
                <a:extLst>
                  <a:ext uri="{0D108BD9-81ED-4DB2-BD59-A6C34878D82A}">
                    <a16:rowId xmlns:a16="http://schemas.microsoft.com/office/drawing/2014/main" val="3906121085"/>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1"/>
                        </a:buBlip>
                      </a:pPr>
                      <a:r>
                        <a:rPr lang="en-GB" sz="2000" baseline="0" noProof="0"/>
                        <a:t> </a:t>
                      </a:r>
                    </a:p>
                  </a:txBody>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50" kern="1200" noProof="0">
                          <a:solidFill>
                            <a:schemeClr val="tx1"/>
                          </a:solidFill>
                          <a:latin typeface="+mn-lt"/>
                          <a:ea typeface="+mn-ea"/>
                          <a:cs typeface="+mn-cs"/>
                        </a:rPr>
                        <a:t>While penetration for financial CPMS is already high, there is </a:t>
                      </a:r>
                      <a:r>
                        <a:rPr lang="en-GB" sz="1050" b="0" kern="1200" noProof="0">
                          <a:solidFill>
                            <a:schemeClr val="tx1"/>
                          </a:solidFill>
                          <a:latin typeface="+mn-lt"/>
                          <a:ea typeface="+mn-ea"/>
                          <a:cs typeface="+mn-cs"/>
                        </a:rPr>
                        <a:t>large</a:t>
                      </a:r>
                      <a:r>
                        <a:rPr lang="en-GB" sz="1050" b="1" kern="1200" noProof="0">
                          <a:solidFill>
                            <a:schemeClr val="tx1"/>
                          </a:solidFill>
                          <a:latin typeface="+mn-lt"/>
                          <a:ea typeface="+mn-ea"/>
                          <a:cs typeface="+mn-cs"/>
                        </a:rPr>
                        <a:t> penetration headroom </a:t>
                      </a:r>
                      <a:r>
                        <a:rPr lang="en-GB" sz="1050" kern="1200" noProof="0">
                          <a:solidFill>
                            <a:schemeClr val="tx1"/>
                          </a:solidFill>
                          <a:latin typeface="+mn-lt"/>
                          <a:ea typeface="+mn-ea"/>
                          <a:cs typeface="+mn-cs"/>
                        </a:rPr>
                        <a:t>especially for strategic CPMS </a:t>
                      </a:r>
                    </a:p>
                  </a:txBody>
                  <a:tcPr marR="0" marT="36000" marB="36000" anchor="ctr"/>
                </a:tc>
                <a:extLst>
                  <a:ext uri="{0D108BD9-81ED-4DB2-BD59-A6C34878D82A}">
                    <a16:rowId xmlns:a16="http://schemas.microsoft.com/office/drawing/2014/main" val="2669375907"/>
                  </a:ext>
                </a:extLst>
              </a:tr>
              <a:tr h="0">
                <a:tc>
                  <a:txBody>
                    <a:bodyPr/>
                    <a:lstStyle/>
                    <a:p>
                      <a:pPr marL="0" indent="0" algn="ctr" defTabSz="711200" rtl="0" eaLnBrk="1" fontAlgn="ctr" latinLnBrk="0" hangingPunct="1">
                        <a:spcBef>
                          <a:spcPts val="300"/>
                        </a:spcBef>
                        <a:buSzPct val="180000"/>
                        <a:buFont typeface="Arial" panose="020B0604020202020204" pitchFamily="34" charset="0"/>
                        <a:buBlip>
                          <a:blip r:embed="rId21"/>
                        </a:buBlip>
                      </a:pPr>
                      <a:r>
                        <a:rPr lang="en-GB" sz="2000" baseline="0" noProof="0"/>
                        <a:t> </a:t>
                      </a:r>
                    </a:p>
                  </a:txBody>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50" kern="1200" noProof="0">
                          <a:solidFill>
                            <a:schemeClr val="tx1"/>
                          </a:solidFill>
                          <a:latin typeface="+mn-lt"/>
                          <a:ea typeface="+mn-ea"/>
                          <a:cs typeface="+mn-cs"/>
                        </a:rPr>
                        <a:t>The market is expected to show </a:t>
                      </a:r>
                      <a:r>
                        <a:rPr lang="en-GB" sz="1050" b="1" kern="1200" noProof="0">
                          <a:solidFill>
                            <a:schemeClr val="tx1"/>
                          </a:solidFill>
                          <a:latin typeface="+mn-lt"/>
                          <a:ea typeface="+mn-ea"/>
                          <a:cs typeface="+mn-cs"/>
                        </a:rPr>
                        <a:t>rather high resilience during an economic downturn </a:t>
                      </a:r>
                      <a:r>
                        <a:rPr lang="en-GB" sz="1050" kern="1200" noProof="0">
                          <a:solidFill>
                            <a:schemeClr val="tx1"/>
                          </a:solidFill>
                          <a:latin typeface="+mn-lt"/>
                          <a:ea typeface="+mn-ea"/>
                          <a:cs typeface="+mn-cs"/>
                        </a:rPr>
                        <a:t>given critical nature and deep integration of CPMS</a:t>
                      </a:r>
                    </a:p>
                  </a:txBody>
                  <a:tcPr marR="0" marT="36000" marB="36000" anchor="ctr"/>
                </a:tc>
                <a:extLst>
                  <a:ext uri="{0D108BD9-81ED-4DB2-BD59-A6C34878D82A}">
                    <a16:rowId xmlns:a16="http://schemas.microsoft.com/office/drawing/2014/main" val="1855331513"/>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2"/>
                        </a:buBlip>
                      </a:pPr>
                      <a:r>
                        <a:rPr lang="en-GB" sz="2000" baseline="0" noProof="0"/>
                        <a:t> </a:t>
                      </a:r>
                    </a:p>
                  </a:txBody>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50" b="1" kern="1200" noProof="0">
                          <a:solidFill>
                            <a:schemeClr val="tx1"/>
                          </a:solidFill>
                          <a:latin typeface="+mn-lt"/>
                          <a:ea typeface="+mn-ea"/>
                          <a:cs typeface="+mn-cs"/>
                        </a:rPr>
                        <a:t>Revenue</a:t>
                      </a:r>
                      <a:r>
                        <a:rPr lang="en-GB" sz="1050" b="1" kern="1200" baseline="0" noProof="0">
                          <a:solidFill>
                            <a:schemeClr val="tx1"/>
                          </a:solidFill>
                          <a:latin typeface="+mn-lt"/>
                          <a:ea typeface="+mn-ea"/>
                          <a:cs typeface="+mn-cs"/>
                        </a:rPr>
                        <a:t> profile </a:t>
                      </a:r>
                      <a:r>
                        <a:rPr lang="en-GB" sz="1050" kern="1200" baseline="0" noProof="0">
                          <a:solidFill>
                            <a:schemeClr val="tx1"/>
                          </a:solidFill>
                          <a:latin typeface="+mn-lt"/>
                          <a:ea typeface="+mn-ea"/>
                          <a:cs typeface="+mn-cs"/>
                        </a:rPr>
                        <a:t>is recurring, and </a:t>
                      </a:r>
                      <a:r>
                        <a:rPr lang="en-GB" sz="1050" b="1" kern="1200" baseline="0" noProof="0">
                          <a:solidFill>
                            <a:schemeClr val="tx1"/>
                          </a:solidFill>
                          <a:latin typeface="+mn-lt"/>
                          <a:ea typeface="+mn-ea"/>
                          <a:cs typeface="+mn-cs"/>
                        </a:rPr>
                        <a:t>margins and price levels </a:t>
                      </a:r>
                      <a:r>
                        <a:rPr lang="en-GB" sz="1050" kern="1200" baseline="0" noProof="0">
                          <a:solidFill>
                            <a:schemeClr val="tx1"/>
                          </a:solidFill>
                          <a:latin typeface="+mn-lt"/>
                          <a:ea typeface="+mn-ea"/>
                          <a:cs typeface="+mn-cs"/>
                        </a:rPr>
                        <a:t>are attractive and stable (</a:t>
                      </a:r>
                      <a:r>
                        <a:rPr lang="en-GB" sz="1050" kern="1200" noProof="0">
                          <a:solidFill>
                            <a:schemeClr val="tx1"/>
                          </a:solidFill>
                          <a:latin typeface="+mn-lt"/>
                          <a:ea typeface="+mn-ea"/>
                          <a:cs typeface="+mn-cs"/>
                        </a:rPr>
                        <a:t>despite some defensive discounting of incumbents’ cloud offerings)</a:t>
                      </a:r>
                      <a:endParaRPr lang="en-GB" sz="1050" b="1" kern="1200" noProof="0">
                        <a:solidFill>
                          <a:schemeClr val="tx1"/>
                        </a:solidFill>
                        <a:latin typeface="+mn-lt"/>
                        <a:ea typeface="+mn-ea"/>
                        <a:cs typeface="+mn-cs"/>
                      </a:endParaRPr>
                    </a:p>
                  </a:txBody>
                  <a:tcPr marR="0" marT="36000" marB="36000" anchor="ctr"/>
                </a:tc>
                <a:extLst>
                  <a:ext uri="{0D108BD9-81ED-4DB2-BD59-A6C34878D82A}">
                    <a16:rowId xmlns:a16="http://schemas.microsoft.com/office/drawing/2014/main" val="2072415215"/>
                  </a:ext>
                </a:extLst>
              </a:tr>
            </a:tbl>
          </a:graphicData>
        </a:graphic>
      </p:graphicFrame>
      <p:graphicFrame>
        <p:nvGraphicFramePr>
          <p:cNvPr id="29" name="Table 28"/>
          <p:cNvGraphicFramePr>
            <a:graphicFrameLocks noGrp="1"/>
          </p:cNvGraphicFramePr>
          <p:nvPr>
            <p:custDataLst>
              <p:tags r:id="rId7"/>
            </p:custDataLst>
            <p:extLst>
              <p:ext uri="{D42A27DB-BD31-4B8C-83A1-F6EECF244321}">
                <p14:modId xmlns:p14="http://schemas.microsoft.com/office/powerpoint/2010/main" val="2364308592"/>
              </p:ext>
            </p:extLst>
          </p:nvPr>
        </p:nvGraphicFramePr>
        <p:xfrm>
          <a:off x="3350308" y="2494061"/>
          <a:ext cx="2477028" cy="3416400"/>
        </p:xfrm>
        <a:graphic>
          <a:graphicData uri="http://schemas.openxmlformats.org/drawingml/2006/table">
            <a:tbl>
              <a:tblPr firstRow="1" bandRow="1">
                <a:tableStyleId>{2D5ABB26-0587-4C30-8999-92F81FD0307C}</a:tableStyleId>
              </a:tblPr>
              <a:tblGrid>
                <a:gridCol w="335028">
                  <a:extLst>
                    <a:ext uri="{9D8B030D-6E8A-4147-A177-3AD203B41FA5}">
                      <a16:colId xmlns:a16="http://schemas.microsoft.com/office/drawing/2014/main" val="522100375"/>
                    </a:ext>
                  </a:extLst>
                </a:gridCol>
                <a:gridCol w="2142000">
                  <a:extLst>
                    <a:ext uri="{9D8B030D-6E8A-4147-A177-3AD203B41FA5}">
                      <a16:colId xmlns:a16="http://schemas.microsoft.com/office/drawing/2014/main" val="3472539944"/>
                    </a:ext>
                  </a:extLst>
                </a:gridCol>
              </a:tblGrid>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2"/>
                        </a:buBlip>
                      </a:pPr>
                      <a:r>
                        <a:rPr lang="en-GB" sz="2000" baseline="0" noProof="0"/>
                        <a:t> </a:t>
                      </a:r>
                    </a:p>
                  </a:txBody>
                  <a:tcPr/>
                </a:tc>
                <a:tc>
                  <a:txBody>
                    <a:bodyPr/>
                    <a:lstStyle/>
                    <a:p>
                      <a:pPr marL="0" indent="0">
                        <a:buNone/>
                      </a:pPr>
                      <a:r>
                        <a:rPr lang="en-GB" sz="1050" noProof="0"/>
                        <a:t>Single point CPMS vendors such as Palazzo are </a:t>
                      </a:r>
                      <a:r>
                        <a:rPr lang="en-GB" sz="1050" b="1" noProof="0"/>
                        <a:t>well-differentiated vs. (often legacy) integrated ERP/ CPMS players </a:t>
                      </a:r>
                      <a:r>
                        <a:rPr lang="en-GB" sz="1050" noProof="0"/>
                        <a:t>and outgrowing them – their competitive advantage</a:t>
                      </a:r>
                      <a:r>
                        <a:rPr lang="en-GB" sz="1050" baseline="0" noProof="0"/>
                        <a:t> is sustainable in light of pot. increasing invest of integrated players in CPMS</a:t>
                      </a:r>
                      <a:endParaRPr lang="en-GB" sz="1050" noProof="0"/>
                    </a:p>
                  </a:txBody>
                  <a:tcPr marR="0" marT="36000" marB="36000" anchor="ctr"/>
                </a:tc>
                <a:extLst>
                  <a:ext uri="{0D108BD9-81ED-4DB2-BD59-A6C34878D82A}">
                    <a16:rowId xmlns:a16="http://schemas.microsoft.com/office/drawing/2014/main" val="3906121085"/>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2"/>
                        </a:buBlip>
                      </a:pPr>
                      <a:r>
                        <a:rPr lang="en-GB" sz="2000" baseline="0" noProof="0"/>
                        <a:t> </a:t>
                      </a:r>
                    </a:p>
                  </a:txBody>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50" b="1" noProof="0"/>
                        <a:t>BI players such as Tableau are not likely to substitute CPMS</a:t>
                      </a:r>
                      <a:r>
                        <a:rPr lang="en-GB" sz="1050" b="1" baseline="0" noProof="0"/>
                        <a:t> use cases</a:t>
                      </a:r>
                      <a:r>
                        <a:rPr lang="en-GB" sz="1050" baseline="0" noProof="0"/>
                        <a:t> – a</a:t>
                      </a:r>
                      <a:r>
                        <a:rPr lang="en-GB" sz="1050" noProof="0"/>
                        <a:t>nd there is limited threat of BI players moving</a:t>
                      </a:r>
                      <a:r>
                        <a:rPr lang="en-GB" sz="1050" baseline="0" noProof="0"/>
                        <a:t> into CPMS capabilities or competitors outcompeting with </a:t>
                      </a:r>
                      <a:r>
                        <a:rPr lang="en-GB" sz="1050" b="1" baseline="0" noProof="0"/>
                        <a:t>integrated CPMS/ BI </a:t>
                      </a:r>
                      <a:r>
                        <a:rPr lang="en-GB" sz="1050" baseline="0" noProof="0"/>
                        <a:t>solutions</a:t>
                      </a:r>
                      <a:endParaRPr lang="en-GB" sz="1050" noProof="0"/>
                    </a:p>
                  </a:txBody>
                  <a:tcPr marR="0" marT="36000" marB="36000" anchor="ctr"/>
                </a:tc>
                <a:extLst>
                  <a:ext uri="{0D108BD9-81ED-4DB2-BD59-A6C34878D82A}">
                    <a16:rowId xmlns:a16="http://schemas.microsoft.com/office/drawing/2014/main" val="1841774458"/>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1"/>
                        </a:buBlip>
                      </a:pPr>
                      <a:r>
                        <a:rPr lang="en-GB" sz="2000" baseline="0" noProof="0"/>
                        <a:t> </a:t>
                      </a:r>
                    </a:p>
                  </a:txBody>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50" noProof="0"/>
                        <a:t>There is limited threat from potential</a:t>
                      </a:r>
                      <a:r>
                        <a:rPr lang="en-GB" sz="1050" baseline="0" noProof="0"/>
                        <a:t> other </a:t>
                      </a:r>
                      <a:r>
                        <a:rPr lang="en-GB" sz="1050" b="1" baseline="0" noProof="0"/>
                        <a:t>new entrants </a:t>
                      </a:r>
                      <a:r>
                        <a:rPr lang="en-GB" sz="1050" baseline="0" noProof="0"/>
                        <a:t>(e.g. machine learning or data integration players)</a:t>
                      </a:r>
                      <a:endParaRPr lang="en-GB" sz="1050" noProof="0"/>
                    </a:p>
                  </a:txBody>
                  <a:tcPr marR="0" marT="36000" marB="36000" anchor="ctr"/>
                </a:tc>
                <a:extLst>
                  <a:ext uri="{0D108BD9-81ED-4DB2-BD59-A6C34878D82A}">
                    <a16:rowId xmlns:a16="http://schemas.microsoft.com/office/drawing/2014/main" val="2340653763"/>
                  </a:ext>
                </a:extLst>
              </a:tr>
            </a:tbl>
          </a:graphicData>
        </a:graphic>
      </p:graphicFrame>
      <p:graphicFrame>
        <p:nvGraphicFramePr>
          <p:cNvPr id="31" name="Table 30"/>
          <p:cNvGraphicFramePr>
            <a:graphicFrameLocks noGrp="1"/>
          </p:cNvGraphicFramePr>
          <p:nvPr>
            <p:custDataLst>
              <p:tags r:id="rId8"/>
            </p:custDataLst>
            <p:extLst>
              <p:ext uri="{D42A27DB-BD31-4B8C-83A1-F6EECF244321}">
                <p14:modId xmlns:p14="http://schemas.microsoft.com/office/powerpoint/2010/main" val="4086542954"/>
              </p:ext>
            </p:extLst>
          </p:nvPr>
        </p:nvGraphicFramePr>
        <p:xfrm>
          <a:off x="9390524" y="2494061"/>
          <a:ext cx="2475442" cy="3880440"/>
        </p:xfrm>
        <a:graphic>
          <a:graphicData uri="http://schemas.openxmlformats.org/drawingml/2006/table">
            <a:tbl>
              <a:tblPr firstRow="1" bandRow="1">
                <a:tableStyleId>{2D5ABB26-0587-4C30-8999-92F81FD0307C}</a:tableStyleId>
              </a:tblPr>
              <a:tblGrid>
                <a:gridCol w="333442">
                  <a:extLst>
                    <a:ext uri="{9D8B030D-6E8A-4147-A177-3AD203B41FA5}">
                      <a16:colId xmlns:a16="http://schemas.microsoft.com/office/drawing/2014/main" val="522100375"/>
                    </a:ext>
                  </a:extLst>
                </a:gridCol>
                <a:gridCol w="2142000">
                  <a:extLst>
                    <a:ext uri="{9D8B030D-6E8A-4147-A177-3AD203B41FA5}">
                      <a16:colId xmlns:a16="http://schemas.microsoft.com/office/drawing/2014/main" val="3472539944"/>
                    </a:ext>
                  </a:extLst>
                </a:gridCol>
              </a:tblGrid>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1"/>
                        </a:buBlip>
                      </a:pPr>
                      <a:r>
                        <a:rPr lang="en-GB" sz="2000" baseline="0" noProof="0"/>
                        <a:t> </a:t>
                      </a:r>
                    </a:p>
                  </a:txBody>
                  <a:tcPr/>
                </a:tc>
                <a:tc>
                  <a:txBody>
                    <a:bodyPr/>
                    <a:lstStyle/>
                    <a:p>
                      <a:pPr marL="0" marR="0" lvl="0" indent="0" algn="l" defTabSz="711200" rtl="0" eaLnBrk="1" fontAlgn="auto" latinLnBrk="0" hangingPunct="1">
                        <a:lnSpc>
                          <a:spcPct val="100000"/>
                        </a:lnSpc>
                        <a:spcBef>
                          <a:spcPts val="1200"/>
                        </a:spcBef>
                        <a:spcAft>
                          <a:spcPct val="0"/>
                        </a:spcAft>
                        <a:buClrTx/>
                        <a:buSzTx/>
                        <a:buNone/>
                        <a:defRPr/>
                      </a:pPr>
                      <a:r>
                        <a:rPr lang="en-GB" sz="1050" noProof="0"/>
                        <a:t>Palazzo</a:t>
                      </a:r>
                      <a:r>
                        <a:rPr lang="en-GB" sz="1050" baseline="0" noProof="0"/>
                        <a:t> can optimize its </a:t>
                      </a:r>
                      <a:r>
                        <a:rPr lang="en-GB" sz="1050" b="1" baseline="0" noProof="0"/>
                        <a:t>strategic positioning </a:t>
                      </a:r>
                      <a:br>
                        <a:rPr lang="en-GB" sz="1050" b="1" baseline="0" noProof="0"/>
                      </a:br>
                      <a:r>
                        <a:rPr lang="en-GB" sz="1050" b="0" baseline="0" noProof="0"/>
                        <a:t>(e.g. cross-functional business process expert based on ‘single source of truth’/ data integration, incl. implications for its product offering)</a:t>
                      </a:r>
                      <a:endParaRPr lang="en-GB" sz="1050" b="0" noProof="0"/>
                    </a:p>
                  </a:txBody>
                  <a:tcPr marR="0" marT="36000" marB="36000" anchor="ctr"/>
                </a:tc>
                <a:extLst>
                  <a:ext uri="{0D108BD9-81ED-4DB2-BD59-A6C34878D82A}">
                    <a16:rowId xmlns:a16="http://schemas.microsoft.com/office/drawing/2014/main" val="4082766252"/>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2"/>
                        </a:buBlip>
                      </a:pPr>
                      <a:r>
                        <a:rPr lang="en-GB" sz="2000" baseline="0" noProof="0"/>
                        <a:t> </a:t>
                      </a:r>
                    </a:p>
                  </a:txBody>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50" kern="1200" baseline="0" noProof="0">
                          <a:solidFill>
                            <a:schemeClr val="tx1"/>
                          </a:solidFill>
                          <a:latin typeface="+mn-lt"/>
                          <a:ea typeface="+mn-ea"/>
                          <a:cs typeface="+mn-cs"/>
                        </a:rPr>
                        <a:t>Palazzo can </a:t>
                      </a:r>
                      <a:r>
                        <a:rPr lang="en-GB" sz="1050" b="1" kern="1200" baseline="0" noProof="0">
                          <a:solidFill>
                            <a:schemeClr val="tx1"/>
                          </a:solidFill>
                          <a:latin typeface="+mn-lt"/>
                          <a:ea typeface="+mn-ea"/>
                          <a:cs typeface="+mn-cs"/>
                        </a:rPr>
                        <a:t>win higher share in attractive new customers </a:t>
                      </a:r>
                      <a:r>
                        <a:rPr lang="en-GB" sz="1050" b="0" kern="1200" baseline="0" noProof="0">
                          <a:solidFill>
                            <a:schemeClr val="tx1"/>
                          </a:solidFill>
                          <a:latin typeface="+mn-lt"/>
                          <a:ea typeface="+mn-ea"/>
                          <a:cs typeface="+mn-cs"/>
                        </a:rPr>
                        <a:t>(mid-sized companies adopting CPMS, large corporations shifting to cloud) through targeted GTM</a:t>
                      </a:r>
                    </a:p>
                  </a:txBody>
                  <a:tcPr marR="0" marT="36000" marB="36000" anchor="ctr"/>
                </a:tc>
                <a:extLst>
                  <a:ext uri="{0D108BD9-81ED-4DB2-BD59-A6C34878D82A}">
                    <a16:rowId xmlns:a16="http://schemas.microsoft.com/office/drawing/2014/main" val="2040570441"/>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1"/>
                        </a:buBlip>
                      </a:pPr>
                      <a:r>
                        <a:rPr lang="en-GB" sz="2000" baseline="0" noProof="0"/>
                        <a:t> </a:t>
                      </a:r>
                    </a:p>
                  </a:txBody>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50" kern="1200" baseline="0" noProof="0">
                          <a:solidFill>
                            <a:schemeClr val="tx1"/>
                          </a:solidFill>
                          <a:latin typeface="+mn-lt"/>
                          <a:ea typeface="+mn-ea"/>
                          <a:cs typeface="+mn-cs"/>
                        </a:rPr>
                        <a:t>Palazzo can grow its business in </a:t>
                      </a:r>
                      <a:r>
                        <a:rPr lang="en-GB" sz="1050" b="1" kern="1200" baseline="0" noProof="0">
                          <a:solidFill>
                            <a:schemeClr val="tx1"/>
                          </a:solidFill>
                          <a:latin typeface="+mn-lt"/>
                          <a:ea typeface="+mn-ea"/>
                          <a:cs typeface="+mn-cs"/>
                        </a:rPr>
                        <a:t>existing customers </a:t>
                      </a:r>
                      <a:r>
                        <a:rPr lang="en-GB" sz="1050" kern="1200" baseline="0" noProof="0">
                          <a:solidFill>
                            <a:schemeClr val="tx1"/>
                          </a:solidFill>
                          <a:latin typeface="+mn-lt"/>
                          <a:ea typeface="+mn-ea"/>
                          <a:cs typeface="+mn-cs"/>
                        </a:rPr>
                        <a:t>through </a:t>
                      </a:r>
                      <a:r>
                        <a:rPr lang="en-GB" sz="1050" b="1" kern="1200" baseline="0" noProof="0">
                          <a:solidFill>
                            <a:schemeClr val="tx1"/>
                          </a:solidFill>
                          <a:latin typeface="+mn-lt"/>
                          <a:ea typeface="+mn-ea"/>
                          <a:cs typeface="+mn-cs"/>
                        </a:rPr>
                        <a:t>function-by-function penetration</a:t>
                      </a:r>
                    </a:p>
                  </a:txBody>
                  <a:tcPr marR="0" marT="36000" marB="36000" anchor="ctr"/>
                </a:tc>
                <a:extLst>
                  <a:ext uri="{0D108BD9-81ED-4DB2-BD59-A6C34878D82A}">
                    <a16:rowId xmlns:a16="http://schemas.microsoft.com/office/drawing/2014/main" val="2375168508"/>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3"/>
                        </a:buBlip>
                      </a:pPr>
                      <a:r>
                        <a:rPr lang="en-GB" sz="2000" baseline="0" noProof="0"/>
                        <a:t> </a:t>
                      </a:r>
                    </a:p>
                  </a:txBody>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50" noProof="0"/>
                        <a:t>Palazzo can </a:t>
                      </a:r>
                      <a:r>
                        <a:rPr lang="en-GB" sz="1050" b="1" noProof="0"/>
                        <a:t>win in the US</a:t>
                      </a:r>
                      <a:r>
                        <a:rPr lang="en-GB" sz="1050" noProof="0"/>
                        <a:t> (no risk of follower position in a ‘winner takes most’ market)</a:t>
                      </a:r>
                    </a:p>
                  </a:txBody>
                  <a:tcPr marR="0" marT="36000" marB="36000" anchor="ctr"/>
                </a:tc>
                <a:extLst>
                  <a:ext uri="{0D108BD9-81ED-4DB2-BD59-A6C34878D82A}">
                    <a16:rowId xmlns:a16="http://schemas.microsoft.com/office/drawing/2014/main" val="3961922623"/>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1"/>
                        </a:buBlip>
                      </a:pPr>
                      <a:r>
                        <a:rPr lang="en-GB" sz="2000" baseline="0" noProof="0"/>
                        <a:t> </a:t>
                      </a:r>
                    </a:p>
                  </a:txBody>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50" noProof="0"/>
                        <a:t>Client is well-positioned to own the asset,</a:t>
                      </a:r>
                      <a:r>
                        <a:rPr lang="en-GB" sz="1050" baseline="0" noProof="0"/>
                        <a:t> and </a:t>
                      </a:r>
                      <a:r>
                        <a:rPr lang="en-GB" sz="1050" b="1" baseline="0" noProof="0"/>
                        <a:t>exit options </a:t>
                      </a:r>
                      <a:r>
                        <a:rPr lang="en-GB" sz="1050" baseline="0" noProof="0"/>
                        <a:t>exist (</a:t>
                      </a:r>
                      <a:r>
                        <a:rPr lang="en-GB" sz="1050" noProof="0"/>
                        <a:t>e. g. integrated</a:t>
                      </a:r>
                      <a:r>
                        <a:rPr lang="en-GB" sz="1050" baseline="0" noProof="0"/>
                        <a:t> players)</a:t>
                      </a:r>
                      <a:endParaRPr lang="en-GB" sz="1050" noProof="0"/>
                    </a:p>
                  </a:txBody>
                  <a:tcPr marR="0" marT="36000" marB="36000" anchor="ctr"/>
                </a:tc>
                <a:extLst>
                  <a:ext uri="{0D108BD9-81ED-4DB2-BD59-A6C34878D82A}">
                    <a16:rowId xmlns:a16="http://schemas.microsoft.com/office/drawing/2014/main" val="3221789317"/>
                  </a:ext>
                </a:extLst>
              </a:tr>
            </a:tbl>
          </a:graphicData>
        </a:graphic>
      </p:graphicFrame>
      <p:sp>
        <p:nvSpPr>
          <p:cNvPr id="7" name="btfpNotesBox672072"/>
          <p:cNvSpPr txBox="1"/>
          <p:nvPr>
            <p:custDataLst>
              <p:tags r:id="rId9"/>
            </p:custDataLst>
          </p:nvPr>
        </p:nvSpPr>
        <p:spPr bwMode="gray">
          <a:xfrm>
            <a:off x="330199" y="6344364"/>
            <a:ext cx="8470777" cy="246221"/>
          </a:xfrm>
          <a:prstGeom prst="rect">
            <a:avLst/>
          </a:prstGeom>
          <a:noFill/>
        </p:spPr>
        <p:txBody>
          <a:bodyPr vert="horz" wrap="square" lIns="0" tIns="0" rIns="0" bIns="0" rtlCol="0" anchor="b">
            <a:spAutoFit/>
          </a:bodyPr>
          <a:lstStyle/>
          <a:p>
            <a:pPr marL="0" indent="0">
              <a:spcBef>
                <a:spcPct val="0"/>
              </a:spcBef>
              <a:buNone/>
            </a:pPr>
            <a:r>
              <a:rPr lang="en-GB" sz="800"/>
              <a:t>Note: Preliminary evidence based on outside-in assessment; critical to confirm esp. Palazzo‘s position based on company data and access (company financials, customer cohort data, partner contribution, assessment of technology and organization)</a:t>
            </a:r>
          </a:p>
        </p:txBody>
      </p:sp>
      <p:grpSp>
        <p:nvGrpSpPr>
          <p:cNvPr id="13" name="btfpStatusSticker661067"/>
          <p:cNvGrpSpPr/>
          <p:nvPr>
            <p:custDataLst>
              <p:tags r:id="rId10"/>
            </p:custDataLst>
          </p:nvPr>
        </p:nvGrpSpPr>
        <p:grpSpPr>
          <a:xfrm>
            <a:off x="10100356" y="955344"/>
            <a:ext cx="1761444" cy="235611"/>
            <a:chOff x="10100356" y="955344"/>
            <a:chExt cx="1761444" cy="235611"/>
          </a:xfrm>
        </p:grpSpPr>
        <p:sp>
          <p:nvSpPr>
            <p:cNvPr id="11" name="btfpStatusStickerText661067"/>
            <p:cNvSpPr txBox="1"/>
            <p:nvPr/>
          </p:nvSpPr>
          <p:spPr bwMode="gray">
            <a:xfrm>
              <a:off x="10100356" y="955344"/>
              <a:ext cx="1761444" cy="235611"/>
            </a:xfrm>
            <a:prstGeom prst="rect">
              <a:avLst/>
            </a:prstGeom>
            <a:noFill/>
          </p:spPr>
          <p:txBody>
            <a:bodyPr vert="horz" wrap="none" lIns="72073" tIns="25226" rIns="0" bIns="25226" rtlCol="0" anchor="t">
              <a:spAutoFit/>
            </a:bodyPr>
            <a:lstStyle/>
            <a:p>
              <a:pPr marL="0" indent="0" algn="r">
                <a:spcBef>
                  <a:spcPct val="0"/>
                </a:spcBef>
                <a:buNone/>
              </a:pPr>
              <a:r>
                <a:rPr lang="en-GB" sz="1200" b="1" cap="all" spc="450">
                  <a:solidFill>
                    <a:srgbClr val="000000"/>
                  </a:solidFill>
                </a:rPr>
                <a:t>Preliminary</a:t>
              </a:r>
            </a:p>
          </p:txBody>
        </p:sp>
        <p:cxnSp>
          <p:nvCxnSpPr>
            <p:cNvPr id="12" name="btfpStatusStickerLine661067"/>
            <p:cNvCxnSpPr/>
            <p:nvPr/>
          </p:nvCxnSpPr>
          <p:spPr bwMode="gray">
            <a:xfrm rot="720000" flipH="1">
              <a:off x="10100356" y="955344"/>
              <a:ext cx="0" cy="235611"/>
            </a:xfrm>
            <a:prstGeom prst="line">
              <a:avLst/>
            </a:prstGeom>
            <a:ln w="19050" cap="flat" cmpd="sng">
              <a:solidFill>
                <a:srgbClr val="000000"/>
              </a:solidFill>
              <a:prstDash val="solid"/>
              <a:miter lim="800000"/>
              <a:headEnd type="none"/>
              <a:tailEnd type="none" w="med" len="lg"/>
            </a:ln>
          </p:spPr>
          <p:style>
            <a:lnRef idx="1">
              <a:schemeClr val="accent1"/>
            </a:lnRef>
            <a:fillRef idx="0">
              <a:schemeClr val="accent1"/>
            </a:fillRef>
            <a:effectRef idx="0">
              <a:schemeClr val="accent1"/>
            </a:effectRef>
            <a:fontRef idx="minor">
              <a:schemeClr val="tx1"/>
            </a:fontRef>
          </p:style>
        </p:cxnSp>
      </p:grpSp>
      <p:sp>
        <p:nvSpPr>
          <p:cNvPr id="27" name="btfpHBCheckCross159378"/>
          <p:cNvSpPr/>
          <p:nvPr>
            <p:custDataLst>
              <p:tags r:id="rId11"/>
            </p:custDataLst>
          </p:nvPr>
        </p:nvSpPr>
        <p:spPr bwMode="gray">
          <a:xfrm>
            <a:off x="5548438" y="461228"/>
            <a:ext cx="296232" cy="296232"/>
          </a:xfrm>
          <a:prstGeom prst="rect">
            <a:avLst/>
          </a:prstGeom>
          <a:blipFill>
            <a:blip r:embed="rId21"/>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2400">
              <a:solidFill>
                <a:schemeClr val="tx1"/>
              </a:solidFill>
            </a:endParaRPr>
          </a:p>
        </p:txBody>
      </p:sp>
      <p:sp>
        <p:nvSpPr>
          <p:cNvPr id="28" name="btfpHBCheckCross159378"/>
          <p:cNvSpPr/>
          <p:nvPr>
            <p:custDataLst>
              <p:tags r:id="rId12"/>
            </p:custDataLst>
          </p:nvPr>
        </p:nvSpPr>
        <p:spPr bwMode="gray">
          <a:xfrm>
            <a:off x="7062877" y="461228"/>
            <a:ext cx="296232" cy="296232"/>
          </a:xfrm>
          <a:prstGeom prst="rect">
            <a:avLst/>
          </a:prstGeom>
          <a:blipFill>
            <a:blip r:embed="rId22"/>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2400">
              <a:solidFill>
                <a:schemeClr val="tx1"/>
              </a:solidFill>
            </a:endParaRPr>
          </a:p>
        </p:txBody>
      </p:sp>
      <p:sp>
        <p:nvSpPr>
          <p:cNvPr id="30" name="TextBox 29"/>
          <p:cNvSpPr txBox="1"/>
          <p:nvPr/>
        </p:nvSpPr>
        <p:spPr bwMode="gray">
          <a:xfrm>
            <a:off x="5844670" y="403716"/>
            <a:ext cx="1393174" cy="380480"/>
          </a:xfrm>
          <a:prstGeom prst="rect">
            <a:avLst/>
          </a:prstGeom>
          <a:noFill/>
        </p:spPr>
        <p:txBody>
          <a:bodyPr wrap="square" lIns="36000" tIns="36000" rIns="36000" bIns="36000" rtlCol="0">
            <a:spAutoFit/>
          </a:bodyPr>
          <a:lstStyle/>
          <a:p>
            <a:pPr marL="0" indent="0">
              <a:buNone/>
            </a:pPr>
            <a:r>
              <a:rPr lang="en-GB" sz="1000"/>
              <a:t>Favourable </a:t>
            </a:r>
            <a:br>
              <a:rPr lang="en-GB" sz="1000"/>
            </a:br>
            <a:r>
              <a:rPr lang="en-GB" sz="1000"/>
              <a:t>preliminary evidence</a:t>
            </a:r>
          </a:p>
        </p:txBody>
      </p:sp>
      <p:sp>
        <p:nvSpPr>
          <p:cNvPr id="32" name="TextBox 31"/>
          <p:cNvSpPr txBox="1"/>
          <p:nvPr>
            <p:custDataLst>
              <p:tags r:id="rId13"/>
            </p:custDataLst>
          </p:nvPr>
        </p:nvSpPr>
        <p:spPr bwMode="gray">
          <a:xfrm>
            <a:off x="7351609" y="403716"/>
            <a:ext cx="1413533" cy="380480"/>
          </a:xfrm>
          <a:prstGeom prst="rect">
            <a:avLst/>
          </a:prstGeom>
          <a:noFill/>
        </p:spPr>
        <p:txBody>
          <a:bodyPr wrap="square" lIns="36000" tIns="36000" rIns="36000" bIns="36000" rtlCol="0">
            <a:spAutoFit/>
          </a:bodyPr>
          <a:lstStyle/>
          <a:p>
            <a:pPr marL="0" indent="0">
              <a:buNone/>
            </a:pPr>
            <a:r>
              <a:rPr lang="en-GB" sz="1000"/>
              <a:t>Partially favourable preliminary evidence</a:t>
            </a:r>
          </a:p>
        </p:txBody>
      </p:sp>
      <p:sp>
        <p:nvSpPr>
          <p:cNvPr id="33" name="btfpHBCheckCross159378"/>
          <p:cNvSpPr/>
          <p:nvPr>
            <p:custDataLst>
              <p:tags r:id="rId14"/>
            </p:custDataLst>
          </p:nvPr>
        </p:nvSpPr>
        <p:spPr bwMode="gray">
          <a:xfrm>
            <a:off x="8577314" y="461228"/>
            <a:ext cx="296232" cy="296232"/>
          </a:xfrm>
          <a:prstGeom prst="rect">
            <a:avLst/>
          </a:prstGeom>
          <a:blipFill>
            <a:blip r:embed="rId23"/>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2400">
              <a:solidFill>
                <a:schemeClr val="tx1"/>
              </a:solidFill>
            </a:endParaRPr>
          </a:p>
        </p:txBody>
      </p:sp>
      <p:sp>
        <p:nvSpPr>
          <p:cNvPr id="34" name="TextBox 33"/>
          <p:cNvSpPr txBox="1"/>
          <p:nvPr/>
        </p:nvSpPr>
        <p:spPr bwMode="gray">
          <a:xfrm>
            <a:off x="8878905" y="403716"/>
            <a:ext cx="1425047" cy="380480"/>
          </a:xfrm>
          <a:prstGeom prst="rect">
            <a:avLst/>
          </a:prstGeom>
          <a:noFill/>
        </p:spPr>
        <p:txBody>
          <a:bodyPr wrap="square" lIns="36000" tIns="36000" rIns="36000" bIns="36000" rtlCol="0">
            <a:spAutoFit/>
          </a:bodyPr>
          <a:lstStyle/>
          <a:p>
            <a:pPr marL="0" indent="0">
              <a:buNone/>
            </a:pPr>
            <a:r>
              <a:rPr lang="en-GB" sz="1000"/>
              <a:t>Unfavourable preliminary evidence</a:t>
            </a:r>
          </a:p>
        </p:txBody>
      </p:sp>
      <p:sp>
        <p:nvSpPr>
          <p:cNvPr id="35" name="btfpHBCheckCross766676"/>
          <p:cNvSpPr/>
          <p:nvPr>
            <p:custDataLst>
              <p:tags r:id="rId15"/>
            </p:custDataLst>
          </p:nvPr>
        </p:nvSpPr>
        <p:spPr bwMode="gray">
          <a:xfrm>
            <a:off x="10149810" y="461228"/>
            <a:ext cx="295200" cy="295200"/>
          </a:xfrm>
          <a:prstGeom prst="rect">
            <a:avLst/>
          </a:prstGeom>
          <a:blipFill>
            <a:blip r:embed="rId24"/>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36" name="TextBox 35"/>
          <p:cNvSpPr txBox="1"/>
          <p:nvPr/>
        </p:nvSpPr>
        <p:spPr bwMode="gray">
          <a:xfrm>
            <a:off x="10447199" y="403716"/>
            <a:ext cx="1425047" cy="380480"/>
          </a:xfrm>
          <a:prstGeom prst="rect">
            <a:avLst/>
          </a:prstGeom>
          <a:noFill/>
        </p:spPr>
        <p:txBody>
          <a:bodyPr wrap="square" lIns="36000" tIns="36000" rIns="36000" bIns="36000" rtlCol="0">
            <a:spAutoFit/>
          </a:bodyPr>
          <a:lstStyle/>
          <a:p>
            <a:pPr marL="0" indent="0">
              <a:buNone/>
            </a:pPr>
            <a:r>
              <a:rPr lang="en-GB" sz="1000"/>
              <a:t>No evidence/ </a:t>
            </a:r>
            <a:br>
              <a:rPr lang="en-GB" sz="1000"/>
            </a:br>
            <a:r>
              <a:rPr lang="en-GB" sz="1000"/>
              <a:t>requires company data</a:t>
            </a:r>
          </a:p>
        </p:txBody>
      </p:sp>
      <p:grpSp>
        <p:nvGrpSpPr>
          <p:cNvPr id="15" name="btfpStatusSticker566333"/>
          <p:cNvGrpSpPr/>
          <p:nvPr>
            <p:custDataLst>
              <p:tags r:id="rId16"/>
            </p:custDataLst>
          </p:nvPr>
        </p:nvGrpSpPr>
        <p:grpSpPr>
          <a:xfrm>
            <a:off x="7766982" y="955344"/>
            <a:ext cx="2206374" cy="235611"/>
            <a:chOff x="7766982" y="955344"/>
            <a:chExt cx="2206374" cy="235611"/>
          </a:xfrm>
        </p:grpSpPr>
        <p:sp>
          <p:nvSpPr>
            <p:cNvPr id="10" name="btfpStatusStickerText566333"/>
            <p:cNvSpPr txBox="1"/>
            <p:nvPr/>
          </p:nvSpPr>
          <p:spPr bwMode="gray">
            <a:xfrm>
              <a:off x="7766982" y="955344"/>
              <a:ext cx="2206374" cy="235611"/>
            </a:xfrm>
            <a:prstGeom prst="rect">
              <a:avLst/>
            </a:prstGeom>
            <a:noFill/>
          </p:spPr>
          <p:txBody>
            <a:bodyPr vert="horz" wrap="none" lIns="72073" tIns="25226" rIns="0" bIns="25226" rtlCol="0" anchor="t">
              <a:spAutoFit/>
            </a:bodyPr>
            <a:lstStyle/>
            <a:p>
              <a:pPr marL="0" indent="0" algn="r">
                <a:spcBef>
                  <a:spcPct val="0"/>
                </a:spcBef>
                <a:buNone/>
              </a:pPr>
              <a:r>
                <a:rPr lang="en-GB" sz="1200" b="1" cap="all" spc="450">
                  <a:solidFill>
                    <a:srgbClr val="000000"/>
                  </a:solidFill>
                </a:rPr>
                <a:t>For Discussion</a:t>
              </a:r>
            </a:p>
          </p:txBody>
        </p:sp>
        <p:cxnSp>
          <p:nvCxnSpPr>
            <p:cNvPr id="14" name="btfpStatusStickerLine566333"/>
            <p:cNvCxnSpPr/>
            <p:nvPr/>
          </p:nvCxnSpPr>
          <p:spPr bwMode="gray">
            <a:xfrm rot="720000" flipH="1">
              <a:off x="7766982" y="955344"/>
              <a:ext cx="0" cy="235611"/>
            </a:xfrm>
            <a:prstGeom prst="line">
              <a:avLst/>
            </a:prstGeom>
            <a:ln w="19050" cap="flat" cmpd="sng">
              <a:solidFill>
                <a:srgbClr val="000000"/>
              </a:solidFill>
              <a:prstDash val="solid"/>
              <a:miter lim="800000"/>
              <a:headEnd type="none"/>
              <a:tailEnd type="none" w="med" len="lg"/>
            </a:ln>
          </p:spPr>
          <p:style>
            <a:lnRef idx="1">
              <a:schemeClr val="accent1"/>
            </a:lnRef>
            <a:fillRef idx="0">
              <a:schemeClr val="accent1"/>
            </a:fillRef>
            <a:effectRef idx="0">
              <a:schemeClr val="accent1"/>
            </a:effectRef>
            <a:fontRef idx="minor">
              <a:schemeClr val="tx1"/>
            </a:fontRef>
          </p:style>
        </p:cxnSp>
      </p:grpSp>
      <p:sp>
        <p:nvSpPr>
          <p:cNvPr id="40" name="Rectangle 39"/>
          <p:cNvSpPr/>
          <p:nvPr>
            <p:custDataLst>
              <p:tags r:id="rId17"/>
            </p:custDataLst>
          </p:nvPr>
        </p:nvSpPr>
        <p:spPr bwMode="gray">
          <a:xfrm>
            <a:off x="6370416" y="1916099"/>
            <a:ext cx="2476498" cy="467343"/>
          </a:xfrm>
          <a:prstGeom prst="rect">
            <a:avLst/>
          </a:prstGeom>
          <a:solidFill>
            <a:srgbClr val="858585"/>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050" b="1">
                <a:solidFill>
                  <a:srgbClr val="FFFFFF"/>
                </a:solidFill>
              </a:rPr>
              <a:t>Palazzo has a differentiated and sustainable competitive position </a:t>
            </a:r>
          </a:p>
        </p:txBody>
      </p:sp>
      <p:graphicFrame>
        <p:nvGraphicFramePr>
          <p:cNvPr id="41" name="Table 40"/>
          <p:cNvGraphicFramePr>
            <a:graphicFrameLocks noGrp="1"/>
          </p:cNvGraphicFramePr>
          <p:nvPr>
            <p:custDataLst>
              <p:tags r:id="rId18"/>
            </p:custDataLst>
            <p:extLst>
              <p:ext uri="{D42A27DB-BD31-4B8C-83A1-F6EECF244321}">
                <p14:modId xmlns:p14="http://schemas.microsoft.com/office/powerpoint/2010/main" val="3813866940"/>
              </p:ext>
            </p:extLst>
          </p:nvPr>
        </p:nvGraphicFramePr>
        <p:xfrm>
          <a:off x="6370416" y="2494061"/>
          <a:ext cx="2477028" cy="3244560"/>
        </p:xfrm>
        <a:graphic>
          <a:graphicData uri="http://schemas.openxmlformats.org/drawingml/2006/table">
            <a:tbl>
              <a:tblPr firstRow="1" bandRow="1">
                <a:tableStyleId>{2D5ABB26-0587-4C30-8999-92F81FD0307C}</a:tableStyleId>
              </a:tblPr>
              <a:tblGrid>
                <a:gridCol w="335028">
                  <a:extLst>
                    <a:ext uri="{9D8B030D-6E8A-4147-A177-3AD203B41FA5}">
                      <a16:colId xmlns:a16="http://schemas.microsoft.com/office/drawing/2014/main" val="522100375"/>
                    </a:ext>
                  </a:extLst>
                </a:gridCol>
                <a:gridCol w="2142000">
                  <a:extLst>
                    <a:ext uri="{9D8B030D-6E8A-4147-A177-3AD203B41FA5}">
                      <a16:colId xmlns:a16="http://schemas.microsoft.com/office/drawing/2014/main" val="3472539944"/>
                    </a:ext>
                  </a:extLst>
                </a:gridCol>
              </a:tblGrid>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1"/>
                        </a:buBlip>
                      </a:pPr>
                      <a:r>
                        <a:rPr lang="en-GB" sz="2000" baseline="0" noProof="0"/>
                        <a:t> </a:t>
                      </a:r>
                    </a:p>
                  </a:txBody>
                  <a:tcPr/>
                </a:tc>
                <a:tc>
                  <a:txBody>
                    <a:bodyPr/>
                    <a:lstStyle/>
                    <a:p>
                      <a:pPr marL="0" indent="0">
                        <a:buNone/>
                      </a:pPr>
                      <a:r>
                        <a:rPr lang="en-GB" sz="1050" noProof="0"/>
                        <a:t>Palazzo has a </a:t>
                      </a:r>
                      <a:r>
                        <a:rPr lang="en-GB" sz="1050" b="1" noProof="0"/>
                        <a:t>strong position and track record </a:t>
                      </a:r>
                      <a:r>
                        <a:rPr lang="en-GB" sz="1050" noProof="0"/>
                        <a:t>in </a:t>
                      </a:r>
                      <a:r>
                        <a:rPr lang="en-GB" sz="1050" baseline="0" noProof="0"/>
                        <a:t>core markets (esp. DACH), and strong trajectory in newer markets (esp. US)</a:t>
                      </a:r>
                      <a:endParaRPr lang="en-GB" sz="1050" noProof="0"/>
                    </a:p>
                  </a:txBody>
                  <a:tcPr marR="0" marT="36000" marB="36000" anchor="ctr"/>
                </a:tc>
                <a:extLst>
                  <a:ext uri="{0D108BD9-81ED-4DB2-BD59-A6C34878D82A}">
                    <a16:rowId xmlns:a16="http://schemas.microsoft.com/office/drawing/2014/main" val="3496843263"/>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1"/>
                        </a:buBlip>
                      </a:pPr>
                      <a:r>
                        <a:rPr lang="en-GB" sz="2000" baseline="0" noProof="0"/>
                        <a:t> </a:t>
                      </a:r>
                    </a:p>
                  </a:txBody>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50" noProof="0"/>
                        <a:t>Palazzo has a </a:t>
                      </a:r>
                      <a:r>
                        <a:rPr lang="en-GB" sz="1050" b="1" noProof="0"/>
                        <a:t>strong and fairly sticky</a:t>
                      </a:r>
                      <a:r>
                        <a:rPr lang="en-GB" sz="1050" noProof="0"/>
                        <a:t> </a:t>
                      </a:r>
                      <a:r>
                        <a:rPr lang="en-GB" sz="1050" b="1" noProof="0"/>
                        <a:t>customer base </a:t>
                      </a:r>
                      <a:r>
                        <a:rPr lang="en-GB" sz="1050" b="0" noProof="0"/>
                        <a:t>(with high switching costs)</a:t>
                      </a:r>
                    </a:p>
                  </a:txBody>
                  <a:tcPr marR="0" marT="36000" marB="36000" anchor="ctr"/>
                </a:tc>
                <a:extLst>
                  <a:ext uri="{0D108BD9-81ED-4DB2-BD59-A6C34878D82A}">
                    <a16:rowId xmlns:a16="http://schemas.microsoft.com/office/drawing/2014/main" val="70124041"/>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1"/>
                        </a:buBlip>
                      </a:pPr>
                      <a:r>
                        <a:rPr lang="en-GB" sz="2000" baseline="0" noProof="0"/>
                        <a:t> </a:t>
                      </a:r>
                    </a:p>
                  </a:txBody>
                  <a:tcPr/>
                </a:tc>
                <a:tc>
                  <a:txBody>
                    <a:bodyPr/>
                    <a:lstStyle/>
                    <a:p>
                      <a:pPr marL="0" indent="0">
                        <a:buNone/>
                      </a:pPr>
                      <a:r>
                        <a:rPr lang="en-GB" sz="1050" noProof="0"/>
                        <a:t>Palazzo receives </a:t>
                      </a:r>
                      <a:r>
                        <a:rPr lang="en-GB" sz="1050" b="1" noProof="0"/>
                        <a:t>positive customer feedback </a:t>
                      </a:r>
                      <a:r>
                        <a:rPr lang="en-GB" sz="1050" b="0" noProof="0"/>
                        <a:t>and is </a:t>
                      </a:r>
                      <a:r>
                        <a:rPr lang="en-GB" sz="1050" b="1" noProof="0"/>
                        <a:t>performing differentially</a:t>
                      </a:r>
                      <a:r>
                        <a:rPr lang="en-GB" sz="1050" b="1" baseline="0" noProof="0"/>
                        <a:t> strong</a:t>
                      </a:r>
                      <a:r>
                        <a:rPr lang="en-GB" sz="1050" b="1" noProof="0"/>
                        <a:t> on KPCs </a:t>
                      </a:r>
                      <a:r>
                        <a:rPr lang="en-GB" sz="1050" b="0" noProof="0"/>
                        <a:t>incl. </a:t>
                      </a:r>
                      <a:r>
                        <a:rPr lang="en-GB" sz="1050" b="1" noProof="0"/>
                        <a:t>vs. other single point vendors</a:t>
                      </a:r>
                    </a:p>
                  </a:txBody>
                  <a:tcPr marR="0" marT="36000" marB="36000" anchor="ctr"/>
                </a:tc>
                <a:extLst>
                  <a:ext uri="{0D108BD9-81ED-4DB2-BD59-A6C34878D82A}">
                    <a16:rowId xmlns:a16="http://schemas.microsoft.com/office/drawing/2014/main" val="1129565181"/>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2"/>
                        </a:buBlip>
                      </a:pPr>
                      <a:r>
                        <a:rPr lang="en-GB" sz="2000" baseline="0" noProof="0"/>
                        <a:t> </a:t>
                      </a:r>
                    </a:p>
                  </a:txBody>
                  <a:tcPr/>
                </a:tc>
                <a:tc>
                  <a:txBody>
                    <a:bodyPr/>
                    <a:lstStyle/>
                    <a:p>
                      <a:pPr marL="0" indent="0">
                        <a:buNone/>
                      </a:pPr>
                      <a:r>
                        <a:rPr lang="en-GB" sz="1050" noProof="0"/>
                        <a:t>Palazzo</a:t>
                      </a:r>
                      <a:r>
                        <a:rPr lang="en-GB" sz="1050" baseline="0" noProof="0"/>
                        <a:t> has strong </a:t>
                      </a:r>
                      <a:r>
                        <a:rPr lang="en-GB" sz="1050" b="1" baseline="0" noProof="0"/>
                        <a:t>channel partnerships </a:t>
                      </a:r>
                      <a:endParaRPr lang="en-GB" sz="1050" b="1" noProof="0"/>
                    </a:p>
                  </a:txBody>
                  <a:tcPr marR="0" marT="36000" marB="36000" anchor="ctr"/>
                </a:tc>
                <a:extLst>
                  <a:ext uri="{0D108BD9-81ED-4DB2-BD59-A6C34878D82A}">
                    <a16:rowId xmlns:a16="http://schemas.microsoft.com/office/drawing/2014/main" val="1370252343"/>
                  </a:ext>
                </a:extLst>
              </a:tr>
              <a:tr h="0">
                <a:tc>
                  <a:txBody>
                    <a:bodyPr/>
                    <a:lstStyle/>
                    <a:p>
                      <a:pPr marL="0" indent="0" algn="ctr" defTabSz="711200" rtl="0" eaLnBrk="1" fontAlgn="ctr" latinLnBrk="0" hangingPunct="1">
                        <a:spcBef>
                          <a:spcPts val="1200"/>
                        </a:spcBef>
                        <a:buSzPct val="180000"/>
                        <a:buFont typeface="Arial" panose="020B0604020202020204" pitchFamily="34" charset="0"/>
                        <a:buBlip>
                          <a:blip r:embed="rId24"/>
                        </a:buBlip>
                      </a:pPr>
                      <a:r>
                        <a:rPr lang="en-GB" sz="2000" baseline="0" noProof="0"/>
                        <a:t> </a:t>
                      </a:r>
                    </a:p>
                  </a:txBody>
                  <a:tcPr/>
                </a:tc>
                <a:tc>
                  <a:txBody>
                    <a:bodyPr/>
                    <a:lstStyle/>
                    <a:p>
                      <a:pPr marL="0" indent="0">
                        <a:buNone/>
                      </a:pPr>
                      <a:r>
                        <a:rPr lang="en-GB" sz="1050" b="1" i="0" noProof="0"/>
                        <a:t>Underlying</a:t>
                      </a:r>
                      <a:r>
                        <a:rPr lang="en-GB" sz="1050" i="0" noProof="0"/>
                        <a:t> </a:t>
                      </a:r>
                      <a:r>
                        <a:rPr lang="en-GB" sz="1050" b="1" i="0" noProof="0"/>
                        <a:t>key success factors </a:t>
                      </a:r>
                      <a:r>
                        <a:rPr lang="en-GB" sz="1050" i="0" baseline="0" noProof="0"/>
                        <a:t>(e.g. technology, people, brand) are sustainable, scalable and hard to replicate for others</a:t>
                      </a:r>
                      <a:endParaRPr lang="en-GB" sz="1050" i="0" noProof="0"/>
                    </a:p>
                  </a:txBody>
                  <a:tcPr marR="0" marT="36000" marB="36000" anchor="ctr"/>
                </a:tc>
                <a:extLst>
                  <a:ext uri="{0D108BD9-81ED-4DB2-BD59-A6C34878D82A}">
                    <a16:rowId xmlns:a16="http://schemas.microsoft.com/office/drawing/2014/main" val="3928487892"/>
                  </a:ext>
                </a:extLst>
              </a:tr>
            </a:tbl>
          </a:graphicData>
        </a:graphic>
      </p:graphicFrame>
      <p:sp>
        <p:nvSpPr>
          <p:cNvPr id="37" name="Rectangle 36"/>
          <p:cNvSpPr/>
          <p:nvPr/>
        </p:nvSpPr>
        <p:spPr bwMode="gray">
          <a:xfrm>
            <a:off x="12349316" y="1"/>
            <a:ext cx="2331884" cy="145142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nSpc>
                <a:spcPts val="1200"/>
              </a:lnSpc>
              <a:spcBef>
                <a:spcPct val="0"/>
              </a:spcBef>
              <a:buNone/>
            </a:pPr>
            <a:r>
              <a:rPr lang="en-US" sz="1200">
                <a:solidFill>
                  <a:srgbClr val="5C5C5C"/>
                </a:solidFill>
              </a:rPr>
              <a:t>Board International (</a:t>
            </a:r>
            <a:r>
              <a:rPr lang="en-US" sz="1200" b="1">
                <a:solidFill>
                  <a:srgbClr val="5C5C5C"/>
                </a:solidFill>
              </a:rPr>
              <a:t>Palazzo</a:t>
            </a:r>
            <a:r>
              <a:rPr lang="en-US" sz="1200">
                <a:solidFill>
                  <a:srgbClr val="5C5C5C"/>
                </a:solidFill>
              </a:rPr>
              <a:t>)</a:t>
            </a:r>
          </a:p>
          <a:p>
            <a:pPr marL="0" indent="0">
              <a:lnSpc>
                <a:spcPts val="1200"/>
              </a:lnSpc>
              <a:spcBef>
                <a:spcPct val="0"/>
              </a:spcBef>
              <a:buNone/>
            </a:pPr>
            <a:r>
              <a:rPr lang="en-US" sz="1200">
                <a:solidFill>
                  <a:srgbClr val="5C5C5C"/>
                </a:solidFill>
              </a:rPr>
              <a:t>Target: Analytics software provider (BOARD toolkit) with focus on Business Intelligence  and Corporate Performance Management</a:t>
            </a:r>
          </a:p>
          <a:p>
            <a:pPr marL="0" indent="0">
              <a:lnSpc>
                <a:spcPts val="1200"/>
              </a:lnSpc>
              <a:spcBef>
                <a:spcPct val="0"/>
              </a:spcBef>
              <a:buNone/>
            </a:pPr>
            <a:r>
              <a:rPr lang="en-US" sz="1200">
                <a:solidFill>
                  <a:srgbClr val="5C5C5C"/>
                </a:solidFill>
              </a:rPr>
              <a:t>Year: n/a</a:t>
            </a:r>
          </a:p>
          <a:p>
            <a:pPr marL="0" indent="0">
              <a:lnSpc>
                <a:spcPts val="1200"/>
              </a:lnSpc>
              <a:spcBef>
                <a:spcPct val="0"/>
              </a:spcBef>
              <a:buNone/>
            </a:pPr>
            <a:r>
              <a:rPr lang="en-US" sz="1200">
                <a:solidFill>
                  <a:srgbClr val="5C5C5C"/>
                </a:solidFill>
              </a:rPr>
              <a:t>Country: n/a </a:t>
            </a:r>
          </a:p>
          <a:p>
            <a:pPr marL="0" indent="0">
              <a:lnSpc>
                <a:spcPts val="1200"/>
              </a:lnSpc>
              <a:spcBef>
                <a:spcPct val="0"/>
              </a:spcBef>
              <a:buNone/>
            </a:pPr>
            <a:r>
              <a:rPr lang="en-US" sz="1200">
                <a:solidFill>
                  <a:srgbClr val="5C5C5C"/>
                </a:solidFill>
              </a:rPr>
              <a:t>Client: n/a </a:t>
            </a:r>
          </a:p>
          <a:p>
            <a:pPr marL="0" indent="0" algn="ctr">
              <a:buNone/>
            </a:pPr>
            <a:endParaRPr lang="en-US" sz="120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3372765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btfpColumnIndicatorGroup2">
            <a:extLst>
              <a:ext uri="{FF2B5EF4-FFF2-40B4-BE49-F238E27FC236}">
                <a16:creationId xmlns:a16="http://schemas.microsoft.com/office/drawing/2014/main" id="{0212D1A5-29F0-4FF2-80DE-DBF08129E5FB}"/>
              </a:ext>
            </a:extLst>
          </p:cNvPr>
          <p:cNvGrpSpPr/>
          <p:nvPr/>
        </p:nvGrpSpPr>
        <p:grpSpPr>
          <a:xfrm>
            <a:off x="0" y="6926580"/>
            <a:ext cx="12192000" cy="137160"/>
            <a:chOff x="0" y="6926580"/>
            <a:chExt cx="12192000" cy="137160"/>
          </a:xfrm>
        </p:grpSpPr>
        <p:sp>
          <p:nvSpPr>
            <p:cNvPr id="13" name="btfpColumnGapBlocker623834">
              <a:extLst>
                <a:ext uri="{FF2B5EF4-FFF2-40B4-BE49-F238E27FC236}">
                  <a16:creationId xmlns:a16="http://schemas.microsoft.com/office/drawing/2014/main" id="{9FA95DA1-CC4E-4EDF-9DCD-BE3FF31F36CF}"/>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983468">
              <a:extLst>
                <a:ext uri="{FF2B5EF4-FFF2-40B4-BE49-F238E27FC236}">
                  <a16:creationId xmlns:a16="http://schemas.microsoft.com/office/drawing/2014/main" id="{AFB7FFE1-328C-468A-A22D-FFF34895E7D3}"/>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657232">
              <a:extLst>
                <a:ext uri="{FF2B5EF4-FFF2-40B4-BE49-F238E27FC236}">
                  <a16:creationId xmlns:a16="http://schemas.microsoft.com/office/drawing/2014/main" id="{35E47599-427E-41E4-B63E-0A589A205E8B}"/>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698403">
              <a:extLst>
                <a:ext uri="{FF2B5EF4-FFF2-40B4-BE49-F238E27FC236}">
                  <a16:creationId xmlns:a16="http://schemas.microsoft.com/office/drawing/2014/main" id="{3EB519DD-E59E-47DD-9E55-CE34796A157D}"/>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4" name="btfpColumnIndicatorGroup1">
            <a:extLst>
              <a:ext uri="{FF2B5EF4-FFF2-40B4-BE49-F238E27FC236}">
                <a16:creationId xmlns:a16="http://schemas.microsoft.com/office/drawing/2014/main" id="{0FA75310-A58B-4301-B31C-493FCA5BD97A}"/>
              </a:ext>
            </a:extLst>
          </p:cNvPr>
          <p:cNvGrpSpPr/>
          <p:nvPr/>
        </p:nvGrpSpPr>
        <p:grpSpPr>
          <a:xfrm>
            <a:off x="0" y="-205740"/>
            <a:ext cx="12192000" cy="137160"/>
            <a:chOff x="0" y="-205740"/>
            <a:chExt cx="12192000" cy="137160"/>
          </a:xfrm>
        </p:grpSpPr>
        <p:sp>
          <p:nvSpPr>
            <p:cNvPr id="12" name="btfpColumnGapBlocker758004">
              <a:extLst>
                <a:ext uri="{FF2B5EF4-FFF2-40B4-BE49-F238E27FC236}">
                  <a16:creationId xmlns:a16="http://schemas.microsoft.com/office/drawing/2014/main" id="{7EEAA6BC-3001-490F-A597-D371201192CA}"/>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550177">
              <a:extLst>
                <a:ext uri="{FF2B5EF4-FFF2-40B4-BE49-F238E27FC236}">
                  <a16:creationId xmlns:a16="http://schemas.microsoft.com/office/drawing/2014/main" id="{A5F79E3A-CB44-404C-AD90-18CF30448D6D}"/>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391891">
              <a:extLst>
                <a:ext uri="{FF2B5EF4-FFF2-40B4-BE49-F238E27FC236}">
                  <a16:creationId xmlns:a16="http://schemas.microsoft.com/office/drawing/2014/main" id="{7E89DD72-7401-4D58-8A20-ABD83AAF6D15}"/>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210837">
              <a:extLst>
                <a:ext uri="{FF2B5EF4-FFF2-40B4-BE49-F238E27FC236}">
                  <a16:creationId xmlns:a16="http://schemas.microsoft.com/office/drawing/2014/main" id="{BC892D8C-9A35-48D3-B2C9-C608CC0861F2}"/>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Interactive example: Bugaboo</a:t>
            </a:r>
          </a:p>
        </p:txBody>
      </p:sp>
      <p:sp>
        <p:nvSpPr>
          <p:cNvPr id="3" name="btfpLayoutConfig" hidden="1"/>
          <p:cNvSpPr txBox="1"/>
          <p:nvPr/>
        </p:nvSpPr>
        <p:spPr bwMode="gray">
          <a:xfrm>
            <a:off x="12700" y="12700"/>
            <a:ext cx="733140"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overall_1_131709433416784645 columns_1_131709433416784645 11_0_131721643196177708 15_1_132126714481686160 </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rcRect l="14709" t="6799" r="13474"/>
          <a:stretch>
            <a:fillRect/>
          </a:stretch>
        </p:blipFill>
        <p:spPr>
          <a:xfrm>
            <a:off x="330200" y="996688"/>
            <a:ext cx="3883454" cy="4207131"/>
          </a:xfrm>
          <a:prstGeom prst="rect">
            <a:avLst/>
          </a:prstGeom>
        </p:spPr>
      </p:pic>
      <p:grpSp>
        <p:nvGrpSpPr>
          <p:cNvPr id="15" name="btfpConclusionArrow625120"/>
          <p:cNvGrpSpPr/>
          <p:nvPr>
            <p:custDataLst>
              <p:tags r:id="rId2"/>
            </p:custDataLst>
          </p:nvPr>
        </p:nvGrpSpPr>
        <p:grpSpPr>
          <a:xfrm>
            <a:off x="330200" y="5501641"/>
            <a:ext cx="11531600" cy="1064260"/>
            <a:chOff x="-939801" y="1451640"/>
            <a:chExt cx="11531600" cy="1064260"/>
          </a:xfrm>
        </p:grpSpPr>
        <p:sp>
          <p:nvSpPr>
            <p:cNvPr id="16" name="btfpConclusionArrowText625120"/>
            <p:cNvSpPr txBox="1"/>
            <p:nvPr/>
          </p:nvSpPr>
          <p:spPr bwMode="gray">
            <a:xfrm>
              <a:off x="-939801" y="1812002"/>
              <a:ext cx="11531600" cy="703898"/>
            </a:xfrm>
            <a:prstGeom prst="rect">
              <a:avLst/>
            </a:prstGeom>
            <a:noFill/>
          </p:spPr>
          <p:txBody>
            <a:bodyPr vert="horz" wrap="square" lIns="36036" tIns="36036" rIns="36036" bIns="180181" rtlCol="0" anchor="ctr">
              <a:spAutoFit/>
            </a:bodyPr>
            <a:lstStyle/>
            <a:p>
              <a:pPr marL="0" indent="0" algn="ctr">
                <a:spcBef>
                  <a:spcPct val="0"/>
                </a:spcBef>
                <a:buNone/>
              </a:pPr>
              <a:r>
                <a:rPr lang="en-US" b="1">
                  <a:solidFill>
                    <a:srgbClr val="CC0000"/>
                  </a:solidFill>
                </a:rPr>
                <a:t>As a group: What is your overall investment thesis?</a:t>
              </a:r>
            </a:p>
            <a:p>
              <a:pPr marL="0" indent="0" algn="ctr">
                <a:spcBef>
                  <a:spcPct val="0"/>
                </a:spcBef>
                <a:buNone/>
              </a:pPr>
              <a:r>
                <a:rPr lang="en-US" b="1">
                  <a:solidFill>
                    <a:srgbClr val="CC0000"/>
                  </a:solidFill>
                </a:rPr>
                <a:t>How will it help you realise more value than the other funds competing for Bugaboo?</a:t>
              </a:r>
            </a:p>
          </p:txBody>
        </p:sp>
        <p:sp>
          <p:nvSpPr>
            <p:cNvPr id="17" name="btfpConclusionArrowPointer625120"/>
            <p:cNvSpPr/>
            <p:nvPr/>
          </p:nvSpPr>
          <p:spPr bwMode="gray">
            <a:xfrm>
              <a:off x="4393564" y="1451640"/>
              <a:ext cx="864870"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cxnSp>
          <p:nvCxnSpPr>
            <p:cNvPr id="18" name="btfpConclusionArrowLineLeft625120"/>
            <p:cNvCxnSpPr/>
            <p:nvPr/>
          </p:nvCxnSpPr>
          <p:spPr bwMode="gray">
            <a:xfrm>
              <a:off x="-939801" y="1692001"/>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9" name="btfpConclusionArrowLineRight625120"/>
            <p:cNvCxnSpPr/>
            <p:nvPr/>
          </p:nvCxnSpPr>
          <p:spPr bwMode="gray">
            <a:xfrm>
              <a:off x="5171947" y="1692001"/>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11" name="Source"/>
          <p:cNvSpPr>
            <a:spLocks noGrp="1"/>
          </p:cNvSpPr>
          <p:nvPr>
            <p:custDataLst>
              <p:tags r:id="rId3"/>
            </p:custDataLst>
          </p:nvPr>
        </p:nvSpPr>
        <p:spPr bwMode="auto">
          <a:xfrm>
            <a:off x="4134255" y="1139535"/>
            <a:ext cx="7735274" cy="4131596"/>
          </a:xfrm>
          <a:prstGeom prst="rect">
            <a:avLst/>
          </a:prstGeom>
          <a:noFill/>
          <a:ln w="9525">
            <a:noFill/>
            <a:miter lim="800000"/>
          </a:ln>
          <a:effectLst/>
        </p:spPr>
        <p:txBody>
          <a:bodyPr vert="horz" wrap="square" lIns="44434" tIns="44434" rIns="44434" bIns="44434" numCol="1" anchor="t" anchorCtr="0" compatLnSpc="1">
            <a:prstTxWarp prst="textNoShape">
              <a:avLst/>
            </a:prstTxWarp>
            <a:spAutoFit/>
          </a:bodyPr>
          <a:lstStyle>
            <a:lvl1pPr marL="173736" indent="-173736" algn="l" defTabSz="981075" rtl="0" eaLnBrk="0" fontAlgn="base" hangingPunct="0">
              <a:spcBef>
                <a:spcPct val="40000"/>
              </a:spcBef>
              <a:spcAft>
                <a:spcPct val="0"/>
              </a:spcAft>
              <a:buClr>
                <a:schemeClr val="tx1"/>
              </a:buClr>
              <a:buFont typeface="Verdana" pitchFamily="34" charset="0"/>
              <a:buChar char="•"/>
              <a:defRPr sz="1800">
                <a:solidFill>
                  <a:schemeClr val="tx1"/>
                </a:solidFill>
                <a:latin typeface="Verdana" pitchFamily="34" charset="0"/>
                <a:ea typeface="+mn-ea"/>
                <a:cs typeface="+mn-cs"/>
              </a:defRPr>
            </a:lvl1pPr>
            <a:lvl2pPr marL="448056" indent="-82296" algn="l" defTabSz="981075" rtl="0" eaLnBrk="0" fontAlgn="base" hangingPunct="0">
              <a:spcBef>
                <a:spcPct val="20000"/>
              </a:spcBef>
              <a:spcAft>
                <a:spcPct val="0"/>
              </a:spcAft>
              <a:buClr>
                <a:schemeClr val="tx1"/>
              </a:buClr>
              <a:buChar char="-"/>
              <a:defRPr sz="1600">
                <a:solidFill>
                  <a:schemeClr val="tx1"/>
                </a:solidFill>
                <a:latin typeface="Verdana" pitchFamily="34" charset="0"/>
              </a:defRPr>
            </a:lvl2pPr>
            <a:lvl3pPr marL="813816" indent="-201168" algn="l" defTabSz="981075" rtl="0" eaLnBrk="0" fontAlgn="base" hangingPunct="0">
              <a:spcBef>
                <a:spcPct val="20000"/>
              </a:spcBef>
              <a:spcAft>
                <a:spcPct val="0"/>
              </a:spcAft>
              <a:buClr>
                <a:schemeClr val="tx1"/>
              </a:buClr>
              <a:buFont typeface="Marlett" pitchFamily="2" charset="2"/>
              <a:buChar char="8"/>
              <a:defRPr sz="1600">
                <a:solidFill>
                  <a:schemeClr val="tx1"/>
                </a:solidFill>
                <a:latin typeface="Verdana" pitchFamily="34" charset="0"/>
              </a:defRPr>
            </a:lvl3pPr>
            <a:lvl4pPr marL="1084263" indent="-206375" algn="l" defTabSz="981075" rtl="0" eaLnBrk="0" fontAlgn="base" hangingPunct="0">
              <a:spcBef>
                <a:spcPct val="20000"/>
              </a:spcBef>
              <a:spcAft>
                <a:spcPct val="0"/>
              </a:spcAft>
              <a:buClr>
                <a:schemeClr val="tx1"/>
              </a:buClr>
              <a:buChar char="-"/>
              <a:defRPr sz="16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spcBef>
                <a:spcPts val="1800"/>
              </a:spcBef>
              <a:spcAft>
                <a:spcPct val="0"/>
              </a:spcAft>
              <a:buClr>
                <a:prstClr val="black"/>
              </a:buClr>
            </a:pPr>
            <a:r>
              <a:rPr lang="en-GB" altLang="ja-JP" sz="1600">
                <a:solidFill>
                  <a:prstClr val="black"/>
                </a:solidFill>
                <a:latin typeface="+mj-lt"/>
              </a:rPr>
              <a:t>The year is 2017</a:t>
            </a:r>
          </a:p>
          <a:p>
            <a:pPr>
              <a:spcBef>
                <a:spcPts val="1800"/>
              </a:spcBef>
              <a:spcAft>
                <a:spcPct val="0"/>
              </a:spcAft>
              <a:buClr>
                <a:prstClr val="black"/>
              </a:buClr>
            </a:pPr>
            <a:r>
              <a:rPr lang="en-GB" altLang="ja-JP" sz="1600">
                <a:solidFill>
                  <a:prstClr val="black"/>
                </a:solidFill>
                <a:latin typeface="+mj-lt"/>
              </a:rPr>
              <a:t>The target is Bugaboo </a:t>
            </a:r>
            <a:r>
              <a:rPr lang="en-GB" altLang="ja-JP" sz="1600">
                <a:solidFill>
                  <a:prstClr val="black"/>
                </a:solidFill>
                <a:latin typeface="+mj-lt"/>
                <a:hlinkClick r:id="rId6"/>
              </a:rPr>
              <a:t>www.bugaboo.com/GB/en_GB</a:t>
            </a:r>
            <a:endParaRPr lang="en-GB" altLang="ja-JP" sz="1600">
              <a:solidFill>
                <a:srgbClr val="006393"/>
              </a:solidFill>
              <a:latin typeface="+mj-lt"/>
            </a:endParaRPr>
          </a:p>
          <a:p>
            <a:pPr>
              <a:spcBef>
                <a:spcPts val="1800"/>
              </a:spcBef>
              <a:spcAft>
                <a:spcPct val="0"/>
              </a:spcAft>
              <a:buClr>
                <a:prstClr val="black"/>
              </a:buClr>
            </a:pPr>
            <a:r>
              <a:rPr lang="en-GB" altLang="ja-JP" sz="1600">
                <a:solidFill>
                  <a:prstClr val="black"/>
                </a:solidFill>
                <a:latin typeface="+mj-lt"/>
              </a:rPr>
              <a:t>Bugaboo is an online retailer of premium strollers</a:t>
            </a:r>
          </a:p>
          <a:p>
            <a:pPr>
              <a:spcBef>
                <a:spcPts val="1800"/>
              </a:spcBef>
              <a:spcAft>
                <a:spcPct val="0"/>
              </a:spcAft>
              <a:buClr>
                <a:prstClr val="black"/>
              </a:buClr>
            </a:pPr>
            <a:r>
              <a:rPr lang="en-GB" altLang="ja-JP" sz="1600">
                <a:solidFill>
                  <a:prstClr val="black"/>
                </a:solidFill>
                <a:latin typeface="+mj-lt"/>
              </a:rPr>
              <a:t>It started in the UK and is the market leader with a great brand </a:t>
            </a:r>
          </a:p>
          <a:p>
            <a:pPr>
              <a:spcBef>
                <a:spcPts val="1800"/>
              </a:spcBef>
              <a:spcAft>
                <a:spcPct val="0"/>
              </a:spcAft>
              <a:buClr>
                <a:prstClr val="black"/>
              </a:buClr>
            </a:pPr>
            <a:r>
              <a:rPr lang="en-GB" altLang="ja-JP" sz="1600">
                <a:solidFill>
                  <a:prstClr val="black"/>
                </a:solidFill>
                <a:latin typeface="+mj-lt"/>
              </a:rPr>
              <a:t>It’s a top 3 player in the rest of Europe, however trails in US and China</a:t>
            </a:r>
          </a:p>
          <a:p>
            <a:pPr>
              <a:spcBef>
                <a:spcPts val="1800"/>
              </a:spcBef>
              <a:spcAft>
                <a:spcPct val="0"/>
              </a:spcAft>
              <a:buClr>
                <a:prstClr val="black"/>
              </a:buClr>
            </a:pPr>
            <a:r>
              <a:rPr lang="en-US" altLang="ja-JP" sz="1600">
                <a:solidFill>
                  <a:prstClr val="black"/>
                </a:solidFill>
                <a:latin typeface="+mj-lt"/>
              </a:rPr>
              <a:t>Revenue growth in the last year has slowed versus the last several years, with continuous margin decline</a:t>
            </a:r>
            <a:endParaRPr lang="en-GB" altLang="ja-JP" sz="1600">
              <a:solidFill>
                <a:prstClr val="black"/>
              </a:solidFill>
              <a:latin typeface="+mj-lt"/>
            </a:endParaRPr>
          </a:p>
          <a:p>
            <a:pPr>
              <a:spcBef>
                <a:spcPts val="1800"/>
              </a:spcBef>
              <a:spcAft>
                <a:spcPct val="0"/>
              </a:spcAft>
              <a:buClr>
                <a:prstClr val="black"/>
              </a:buClr>
            </a:pPr>
            <a:r>
              <a:rPr lang="en-GB" altLang="ja-JP" sz="1600">
                <a:solidFill>
                  <a:prstClr val="black"/>
                </a:solidFill>
                <a:latin typeface="+mj-lt"/>
              </a:rPr>
              <a:t>You are a consumer-focused PE fund with money to burn, and have owned internet companies and retailers before so think you know the space well…</a:t>
            </a:r>
          </a:p>
          <a:p>
            <a:pPr>
              <a:spcBef>
                <a:spcPts val="1800"/>
              </a:spcBef>
              <a:spcAft>
                <a:spcPct val="0"/>
              </a:spcAft>
              <a:buClr>
                <a:prstClr val="black"/>
              </a:buClr>
            </a:pPr>
            <a:r>
              <a:rPr lang="en-GB" altLang="ja-JP" sz="1600">
                <a:solidFill>
                  <a:prstClr val="black"/>
                </a:solidFill>
                <a:latin typeface="+mj-lt"/>
              </a:rPr>
              <a:t>…But it is an attractive, well-known asset so it will be a competitive auction</a:t>
            </a:r>
          </a:p>
        </p:txBody>
      </p:sp>
    </p:spTree>
    <p:custDataLst>
      <p:tags r:id="rId1"/>
    </p:custDataLst>
    <p:extLst>
      <p:ext uri="{BB962C8B-B14F-4D97-AF65-F5344CB8AC3E}">
        <p14:creationId xmlns:p14="http://schemas.microsoft.com/office/powerpoint/2010/main" val="234520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btfpColumnIndicatorGroup2">
            <a:extLst>
              <a:ext uri="{FF2B5EF4-FFF2-40B4-BE49-F238E27FC236}">
                <a16:creationId xmlns:a16="http://schemas.microsoft.com/office/drawing/2014/main" id="{3D5E43E6-2377-41CF-BDB1-14C26721D482}"/>
              </a:ext>
            </a:extLst>
          </p:cNvPr>
          <p:cNvGrpSpPr/>
          <p:nvPr/>
        </p:nvGrpSpPr>
        <p:grpSpPr>
          <a:xfrm>
            <a:off x="0" y="6926580"/>
            <a:ext cx="12192000" cy="137160"/>
            <a:chOff x="0" y="6926580"/>
            <a:chExt cx="12192000" cy="137160"/>
          </a:xfrm>
        </p:grpSpPr>
        <p:sp>
          <p:nvSpPr>
            <p:cNvPr id="24" name="btfpColumnGapBlocker551803">
              <a:extLst>
                <a:ext uri="{FF2B5EF4-FFF2-40B4-BE49-F238E27FC236}">
                  <a16:creationId xmlns:a16="http://schemas.microsoft.com/office/drawing/2014/main" id="{C889792A-6D2D-4031-846E-7947C109144B}"/>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2" name="btfpColumnGapBlocker575056">
              <a:extLst>
                <a:ext uri="{FF2B5EF4-FFF2-40B4-BE49-F238E27FC236}">
                  <a16:creationId xmlns:a16="http://schemas.microsoft.com/office/drawing/2014/main" id="{29A96E4C-37C8-463B-A08E-C3471939BF75}"/>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987564">
              <a:extLst>
                <a:ext uri="{FF2B5EF4-FFF2-40B4-BE49-F238E27FC236}">
                  <a16:creationId xmlns:a16="http://schemas.microsoft.com/office/drawing/2014/main" id="{DFA221C5-E894-4B7E-811D-BEA45EE8EB93}"/>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340548">
              <a:extLst>
                <a:ext uri="{FF2B5EF4-FFF2-40B4-BE49-F238E27FC236}">
                  <a16:creationId xmlns:a16="http://schemas.microsoft.com/office/drawing/2014/main" id="{745CDA7A-D21A-45D0-9774-3C51CB793246}"/>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5" name="btfpColumnIndicatorGroup1">
            <a:extLst>
              <a:ext uri="{FF2B5EF4-FFF2-40B4-BE49-F238E27FC236}">
                <a16:creationId xmlns:a16="http://schemas.microsoft.com/office/drawing/2014/main" id="{5EF9356D-DDA0-44D9-973F-D02FDAC39C02}"/>
              </a:ext>
            </a:extLst>
          </p:cNvPr>
          <p:cNvGrpSpPr/>
          <p:nvPr/>
        </p:nvGrpSpPr>
        <p:grpSpPr>
          <a:xfrm>
            <a:off x="0" y="-205740"/>
            <a:ext cx="12192000" cy="137160"/>
            <a:chOff x="0" y="-205740"/>
            <a:chExt cx="12192000" cy="137160"/>
          </a:xfrm>
        </p:grpSpPr>
        <p:sp>
          <p:nvSpPr>
            <p:cNvPr id="23" name="btfpColumnGapBlocker214111">
              <a:extLst>
                <a:ext uri="{FF2B5EF4-FFF2-40B4-BE49-F238E27FC236}">
                  <a16:creationId xmlns:a16="http://schemas.microsoft.com/office/drawing/2014/main" id="{22B375C6-B49C-4EA1-9762-AA4365253A8C}"/>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1" name="btfpColumnGapBlocker782213">
              <a:extLst>
                <a:ext uri="{FF2B5EF4-FFF2-40B4-BE49-F238E27FC236}">
                  <a16:creationId xmlns:a16="http://schemas.microsoft.com/office/drawing/2014/main" id="{ED23B8E4-BE8C-459B-AA37-E1D7348C1DB2}"/>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649846">
              <a:extLst>
                <a:ext uri="{FF2B5EF4-FFF2-40B4-BE49-F238E27FC236}">
                  <a16:creationId xmlns:a16="http://schemas.microsoft.com/office/drawing/2014/main" id="{577EEE97-8B59-449A-8581-DF877C191607}"/>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808918">
              <a:extLst>
                <a:ext uri="{FF2B5EF4-FFF2-40B4-BE49-F238E27FC236}">
                  <a16:creationId xmlns:a16="http://schemas.microsoft.com/office/drawing/2014/main" id="{54CB96EA-DABF-4F9E-89BC-4FE17D85C9AE}"/>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Interactive example: Investment Thesis for Bugaboo from previous DD work</a:t>
            </a:r>
          </a:p>
        </p:txBody>
      </p:sp>
      <p:sp>
        <p:nvSpPr>
          <p:cNvPr id="3" name="btfpLayoutConfig" hidden="1"/>
          <p:cNvSpPr txBox="1"/>
          <p:nvPr/>
        </p:nvSpPr>
        <p:spPr bwMode="gray">
          <a:xfrm>
            <a:off x="12700" y="12700"/>
            <a:ext cx="733140"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overall_0_132131219339487173 columns_1_132126867096361509 11_0_132131219345256717 20_1_132131220102022747 </a:t>
            </a:r>
          </a:p>
        </p:txBody>
      </p:sp>
      <p:sp>
        <p:nvSpPr>
          <p:cNvPr id="8" name="btfpBulletedList783994"/>
          <p:cNvSpPr txBox="1"/>
          <p:nvPr>
            <p:custDataLst>
              <p:tags r:id="rId2"/>
            </p:custDataLst>
          </p:nvPr>
        </p:nvSpPr>
        <p:spPr>
          <a:xfrm>
            <a:off x="1661532" y="1177653"/>
            <a:ext cx="10195506" cy="5675907"/>
          </a:xfrm>
          <a:prstGeom prst="rect">
            <a:avLst/>
          </a:prstGeom>
          <a:noFill/>
        </p:spPr>
        <p:txBody>
          <a:bodyPr vert="horz" wrap="square" lIns="36000" tIns="36000" rIns="36000" bIns="36000" rtlCol="0" anchor="t">
            <a:noAutofit/>
          </a:bodyPr>
          <a:lstStyle/>
          <a:p>
            <a:pPr>
              <a:buSzTx/>
            </a:pPr>
            <a:r>
              <a:rPr lang="en-GB" sz="1400"/>
              <a:t>Bugaboo has a strong long-term growth profile driven by its unique R&amp;D (design and innovation) capability; recent </a:t>
            </a:r>
            <a:r>
              <a:rPr lang="en-GB" sz="1400" b="1"/>
              <a:t>under-performance did not affect brand fundamentals </a:t>
            </a:r>
            <a:r>
              <a:rPr lang="en-GB" sz="1400"/>
              <a:t>but </a:t>
            </a:r>
            <a:r>
              <a:rPr lang="en-GB" sz="1400" b="1"/>
              <a:t>allowed</a:t>
            </a:r>
            <a:r>
              <a:rPr lang="en-GB" sz="1400"/>
              <a:t> </a:t>
            </a:r>
            <a:r>
              <a:rPr lang="en-GB" sz="1400" b="1"/>
              <a:t>competition to enter and scale</a:t>
            </a:r>
          </a:p>
          <a:p>
            <a:pPr lvl="1">
              <a:buSzTx/>
            </a:pPr>
            <a:r>
              <a:rPr lang="en-GB" sz="1200"/>
              <a:t>Bugaboo has seen sustained long-term growth, premiumising its core markets and building the most aspirational brand</a:t>
            </a:r>
          </a:p>
          <a:p>
            <a:pPr lvl="1">
              <a:buSzTx/>
            </a:pPr>
            <a:r>
              <a:rPr lang="en-GB" sz="1200"/>
              <a:t>The premium stroller market continues to be fundamentally attractive given size, growth and profitability profiles</a:t>
            </a:r>
          </a:p>
          <a:p>
            <a:pPr lvl="1">
              <a:buSzTx/>
            </a:pPr>
            <a:r>
              <a:rPr lang="en-GB" sz="1200"/>
              <a:t>Revenue drop is the result of products maturation in all geographies, and of loss of commercial focus at key retailers; competitors have taken share leveraging product innovations and superior commercial focus (# of visits, flexible trade terms)</a:t>
            </a:r>
          </a:p>
          <a:p>
            <a:pPr lvl="1">
              <a:buSzTx/>
            </a:pPr>
            <a:r>
              <a:rPr lang="en-GB" sz="1200"/>
              <a:t>This short-term underperformance in execution has however not yet affected brand fundamentals for consumers (high NPS and rating on KPCs) or retailers (“must have” brand); case studies show that turnaround of execution issues of strong brands is possible in the short term </a:t>
            </a:r>
          </a:p>
          <a:p>
            <a:pPr>
              <a:buSzTx/>
            </a:pPr>
            <a:r>
              <a:rPr lang="en-GB" sz="1400"/>
              <a:t>In the next 5 years, Bugaboo has </a:t>
            </a:r>
            <a:r>
              <a:rPr lang="en-GB" sz="1400" b="1"/>
              <a:t>potential to grow revenues by ~10+% p.a. </a:t>
            </a:r>
            <a:r>
              <a:rPr lang="en-GB" sz="1400"/>
              <a:t>– growth is conditional to </a:t>
            </a:r>
            <a:r>
              <a:rPr lang="en-GB" sz="1400" b="1"/>
              <a:t>success of current product pipeline </a:t>
            </a:r>
            <a:r>
              <a:rPr lang="en-GB" sz="1400"/>
              <a:t>and </a:t>
            </a:r>
            <a:r>
              <a:rPr lang="en-GB" sz="1400" b="1"/>
              <a:t>improved retail management</a:t>
            </a:r>
          </a:p>
          <a:p>
            <a:pPr lvl="1">
              <a:buSzTx/>
            </a:pPr>
            <a:r>
              <a:rPr lang="en-GB" sz="1200"/>
              <a:t>Regaining leadership at key customers and penetrate more doors is possible by leveraging NPD, driving frequency and quality of retail visits</a:t>
            </a:r>
          </a:p>
          <a:p>
            <a:pPr lvl="1">
              <a:buSzTx/>
            </a:pPr>
            <a:r>
              <a:rPr lang="en-GB" sz="1200"/>
              <a:t>There are tangible product adjacencies e.g. in Car seats and Baby carriers based on strong consumer pull and capability overlap</a:t>
            </a:r>
          </a:p>
          <a:p>
            <a:pPr lvl="1">
              <a:buSzTx/>
            </a:pPr>
            <a:r>
              <a:rPr lang="en-GB" sz="1200"/>
              <a:t>Success in the US will be key to top line growth requiring a specific strategy to win: Repositioning brand image towards and wining with Amazon</a:t>
            </a:r>
          </a:p>
          <a:p>
            <a:pPr>
              <a:buSzTx/>
            </a:pPr>
            <a:r>
              <a:rPr lang="en-GB" sz="1400"/>
              <a:t>There is </a:t>
            </a:r>
            <a:r>
              <a:rPr lang="en-GB" sz="1400" b="1"/>
              <a:t>potential to take overall EBITDA margin to 20+% while achieving this level of top line growth</a:t>
            </a:r>
          </a:p>
          <a:p>
            <a:pPr lvl="1">
              <a:buSzTx/>
            </a:pPr>
            <a:r>
              <a:rPr lang="en-GB" sz="1200"/>
              <a:t>There are a number of actionable cost reduction opportunities (SAMA dnd R&amp;D FTE cost, non-FTE efficiencies)</a:t>
            </a:r>
          </a:p>
          <a:p>
            <a:pPr lvl="1">
              <a:buSzTx/>
            </a:pPr>
            <a:r>
              <a:rPr lang="en-GB" sz="1200"/>
              <a:t>Saving measures are net of required investments (e.g. in channel management and online marketing) and do not curb Bugaboos ability to drive top-line growth</a:t>
            </a:r>
          </a:p>
          <a:p>
            <a:pPr>
              <a:buSzTx/>
            </a:pPr>
            <a:r>
              <a:rPr lang="en-GB" sz="1400"/>
              <a:t>In the longer-term, </a:t>
            </a:r>
            <a:r>
              <a:rPr lang="en-GB" sz="1400" b="1"/>
              <a:t>Bugaboo has opportunity to accelerate growth </a:t>
            </a:r>
            <a:r>
              <a:rPr lang="en-GB" sz="1400"/>
              <a:t>building on its distinctive capabilities. Driving to achieve truly global geographic scale will be a crucial component of future growth and allow for an attractive exit</a:t>
            </a:r>
          </a:p>
        </p:txBody>
      </p:sp>
      <p:grpSp>
        <p:nvGrpSpPr>
          <p:cNvPr id="11" name="btfpRowHeaderBox348511"/>
          <p:cNvGrpSpPr/>
          <p:nvPr>
            <p:custDataLst>
              <p:tags r:id="rId3"/>
            </p:custDataLst>
          </p:nvPr>
        </p:nvGrpSpPr>
        <p:grpSpPr>
          <a:xfrm>
            <a:off x="334962" y="1268413"/>
            <a:ext cx="1152485" cy="1809324"/>
            <a:chOff x="330200" y="6980560"/>
            <a:chExt cx="2540000" cy="972979"/>
          </a:xfrm>
        </p:grpSpPr>
        <p:sp>
          <p:nvSpPr>
            <p:cNvPr id="9" name="btfpRowHeaderBoxText348511"/>
            <p:cNvSpPr txBox="1"/>
            <p:nvPr/>
          </p:nvSpPr>
          <p:spPr bwMode="gray">
            <a:xfrm>
              <a:off x="330200" y="6980560"/>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US" sz="1600" b="1">
                  <a:solidFill>
                    <a:srgbClr val="000000"/>
                  </a:solidFill>
                </a:rPr>
                <a:t>Core business intact</a:t>
              </a:r>
            </a:p>
          </p:txBody>
        </p:sp>
        <p:cxnSp>
          <p:nvCxnSpPr>
            <p:cNvPr id="10" name="btfpRowHeaderBoxLine348511"/>
            <p:cNvCxnSpPr/>
            <p:nvPr/>
          </p:nvCxnSpPr>
          <p:spPr bwMode="gray">
            <a:xfrm flipH="1">
              <a:off x="2870200" y="6980560"/>
              <a:ext cx="0" cy="972979"/>
            </a:xfrm>
            <a:prstGeom prst="line">
              <a:avLst/>
            </a:prstGeom>
            <a:ln w="152400"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2" name="btfpRowHeaderBox348511"/>
          <p:cNvGrpSpPr/>
          <p:nvPr>
            <p:custDataLst>
              <p:tags r:id="rId4"/>
            </p:custDataLst>
          </p:nvPr>
        </p:nvGrpSpPr>
        <p:grpSpPr>
          <a:xfrm>
            <a:off x="334963" y="3231027"/>
            <a:ext cx="1152485" cy="2210767"/>
            <a:chOff x="330200" y="6980560"/>
            <a:chExt cx="2540000" cy="972979"/>
          </a:xfrm>
        </p:grpSpPr>
        <p:sp>
          <p:nvSpPr>
            <p:cNvPr id="13" name="btfpRowHeaderBoxText348511"/>
            <p:cNvSpPr txBox="1"/>
            <p:nvPr/>
          </p:nvSpPr>
          <p:spPr bwMode="gray">
            <a:xfrm>
              <a:off x="330200" y="6980560"/>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US" sz="1600" b="1">
                  <a:solidFill>
                    <a:srgbClr val="000000"/>
                  </a:solidFill>
                </a:rPr>
                <a:t>Clear path to value creation</a:t>
              </a:r>
            </a:p>
          </p:txBody>
        </p:sp>
        <p:cxnSp>
          <p:nvCxnSpPr>
            <p:cNvPr id="14" name="btfpRowHeaderBoxLine348511"/>
            <p:cNvCxnSpPr/>
            <p:nvPr/>
          </p:nvCxnSpPr>
          <p:spPr bwMode="gray">
            <a:xfrm flipH="1">
              <a:off x="2870200" y="6980560"/>
              <a:ext cx="0" cy="972979"/>
            </a:xfrm>
            <a:prstGeom prst="line">
              <a:avLst/>
            </a:prstGeom>
            <a:ln w="152400"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5" name="btfpRowHeaderBox348511"/>
          <p:cNvGrpSpPr/>
          <p:nvPr>
            <p:custDataLst>
              <p:tags r:id="rId5"/>
            </p:custDataLst>
          </p:nvPr>
        </p:nvGrpSpPr>
        <p:grpSpPr>
          <a:xfrm>
            <a:off x="334963" y="5595084"/>
            <a:ext cx="1152485" cy="761110"/>
            <a:chOff x="330200" y="6980560"/>
            <a:chExt cx="2540000" cy="972979"/>
          </a:xfrm>
        </p:grpSpPr>
        <p:sp>
          <p:nvSpPr>
            <p:cNvPr id="16" name="btfpRowHeaderBoxText348511"/>
            <p:cNvSpPr txBox="1"/>
            <p:nvPr/>
          </p:nvSpPr>
          <p:spPr bwMode="gray">
            <a:xfrm>
              <a:off x="330200" y="6980560"/>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US" sz="1600" b="1">
                  <a:solidFill>
                    <a:srgbClr val="000000"/>
                  </a:solidFill>
                </a:rPr>
                <a:t>Viable exit</a:t>
              </a:r>
            </a:p>
          </p:txBody>
        </p:sp>
        <p:cxnSp>
          <p:nvCxnSpPr>
            <p:cNvPr id="17" name="btfpRowHeaderBoxLine348511"/>
            <p:cNvCxnSpPr/>
            <p:nvPr/>
          </p:nvCxnSpPr>
          <p:spPr bwMode="gray">
            <a:xfrm flipH="1">
              <a:off x="2870200" y="6980560"/>
              <a:ext cx="0" cy="972979"/>
            </a:xfrm>
            <a:prstGeom prst="line">
              <a:avLst/>
            </a:prstGeom>
            <a:ln w="152400"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btfpStatusSticker200102"/>
          <p:cNvGrpSpPr/>
          <p:nvPr>
            <p:custDataLst>
              <p:tags r:id="rId6"/>
            </p:custDataLst>
          </p:nvPr>
        </p:nvGrpSpPr>
        <p:grpSpPr>
          <a:xfrm>
            <a:off x="9655426" y="955344"/>
            <a:ext cx="2206374" cy="235611"/>
            <a:chOff x="9655426" y="955344"/>
            <a:chExt cx="2206374" cy="235611"/>
          </a:xfrm>
        </p:grpSpPr>
        <p:sp>
          <p:nvSpPr>
            <p:cNvPr id="18" name="btfpStatusStickerText200102"/>
            <p:cNvSpPr txBox="1"/>
            <p:nvPr/>
          </p:nvSpPr>
          <p:spPr bwMode="gray">
            <a:xfrm>
              <a:off x="9655426" y="955344"/>
              <a:ext cx="2206374" cy="235611"/>
            </a:xfrm>
            <a:prstGeom prst="rect">
              <a:avLst/>
            </a:prstGeom>
            <a:noFill/>
          </p:spPr>
          <p:txBody>
            <a:bodyPr vert="horz" wrap="none" lIns="72073" tIns="25226" rIns="0" bIns="25226" rtlCol="0" anchor="t">
              <a:spAutoFit/>
            </a:bodyPr>
            <a:lstStyle/>
            <a:p>
              <a:pPr marL="0" indent="0" algn="r">
                <a:spcBef>
                  <a:spcPct val="0"/>
                </a:spcBef>
                <a:buNone/>
              </a:pPr>
              <a:r>
                <a:rPr lang="en-US" sz="1200" b="1" cap="all" spc="450">
                  <a:solidFill>
                    <a:srgbClr val="000000"/>
                  </a:solidFill>
                </a:rPr>
                <a:t>For Discussion</a:t>
              </a:r>
            </a:p>
          </p:txBody>
        </p:sp>
        <p:cxnSp>
          <p:nvCxnSpPr>
            <p:cNvPr id="19" name="btfpStatusStickerLine200102"/>
            <p:cNvCxnSpPr/>
            <p:nvPr/>
          </p:nvCxnSpPr>
          <p:spPr bwMode="gray">
            <a:xfrm rot="720000" flipH="1">
              <a:off x="9655426" y="955344"/>
              <a:ext cx="0" cy="235611"/>
            </a:xfrm>
            <a:prstGeom prst="line">
              <a:avLst/>
            </a:prstGeom>
            <a:ln w="19050" cap="flat" cmpd="sng">
              <a:solidFill>
                <a:srgbClr val="000000"/>
              </a:solidFill>
              <a:prstDash val="solid"/>
              <a:miter lim="800000"/>
              <a:headEnd type="none"/>
              <a:tailEnd type="non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481308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btfpColumnIndicatorGroup2">
            <a:extLst>
              <a:ext uri="{FF2B5EF4-FFF2-40B4-BE49-F238E27FC236}">
                <a16:creationId xmlns:a16="http://schemas.microsoft.com/office/drawing/2014/main" id="{D082B30F-BAF6-4F34-8758-935A9DD40ED2}"/>
              </a:ext>
            </a:extLst>
          </p:cNvPr>
          <p:cNvGrpSpPr/>
          <p:nvPr/>
        </p:nvGrpSpPr>
        <p:grpSpPr>
          <a:xfrm>
            <a:off x="0" y="6926580"/>
            <a:ext cx="12192000" cy="137160"/>
            <a:chOff x="0" y="6926580"/>
            <a:chExt cx="12192000" cy="137160"/>
          </a:xfrm>
        </p:grpSpPr>
        <p:sp>
          <p:nvSpPr>
            <p:cNvPr id="17" name="btfpColumnGapBlocker362707">
              <a:extLst>
                <a:ext uri="{FF2B5EF4-FFF2-40B4-BE49-F238E27FC236}">
                  <a16:creationId xmlns:a16="http://schemas.microsoft.com/office/drawing/2014/main" id="{524D7415-4342-4909-8215-CE81EC54DDBB}"/>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5" name="btfpColumnGapBlocker530474">
              <a:extLst>
                <a:ext uri="{FF2B5EF4-FFF2-40B4-BE49-F238E27FC236}">
                  <a16:creationId xmlns:a16="http://schemas.microsoft.com/office/drawing/2014/main" id="{BE4CC0A0-5F7C-4726-B196-8C4AB9F7B0FE}"/>
                </a:ext>
              </a:extLst>
            </p:cNvPr>
            <p:cNvSpPr/>
            <p:nvPr/>
          </p:nvSpPr>
          <p:spPr bwMode="gray">
            <a:xfrm>
              <a:off x="5825728" y="692658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3" name="btfpColumnIndicator855709">
              <a:extLst>
                <a:ext uri="{FF2B5EF4-FFF2-40B4-BE49-F238E27FC236}">
                  <a16:creationId xmlns:a16="http://schemas.microsoft.com/office/drawing/2014/main" id="{6A01A70B-6E89-40BC-9B05-448122804E61}"/>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 name="btfpColumnIndicator733802">
              <a:extLst>
                <a:ext uri="{FF2B5EF4-FFF2-40B4-BE49-F238E27FC236}">
                  <a16:creationId xmlns:a16="http://schemas.microsoft.com/office/drawing/2014/main" id="{C0043DB8-F2BD-4862-8764-50DAAECBAC5C}"/>
                </a:ext>
              </a:extLst>
            </p:cNvPr>
            <p:cNvCxnSpPr/>
            <p:nvPr/>
          </p:nvCxnSpPr>
          <p:spPr bwMode="gray">
            <a:xfrm flipV="1">
              <a:off x="6366272"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9" name="btfpColumnGapBlocker883725">
              <a:extLst>
                <a:ext uri="{FF2B5EF4-FFF2-40B4-BE49-F238E27FC236}">
                  <a16:creationId xmlns:a16="http://schemas.microsoft.com/office/drawing/2014/main" id="{CEE6EB09-ADC6-4894-964C-F706CFA78028}"/>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710578">
              <a:extLst>
                <a:ext uri="{FF2B5EF4-FFF2-40B4-BE49-F238E27FC236}">
                  <a16:creationId xmlns:a16="http://schemas.microsoft.com/office/drawing/2014/main" id="{61AFB5F3-BD42-4C48-B10D-8DBEA77EBA3D}"/>
                </a:ext>
              </a:extLst>
            </p:cNvPr>
            <p:cNvCxnSpPr/>
            <p:nvPr/>
          </p:nvCxnSpPr>
          <p:spPr bwMode="gray">
            <a:xfrm flipV="1">
              <a:off x="5825728"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626737">
              <a:extLst>
                <a:ext uri="{FF2B5EF4-FFF2-40B4-BE49-F238E27FC236}">
                  <a16:creationId xmlns:a16="http://schemas.microsoft.com/office/drawing/2014/main" id="{016064FF-3F63-417B-8093-AD391F437C31}"/>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8" name="btfpColumnIndicatorGroup1">
            <a:extLst>
              <a:ext uri="{FF2B5EF4-FFF2-40B4-BE49-F238E27FC236}">
                <a16:creationId xmlns:a16="http://schemas.microsoft.com/office/drawing/2014/main" id="{570715CD-D0AD-4A82-A73A-FC750869BBE2}"/>
              </a:ext>
            </a:extLst>
          </p:cNvPr>
          <p:cNvGrpSpPr/>
          <p:nvPr/>
        </p:nvGrpSpPr>
        <p:grpSpPr>
          <a:xfrm>
            <a:off x="0" y="-205740"/>
            <a:ext cx="12192000" cy="137160"/>
            <a:chOff x="0" y="-205740"/>
            <a:chExt cx="12192000" cy="137160"/>
          </a:xfrm>
        </p:grpSpPr>
        <p:sp>
          <p:nvSpPr>
            <p:cNvPr id="16" name="btfpColumnGapBlocker696216">
              <a:extLst>
                <a:ext uri="{FF2B5EF4-FFF2-40B4-BE49-F238E27FC236}">
                  <a16:creationId xmlns:a16="http://schemas.microsoft.com/office/drawing/2014/main" id="{ECE13395-BE2D-4D83-B288-64A62780DC3C}"/>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4" name="btfpColumnGapBlocker214869">
              <a:extLst>
                <a:ext uri="{FF2B5EF4-FFF2-40B4-BE49-F238E27FC236}">
                  <a16:creationId xmlns:a16="http://schemas.microsoft.com/office/drawing/2014/main" id="{03D87069-2223-47A1-9836-C479AD3C573E}"/>
                </a:ext>
              </a:extLst>
            </p:cNvPr>
            <p:cNvSpPr/>
            <p:nvPr/>
          </p:nvSpPr>
          <p:spPr bwMode="gray">
            <a:xfrm>
              <a:off x="5825728" y="-20574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2" name="btfpColumnIndicator759391">
              <a:extLst>
                <a:ext uri="{FF2B5EF4-FFF2-40B4-BE49-F238E27FC236}">
                  <a16:creationId xmlns:a16="http://schemas.microsoft.com/office/drawing/2014/main" id="{150DFAE9-0E64-4CCB-B1E2-17DE2E4D7C21}"/>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0" name="btfpColumnIndicator966337">
              <a:extLst>
                <a:ext uri="{FF2B5EF4-FFF2-40B4-BE49-F238E27FC236}">
                  <a16:creationId xmlns:a16="http://schemas.microsoft.com/office/drawing/2014/main" id="{6A8E1F71-EEDE-448F-9EB9-35275B577E15}"/>
                </a:ext>
              </a:extLst>
            </p:cNvPr>
            <p:cNvCxnSpPr/>
            <p:nvPr/>
          </p:nvCxnSpPr>
          <p:spPr bwMode="gray">
            <a:xfrm flipV="1">
              <a:off x="6366272"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8" name="btfpColumnGapBlocker112591">
              <a:extLst>
                <a:ext uri="{FF2B5EF4-FFF2-40B4-BE49-F238E27FC236}">
                  <a16:creationId xmlns:a16="http://schemas.microsoft.com/office/drawing/2014/main" id="{EFEB3DE6-29C0-49DB-B4BA-914409B939CE}"/>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285700">
              <a:extLst>
                <a:ext uri="{FF2B5EF4-FFF2-40B4-BE49-F238E27FC236}">
                  <a16:creationId xmlns:a16="http://schemas.microsoft.com/office/drawing/2014/main" id="{5ADA1D4F-4BEC-403D-B3BB-2E630B6ABA8C}"/>
                </a:ext>
              </a:extLst>
            </p:cNvPr>
            <p:cNvCxnSpPr/>
            <p:nvPr/>
          </p:nvCxnSpPr>
          <p:spPr bwMode="gray">
            <a:xfrm flipV="1">
              <a:off x="5825728"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612787">
              <a:extLst>
                <a:ext uri="{FF2B5EF4-FFF2-40B4-BE49-F238E27FC236}">
                  <a16:creationId xmlns:a16="http://schemas.microsoft.com/office/drawing/2014/main" id="{5AEF3F9B-1DEC-4CA6-81FA-C06B8C40F8CA}"/>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Best practice due diligence objectives and approach</a:t>
            </a:r>
          </a:p>
        </p:txBody>
      </p:sp>
      <p:sp>
        <p:nvSpPr>
          <p:cNvPr id="3" name="btfpLayoutConfig" hidden="1"/>
          <p:cNvSpPr txBox="1"/>
          <p:nvPr/>
        </p:nvSpPr>
        <p:spPr bwMode="gray">
          <a:xfrm>
            <a:off x="12700" y="12700"/>
            <a:ext cx="72031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overall_1_131855444535130021 columns_2_131878850267198094 4_1_131855447417650777 7_1_131855447417650777 </a:t>
            </a:r>
          </a:p>
        </p:txBody>
      </p:sp>
      <p:sp>
        <p:nvSpPr>
          <p:cNvPr id="19"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grpSp>
        <p:nvGrpSpPr>
          <p:cNvPr id="32" name="btfpRowHeaderBox497893"/>
          <p:cNvGrpSpPr/>
          <p:nvPr>
            <p:custDataLst>
              <p:tags r:id="rId2"/>
            </p:custDataLst>
          </p:nvPr>
        </p:nvGrpSpPr>
        <p:grpSpPr>
          <a:xfrm>
            <a:off x="330199" y="1274210"/>
            <a:ext cx="1701800" cy="2486820"/>
            <a:chOff x="345497" y="1243664"/>
            <a:chExt cx="1873885" cy="972979"/>
          </a:xfrm>
        </p:grpSpPr>
        <p:sp>
          <p:nvSpPr>
            <p:cNvPr id="33" name="btfpRowHeaderBoxText497893"/>
            <p:cNvSpPr txBox="1"/>
            <p:nvPr/>
          </p:nvSpPr>
          <p:spPr bwMode="gray">
            <a:xfrm>
              <a:off x="345497" y="1243664"/>
              <a:ext cx="1873885"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000000"/>
                  </a:solidFill>
                </a:rPr>
                <a:t>Objectives</a:t>
              </a:r>
            </a:p>
            <a:p>
              <a:pPr marL="0" indent="0">
                <a:spcBef>
                  <a:spcPct val="0"/>
                </a:spcBef>
                <a:buNone/>
              </a:pPr>
              <a:r>
                <a:rPr lang="en-GB" sz="1400">
                  <a:solidFill>
                    <a:srgbClr val="000000"/>
                  </a:solidFill>
                </a:rPr>
                <a:t>“What to aim for”</a:t>
              </a:r>
            </a:p>
          </p:txBody>
        </p:sp>
        <p:cxnSp>
          <p:nvCxnSpPr>
            <p:cNvPr id="35" name="btfpRowHeaderBoxLine497893"/>
            <p:cNvCxnSpPr/>
            <p:nvPr/>
          </p:nvCxnSpPr>
          <p:spPr bwMode="gray">
            <a:xfrm flipH="1">
              <a:off x="2219382" y="1243664"/>
              <a:ext cx="0" cy="972979"/>
            </a:xfrm>
            <a:prstGeom prst="line">
              <a:avLst/>
            </a:prstGeom>
            <a:ln w="152400"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6" name="btfpRowHeaderBox497893"/>
          <p:cNvGrpSpPr/>
          <p:nvPr>
            <p:custDataLst>
              <p:tags r:id="rId3"/>
            </p:custDataLst>
          </p:nvPr>
        </p:nvGrpSpPr>
        <p:grpSpPr>
          <a:xfrm>
            <a:off x="330199" y="4078531"/>
            <a:ext cx="1701800" cy="2486820"/>
            <a:chOff x="350428" y="1157974"/>
            <a:chExt cx="1873885" cy="972979"/>
          </a:xfrm>
        </p:grpSpPr>
        <p:sp>
          <p:nvSpPr>
            <p:cNvPr id="37" name="btfpRowHeaderBoxText497893"/>
            <p:cNvSpPr txBox="1"/>
            <p:nvPr/>
          </p:nvSpPr>
          <p:spPr bwMode="gray">
            <a:xfrm>
              <a:off x="350428" y="1157974"/>
              <a:ext cx="1873885"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5C5C5C"/>
                  </a:solidFill>
                </a:rPr>
                <a:t>Approach</a:t>
              </a:r>
            </a:p>
            <a:p>
              <a:pPr marL="0" indent="0">
                <a:spcBef>
                  <a:spcPct val="0"/>
                </a:spcBef>
                <a:buNone/>
              </a:pPr>
              <a:r>
                <a:rPr lang="en-GB" sz="1400">
                  <a:solidFill>
                    <a:srgbClr val="5C5C5C"/>
                  </a:solidFill>
                </a:rPr>
                <a:t>“What it takes”</a:t>
              </a:r>
            </a:p>
          </p:txBody>
        </p:sp>
        <p:cxnSp>
          <p:nvCxnSpPr>
            <p:cNvPr id="38" name="btfpRowHeaderBoxLine497893"/>
            <p:cNvCxnSpPr/>
            <p:nvPr/>
          </p:nvCxnSpPr>
          <p:spPr bwMode="gray">
            <a:xfrm flipH="1">
              <a:off x="2224313" y="1157974"/>
              <a:ext cx="0" cy="972979"/>
            </a:xfrm>
            <a:prstGeom prst="line">
              <a:avLst/>
            </a:prstGeom>
            <a:ln w="152400" cap="flat">
              <a:solidFill>
                <a:srgbClr val="5C5C5C"/>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bwMode="gray">
          <a:xfrm rot="16200000">
            <a:off x="11275274" y="5081778"/>
            <a:ext cx="503590" cy="1032330"/>
          </a:xfrm>
          <a:prstGeom prst="rect">
            <a:avLst/>
          </a:prstGeom>
          <a:noFill/>
          <a:ln w="9525" cap="flat" cmpd="sng" algn="ctr">
            <a:noFill/>
            <a:prstDash val="solid"/>
            <a:round/>
            <a:headEnd type="none" w="med" len="med"/>
            <a:tailEnd type="none" w="med" len="med"/>
          </a:ln>
        </p:spPr>
        <p:txBody>
          <a:bodyPr vert="vert" wrap="square" lIns="36000" tIns="36000" rIns="36000" bIns="36000" rtlCol="0" anchor="ctr">
            <a:spAutoFit/>
          </a:bodyPr>
          <a:lstStyle/>
          <a:p>
            <a:pPr marL="0" indent="0">
              <a:buNone/>
            </a:pPr>
            <a:r>
              <a:rPr lang="en-GB" sz="1400">
                <a:solidFill>
                  <a:srgbClr val="5C5C5C"/>
                </a:solidFill>
              </a:rPr>
              <a:t>Blueprint</a:t>
            </a:r>
            <a:br>
              <a:rPr lang="en-GB" sz="1400">
                <a:solidFill>
                  <a:srgbClr val="5C5C5C"/>
                </a:solidFill>
              </a:rPr>
            </a:br>
            <a:r>
              <a:rPr lang="en-GB" sz="1400">
                <a:solidFill>
                  <a:srgbClr val="5C5C5C"/>
                </a:solidFill>
              </a:rPr>
              <a:t>VCP</a:t>
            </a:r>
          </a:p>
        </p:txBody>
      </p:sp>
      <p:sp>
        <p:nvSpPr>
          <p:cNvPr id="40" name="Rectangle 39"/>
          <p:cNvSpPr/>
          <p:nvPr/>
        </p:nvSpPr>
        <p:spPr bwMode="gray">
          <a:xfrm>
            <a:off x="2324100" y="1270000"/>
            <a:ext cx="8229598" cy="747059"/>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6000" rIns="36000" bIns="36000" numCol="1" spcCol="0" rtlCol="0" fromWordArt="0" anchor="ctr" anchorCtr="0" forceAA="0" compatLnSpc="1">
            <a:prstTxWarp prst="textNoShape">
              <a:avLst/>
            </a:prstTxWarp>
            <a:noAutofit/>
          </a:bodyPr>
          <a:lstStyle/>
          <a:p>
            <a:pPr marL="0" indent="0">
              <a:buNone/>
            </a:pPr>
            <a:r>
              <a:rPr lang="en-GB" sz="1400">
                <a:solidFill>
                  <a:srgbClr val="000000"/>
                </a:solidFill>
              </a:rPr>
              <a:t>Provide </a:t>
            </a:r>
            <a:r>
              <a:rPr lang="en-GB" sz="1400" b="1">
                <a:solidFill>
                  <a:srgbClr val="000000"/>
                </a:solidFill>
              </a:rPr>
              <a:t>differentiated insights </a:t>
            </a:r>
            <a:r>
              <a:rPr lang="en-GB" sz="1400">
                <a:solidFill>
                  <a:srgbClr val="000000"/>
                </a:solidFill>
              </a:rPr>
              <a:t>to allow the deal team &amp; IC to form a well-informed</a:t>
            </a:r>
            <a:br>
              <a:rPr lang="en-GB" sz="1400">
                <a:solidFill>
                  <a:srgbClr val="000000"/>
                </a:solidFill>
              </a:rPr>
            </a:br>
            <a:r>
              <a:rPr lang="en-GB" sz="1400">
                <a:solidFill>
                  <a:srgbClr val="000000"/>
                </a:solidFill>
              </a:rPr>
              <a:t>opinion on the </a:t>
            </a:r>
            <a:r>
              <a:rPr lang="en-GB" sz="1400" b="1">
                <a:solidFill>
                  <a:srgbClr val="000000"/>
                </a:solidFill>
              </a:rPr>
              <a:t>attractiveness of an investment opportunity</a:t>
            </a:r>
          </a:p>
        </p:txBody>
      </p:sp>
      <p:sp>
        <p:nvSpPr>
          <p:cNvPr id="41" name="Rectangle 40"/>
          <p:cNvSpPr/>
          <p:nvPr/>
        </p:nvSpPr>
        <p:spPr bwMode="gray">
          <a:xfrm>
            <a:off x="2324100"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Validate</a:t>
            </a:r>
            <a:br>
              <a:rPr lang="en-GB" sz="1400">
                <a:solidFill>
                  <a:srgbClr val="000000"/>
                </a:solidFill>
              </a:rPr>
            </a:br>
            <a:r>
              <a:rPr lang="en-GB" sz="1400" b="1">
                <a:solidFill>
                  <a:srgbClr val="000000"/>
                </a:solidFill>
              </a:rPr>
              <a:t>equity story</a:t>
            </a:r>
          </a:p>
        </p:txBody>
      </p:sp>
      <p:sp>
        <p:nvSpPr>
          <p:cNvPr id="42" name="Rectangle 41"/>
          <p:cNvSpPr/>
          <p:nvPr/>
        </p:nvSpPr>
        <p:spPr bwMode="gray">
          <a:xfrm>
            <a:off x="4419600"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Provide critical</a:t>
            </a:r>
            <a:br>
              <a:rPr lang="en-GB" sz="1400">
                <a:solidFill>
                  <a:srgbClr val="000000"/>
                </a:solidFill>
              </a:rPr>
            </a:br>
            <a:r>
              <a:rPr lang="en-GB" sz="1400">
                <a:solidFill>
                  <a:srgbClr val="000000"/>
                </a:solidFill>
              </a:rPr>
              <a:t>input to </a:t>
            </a:r>
            <a:r>
              <a:rPr lang="en-GB" sz="1400" b="1">
                <a:solidFill>
                  <a:srgbClr val="000000"/>
                </a:solidFill>
              </a:rPr>
              <a:t>LBO model</a:t>
            </a:r>
          </a:p>
        </p:txBody>
      </p:sp>
      <p:sp>
        <p:nvSpPr>
          <p:cNvPr id="43" name="Rectangle 42"/>
          <p:cNvSpPr/>
          <p:nvPr/>
        </p:nvSpPr>
        <p:spPr bwMode="gray">
          <a:xfrm>
            <a:off x="6515099"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Uncover true</a:t>
            </a:r>
            <a:br>
              <a:rPr lang="en-GB" sz="1400">
                <a:solidFill>
                  <a:srgbClr val="000000"/>
                </a:solidFill>
              </a:rPr>
            </a:br>
            <a:r>
              <a:rPr lang="en-GB" sz="1400" b="1">
                <a:solidFill>
                  <a:srgbClr val="000000"/>
                </a:solidFill>
              </a:rPr>
              <a:t>upsides and risks</a:t>
            </a:r>
          </a:p>
        </p:txBody>
      </p:sp>
      <p:sp>
        <p:nvSpPr>
          <p:cNvPr id="44" name="Rectangle 43"/>
          <p:cNvSpPr/>
          <p:nvPr/>
        </p:nvSpPr>
        <p:spPr bwMode="gray">
          <a:xfrm>
            <a:off x="8610598"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Identify key </a:t>
            </a:r>
            <a:r>
              <a:rPr lang="en-GB" sz="1400" b="1">
                <a:solidFill>
                  <a:srgbClr val="000000"/>
                </a:solidFill>
              </a:rPr>
              <a:t>value creation drivers</a:t>
            </a:r>
          </a:p>
        </p:txBody>
      </p:sp>
      <p:sp>
        <p:nvSpPr>
          <p:cNvPr id="45" name="Rectangle 44"/>
          <p:cNvSpPr/>
          <p:nvPr/>
        </p:nvSpPr>
        <p:spPr bwMode="gray">
          <a:xfrm>
            <a:off x="2324100" y="4078531"/>
            <a:ext cx="8229598" cy="458642"/>
          </a:xfrm>
          <a:prstGeom prst="rect">
            <a:avLst/>
          </a:prstGeom>
          <a:solidFill>
            <a:schemeClr val="bg1"/>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108000" bIns="36000" numCol="1" spcCol="0" rtlCol="0" fromWordArt="0" anchor="ctr" anchorCtr="0" forceAA="0" compatLnSpc="1">
            <a:prstTxWarp prst="textNoShape">
              <a:avLst/>
            </a:prstTxWarp>
            <a:noAutofit/>
          </a:bodyPr>
          <a:lstStyle/>
          <a:p>
            <a:pPr marL="0" indent="0" algn="ctr">
              <a:buNone/>
            </a:pPr>
            <a:r>
              <a:rPr lang="en-GB" sz="1400" b="1">
                <a:solidFill>
                  <a:srgbClr val="5C5C5C"/>
                </a:solidFill>
              </a:rPr>
              <a:t> Scoping 				Diligence 				Synthesis</a:t>
            </a:r>
          </a:p>
        </p:txBody>
      </p:sp>
      <p:sp>
        <p:nvSpPr>
          <p:cNvPr id="46" name="Rectangle 45"/>
          <p:cNvSpPr/>
          <p:nvPr/>
        </p:nvSpPr>
        <p:spPr bwMode="gray">
          <a:xfrm>
            <a:off x="2324100" y="4673599"/>
            <a:ext cx="2006600" cy="1848689"/>
          </a:xfrm>
          <a:prstGeom prst="rect">
            <a:avLst/>
          </a:prstGeom>
          <a:solidFill>
            <a:srgbClr val="FFFFFF"/>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72000" rIns="36000" bIns="36000" numCol="1" spcCol="0" rtlCol="0" fromWordArt="0" anchor="t" anchorCtr="0" forceAA="0" compatLnSpc="1">
            <a:prstTxWarp prst="textNoShape">
              <a:avLst/>
            </a:prstTxWarp>
            <a:noAutofit/>
          </a:bodyPr>
          <a:lstStyle/>
          <a:p>
            <a:pPr marL="0" indent="0">
              <a:buNone/>
            </a:pPr>
            <a:r>
              <a:rPr lang="en-GB" sz="1400" b="1">
                <a:solidFill>
                  <a:srgbClr val="5C5C5C"/>
                </a:solidFill>
              </a:rPr>
              <a:t>Investment thesis </a:t>
            </a:r>
            <a:r>
              <a:rPr lang="en-GB" sz="1400">
                <a:solidFill>
                  <a:srgbClr val="5C5C5C"/>
                </a:solidFill>
              </a:rPr>
              <a:t>driven approach</a:t>
            </a:r>
          </a:p>
        </p:txBody>
      </p:sp>
      <p:sp>
        <p:nvSpPr>
          <p:cNvPr id="47" name="Rectangle 46"/>
          <p:cNvSpPr/>
          <p:nvPr/>
        </p:nvSpPr>
        <p:spPr bwMode="gray">
          <a:xfrm>
            <a:off x="4480695" y="4673599"/>
            <a:ext cx="6073005" cy="1848689"/>
          </a:xfrm>
          <a:prstGeom prst="rect">
            <a:avLst/>
          </a:prstGeom>
          <a:solidFill>
            <a:schemeClr val="bg1"/>
          </a:solidFill>
          <a:ln w="19050"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endParaRPr lang="en-GB" sz="1400">
              <a:solidFill>
                <a:srgbClr val="CC0000"/>
              </a:solidFill>
            </a:endParaRPr>
          </a:p>
        </p:txBody>
      </p:sp>
      <p:sp>
        <p:nvSpPr>
          <p:cNvPr id="48" name="Rectangle 47"/>
          <p:cNvSpPr/>
          <p:nvPr/>
        </p:nvSpPr>
        <p:spPr bwMode="gray">
          <a:xfrm>
            <a:off x="6720724" y="5221775"/>
            <a:ext cx="3683180" cy="350769"/>
          </a:xfrm>
          <a:prstGeom prst="rect">
            <a:avLst/>
          </a:prstGeom>
          <a:solidFill>
            <a:srgbClr val="B4B4B4"/>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400">
                <a:solidFill>
                  <a:srgbClr val="000000"/>
                </a:solidFill>
              </a:rPr>
              <a:t>Commercial excellence</a:t>
            </a:r>
          </a:p>
        </p:txBody>
      </p:sp>
      <p:sp>
        <p:nvSpPr>
          <p:cNvPr id="49" name="Rectangle 48"/>
          <p:cNvSpPr/>
          <p:nvPr/>
        </p:nvSpPr>
        <p:spPr bwMode="gray">
          <a:xfrm>
            <a:off x="6720724" y="5636044"/>
            <a:ext cx="3683180" cy="350769"/>
          </a:xfrm>
          <a:prstGeom prst="rect">
            <a:avLst/>
          </a:prstGeom>
          <a:solidFill>
            <a:srgbClr val="B4B4B4"/>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400">
                <a:solidFill>
                  <a:srgbClr val="000000"/>
                </a:solidFill>
              </a:rPr>
              <a:t>Ops DD</a:t>
            </a:r>
          </a:p>
        </p:txBody>
      </p:sp>
      <p:sp>
        <p:nvSpPr>
          <p:cNvPr id="50" name="Rectangle 49"/>
          <p:cNvSpPr/>
          <p:nvPr/>
        </p:nvSpPr>
        <p:spPr bwMode="gray">
          <a:xfrm>
            <a:off x="6720724" y="4807506"/>
            <a:ext cx="3683180" cy="350769"/>
          </a:xfrm>
          <a:prstGeom prst="rect">
            <a:avLst/>
          </a:prstGeom>
          <a:solidFill>
            <a:srgbClr val="B4B4B4"/>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Strategic DD</a:t>
            </a:r>
          </a:p>
        </p:txBody>
      </p:sp>
      <p:sp>
        <p:nvSpPr>
          <p:cNvPr id="51" name="Rectangle 50"/>
          <p:cNvSpPr/>
          <p:nvPr/>
        </p:nvSpPr>
        <p:spPr bwMode="gray">
          <a:xfrm>
            <a:off x="6720724" y="6050312"/>
            <a:ext cx="3683180" cy="350769"/>
          </a:xfrm>
          <a:prstGeom prst="rect">
            <a:avLst/>
          </a:prstGeom>
          <a:solidFill>
            <a:srgbClr val="B4B4B4"/>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Value creation A1 </a:t>
            </a:r>
          </a:p>
        </p:txBody>
      </p:sp>
      <p:sp>
        <p:nvSpPr>
          <p:cNvPr id="52" name="Chevron 51"/>
          <p:cNvSpPr/>
          <p:nvPr/>
        </p:nvSpPr>
        <p:spPr>
          <a:xfrm rot="16200000">
            <a:off x="3162404"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3" name="Chevron 52"/>
          <p:cNvSpPr/>
          <p:nvPr/>
        </p:nvSpPr>
        <p:spPr>
          <a:xfrm rot="16200000">
            <a:off x="5250552"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4" name="Chevron 53"/>
          <p:cNvSpPr/>
          <p:nvPr/>
        </p:nvSpPr>
        <p:spPr>
          <a:xfrm rot="16200000">
            <a:off x="7338699"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5" name="Chevron 54"/>
          <p:cNvSpPr/>
          <p:nvPr/>
        </p:nvSpPr>
        <p:spPr>
          <a:xfrm rot="16200000">
            <a:off x="9426848"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6" name="TextBox 55"/>
          <p:cNvSpPr txBox="1"/>
          <p:nvPr/>
        </p:nvSpPr>
        <p:spPr bwMode="gray">
          <a:xfrm>
            <a:off x="4605690" y="4730595"/>
            <a:ext cx="2019700" cy="1734697"/>
          </a:xfrm>
          <a:prstGeom prst="rect">
            <a:avLst/>
          </a:prstGeom>
          <a:noFill/>
          <a:ln w="9525" cap="flat" cmpd="sng" algn="ctr">
            <a:noFill/>
            <a:prstDash val="solid"/>
            <a:round/>
            <a:headEnd type="none" w="med" len="med"/>
            <a:tailEnd type="none" w="med" len="med"/>
          </a:ln>
        </p:spPr>
        <p:txBody>
          <a:bodyPr wrap="square" lIns="36000" tIns="0" rIns="36000" bIns="36000" rtlCol="0" anchor="ctr">
            <a:spAutoFit/>
          </a:bodyPr>
          <a:lstStyle/>
          <a:p>
            <a:pPr marL="0" indent="0">
              <a:buNone/>
            </a:pPr>
            <a:r>
              <a:rPr lang="en-GB" sz="1400" b="1">
                <a:solidFill>
                  <a:schemeClr val="accent3"/>
                </a:solidFill>
              </a:rPr>
              <a:t>Rigorous testing </a:t>
            </a:r>
            <a:r>
              <a:rPr lang="en-GB" sz="1400">
                <a:solidFill>
                  <a:schemeClr val="accent3"/>
                </a:solidFill>
              </a:rPr>
              <a:t>of investment thesis based on proprietary insights</a:t>
            </a:r>
          </a:p>
          <a:p>
            <a:pPr marL="0" indent="0">
              <a:buNone/>
            </a:pPr>
            <a:r>
              <a:rPr lang="en-GB" sz="1400">
                <a:solidFill>
                  <a:schemeClr val="accent3"/>
                </a:solidFill>
              </a:rPr>
              <a:t>(company data,</a:t>
            </a:r>
            <a:br>
              <a:rPr lang="en-GB" sz="1400">
                <a:solidFill>
                  <a:schemeClr val="accent3"/>
                </a:solidFill>
              </a:rPr>
            </a:br>
            <a:r>
              <a:rPr lang="en-GB" sz="1400">
                <a:solidFill>
                  <a:schemeClr val="accent3"/>
                </a:solidFill>
              </a:rPr>
              <a:t>primary and secondary research, next gen analytics, experience)</a:t>
            </a:r>
            <a:endParaRPr lang="en-GB" sz="1400" b="1">
              <a:solidFill>
                <a:schemeClr val="accent3"/>
              </a:solidFill>
            </a:endParaRPr>
          </a:p>
        </p:txBody>
      </p:sp>
      <p:sp>
        <p:nvSpPr>
          <p:cNvPr id="57" name="Right Brace 56"/>
          <p:cNvSpPr/>
          <p:nvPr/>
        </p:nvSpPr>
        <p:spPr bwMode="gray">
          <a:xfrm>
            <a:off x="10668168" y="4673599"/>
            <a:ext cx="249347" cy="1848689"/>
          </a:xfrm>
          <a:prstGeom prst="rightBrace">
            <a:avLst>
              <a:gd name="adj1" fmla="val 58037"/>
              <a:gd name="adj2" fmla="val 50000"/>
            </a:avLst>
          </a:prstGeom>
          <a:ln w="952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330061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btfpColumnIndicatorGroup2">
            <a:extLst>
              <a:ext uri="{FF2B5EF4-FFF2-40B4-BE49-F238E27FC236}">
                <a16:creationId xmlns:a16="http://schemas.microsoft.com/office/drawing/2014/main" id="{D8C20315-59F8-43D3-9BE0-0AA5B1B5DF4B}"/>
              </a:ext>
            </a:extLst>
          </p:cNvPr>
          <p:cNvGrpSpPr/>
          <p:nvPr/>
        </p:nvGrpSpPr>
        <p:grpSpPr>
          <a:xfrm>
            <a:off x="0" y="6926580"/>
            <a:ext cx="12192000" cy="137160"/>
            <a:chOff x="0" y="6926580"/>
            <a:chExt cx="12192000" cy="137160"/>
          </a:xfrm>
        </p:grpSpPr>
        <p:sp>
          <p:nvSpPr>
            <p:cNvPr id="13" name="btfpColumnGapBlocker469835">
              <a:extLst>
                <a:ext uri="{FF2B5EF4-FFF2-40B4-BE49-F238E27FC236}">
                  <a16:creationId xmlns:a16="http://schemas.microsoft.com/office/drawing/2014/main" id="{B9879CF2-BB16-4E0C-8A50-0CE7E6DC451E}"/>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1" name="btfpColumnGapBlocker242365">
              <a:extLst>
                <a:ext uri="{FF2B5EF4-FFF2-40B4-BE49-F238E27FC236}">
                  <a16:creationId xmlns:a16="http://schemas.microsoft.com/office/drawing/2014/main" id="{A2152CFE-01D8-4ACC-B064-3553164D93EC}"/>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9" name="btfpColumnIndicator692329">
              <a:extLst>
                <a:ext uri="{FF2B5EF4-FFF2-40B4-BE49-F238E27FC236}">
                  <a16:creationId xmlns:a16="http://schemas.microsoft.com/office/drawing/2014/main" id="{BACF6F08-FDEE-42AB-A0BB-80939D60731D}"/>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 name="btfpColumnIndicator846886">
              <a:extLst>
                <a:ext uri="{FF2B5EF4-FFF2-40B4-BE49-F238E27FC236}">
                  <a16:creationId xmlns:a16="http://schemas.microsoft.com/office/drawing/2014/main" id="{DBF58F04-CD4C-4FED-8B89-0E795EAEF3F6}"/>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4" name="btfpColumnIndicatorGroup1">
            <a:extLst>
              <a:ext uri="{FF2B5EF4-FFF2-40B4-BE49-F238E27FC236}">
                <a16:creationId xmlns:a16="http://schemas.microsoft.com/office/drawing/2014/main" id="{9BB9CAD8-8BDB-4D40-9A18-2822C9FD8344}"/>
              </a:ext>
            </a:extLst>
          </p:cNvPr>
          <p:cNvGrpSpPr/>
          <p:nvPr/>
        </p:nvGrpSpPr>
        <p:grpSpPr>
          <a:xfrm>
            <a:off x="0" y="-205740"/>
            <a:ext cx="12192000" cy="137160"/>
            <a:chOff x="0" y="-205740"/>
            <a:chExt cx="12192000" cy="137160"/>
          </a:xfrm>
        </p:grpSpPr>
        <p:sp>
          <p:nvSpPr>
            <p:cNvPr id="12" name="btfpColumnGapBlocker474045">
              <a:extLst>
                <a:ext uri="{FF2B5EF4-FFF2-40B4-BE49-F238E27FC236}">
                  <a16:creationId xmlns:a16="http://schemas.microsoft.com/office/drawing/2014/main" id="{2A501A23-BA68-473C-8553-74AE02334E73}"/>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137736">
              <a:extLst>
                <a:ext uri="{FF2B5EF4-FFF2-40B4-BE49-F238E27FC236}">
                  <a16:creationId xmlns:a16="http://schemas.microsoft.com/office/drawing/2014/main" id="{E9A3FEFD-64FF-4FAE-A7CE-702C14146723}"/>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757306">
              <a:extLst>
                <a:ext uri="{FF2B5EF4-FFF2-40B4-BE49-F238E27FC236}">
                  <a16:creationId xmlns:a16="http://schemas.microsoft.com/office/drawing/2014/main" id="{593DAC35-6A01-4CD2-A7C5-574650EDBBD1}"/>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608623">
              <a:extLst>
                <a:ext uri="{FF2B5EF4-FFF2-40B4-BE49-F238E27FC236}">
                  <a16:creationId xmlns:a16="http://schemas.microsoft.com/office/drawing/2014/main" id="{CCCB310C-F627-41EF-BC5E-9630C6A38145}"/>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Key messages – Testing of thesis in DD</a:t>
            </a:r>
          </a:p>
        </p:txBody>
      </p:sp>
      <p:sp>
        <p:nvSpPr>
          <p:cNvPr id="3" name="btfpBulletedList883964"/>
          <p:cNvSpPr>
            <a:spLocks noGrp="1"/>
          </p:cNvSpPr>
          <p:nvPr>
            <p:custDataLst>
              <p:tags r:id="rId2"/>
            </p:custDataLst>
          </p:nvPr>
        </p:nvSpPr>
        <p:spPr bwMode="auto">
          <a:xfrm>
            <a:off x="330200" y="1269764"/>
            <a:ext cx="11531600" cy="4302444"/>
          </a:xfrm>
          <a:prstGeom prst="rect">
            <a:avLst/>
          </a:prstGeom>
          <a:noFill/>
          <a:ln w="9525">
            <a:noFill/>
            <a:miter lim="800000"/>
          </a:ln>
          <a:effectLst/>
        </p:spPr>
        <p:txBody>
          <a:bodyPr vert="horz" wrap="square" lIns="42537" tIns="42537" rIns="42537" bIns="42537" numCol="1" anchor="t" anchorCtr="0" compatLnSpc="1">
            <a:prstTxWarp prst="textNoShape">
              <a:avLst/>
            </a:prstTxWarp>
            <a:sp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20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8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800">
                <a:solidFill>
                  <a:schemeClr val="tx1"/>
                </a:solidFill>
                <a:latin typeface="Verdana" pitchFamily="34" charset="0"/>
              </a:defRPr>
            </a:lvl3pPr>
            <a:lvl4pPr marL="1449388" indent="-206375" algn="l" defTabSz="981075" rtl="0" eaLnBrk="0" fontAlgn="base" hangingPunct="0">
              <a:spcBef>
                <a:spcPct val="20000"/>
              </a:spcBef>
              <a:spcAft>
                <a:spcPct val="0"/>
              </a:spcAft>
              <a:buClr>
                <a:schemeClr val="tx1"/>
              </a:buClr>
              <a:buChar char="-"/>
              <a:defRPr sz="18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177800" indent="-177800">
              <a:spcBef>
                <a:spcPts val="2400"/>
              </a:spcBef>
              <a:spcAft>
                <a:spcPct val="0"/>
              </a:spcAft>
              <a:buClrTx/>
              <a:buSzTx/>
              <a:buFontTx/>
            </a:pPr>
            <a:r>
              <a:rPr lang="en-GB" altLang="ja-JP" sz="1800">
                <a:solidFill>
                  <a:prstClr val="black"/>
                </a:solidFill>
                <a:latin typeface="+mj-lt"/>
              </a:rPr>
              <a:t>Once an </a:t>
            </a:r>
            <a:r>
              <a:rPr lang="en-GB" altLang="ja-JP" sz="1800" b="1">
                <a:solidFill>
                  <a:prstClr val="black"/>
                </a:solidFill>
                <a:latin typeface="+mj-lt"/>
              </a:rPr>
              <a:t>investment thesis </a:t>
            </a:r>
            <a:r>
              <a:rPr lang="en-GB" altLang="ja-JP" sz="1800">
                <a:solidFill>
                  <a:prstClr val="black"/>
                </a:solidFill>
                <a:latin typeface="+mj-lt"/>
              </a:rPr>
              <a:t>has been developed this </a:t>
            </a:r>
            <a:r>
              <a:rPr lang="en-GB" altLang="ja-JP" sz="1800" b="1">
                <a:solidFill>
                  <a:prstClr val="black"/>
                </a:solidFill>
                <a:latin typeface="+mj-lt"/>
              </a:rPr>
              <a:t>links (relatively directly) to the required scope/focus</a:t>
            </a:r>
            <a:r>
              <a:rPr lang="en-GB" altLang="ja-JP" sz="1800">
                <a:solidFill>
                  <a:prstClr val="black"/>
                </a:solidFill>
                <a:latin typeface="+mj-lt"/>
              </a:rPr>
              <a:t> of an integrated DD, but confirmation of scope/detailed approach required is also important to achieve best results</a:t>
            </a:r>
          </a:p>
          <a:p>
            <a:pPr marL="177800" indent="-177800">
              <a:spcBef>
                <a:spcPts val="2400"/>
              </a:spcBef>
              <a:spcAft>
                <a:spcPct val="0"/>
              </a:spcAft>
              <a:buClrTx/>
              <a:buSzTx/>
              <a:buFontTx/>
            </a:pPr>
            <a:r>
              <a:rPr lang="en-GB" sz="1800" b="1">
                <a:latin typeface="+mj-lt"/>
              </a:rPr>
              <a:t>Differentiated focus </a:t>
            </a:r>
            <a:r>
              <a:rPr lang="en-GB" sz="1800">
                <a:latin typeface="+mj-lt"/>
              </a:rPr>
              <a:t>on areas that really make/ break a potential deal is </a:t>
            </a:r>
            <a:r>
              <a:rPr lang="en-GB" sz="1800" b="1">
                <a:latin typeface="+mj-lt"/>
              </a:rPr>
              <a:t>critical for success </a:t>
            </a:r>
            <a:r>
              <a:rPr lang="en-GB" sz="1800">
                <a:latin typeface="+mj-lt"/>
              </a:rPr>
              <a:t>– “serving from the full Chinese menu“ does not typically help to win high-performing deals</a:t>
            </a:r>
          </a:p>
          <a:p>
            <a:pPr marL="177800" indent="-177800">
              <a:spcBef>
                <a:spcPts val="2400"/>
              </a:spcBef>
              <a:spcAft>
                <a:spcPct val="0"/>
              </a:spcAft>
              <a:buClrTx/>
              <a:buSzTx/>
              <a:buFontTx/>
            </a:pPr>
            <a:r>
              <a:rPr lang="en-GB" sz="1800">
                <a:latin typeface="+mj-lt"/>
              </a:rPr>
              <a:t>The scope and key analyses of an integrated due diligence need to be </a:t>
            </a:r>
            <a:r>
              <a:rPr lang="en-GB" sz="1800" b="1">
                <a:latin typeface="+mj-lt"/>
              </a:rPr>
              <a:t>clearly prioritized and are typically subsector/asset specific</a:t>
            </a:r>
          </a:p>
          <a:p>
            <a:pPr marL="355600" lvl="1" indent="-177800">
              <a:spcBef>
                <a:spcPts val="1200"/>
              </a:spcBef>
              <a:spcAft>
                <a:spcPct val="0"/>
              </a:spcAft>
              <a:buClrTx/>
              <a:buSzTx/>
              <a:buChar char="–"/>
            </a:pPr>
            <a:r>
              <a:rPr lang="en-GB" sz="1600">
                <a:latin typeface="+mj-lt"/>
              </a:rPr>
              <a:t>Each investment thesis requires different levels of depth of analysis on key questions</a:t>
            </a:r>
          </a:p>
          <a:p>
            <a:pPr marL="355600" lvl="1" indent="-177800">
              <a:spcBef>
                <a:spcPts val="1200"/>
              </a:spcBef>
              <a:spcAft>
                <a:spcPct val="0"/>
              </a:spcAft>
              <a:buClrTx/>
              <a:buSzTx/>
              <a:buChar char="–"/>
            </a:pPr>
            <a:r>
              <a:rPr lang="en-GB" sz="1600">
                <a:latin typeface="+mj-lt"/>
              </a:rPr>
              <a:t>Each sector and subsector has a unique set of ‘must-have’ analyses</a:t>
            </a:r>
          </a:p>
          <a:p>
            <a:pPr marL="177800" indent="-177800">
              <a:spcBef>
                <a:spcPts val="2400"/>
              </a:spcBef>
              <a:spcAft>
                <a:spcPct val="0"/>
              </a:spcAft>
              <a:buClrTx/>
              <a:buSzTx/>
              <a:buFontTx/>
            </a:pPr>
            <a:r>
              <a:rPr lang="en-GB" sz="1800">
                <a:latin typeface="+mj-lt"/>
              </a:rPr>
              <a:t>In a best practice approach, individual </a:t>
            </a:r>
            <a:r>
              <a:rPr lang="en-GB" sz="1800" b="1">
                <a:latin typeface="+mj-lt"/>
              </a:rPr>
              <a:t>elements of the scope are prioritized while others are de-prioritized along the way</a:t>
            </a:r>
            <a:r>
              <a:rPr lang="en-GB" sz="1800">
                <a:latin typeface="+mj-lt"/>
              </a:rPr>
              <a:t> as the diligence team gains additional insights over time</a:t>
            </a:r>
          </a:p>
        </p:txBody>
      </p:sp>
      <p:sp>
        <p:nvSpPr>
          <p:cNvPr id="4" name="BainBulletsConfiguration" hidden="1"/>
          <p:cNvSpPr txBox="1"/>
          <p:nvPr/>
        </p:nvSpPr>
        <p:spPr>
          <a:xfrm>
            <a:off x="1536700" y="12700"/>
            <a:ext cx="8890000" cy="88092"/>
          </a:xfrm>
          <a:prstGeom prst="rect">
            <a:avLst/>
          </a:prstGeom>
          <a:noFill/>
        </p:spPr>
        <p:txBody>
          <a:bodyPr vert="horz" wrap="square" lIns="36000" tIns="36000" rIns="36000" bIns="36000" rtlCol="0">
            <a:spAutoFit/>
          </a:bodyPr>
          <a:lstStyle/>
          <a:p>
            <a:pPr marL="0" indent="0">
              <a:buNone/>
            </a:pPr>
            <a:r>
              <a:rPr lang="en-GB" sz="100">
                <a:solidFill>
                  <a:srgbClr val="FFFFFF"/>
                </a:solidFill>
              </a:rPr>
              <a:t>3_85</a:t>
            </a:r>
          </a:p>
        </p:txBody>
      </p:sp>
      <p:sp>
        <p:nvSpPr>
          <p:cNvPr id="5" name="btfpLayoutConfig" hidden="1"/>
          <p:cNvSpPr txBox="1"/>
          <p:nvPr/>
        </p:nvSpPr>
        <p:spPr>
          <a:xfrm>
            <a:off x="1536700" y="12700"/>
            <a:ext cx="8890000" cy="88092"/>
          </a:xfrm>
          <a:prstGeom prst="rect">
            <a:avLst/>
          </a:prstGeom>
          <a:noFill/>
        </p:spPr>
        <p:txBody>
          <a:bodyPr vert="horz" wrap="square" lIns="36000" tIns="36000" rIns="36000" bIns="36000" rtlCol="0">
            <a:spAutoFit/>
          </a:bodyPr>
          <a:lstStyle/>
          <a:p>
            <a:pPr marL="0" indent="0">
              <a:buNone/>
            </a:pPr>
            <a:r>
              <a:rPr lang="en-GB" sz="100">
                <a:solidFill>
                  <a:srgbClr val="FFFFFF">
                    <a:alpha val="0"/>
                  </a:srgbClr>
                </a:solidFill>
              </a:rPr>
              <a:t>overall_0_131854677766850836 columns_1_131854677766850836 </a:t>
            </a:r>
          </a:p>
        </p:txBody>
      </p:sp>
    </p:spTree>
    <p:custDataLst>
      <p:tags r:id="rId1"/>
    </p:custDataLst>
    <p:extLst>
      <p:ext uri="{BB962C8B-B14F-4D97-AF65-F5344CB8AC3E}">
        <p14:creationId xmlns:p14="http://schemas.microsoft.com/office/powerpoint/2010/main" val="428407829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btfpColumnIndicatorGroup2">
            <a:extLst>
              <a:ext uri="{FF2B5EF4-FFF2-40B4-BE49-F238E27FC236}">
                <a16:creationId xmlns:a16="http://schemas.microsoft.com/office/drawing/2014/main" id="{F458E097-B1FC-4BEA-BBDC-522313D2CCBD}"/>
              </a:ext>
            </a:extLst>
          </p:cNvPr>
          <p:cNvGrpSpPr/>
          <p:nvPr/>
        </p:nvGrpSpPr>
        <p:grpSpPr>
          <a:xfrm>
            <a:off x="0" y="6926580"/>
            <a:ext cx="12192000" cy="137160"/>
            <a:chOff x="0" y="6926580"/>
            <a:chExt cx="12192000" cy="137160"/>
          </a:xfrm>
        </p:grpSpPr>
        <p:sp>
          <p:nvSpPr>
            <p:cNvPr id="15" name="btfpColumnGapBlocker606914">
              <a:extLst>
                <a:ext uri="{FF2B5EF4-FFF2-40B4-BE49-F238E27FC236}">
                  <a16:creationId xmlns:a16="http://schemas.microsoft.com/office/drawing/2014/main" id="{1446684B-462E-47E8-856A-EB7A6BE10493}"/>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187196">
              <a:extLst>
                <a:ext uri="{FF2B5EF4-FFF2-40B4-BE49-F238E27FC236}">
                  <a16:creationId xmlns:a16="http://schemas.microsoft.com/office/drawing/2014/main" id="{32E4B171-AF0A-46E5-9C8E-B947290C16AC}"/>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302240">
              <a:extLst>
                <a:ext uri="{FF2B5EF4-FFF2-40B4-BE49-F238E27FC236}">
                  <a16:creationId xmlns:a16="http://schemas.microsoft.com/office/drawing/2014/main" id="{DBBB306D-F8F4-4132-91EE-659B52485FD9}"/>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444387">
              <a:extLst>
                <a:ext uri="{FF2B5EF4-FFF2-40B4-BE49-F238E27FC236}">
                  <a16:creationId xmlns:a16="http://schemas.microsoft.com/office/drawing/2014/main" id="{05923780-9467-4CB0-98D8-0C88C9835CAF}"/>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6" name="btfpColumnIndicatorGroup1">
            <a:extLst>
              <a:ext uri="{FF2B5EF4-FFF2-40B4-BE49-F238E27FC236}">
                <a16:creationId xmlns:a16="http://schemas.microsoft.com/office/drawing/2014/main" id="{67E1CEB7-5FEB-46D9-B4E0-D2DB324C0E84}"/>
              </a:ext>
            </a:extLst>
          </p:cNvPr>
          <p:cNvGrpSpPr/>
          <p:nvPr/>
        </p:nvGrpSpPr>
        <p:grpSpPr>
          <a:xfrm>
            <a:off x="0" y="-205740"/>
            <a:ext cx="12192000" cy="137160"/>
            <a:chOff x="0" y="-205740"/>
            <a:chExt cx="12192000" cy="137160"/>
          </a:xfrm>
        </p:grpSpPr>
        <p:sp>
          <p:nvSpPr>
            <p:cNvPr id="14" name="btfpColumnGapBlocker198270">
              <a:extLst>
                <a:ext uri="{FF2B5EF4-FFF2-40B4-BE49-F238E27FC236}">
                  <a16:creationId xmlns:a16="http://schemas.microsoft.com/office/drawing/2014/main" id="{A65DE876-2B27-4421-9854-D8225927E603}"/>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140643">
              <a:extLst>
                <a:ext uri="{FF2B5EF4-FFF2-40B4-BE49-F238E27FC236}">
                  <a16:creationId xmlns:a16="http://schemas.microsoft.com/office/drawing/2014/main" id="{4C86864E-3016-4840-B3B0-0E0843083083}"/>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209844">
              <a:extLst>
                <a:ext uri="{FF2B5EF4-FFF2-40B4-BE49-F238E27FC236}">
                  <a16:creationId xmlns:a16="http://schemas.microsoft.com/office/drawing/2014/main" id="{AC8821AD-92F0-4242-A8D3-C11CBADEE33F}"/>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413458">
              <a:extLst>
                <a:ext uri="{FF2B5EF4-FFF2-40B4-BE49-F238E27FC236}">
                  <a16:creationId xmlns:a16="http://schemas.microsoft.com/office/drawing/2014/main" id="{7778BDE9-8C1C-4E8D-A362-87162A03B3F9}"/>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pPr marL="0" indent="0"/>
            <a:r>
              <a:rPr lang="en-GB"/>
              <a:t>With the investment thesis in place, you need to answer two basic questions</a:t>
            </a:r>
            <a:br>
              <a:rPr lang="en-GB"/>
            </a:br>
            <a:r>
              <a:rPr lang="en-GB"/>
              <a:t>to scope the work</a:t>
            </a:r>
          </a:p>
        </p:txBody>
      </p:sp>
      <p:sp>
        <p:nvSpPr>
          <p:cNvPr id="3" name="btfpLayoutConfig" hidden="1"/>
          <p:cNvSpPr txBox="1"/>
          <p:nvPr/>
        </p:nvSpPr>
        <p:spPr bwMode="gray">
          <a:xfrm>
            <a:off x="12700" y="12700"/>
            <a:ext cx="883823"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overall_0_131878959576736220 columns_1_131631021853224434 20_0_131878878514913541 23_0_131878878514903531 27_0_131878959569280465 </a:t>
            </a:r>
          </a:p>
        </p:txBody>
      </p:sp>
      <p:sp>
        <p:nvSpPr>
          <p:cNvPr id="10" name="Freeform 9"/>
          <p:cNvSpPr/>
          <p:nvPr/>
        </p:nvSpPr>
        <p:spPr bwMode="auto">
          <a:xfrm>
            <a:off x="5131594" y="1268413"/>
            <a:ext cx="1928812" cy="5175930"/>
          </a:xfrm>
          <a:custGeom>
            <a:avLst/>
            <a:gdLst>
              <a:gd name="T0" fmla="*/ 403 w 542"/>
              <a:gd name="T1" fmla="*/ 190 h 1587"/>
              <a:gd name="T2" fmla="*/ 304 w 542"/>
              <a:gd name="T3" fmla="*/ 223 h 1587"/>
              <a:gd name="T4" fmla="*/ 263 w 542"/>
              <a:gd name="T5" fmla="*/ 244 h 1587"/>
              <a:gd name="T6" fmla="*/ 226 w 542"/>
              <a:gd name="T7" fmla="*/ 240 h 1587"/>
              <a:gd name="T8" fmla="*/ 220 w 542"/>
              <a:gd name="T9" fmla="*/ 171 h 1587"/>
              <a:gd name="T10" fmla="*/ 269 w 542"/>
              <a:gd name="T11" fmla="*/ 0 h 1587"/>
              <a:gd name="T12" fmla="*/ 242 w 542"/>
              <a:gd name="T13" fmla="*/ 0 h 1587"/>
              <a:gd name="T14" fmla="*/ 195 w 542"/>
              <a:gd name="T15" fmla="*/ 167 h 1587"/>
              <a:gd name="T16" fmla="*/ 208 w 542"/>
              <a:gd name="T17" fmla="*/ 258 h 1587"/>
              <a:gd name="T18" fmla="*/ 267 w 542"/>
              <a:gd name="T19" fmla="*/ 269 h 1587"/>
              <a:gd name="T20" fmla="*/ 320 w 542"/>
              <a:gd name="T21" fmla="*/ 243 h 1587"/>
              <a:gd name="T22" fmla="*/ 402 w 542"/>
              <a:gd name="T23" fmla="*/ 215 h 1587"/>
              <a:gd name="T24" fmla="*/ 481 w 542"/>
              <a:gd name="T25" fmla="*/ 255 h 1587"/>
              <a:gd name="T26" fmla="*/ 503 w 542"/>
              <a:gd name="T27" fmla="*/ 399 h 1587"/>
              <a:gd name="T28" fmla="*/ 395 w 542"/>
              <a:gd name="T29" fmla="*/ 497 h 1587"/>
              <a:gd name="T30" fmla="*/ 299 w 542"/>
              <a:gd name="T31" fmla="*/ 477 h 1587"/>
              <a:gd name="T32" fmla="*/ 282 w 542"/>
              <a:gd name="T33" fmla="*/ 470 h 1587"/>
              <a:gd name="T34" fmla="*/ 224 w 542"/>
              <a:gd name="T35" fmla="*/ 471 h 1587"/>
              <a:gd name="T36" fmla="*/ 197 w 542"/>
              <a:gd name="T37" fmla="*/ 505 h 1587"/>
              <a:gd name="T38" fmla="*/ 225 w 542"/>
              <a:gd name="T39" fmla="*/ 684 h 1587"/>
              <a:gd name="T40" fmla="*/ 233 w 542"/>
              <a:gd name="T41" fmla="*/ 715 h 1587"/>
              <a:gd name="T42" fmla="*/ 245 w 542"/>
              <a:gd name="T43" fmla="*/ 767 h 1587"/>
              <a:gd name="T44" fmla="*/ 261 w 542"/>
              <a:gd name="T45" fmla="*/ 834 h 1587"/>
              <a:gd name="T46" fmla="*/ 271 w 542"/>
              <a:gd name="T47" fmla="*/ 880 h 1587"/>
              <a:gd name="T48" fmla="*/ 296 w 542"/>
              <a:gd name="T49" fmla="*/ 994 h 1587"/>
              <a:gd name="T50" fmla="*/ 270 w 542"/>
              <a:gd name="T51" fmla="*/ 1135 h 1587"/>
              <a:gd name="T52" fmla="*/ 196 w 542"/>
              <a:gd name="T53" fmla="*/ 1125 h 1587"/>
              <a:gd name="T54" fmla="*/ 153 w 542"/>
              <a:gd name="T55" fmla="*/ 1111 h 1587"/>
              <a:gd name="T56" fmla="*/ 13 w 542"/>
              <a:gd name="T57" fmla="*/ 1232 h 1587"/>
              <a:gd name="T58" fmla="*/ 95 w 542"/>
              <a:gd name="T59" fmla="*/ 1445 h 1587"/>
              <a:gd name="T60" fmla="*/ 228 w 542"/>
              <a:gd name="T61" fmla="*/ 1429 h 1587"/>
              <a:gd name="T62" fmla="*/ 253 w 542"/>
              <a:gd name="T63" fmla="*/ 1418 h 1587"/>
              <a:gd name="T64" fmla="*/ 326 w 542"/>
              <a:gd name="T65" fmla="*/ 1436 h 1587"/>
              <a:gd name="T66" fmla="*/ 319 w 542"/>
              <a:gd name="T67" fmla="*/ 1541 h 1587"/>
              <a:gd name="T68" fmla="*/ 304 w 542"/>
              <a:gd name="T69" fmla="*/ 1587 h 1587"/>
              <a:gd name="T70" fmla="*/ 331 w 542"/>
              <a:gd name="T71" fmla="*/ 1587 h 1587"/>
              <a:gd name="T72" fmla="*/ 343 w 542"/>
              <a:gd name="T73" fmla="*/ 1548 h 1587"/>
              <a:gd name="T74" fmla="*/ 350 w 542"/>
              <a:gd name="T75" fmla="*/ 1427 h 1587"/>
              <a:gd name="T76" fmla="*/ 245 w 542"/>
              <a:gd name="T77" fmla="*/ 1394 h 1587"/>
              <a:gd name="T78" fmla="*/ 217 w 542"/>
              <a:gd name="T79" fmla="*/ 1406 h 1587"/>
              <a:gd name="T80" fmla="*/ 102 w 542"/>
              <a:gd name="T81" fmla="*/ 1421 h 1587"/>
              <a:gd name="T82" fmla="*/ 38 w 542"/>
              <a:gd name="T83" fmla="*/ 1235 h 1587"/>
              <a:gd name="T84" fmla="*/ 150 w 542"/>
              <a:gd name="T85" fmla="*/ 1137 h 1587"/>
              <a:gd name="T86" fmla="*/ 186 w 542"/>
              <a:gd name="T87" fmla="*/ 1148 h 1587"/>
              <a:gd name="T88" fmla="*/ 278 w 542"/>
              <a:gd name="T89" fmla="*/ 1159 h 1587"/>
              <a:gd name="T90" fmla="*/ 321 w 542"/>
              <a:gd name="T91" fmla="*/ 989 h 1587"/>
              <a:gd name="T92" fmla="*/ 296 w 542"/>
              <a:gd name="T93" fmla="*/ 875 h 1587"/>
              <a:gd name="T94" fmla="*/ 285 w 542"/>
              <a:gd name="T95" fmla="*/ 828 h 1587"/>
              <a:gd name="T96" fmla="*/ 270 w 542"/>
              <a:gd name="T97" fmla="*/ 761 h 1587"/>
              <a:gd name="T98" fmla="*/ 258 w 542"/>
              <a:gd name="T99" fmla="*/ 709 h 1587"/>
              <a:gd name="T100" fmla="*/ 249 w 542"/>
              <a:gd name="T101" fmla="*/ 677 h 1587"/>
              <a:gd name="T102" fmla="*/ 222 w 542"/>
              <a:gd name="T103" fmla="*/ 513 h 1587"/>
              <a:gd name="T104" fmla="*/ 236 w 542"/>
              <a:gd name="T105" fmla="*/ 493 h 1587"/>
              <a:gd name="T106" fmla="*/ 274 w 542"/>
              <a:gd name="T107" fmla="*/ 494 h 1587"/>
              <a:gd name="T108" fmla="*/ 290 w 542"/>
              <a:gd name="T109" fmla="*/ 500 h 1587"/>
              <a:gd name="T110" fmla="*/ 397 w 542"/>
              <a:gd name="T111" fmla="*/ 522 h 1587"/>
              <a:gd name="T112" fmla="*/ 528 w 542"/>
              <a:gd name="T113" fmla="*/ 405 h 1587"/>
              <a:gd name="T114" fmla="*/ 501 w 542"/>
              <a:gd name="T115" fmla="*/ 240 h 1587"/>
              <a:gd name="T116" fmla="*/ 403 w 542"/>
              <a:gd name="T117" fmla="*/ 190 h 1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42" h="1587">
                <a:moveTo>
                  <a:pt x="403" y="190"/>
                </a:moveTo>
                <a:cubicBezTo>
                  <a:pt x="349" y="187"/>
                  <a:pt x="324" y="207"/>
                  <a:pt x="304" y="223"/>
                </a:cubicBezTo>
                <a:cubicBezTo>
                  <a:pt x="291" y="233"/>
                  <a:pt x="280" y="242"/>
                  <a:pt x="263" y="244"/>
                </a:cubicBezTo>
                <a:cubicBezTo>
                  <a:pt x="244" y="247"/>
                  <a:pt x="232" y="246"/>
                  <a:pt x="226" y="240"/>
                </a:cubicBezTo>
                <a:cubicBezTo>
                  <a:pt x="216" y="230"/>
                  <a:pt x="215" y="207"/>
                  <a:pt x="220" y="171"/>
                </a:cubicBezTo>
                <a:cubicBezTo>
                  <a:pt x="228" y="123"/>
                  <a:pt x="251" y="52"/>
                  <a:pt x="269" y="0"/>
                </a:cubicBezTo>
                <a:cubicBezTo>
                  <a:pt x="242" y="0"/>
                  <a:pt x="242" y="0"/>
                  <a:pt x="242" y="0"/>
                </a:cubicBezTo>
                <a:cubicBezTo>
                  <a:pt x="224" y="52"/>
                  <a:pt x="202" y="120"/>
                  <a:pt x="195" y="167"/>
                </a:cubicBezTo>
                <a:cubicBezTo>
                  <a:pt x="188" y="214"/>
                  <a:pt x="192" y="242"/>
                  <a:pt x="208" y="258"/>
                </a:cubicBezTo>
                <a:cubicBezTo>
                  <a:pt x="224" y="274"/>
                  <a:pt x="248" y="272"/>
                  <a:pt x="267" y="269"/>
                </a:cubicBezTo>
                <a:cubicBezTo>
                  <a:pt x="291" y="266"/>
                  <a:pt x="305" y="254"/>
                  <a:pt x="320" y="243"/>
                </a:cubicBezTo>
                <a:cubicBezTo>
                  <a:pt x="339" y="228"/>
                  <a:pt x="357" y="213"/>
                  <a:pt x="402" y="215"/>
                </a:cubicBezTo>
                <a:cubicBezTo>
                  <a:pt x="436" y="217"/>
                  <a:pt x="462" y="231"/>
                  <a:pt x="481" y="255"/>
                </a:cubicBezTo>
                <a:cubicBezTo>
                  <a:pt x="507" y="289"/>
                  <a:pt x="515" y="343"/>
                  <a:pt x="503" y="399"/>
                </a:cubicBezTo>
                <a:cubicBezTo>
                  <a:pt x="486" y="481"/>
                  <a:pt x="433" y="494"/>
                  <a:pt x="395" y="497"/>
                </a:cubicBezTo>
                <a:cubicBezTo>
                  <a:pt x="361" y="500"/>
                  <a:pt x="324" y="486"/>
                  <a:pt x="299" y="477"/>
                </a:cubicBezTo>
                <a:cubicBezTo>
                  <a:pt x="292" y="474"/>
                  <a:pt x="287" y="472"/>
                  <a:pt x="282" y="470"/>
                </a:cubicBezTo>
                <a:cubicBezTo>
                  <a:pt x="258" y="463"/>
                  <a:pt x="239" y="463"/>
                  <a:pt x="224" y="471"/>
                </a:cubicBezTo>
                <a:cubicBezTo>
                  <a:pt x="211" y="477"/>
                  <a:pt x="203" y="489"/>
                  <a:pt x="197" y="505"/>
                </a:cubicBezTo>
                <a:cubicBezTo>
                  <a:pt x="187" y="538"/>
                  <a:pt x="205" y="608"/>
                  <a:pt x="225" y="684"/>
                </a:cubicBezTo>
                <a:cubicBezTo>
                  <a:pt x="228" y="696"/>
                  <a:pt x="231" y="707"/>
                  <a:pt x="233" y="715"/>
                </a:cubicBezTo>
                <a:cubicBezTo>
                  <a:pt x="237" y="729"/>
                  <a:pt x="241" y="747"/>
                  <a:pt x="245" y="767"/>
                </a:cubicBezTo>
                <a:cubicBezTo>
                  <a:pt x="250" y="788"/>
                  <a:pt x="255" y="811"/>
                  <a:pt x="261" y="834"/>
                </a:cubicBezTo>
                <a:cubicBezTo>
                  <a:pt x="264" y="849"/>
                  <a:pt x="268" y="865"/>
                  <a:pt x="271" y="880"/>
                </a:cubicBezTo>
                <a:cubicBezTo>
                  <a:pt x="279" y="915"/>
                  <a:pt x="287" y="951"/>
                  <a:pt x="296" y="994"/>
                </a:cubicBezTo>
                <a:cubicBezTo>
                  <a:pt x="308" y="1054"/>
                  <a:pt x="307" y="1123"/>
                  <a:pt x="270" y="1135"/>
                </a:cubicBezTo>
                <a:cubicBezTo>
                  <a:pt x="241" y="1145"/>
                  <a:pt x="219" y="1135"/>
                  <a:pt x="196" y="1125"/>
                </a:cubicBezTo>
                <a:cubicBezTo>
                  <a:pt x="182" y="1119"/>
                  <a:pt x="168" y="1113"/>
                  <a:pt x="153" y="1111"/>
                </a:cubicBezTo>
                <a:cubicBezTo>
                  <a:pt x="76" y="1102"/>
                  <a:pt x="26" y="1145"/>
                  <a:pt x="13" y="1232"/>
                </a:cubicBezTo>
                <a:cubicBezTo>
                  <a:pt x="0" y="1323"/>
                  <a:pt x="20" y="1424"/>
                  <a:pt x="95" y="1445"/>
                </a:cubicBezTo>
                <a:cubicBezTo>
                  <a:pt x="156" y="1462"/>
                  <a:pt x="196" y="1444"/>
                  <a:pt x="228" y="1429"/>
                </a:cubicBezTo>
                <a:cubicBezTo>
                  <a:pt x="237" y="1424"/>
                  <a:pt x="245" y="1420"/>
                  <a:pt x="253" y="1418"/>
                </a:cubicBezTo>
                <a:cubicBezTo>
                  <a:pt x="281" y="1408"/>
                  <a:pt x="316" y="1407"/>
                  <a:pt x="326" y="1436"/>
                </a:cubicBezTo>
                <a:cubicBezTo>
                  <a:pt x="338" y="1469"/>
                  <a:pt x="329" y="1502"/>
                  <a:pt x="319" y="1541"/>
                </a:cubicBezTo>
                <a:cubicBezTo>
                  <a:pt x="315" y="1554"/>
                  <a:pt x="310" y="1569"/>
                  <a:pt x="304" y="1587"/>
                </a:cubicBezTo>
                <a:cubicBezTo>
                  <a:pt x="331" y="1587"/>
                  <a:pt x="331" y="1587"/>
                  <a:pt x="331" y="1587"/>
                </a:cubicBezTo>
                <a:cubicBezTo>
                  <a:pt x="336" y="1572"/>
                  <a:pt x="340" y="1559"/>
                  <a:pt x="343" y="1548"/>
                </a:cubicBezTo>
                <a:cubicBezTo>
                  <a:pt x="354" y="1507"/>
                  <a:pt x="365" y="1468"/>
                  <a:pt x="350" y="1427"/>
                </a:cubicBezTo>
                <a:cubicBezTo>
                  <a:pt x="337" y="1390"/>
                  <a:pt x="295" y="1376"/>
                  <a:pt x="245" y="1394"/>
                </a:cubicBezTo>
                <a:cubicBezTo>
                  <a:pt x="235" y="1397"/>
                  <a:pt x="226" y="1401"/>
                  <a:pt x="217" y="1406"/>
                </a:cubicBezTo>
                <a:cubicBezTo>
                  <a:pt x="186" y="1420"/>
                  <a:pt x="154" y="1435"/>
                  <a:pt x="102" y="1421"/>
                </a:cubicBezTo>
                <a:cubicBezTo>
                  <a:pt x="42" y="1404"/>
                  <a:pt x="27" y="1313"/>
                  <a:pt x="38" y="1235"/>
                </a:cubicBezTo>
                <a:cubicBezTo>
                  <a:pt x="49" y="1162"/>
                  <a:pt x="87" y="1129"/>
                  <a:pt x="150" y="1137"/>
                </a:cubicBezTo>
                <a:cubicBezTo>
                  <a:pt x="162" y="1138"/>
                  <a:pt x="173" y="1143"/>
                  <a:pt x="186" y="1148"/>
                </a:cubicBezTo>
                <a:cubicBezTo>
                  <a:pt x="211" y="1159"/>
                  <a:pt x="240" y="1172"/>
                  <a:pt x="278" y="1159"/>
                </a:cubicBezTo>
                <a:cubicBezTo>
                  <a:pt x="343" y="1138"/>
                  <a:pt x="329" y="1033"/>
                  <a:pt x="321" y="989"/>
                </a:cubicBezTo>
                <a:cubicBezTo>
                  <a:pt x="312" y="945"/>
                  <a:pt x="304" y="910"/>
                  <a:pt x="296" y="875"/>
                </a:cubicBezTo>
                <a:cubicBezTo>
                  <a:pt x="292" y="859"/>
                  <a:pt x="289" y="844"/>
                  <a:pt x="285" y="828"/>
                </a:cubicBezTo>
                <a:cubicBezTo>
                  <a:pt x="280" y="805"/>
                  <a:pt x="275" y="782"/>
                  <a:pt x="270" y="761"/>
                </a:cubicBezTo>
                <a:cubicBezTo>
                  <a:pt x="265" y="741"/>
                  <a:pt x="261" y="723"/>
                  <a:pt x="258" y="709"/>
                </a:cubicBezTo>
                <a:cubicBezTo>
                  <a:pt x="256" y="700"/>
                  <a:pt x="253" y="690"/>
                  <a:pt x="249" y="677"/>
                </a:cubicBezTo>
                <a:cubicBezTo>
                  <a:pt x="236" y="626"/>
                  <a:pt x="213" y="541"/>
                  <a:pt x="222" y="513"/>
                </a:cubicBezTo>
                <a:cubicBezTo>
                  <a:pt x="225" y="503"/>
                  <a:pt x="229" y="496"/>
                  <a:pt x="236" y="493"/>
                </a:cubicBezTo>
                <a:cubicBezTo>
                  <a:pt x="244" y="489"/>
                  <a:pt x="257" y="489"/>
                  <a:pt x="274" y="494"/>
                </a:cubicBezTo>
                <a:cubicBezTo>
                  <a:pt x="278" y="496"/>
                  <a:pt x="284" y="498"/>
                  <a:pt x="290" y="500"/>
                </a:cubicBezTo>
                <a:cubicBezTo>
                  <a:pt x="317" y="510"/>
                  <a:pt x="358" y="525"/>
                  <a:pt x="397" y="522"/>
                </a:cubicBezTo>
                <a:cubicBezTo>
                  <a:pt x="468" y="517"/>
                  <a:pt x="513" y="477"/>
                  <a:pt x="528" y="405"/>
                </a:cubicBezTo>
                <a:cubicBezTo>
                  <a:pt x="542" y="342"/>
                  <a:pt x="532" y="280"/>
                  <a:pt x="501" y="240"/>
                </a:cubicBezTo>
                <a:cubicBezTo>
                  <a:pt x="478" y="210"/>
                  <a:pt x="444" y="192"/>
                  <a:pt x="403" y="190"/>
                </a:cubicBez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rgbClr val="000000"/>
              </a:solidFill>
            </a:endParaRPr>
          </a:p>
        </p:txBody>
      </p:sp>
      <p:sp>
        <p:nvSpPr>
          <p:cNvPr id="11" name="Text Placeholder 15"/>
          <p:cNvSpPr txBox="1"/>
          <p:nvPr/>
        </p:nvSpPr>
        <p:spPr>
          <a:xfrm>
            <a:off x="334963" y="1268413"/>
            <a:ext cx="4512808" cy="5175930"/>
          </a:xfrm>
          <a:prstGeom prst="rect">
            <a:avLst/>
          </a:prstGeom>
        </p:spPr>
        <p:txBody>
          <a:bodyPr tIns="1836000" anchor="ctr" anchorCtr="0"/>
          <a:lstStyle>
            <a:lvl1pPr marL="314325" marR="0" indent="-309563" algn="l" defTabSz="1154444" rtl="0" eaLnBrk="1" fontAlgn="base" latinLnBrk="0" hangingPunct="1">
              <a:lnSpc>
                <a:spcPct val="100000"/>
              </a:lnSpc>
              <a:spcBef>
                <a:spcPts val="1200"/>
              </a:spcBef>
              <a:spcAft>
                <a:spcPct val="0"/>
              </a:spcAft>
              <a:buClr>
                <a:schemeClr val="tx1"/>
              </a:buClr>
              <a:buSzTx/>
              <a:buFont typeface="Arial" panose="020B0604020202020204" pitchFamily="34" charset="0"/>
              <a:buChar char="•"/>
              <a:defRPr kumimoji="0" lang="en-US" altLang="zh-CN" sz="1600" b="0" i="0" u="none" strike="noStrike" kern="1200" cap="none" spc="0" normalizeH="0" baseline="0" noProof="1">
                <a:ln>
                  <a:noFill/>
                </a:ln>
                <a:solidFill>
                  <a:schemeClr val="tx1"/>
                </a:solidFill>
                <a:effectLst/>
                <a:uLnTx/>
                <a:uFillTx/>
                <a:latin typeface="+mn-lt"/>
                <a:ea typeface="+mn-ea"/>
                <a:cs typeface="+mn-cs"/>
              </a:defRPr>
            </a:lvl1pPr>
            <a:lvl2pPr marL="641350" marR="0" indent="-317500" algn="l" defTabSz="1154444" rtl="0" eaLnBrk="1" fontAlgn="base" latinLnBrk="0" hangingPunct="1">
              <a:lnSpc>
                <a:spcPct val="100000"/>
              </a:lnSpc>
              <a:spcBef>
                <a:spcPts val="600"/>
              </a:spcBef>
              <a:spcAft>
                <a:spcPct val="0"/>
              </a:spcAft>
              <a:buClr>
                <a:schemeClr val="tx1"/>
              </a:buClr>
              <a:buSzTx/>
              <a:buFont typeface="Arial" panose="020B0604020202020204" pitchFamily="34" charset="0"/>
              <a:buChar char="–"/>
              <a:defRPr lang="en-CA" altLang="zh-CN" sz="1400" kern="1200" baseline="0" noProof="1">
                <a:solidFill>
                  <a:schemeClr val="tx1"/>
                </a:solidFill>
                <a:latin typeface="+mn-lt"/>
                <a:ea typeface="+mn-ea"/>
                <a:cs typeface="+mn-cs"/>
              </a:defRPr>
            </a:lvl2pPr>
            <a:lvl3pPr marL="990600" marR="0" indent="-336550" algn="l" defTabSz="1154444" rtl="0" eaLnBrk="1" fontAlgn="base" latinLnBrk="0" hangingPunct="1">
              <a:lnSpc>
                <a:spcPct val="100000"/>
              </a:lnSpc>
              <a:spcBef>
                <a:spcPts val="600"/>
              </a:spcBef>
              <a:spcAft>
                <a:spcPct val="0"/>
              </a:spcAft>
              <a:buClr>
                <a:schemeClr val="tx1"/>
              </a:buClr>
              <a:buSzTx/>
              <a:buFont typeface="Arial" panose="020B0604020202020204" pitchFamily="34" charset="0"/>
              <a:buChar char="˃"/>
              <a:defRPr lang="zh-CN" altLang="en-US" sz="1400" kern="1200" noProof="1">
                <a:solidFill>
                  <a:schemeClr val="tx1"/>
                </a:solidFill>
                <a:latin typeface="+mn-lt"/>
                <a:ea typeface="+mn-ea"/>
                <a:cs typeface="+mn-cs"/>
              </a:defRPr>
            </a:lvl3pPr>
            <a:lvl4pPr marL="1710820" marR="0" indent="-247478" algn="l" defTabSz="1154749" rtl="0" eaLnBrk="1" fontAlgn="auto" latinLnBrk="0" hangingPunct="1">
              <a:lnSpc>
                <a:spcPct val="100000"/>
              </a:lnSpc>
              <a:spcBef>
                <a:spcPct val="20000"/>
              </a:spcBef>
              <a:spcAft>
                <a:spcPct val="0"/>
              </a:spcAft>
              <a:buClr>
                <a:schemeClr val="tx1"/>
              </a:buClr>
              <a:buSzTx/>
              <a:buFont typeface="Verdana" pitchFamily="34" charset="0"/>
              <a:buChar char="-"/>
              <a:defRPr lang="en-CA" altLang="zh-CN" sz="1883" kern="1200">
                <a:solidFill>
                  <a:schemeClr val="tx1"/>
                </a:solidFill>
                <a:latin typeface="+mn-lt"/>
                <a:ea typeface="+mn-ea"/>
                <a:cs typeface="+mn-cs"/>
              </a:defRPr>
            </a:lvl4pPr>
            <a:lvl5pPr marL="2598187" indent="-288688" algn="l" defTabSz="1154749" rtl="0" eaLnBrk="1" latinLnBrk="0" hangingPunct="1">
              <a:spcBef>
                <a:spcPct val="20000"/>
              </a:spcBef>
              <a:buFont typeface="Arial" panose="020B0604020202020204" pitchFamily="34" charset="0"/>
              <a:buChar char="»"/>
              <a:defRPr sz="2824" kern="1200">
                <a:solidFill>
                  <a:schemeClr val="tx1"/>
                </a:solidFill>
                <a:latin typeface="Verdana" pitchFamily="34" charset="0"/>
                <a:ea typeface="+mn-ea"/>
                <a:cs typeface="+mn-cs"/>
              </a:defRPr>
            </a:lvl5pPr>
            <a:lvl6pPr marL="3175562" indent="-288688" algn="l" defTabSz="1154749" rtl="0" eaLnBrk="1" latinLnBrk="0" hangingPunct="1">
              <a:spcBef>
                <a:spcPct val="20000"/>
              </a:spcBef>
              <a:buFont typeface="Arial" panose="020B0604020202020204" pitchFamily="34" charset="0"/>
              <a:buChar char="•"/>
              <a:defRPr sz="2471" kern="1200">
                <a:solidFill>
                  <a:schemeClr val="tx1"/>
                </a:solidFill>
                <a:latin typeface="+mn-lt"/>
                <a:ea typeface="+mn-ea"/>
                <a:cs typeface="+mn-cs"/>
              </a:defRPr>
            </a:lvl6pPr>
            <a:lvl7pPr marL="3752936" indent="-288688" algn="l" defTabSz="1154749" rtl="0" eaLnBrk="1" latinLnBrk="0" hangingPunct="1">
              <a:spcBef>
                <a:spcPct val="20000"/>
              </a:spcBef>
              <a:buFont typeface="Arial" panose="020B0604020202020204" pitchFamily="34" charset="0"/>
              <a:buChar char="•"/>
              <a:defRPr sz="2471" kern="1200">
                <a:solidFill>
                  <a:schemeClr val="tx1"/>
                </a:solidFill>
                <a:latin typeface="+mn-lt"/>
                <a:ea typeface="+mn-ea"/>
                <a:cs typeface="+mn-cs"/>
              </a:defRPr>
            </a:lvl7pPr>
            <a:lvl8pPr marL="4330312" indent="-288688" algn="l" defTabSz="1154749" rtl="0" eaLnBrk="1" latinLnBrk="0" hangingPunct="1">
              <a:spcBef>
                <a:spcPct val="20000"/>
              </a:spcBef>
              <a:buFont typeface="Arial" panose="020B0604020202020204" pitchFamily="34" charset="0"/>
              <a:buChar char="•"/>
              <a:defRPr sz="2471" kern="1200">
                <a:solidFill>
                  <a:schemeClr val="tx1"/>
                </a:solidFill>
                <a:latin typeface="+mn-lt"/>
                <a:ea typeface="+mn-ea"/>
                <a:cs typeface="+mn-cs"/>
              </a:defRPr>
            </a:lvl8pPr>
            <a:lvl9pPr marL="4907686" indent="-288688" algn="l" defTabSz="1154749" rtl="0" eaLnBrk="1" latinLnBrk="0" hangingPunct="1">
              <a:spcBef>
                <a:spcPct val="20000"/>
              </a:spcBef>
              <a:buFont typeface="Arial" panose="020B0604020202020204" pitchFamily="34" charset="0"/>
              <a:buChar char="•"/>
              <a:defRPr sz="2471" kern="1200">
                <a:solidFill>
                  <a:schemeClr val="tx1"/>
                </a:solidFill>
                <a:latin typeface="+mn-lt"/>
                <a:ea typeface="+mn-ea"/>
                <a:cs typeface="+mn-cs"/>
              </a:defRPr>
            </a:lvl9pPr>
          </a:lstStyle>
          <a:p>
            <a:pPr marL="0" indent="0" algn="ctr" defTabSz="892193">
              <a:buNone/>
            </a:pPr>
            <a:r>
              <a:rPr lang="en-GB" sz="2400" b="1">
                <a:solidFill>
                  <a:srgbClr val="000000"/>
                </a:solidFill>
              </a:rPr>
              <a:t>Which elements </a:t>
            </a:r>
            <a:r>
              <a:rPr lang="en-GB" sz="2400">
                <a:solidFill>
                  <a:srgbClr val="000000"/>
                </a:solidFill>
              </a:rPr>
              <a:t>of the Investment thesis </a:t>
            </a:r>
            <a:r>
              <a:rPr lang="en-GB" sz="2400" b="1">
                <a:solidFill>
                  <a:srgbClr val="000000"/>
                </a:solidFill>
              </a:rPr>
              <a:t>to test during the Integrated</a:t>
            </a:r>
            <a:br>
              <a:rPr lang="en-GB" sz="2400" b="1">
                <a:solidFill>
                  <a:srgbClr val="000000"/>
                </a:solidFill>
              </a:rPr>
            </a:br>
            <a:r>
              <a:rPr lang="en-GB" sz="2400" b="1">
                <a:solidFill>
                  <a:srgbClr val="000000"/>
                </a:solidFill>
              </a:rPr>
              <a:t>due diligence?</a:t>
            </a:r>
          </a:p>
        </p:txBody>
      </p:sp>
      <p:sp>
        <p:nvSpPr>
          <p:cNvPr id="12" name="Text Placeholder 15"/>
          <p:cNvSpPr txBox="1"/>
          <p:nvPr/>
        </p:nvSpPr>
        <p:spPr>
          <a:xfrm>
            <a:off x="7344229" y="1268413"/>
            <a:ext cx="4512808" cy="5175930"/>
          </a:xfrm>
          <a:prstGeom prst="rect">
            <a:avLst/>
          </a:prstGeom>
        </p:spPr>
        <p:txBody>
          <a:bodyPr tIns="1836000" anchor="ctr" anchorCtr="0"/>
          <a:lstStyle>
            <a:lvl1pPr marL="314325" marR="0" indent="-309563" algn="l" defTabSz="1154444" rtl="0" eaLnBrk="1" fontAlgn="base" latinLnBrk="0" hangingPunct="1">
              <a:lnSpc>
                <a:spcPct val="100000"/>
              </a:lnSpc>
              <a:spcBef>
                <a:spcPts val="1200"/>
              </a:spcBef>
              <a:spcAft>
                <a:spcPct val="0"/>
              </a:spcAft>
              <a:buClr>
                <a:schemeClr val="tx1"/>
              </a:buClr>
              <a:buSzTx/>
              <a:buFont typeface="Arial" panose="020B0604020202020204" pitchFamily="34" charset="0"/>
              <a:buChar char="•"/>
              <a:defRPr kumimoji="0" lang="en-US" altLang="zh-CN" sz="1600" b="0" i="0" u="none" strike="noStrike" kern="1200" cap="none" spc="0" normalizeH="0" baseline="0" noProof="1">
                <a:ln>
                  <a:noFill/>
                </a:ln>
                <a:solidFill>
                  <a:schemeClr val="tx1"/>
                </a:solidFill>
                <a:effectLst/>
                <a:uLnTx/>
                <a:uFillTx/>
                <a:latin typeface="+mn-lt"/>
                <a:ea typeface="+mn-ea"/>
                <a:cs typeface="+mn-cs"/>
              </a:defRPr>
            </a:lvl1pPr>
            <a:lvl2pPr marL="641350" marR="0" indent="-317500" algn="l" defTabSz="1154444" rtl="0" eaLnBrk="1" fontAlgn="base" latinLnBrk="0" hangingPunct="1">
              <a:lnSpc>
                <a:spcPct val="100000"/>
              </a:lnSpc>
              <a:spcBef>
                <a:spcPts val="600"/>
              </a:spcBef>
              <a:spcAft>
                <a:spcPct val="0"/>
              </a:spcAft>
              <a:buClr>
                <a:schemeClr val="tx1"/>
              </a:buClr>
              <a:buSzTx/>
              <a:buFont typeface="Arial" panose="020B0604020202020204" pitchFamily="34" charset="0"/>
              <a:buChar char="–"/>
              <a:defRPr lang="en-CA" altLang="zh-CN" sz="1400" kern="1200" baseline="0" noProof="1">
                <a:solidFill>
                  <a:schemeClr val="tx1"/>
                </a:solidFill>
                <a:latin typeface="+mn-lt"/>
                <a:ea typeface="+mn-ea"/>
                <a:cs typeface="+mn-cs"/>
              </a:defRPr>
            </a:lvl2pPr>
            <a:lvl3pPr marL="990600" marR="0" indent="-336550" algn="l" defTabSz="1154444" rtl="0" eaLnBrk="1" fontAlgn="base" latinLnBrk="0" hangingPunct="1">
              <a:lnSpc>
                <a:spcPct val="100000"/>
              </a:lnSpc>
              <a:spcBef>
                <a:spcPts val="600"/>
              </a:spcBef>
              <a:spcAft>
                <a:spcPct val="0"/>
              </a:spcAft>
              <a:buClr>
                <a:schemeClr val="tx1"/>
              </a:buClr>
              <a:buSzTx/>
              <a:buFont typeface="Arial" panose="020B0604020202020204" pitchFamily="34" charset="0"/>
              <a:buChar char="˃"/>
              <a:defRPr lang="zh-CN" altLang="en-US" sz="1400" kern="1200" noProof="1">
                <a:solidFill>
                  <a:schemeClr val="tx1"/>
                </a:solidFill>
                <a:latin typeface="+mn-lt"/>
                <a:ea typeface="+mn-ea"/>
                <a:cs typeface="+mn-cs"/>
              </a:defRPr>
            </a:lvl3pPr>
            <a:lvl4pPr marL="1710820" marR="0" indent="-247478" algn="l" defTabSz="1154749" rtl="0" eaLnBrk="1" fontAlgn="auto" latinLnBrk="0" hangingPunct="1">
              <a:lnSpc>
                <a:spcPct val="100000"/>
              </a:lnSpc>
              <a:spcBef>
                <a:spcPct val="20000"/>
              </a:spcBef>
              <a:spcAft>
                <a:spcPct val="0"/>
              </a:spcAft>
              <a:buClr>
                <a:schemeClr val="tx1"/>
              </a:buClr>
              <a:buSzTx/>
              <a:buFont typeface="Verdana" pitchFamily="34" charset="0"/>
              <a:buChar char="-"/>
              <a:defRPr lang="en-CA" altLang="zh-CN" sz="1883" kern="1200">
                <a:solidFill>
                  <a:schemeClr val="tx1"/>
                </a:solidFill>
                <a:latin typeface="+mn-lt"/>
                <a:ea typeface="+mn-ea"/>
                <a:cs typeface="+mn-cs"/>
              </a:defRPr>
            </a:lvl4pPr>
            <a:lvl5pPr marL="2598187" indent="-288688" algn="l" defTabSz="1154749" rtl="0" eaLnBrk="1" latinLnBrk="0" hangingPunct="1">
              <a:spcBef>
                <a:spcPct val="20000"/>
              </a:spcBef>
              <a:buFont typeface="Arial" panose="020B0604020202020204" pitchFamily="34" charset="0"/>
              <a:buChar char="»"/>
              <a:defRPr sz="2824" kern="1200">
                <a:solidFill>
                  <a:schemeClr val="tx1"/>
                </a:solidFill>
                <a:latin typeface="Verdana" pitchFamily="34" charset="0"/>
                <a:ea typeface="+mn-ea"/>
                <a:cs typeface="+mn-cs"/>
              </a:defRPr>
            </a:lvl5pPr>
            <a:lvl6pPr marL="3175562" indent="-288688" algn="l" defTabSz="1154749" rtl="0" eaLnBrk="1" latinLnBrk="0" hangingPunct="1">
              <a:spcBef>
                <a:spcPct val="20000"/>
              </a:spcBef>
              <a:buFont typeface="Arial" panose="020B0604020202020204" pitchFamily="34" charset="0"/>
              <a:buChar char="•"/>
              <a:defRPr sz="2471" kern="1200">
                <a:solidFill>
                  <a:schemeClr val="tx1"/>
                </a:solidFill>
                <a:latin typeface="+mn-lt"/>
                <a:ea typeface="+mn-ea"/>
                <a:cs typeface="+mn-cs"/>
              </a:defRPr>
            </a:lvl6pPr>
            <a:lvl7pPr marL="3752936" indent="-288688" algn="l" defTabSz="1154749" rtl="0" eaLnBrk="1" latinLnBrk="0" hangingPunct="1">
              <a:spcBef>
                <a:spcPct val="20000"/>
              </a:spcBef>
              <a:buFont typeface="Arial" panose="020B0604020202020204" pitchFamily="34" charset="0"/>
              <a:buChar char="•"/>
              <a:defRPr sz="2471" kern="1200">
                <a:solidFill>
                  <a:schemeClr val="tx1"/>
                </a:solidFill>
                <a:latin typeface="+mn-lt"/>
                <a:ea typeface="+mn-ea"/>
                <a:cs typeface="+mn-cs"/>
              </a:defRPr>
            </a:lvl7pPr>
            <a:lvl8pPr marL="4330312" indent="-288688" algn="l" defTabSz="1154749" rtl="0" eaLnBrk="1" latinLnBrk="0" hangingPunct="1">
              <a:spcBef>
                <a:spcPct val="20000"/>
              </a:spcBef>
              <a:buFont typeface="Arial" panose="020B0604020202020204" pitchFamily="34" charset="0"/>
              <a:buChar char="•"/>
              <a:defRPr sz="2471" kern="1200">
                <a:solidFill>
                  <a:schemeClr val="tx1"/>
                </a:solidFill>
                <a:latin typeface="+mn-lt"/>
                <a:ea typeface="+mn-ea"/>
                <a:cs typeface="+mn-cs"/>
              </a:defRPr>
            </a:lvl8pPr>
            <a:lvl9pPr marL="4907686" indent="-288688" algn="l" defTabSz="1154749" rtl="0" eaLnBrk="1" latinLnBrk="0" hangingPunct="1">
              <a:spcBef>
                <a:spcPct val="20000"/>
              </a:spcBef>
              <a:buFont typeface="Arial" panose="020B0604020202020204" pitchFamily="34" charset="0"/>
              <a:buChar char="•"/>
              <a:defRPr sz="2471" kern="1200">
                <a:solidFill>
                  <a:schemeClr val="tx1"/>
                </a:solidFill>
                <a:latin typeface="+mn-lt"/>
                <a:ea typeface="+mn-ea"/>
                <a:cs typeface="+mn-cs"/>
              </a:defRPr>
            </a:lvl9pPr>
          </a:lstStyle>
          <a:p>
            <a:pPr marL="0" indent="0" algn="ctr" defTabSz="892193">
              <a:buNone/>
            </a:pPr>
            <a:r>
              <a:rPr lang="en-GB" sz="2400" b="1">
                <a:solidFill>
                  <a:srgbClr val="000000"/>
                </a:solidFill>
              </a:rPr>
              <a:t>What level of analysis/</a:t>
            </a:r>
            <a:br>
              <a:rPr lang="en-GB" sz="2400" b="1">
                <a:solidFill>
                  <a:srgbClr val="000000"/>
                </a:solidFill>
              </a:rPr>
            </a:br>
            <a:r>
              <a:rPr lang="en-GB" sz="2400" b="1">
                <a:solidFill>
                  <a:srgbClr val="000000"/>
                </a:solidFill>
              </a:rPr>
              <a:t>insight is required </a:t>
            </a:r>
            <a:r>
              <a:rPr lang="en-GB" sz="2400">
                <a:solidFill>
                  <a:srgbClr val="000000"/>
                </a:solidFill>
              </a:rPr>
              <a:t>on each QUESTION, </a:t>
            </a:r>
            <a:r>
              <a:rPr lang="en-GB" sz="2400" b="1">
                <a:solidFill>
                  <a:srgbClr val="000000"/>
                </a:solidFill>
              </a:rPr>
              <a:t>given limited time/resource?</a:t>
            </a:r>
          </a:p>
        </p:txBody>
      </p:sp>
      <p:sp>
        <p:nvSpPr>
          <p:cNvPr id="13" name="Rectangle 12"/>
          <p:cNvSpPr/>
          <p:nvPr/>
        </p:nvSpPr>
        <p:spPr>
          <a:xfrm>
            <a:off x="6258069" y="1944356"/>
            <a:ext cx="4085796" cy="3300884"/>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buNone/>
            </a:pPr>
            <a:endParaRPr lang="en-GB" sz="1800">
              <a:solidFill>
                <a:srgbClr val="000000"/>
              </a:solidFill>
              <a:latin typeface="Arial" panose="020B0604020202020204" pitchFamily="34" charset="0"/>
            </a:endParaRPr>
          </a:p>
        </p:txBody>
      </p:sp>
      <p:grpSp>
        <p:nvGrpSpPr>
          <p:cNvPr id="20" name="btfpIcon532863"/>
          <p:cNvGrpSpPr/>
          <p:nvPr>
            <p:custDataLst>
              <p:tags r:id="rId2"/>
            </p:custDataLst>
          </p:nvPr>
        </p:nvGrpSpPr>
        <p:grpSpPr>
          <a:xfrm>
            <a:off x="1892867" y="2239463"/>
            <a:ext cx="1397000" cy="1397000"/>
            <a:chOff x="2641888" y="3133104"/>
            <a:chExt cx="1081088" cy="1081088"/>
          </a:xfrm>
        </p:grpSpPr>
        <p:sp>
          <p:nvSpPr>
            <p:cNvPr id="21" name="btfpIconCircle532863"/>
            <p:cNvSpPr>
              <a:spLocks noChangeArrowheads="1"/>
            </p:cNvSpPr>
            <p:nvPr/>
          </p:nvSpPr>
          <p:spPr bwMode="auto">
            <a:xfrm>
              <a:off x="2641888" y="3133104"/>
              <a:ext cx="1081088" cy="1081088"/>
            </a:xfrm>
            <a:prstGeom prst="ellipse">
              <a:avLst/>
            </a:prstGeom>
            <a:solidFill>
              <a:srgbClr val="5C5C5C"/>
            </a:solidFill>
            <a:ln>
              <a:noFill/>
            </a:ln>
          </p:spPr>
          <p:txBody>
            <a:bodyPr vert="horz" wrap="square" lIns="86817" tIns="43408" rIns="86817" bIns="43408" numCol="1" anchor="t" anchorCtr="0" compatLnSpc="1">
              <a:prstTxWarp prst="textNoShape">
                <a:avLst/>
              </a:prstTxWarp>
            </a:bodyPr>
            <a:lstStyle/>
            <a:p>
              <a:pPr algn="ctr"/>
              <a:endParaRPr lang="en-GB" sz="1519"/>
            </a:p>
          </p:txBody>
        </p:sp>
        <p:pic>
          <p:nvPicPr>
            <p:cNvPr id="22" name="btfpIconLines532863"/>
            <p:cNvPicPr/>
            <p:nvPr/>
          </p:nvPicPr>
          <p:blipFill>
            <a:blip r:embed="rId6"/>
            <a:stretch>
              <a:fillRect/>
            </a:stretch>
          </p:blipFill>
          <p:spPr>
            <a:xfrm>
              <a:off x="2641888" y="3133104"/>
              <a:ext cx="1081088" cy="1081088"/>
            </a:xfrm>
            <a:prstGeom prst="rect">
              <a:avLst/>
            </a:prstGeom>
          </p:spPr>
        </p:pic>
      </p:grpSp>
      <p:grpSp>
        <p:nvGrpSpPr>
          <p:cNvPr id="27" name="btfpIcon765528"/>
          <p:cNvGrpSpPr/>
          <p:nvPr>
            <p:custDataLst>
              <p:tags r:id="rId3"/>
            </p:custDataLst>
          </p:nvPr>
        </p:nvGrpSpPr>
        <p:grpSpPr>
          <a:xfrm>
            <a:off x="8902133" y="2239463"/>
            <a:ext cx="1397000" cy="1397000"/>
            <a:chOff x="7231331" y="2350529"/>
            <a:chExt cx="1081088" cy="1081088"/>
          </a:xfrm>
        </p:grpSpPr>
        <p:sp>
          <p:nvSpPr>
            <p:cNvPr id="28" name="btfpIconCircle765528"/>
            <p:cNvSpPr>
              <a:spLocks noChangeArrowheads="1"/>
            </p:cNvSpPr>
            <p:nvPr/>
          </p:nvSpPr>
          <p:spPr bwMode="auto">
            <a:xfrm>
              <a:off x="7231331" y="2350529"/>
              <a:ext cx="1081088" cy="1081088"/>
            </a:xfrm>
            <a:prstGeom prst="ellipse">
              <a:avLst/>
            </a:prstGeom>
            <a:solidFill>
              <a:srgbClr val="5C5C5C"/>
            </a:solidFill>
            <a:ln>
              <a:noFill/>
            </a:ln>
          </p:spPr>
          <p:txBody>
            <a:bodyPr vert="horz" wrap="square" lIns="86817" tIns="43408" rIns="86817" bIns="43408" numCol="1" anchor="t" anchorCtr="0" compatLnSpc="1">
              <a:prstTxWarp prst="textNoShape">
                <a:avLst/>
              </a:prstTxWarp>
            </a:bodyPr>
            <a:lstStyle/>
            <a:p>
              <a:pPr algn="ctr"/>
              <a:endParaRPr lang="en-GB" sz="1519"/>
            </a:p>
          </p:txBody>
        </p:sp>
        <p:pic>
          <p:nvPicPr>
            <p:cNvPr id="29" name="btfpIconLines765528"/>
            <p:cNvPicPr/>
            <p:nvPr/>
          </p:nvPicPr>
          <p:blipFill>
            <a:blip r:embed="rId7"/>
            <a:stretch>
              <a:fillRect/>
            </a:stretch>
          </p:blipFill>
          <p:spPr>
            <a:xfrm>
              <a:off x="7231331" y="2350529"/>
              <a:ext cx="1081088" cy="1081088"/>
            </a:xfrm>
            <a:prstGeom prst="rect">
              <a:avLst/>
            </a:prstGeom>
          </p:spPr>
        </p:pic>
      </p:grpSp>
    </p:spTree>
    <p:custDataLst>
      <p:tags r:id="rId1"/>
    </p:custDataLst>
    <p:extLst>
      <p:ext uri="{BB962C8B-B14F-4D97-AF65-F5344CB8AC3E}">
        <p14:creationId xmlns:p14="http://schemas.microsoft.com/office/powerpoint/2010/main" val="438758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btfpColumnIndicatorGroup2">
            <a:extLst>
              <a:ext uri="{FF2B5EF4-FFF2-40B4-BE49-F238E27FC236}">
                <a16:creationId xmlns:a16="http://schemas.microsoft.com/office/drawing/2014/main" id="{B4334811-A920-4E58-9442-1AF6870467EE}"/>
              </a:ext>
            </a:extLst>
          </p:cNvPr>
          <p:cNvGrpSpPr/>
          <p:nvPr/>
        </p:nvGrpSpPr>
        <p:grpSpPr>
          <a:xfrm>
            <a:off x="0" y="6926580"/>
            <a:ext cx="12192000" cy="137160"/>
            <a:chOff x="0" y="6926580"/>
            <a:chExt cx="12192000" cy="137160"/>
          </a:xfrm>
        </p:grpSpPr>
        <p:sp>
          <p:nvSpPr>
            <p:cNvPr id="42" name="btfpColumnGapBlocker802958">
              <a:extLst>
                <a:ext uri="{FF2B5EF4-FFF2-40B4-BE49-F238E27FC236}">
                  <a16:creationId xmlns:a16="http://schemas.microsoft.com/office/drawing/2014/main" id="{592BDD93-F08D-467A-B921-CDC2741D2749}"/>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40" name="btfpColumnGapBlocker546210">
              <a:extLst>
                <a:ext uri="{FF2B5EF4-FFF2-40B4-BE49-F238E27FC236}">
                  <a16:creationId xmlns:a16="http://schemas.microsoft.com/office/drawing/2014/main" id="{C71290C1-ADE4-482B-A391-FC972C3B9275}"/>
                </a:ext>
              </a:extLst>
            </p:cNvPr>
            <p:cNvSpPr/>
            <p:nvPr/>
          </p:nvSpPr>
          <p:spPr bwMode="gray">
            <a:xfrm>
              <a:off x="7837752"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6" name="btfpColumnIndicator327530">
              <a:extLst>
                <a:ext uri="{FF2B5EF4-FFF2-40B4-BE49-F238E27FC236}">
                  <a16:creationId xmlns:a16="http://schemas.microsoft.com/office/drawing/2014/main" id="{FE8BBD05-0B3C-4773-B22F-F9AD6A61A307}"/>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4" name="btfpColumnIndicator694467">
              <a:extLst>
                <a:ext uri="{FF2B5EF4-FFF2-40B4-BE49-F238E27FC236}">
                  <a16:creationId xmlns:a16="http://schemas.microsoft.com/office/drawing/2014/main" id="{27FF6C78-1156-4DFD-A55C-90C61D77368B}"/>
                </a:ext>
              </a:extLst>
            </p:cNvPr>
            <p:cNvCxnSpPr/>
            <p:nvPr/>
          </p:nvCxnSpPr>
          <p:spPr bwMode="gray">
            <a:xfrm flipV="1">
              <a:off x="837829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6" name="btfpColumnGapBlocker658087">
              <a:extLst>
                <a:ext uri="{FF2B5EF4-FFF2-40B4-BE49-F238E27FC236}">
                  <a16:creationId xmlns:a16="http://schemas.microsoft.com/office/drawing/2014/main" id="{502FE2DF-A627-4580-956D-BEB5AB8FE5EB}"/>
                </a:ext>
              </a:extLst>
            </p:cNvPr>
            <p:cNvSpPr/>
            <p:nvPr/>
          </p:nvSpPr>
          <p:spPr bwMode="gray">
            <a:xfrm>
              <a:off x="381370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0" name="btfpColumnIndicator327110">
              <a:extLst>
                <a:ext uri="{FF2B5EF4-FFF2-40B4-BE49-F238E27FC236}">
                  <a16:creationId xmlns:a16="http://schemas.microsoft.com/office/drawing/2014/main" id="{8E8EEA63-E1B0-4C29-97F1-F62886720688}"/>
                </a:ext>
              </a:extLst>
            </p:cNvPr>
            <p:cNvCxnSpPr/>
            <p:nvPr/>
          </p:nvCxnSpPr>
          <p:spPr bwMode="gray">
            <a:xfrm flipV="1">
              <a:off x="783775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8" name="btfpColumnIndicator473674">
              <a:extLst>
                <a:ext uri="{FF2B5EF4-FFF2-40B4-BE49-F238E27FC236}">
                  <a16:creationId xmlns:a16="http://schemas.microsoft.com/office/drawing/2014/main" id="{A5892093-9433-43A4-BF43-0537F3516931}"/>
                </a:ext>
              </a:extLst>
            </p:cNvPr>
            <p:cNvCxnSpPr/>
            <p:nvPr/>
          </p:nvCxnSpPr>
          <p:spPr bwMode="gray">
            <a:xfrm flipV="1">
              <a:off x="435424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6" name="btfpColumnGapBlocker367049">
              <a:extLst>
                <a:ext uri="{FF2B5EF4-FFF2-40B4-BE49-F238E27FC236}">
                  <a16:creationId xmlns:a16="http://schemas.microsoft.com/office/drawing/2014/main" id="{143529A1-EC53-4F4B-9BDD-27DD515A945F}"/>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371245">
              <a:extLst>
                <a:ext uri="{FF2B5EF4-FFF2-40B4-BE49-F238E27FC236}">
                  <a16:creationId xmlns:a16="http://schemas.microsoft.com/office/drawing/2014/main" id="{05E527BD-80B6-4AB4-A918-6690C635A480}"/>
                </a:ext>
              </a:extLst>
            </p:cNvPr>
            <p:cNvCxnSpPr/>
            <p:nvPr/>
          </p:nvCxnSpPr>
          <p:spPr bwMode="gray">
            <a:xfrm flipV="1">
              <a:off x="381370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703732">
              <a:extLst>
                <a:ext uri="{FF2B5EF4-FFF2-40B4-BE49-F238E27FC236}">
                  <a16:creationId xmlns:a16="http://schemas.microsoft.com/office/drawing/2014/main" id="{45128ACD-837A-497A-9847-F9E45EA8F607}"/>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43" name="btfpColumnIndicatorGroup1">
            <a:extLst>
              <a:ext uri="{FF2B5EF4-FFF2-40B4-BE49-F238E27FC236}">
                <a16:creationId xmlns:a16="http://schemas.microsoft.com/office/drawing/2014/main" id="{F4CF7242-CDDA-43F1-9B17-C166FC7243BF}"/>
              </a:ext>
            </a:extLst>
          </p:cNvPr>
          <p:cNvGrpSpPr/>
          <p:nvPr/>
        </p:nvGrpSpPr>
        <p:grpSpPr>
          <a:xfrm>
            <a:off x="0" y="-205740"/>
            <a:ext cx="12192000" cy="137160"/>
            <a:chOff x="0" y="-205740"/>
            <a:chExt cx="12192000" cy="137160"/>
          </a:xfrm>
        </p:grpSpPr>
        <p:sp>
          <p:nvSpPr>
            <p:cNvPr id="41" name="btfpColumnGapBlocker731924">
              <a:extLst>
                <a:ext uri="{FF2B5EF4-FFF2-40B4-BE49-F238E27FC236}">
                  <a16:creationId xmlns:a16="http://schemas.microsoft.com/office/drawing/2014/main" id="{97C662F0-E6FF-48BA-B927-5372D0E5CEDB}"/>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9" name="btfpColumnGapBlocker927616">
              <a:extLst>
                <a:ext uri="{FF2B5EF4-FFF2-40B4-BE49-F238E27FC236}">
                  <a16:creationId xmlns:a16="http://schemas.microsoft.com/office/drawing/2014/main" id="{0B01193B-CF92-47FF-9B49-B74E81AFEAF2}"/>
                </a:ext>
              </a:extLst>
            </p:cNvPr>
            <p:cNvSpPr/>
            <p:nvPr/>
          </p:nvSpPr>
          <p:spPr bwMode="gray">
            <a:xfrm>
              <a:off x="7837752"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5" name="btfpColumnIndicator868599">
              <a:extLst>
                <a:ext uri="{FF2B5EF4-FFF2-40B4-BE49-F238E27FC236}">
                  <a16:creationId xmlns:a16="http://schemas.microsoft.com/office/drawing/2014/main" id="{9D5EE70A-1C90-44BC-AEB1-FED983689024}"/>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3" name="btfpColumnIndicator897839">
              <a:extLst>
                <a:ext uri="{FF2B5EF4-FFF2-40B4-BE49-F238E27FC236}">
                  <a16:creationId xmlns:a16="http://schemas.microsoft.com/office/drawing/2014/main" id="{5FA1D504-DC47-4172-9C2C-594F9B03FB46}"/>
                </a:ext>
              </a:extLst>
            </p:cNvPr>
            <p:cNvCxnSpPr/>
            <p:nvPr/>
          </p:nvCxnSpPr>
          <p:spPr bwMode="gray">
            <a:xfrm flipV="1">
              <a:off x="837829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2" name="btfpColumnGapBlocker732065">
              <a:extLst>
                <a:ext uri="{FF2B5EF4-FFF2-40B4-BE49-F238E27FC236}">
                  <a16:creationId xmlns:a16="http://schemas.microsoft.com/office/drawing/2014/main" id="{D84D9DDC-B482-411C-9305-788984B5871A}"/>
                </a:ext>
              </a:extLst>
            </p:cNvPr>
            <p:cNvSpPr/>
            <p:nvPr/>
          </p:nvSpPr>
          <p:spPr bwMode="gray">
            <a:xfrm>
              <a:off x="381370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9" name="btfpColumnIndicator196477">
              <a:extLst>
                <a:ext uri="{FF2B5EF4-FFF2-40B4-BE49-F238E27FC236}">
                  <a16:creationId xmlns:a16="http://schemas.microsoft.com/office/drawing/2014/main" id="{0BCCA772-B44E-48A5-9D58-117D9988CC28}"/>
                </a:ext>
              </a:extLst>
            </p:cNvPr>
            <p:cNvCxnSpPr/>
            <p:nvPr/>
          </p:nvCxnSpPr>
          <p:spPr bwMode="gray">
            <a:xfrm flipV="1">
              <a:off x="783775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7" name="btfpColumnIndicator707547">
              <a:extLst>
                <a:ext uri="{FF2B5EF4-FFF2-40B4-BE49-F238E27FC236}">
                  <a16:creationId xmlns:a16="http://schemas.microsoft.com/office/drawing/2014/main" id="{33556AC8-4D0F-463C-8D78-3458E0DEA507}"/>
                </a:ext>
              </a:extLst>
            </p:cNvPr>
            <p:cNvCxnSpPr/>
            <p:nvPr/>
          </p:nvCxnSpPr>
          <p:spPr bwMode="gray">
            <a:xfrm flipV="1">
              <a:off x="435424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3" name="btfpColumnGapBlocker654904">
              <a:extLst>
                <a:ext uri="{FF2B5EF4-FFF2-40B4-BE49-F238E27FC236}">
                  <a16:creationId xmlns:a16="http://schemas.microsoft.com/office/drawing/2014/main" id="{111D81A6-8BF5-45F1-A026-BE69886CC12D}"/>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244659">
              <a:extLst>
                <a:ext uri="{FF2B5EF4-FFF2-40B4-BE49-F238E27FC236}">
                  <a16:creationId xmlns:a16="http://schemas.microsoft.com/office/drawing/2014/main" id="{DC55C411-56D4-4D22-BD45-3CD08179B492}"/>
                </a:ext>
              </a:extLst>
            </p:cNvPr>
            <p:cNvCxnSpPr/>
            <p:nvPr/>
          </p:nvCxnSpPr>
          <p:spPr bwMode="gray">
            <a:xfrm flipV="1">
              <a:off x="381370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294377">
              <a:extLst>
                <a:ext uri="{FF2B5EF4-FFF2-40B4-BE49-F238E27FC236}">
                  <a16:creationId xmlns:a16="http://schemas.microsoft.com/office/drawing/2014/main" id="{BD68A909-A80B-41B4-BE1D-AE3358FCE79E}"/>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10"/>
          <a:stretch>
            <a:fillRect/>
          </a:stretch>
        </p:blipFill>
        <p:spPr>
          <a:xfrm>
            <a:off x="4354512" y="2641527"/>
            <a:ext cx="3482975" cy="2426559"/>
          </a:xfrm>
          <a:prstGeom prst="rect">
            <a:avLst/>
          </a:prstGeom>
          <a:ln w="9525" cap="flat" cmpd="sng" algn="ctr">
            <a:solidFill>
              <a:srgbClr val="B4B4B4"/>
            </a:solidFill>
            <a:prstDash val="solid"/>
            <a:round/>
            <a:headEnd type="none" w="med" len="med"/>
            <a:tailEnd type="none" w="med" len="med"/>
          </a:ln>
        </p:spPr>
      </p:pic>
      <p:pic>
        <p:nvPicPr>
          <p:cNvPr id="24" name="Picture 23"/>
          <p:cNvPicPr>
            <a:picLocks noChangeAspect="1"/>
          </p:cNvPicPr>
          <p:nvPr/>
        </p:nvPicPr>
        <p:blipFill>
          <a:blip r:embed="rId11"/>
          <a:stretch>
            <a:fillRect/>
          </a:stretch>
        </p:blipFill>
        <p:spPr>
          <a:xfrm>
            <a:off x="330199" y="2641527"/>
            <a:ext cx="3482975" cy="2426556"/>
          </a:xfrm>
          <a:prstGeom prst="rect">
            <a:avLst/>
          </a:prstGeom>
          <a:ln w="9525" cap="flat" cmpd="sng" algn="ctr">
            <a:solidFill>
              <a:srgbClr val="B4B4B4"/>
            </a:solidFill>
            <a:prstDash val="solid"/>
            <a:round/>
            <a:headEnd type="none" w="med" len="med"/>
            <a:tailEnd type="none" w="med" len="med"/>
          </a:ln>
        </p:spPr>
      </p:pic>
      <p:pic>
        <p:nvPicPr>
          <p:cNvPr id="25" name="Picture 24"/>
          <p:cNvPicPr>
            <a:picLocks noChangeAspect="1"/>
          </p:cNvPicPr>
          <p:nvPr/>
        </p:nvPicPr>
        <p:blipFill>
          <a:blip r:embed="rId12"/>
          <a:stretch>
            <a:fillRect/>
          </a:stretch>
        </p:blipFill>
        <p:spPr>
          <a:xfrm>
            <a:off x="8378825" y="2641527"/>
            <a:ext cx="3482975" cy="2426559"/>
          </a:xfrm>
          <a:prstGeom prst="rect">
            <a:avLst/>
          </a:prstGeom>
          <a:ln w="9525" cap="flat" cmpd="sng" algn="ctr">
            <a:solidFill>
              <a:srgbClr val="B4B4B4"/>
            </a:solidFill>
            <a:prstDash val="solid"/>
            <a:round/>
            <a:headEnd type="none" w="med" len="med"/>
            <a:tailEnd type="none" w="med" len="med"/>
          </a:ln>
        </p:spPr>
      </p:pic>
      <p:sp>
        <p:nvSpPr>
          <p:cNvPr id="21" name="BainBulletsConfiguration" hidden="1"/>
          <p:cNvSpPr txBox="1"/>
          <p:nvPr/>
        </p:nvSpPr>
        <p:spPr>
          <a:xfrm>
            <a:off x="1535210" y="252561"/>
            <a:ext cx="7846522" cy="79557"/>
          </a:xfrm>
          <a:prstGeom prst="rect">
            <a:avLst/>
          </a:prstGeom>
          <a:noFill/>
        </p:spPr>
        <p:txBody>
          <a:bodyPr vert="horz" wrap="square" lIns="31774" tIns="31774" rIns="31774" bIns="31774" rtlCol="0">
            <a:spAutoFit/>
          </a:bodyPr>
          <a:lstStyle/>
          <a:p>
            <a:endParaRPr lang="en-GB" sz="100">
              <a:solidFill>
                <a:srgbClr val="FFFFFF"/>
              </a:solidFill>
            </a:endParaRPr>
          </a:p>
        </p:txBody>
      </p:sp>
      <p:sp>
        <p:nvSpPr>
          <p:cNvPr id="3" name="btfpLayoutConfig" hidden="1"/>
          <p:cNvSpPr txBox="1"/>
          <p:nvPr/>
        </p:nvSpPr>
        <p:spPr>
          <a:xfrm>
            <a:off x="1536700" y="12700"/>
            <a:ext cx="8890000" cy="88092"/>
          </a:xfrm>
          <a:prstGeom prst="rect">
            <a:avLst/>
          </a:prstGeom>
          <a:noFill/>
        </p:spPr>
        <p:txBody>
          <a:bodyPr vert="horz" wrap="square" lIns="36000" tIns="36000" rIns="36000" bIns="36000" rtlCol="0">
            <a:spAutoFit/>
          </a:bodyPr>
          <a:lstStyle/>
          <a:p>
            <a:pPr marL="0" indent="0">
              <a:buNone/>
            </a:pPr>
            <a:r>
              <a:rPr lang="en-GB" sz="100">
                <a:solidFill>
                  <a:srgbClr val="FFFFFF">
                    <a:alpha val="0"/>
                  </a:srgbClr>
                </a:solidFill>
              </a:rPr>
              <a:t>overall_0_131854674658925414 columns_3_131878859711877144 11_1_131878859780533764 15_1_131878859780663894 29_1_131878859780784215 </a:t>
            </a:r>
          </a:p>
        </p:txBody>
      </p:sp>
      <p:sp>
        <p:nvSpPr>
          <p:cNvPr id="2" name="Title 1"/>
          <p:cNvSpPr>
            <a:spLocks noGrp="1"/>
          </p:cNvSpPr>
          <p:nvPr>
            <p:ph type="title"/>
          </p:nvPr>
        </p:nvSpPr>
        <p:spPr/>
        <p:txBody>
          <a:bodyPr/>
          <a:lstStyle/>
          <a:p>
            <a:pPr marL="0" indent="0"/>
            <a:r>
              <a:rPr lang="en-GB"/>
              <a:t>Investment theses and critical questions map to ‘must-have’ analyses that differ by subsector</a:t>
            </a:r>
          </a:p>
        </p:txBody>
      </p:sp>
      <p:cxnSp>
        <p:nvCxnSpPr>
          <p:cNvPr id="5" name="Straight Arrow Connector 4"/>
          <p:cNvCxnSpPr/>
          <p:nvPr/>
        </p:nvCxnSpPr>
        <p:spPr bwMode="gray">
          <a:xfrm>
            <a:off x="366792" y="1628012"/>
            <a:ext cx="11531600" cy="0"/>
          </a:xfrm>
          <a:prstGeom prst="straightConnector1">
            <a:avLst/>
          </a:prstGeom>
          <a:ln w="38100" cap="flat" cmpd="sng" algn="ctr">
            <a:solidFill>
              <a:srgbClr val="858585"/>
            </a:solidFill>
            <a:prstDash val="solid"/>
            <a:miter lim="800000"/>
            <a:headEnd type="none" w="med" len="med"/>
            <a:tailEnd type="triangle" w="med" len="lg"/>
          </a:ln>
        </p:spPr>
        <p:style>
          <a:lnRef idx="1">
            <a:schemeClr val="accent1"/>
          </a:lnRef>
          <a:fillRef idx="0">
            <a:schemeClr val="accent1"/>
          </a:fillRef>
          <a:effectRef idx="0">
            <a:schemeClr val="accent1"/>
          </a:effectRef>
          <a:fontRef idx="minor">
            <a:schemeClr val="tx1"/>
          </a:fontRef>
        </p:style>
      </p:cxnSp>
      <p:grpSp>
        <p:nvGrpSpPr>
          <p:cNvPr id="11" name="btfpColumnHeaderBox494408"/>
          <p:cNvGrpSpPr/>
          <p:nvPr>
            <p:custDataLst>
              <p:tags r:id="rId2"/>
            </p:custDataLst>
          </p:nvPr>
        </p:nvGrpSpPr>
        <p:grpSpPr>
          <a:xfrm>
            <a:off x="330200" y="2148392"/>
            <a:ext cx="3483504" cy="315913"/>
            <a:chOff x="330200" y="1270000"/>
            <a:chExt cx="3483504" cy="315913"/>
          </a:xfrm>
        </p:grpSpPr>
        <p:sp>
          <p:nvSpPr>
            <p:cNvPr id="9" name="btfpColumnHeaderBoxText494408"/>
            <p:cNvSpPr txBox="1"/>
            <p:nvPr/>
          </p:nvSpPr>
          <p:spPr bwMode="gray">
            <a:xfrm>
              <a:off x="330200" y="1270000"/>
              <a:ext cx="3483504"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Investment thesis</a:t>
              </a:r>
            </a:p>
          </p:txBody>
        </p:sp>
        <p:cxnSp>
          <p:nvCxnSpPr>
            <p:cNvPr id="10" name="btfpColumnHeaderBoxLine494408"/>
            <p:cNvCxnSpPr/>
            <p:nvPr/>
          </p:nvCxnSpPr>
          <p:spPr bwMode="gray">
            <a:xfrm>
              <a:off x="330200" y="1585913"/>
              <a:ext cx="3483504"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5" name="btfpColumnHeaderBox468472"/>
          <p:cNvGrpSpPr/>
          <p:nvPr>
            <p:custDataLst>
              <p:tags r:id="rId3"/>
            </p:custDataLst>
          </p:nvPr>
        </p:nvGrpSpPr>
        <p:grpSpPr>
          <a:xfrm>
            <a:off x="4354248" y="2148392"/>
            <a:ext cx="3483504" cy="315913"/>
            <a:chOff x="4354248" y="1270000"/>
            <a:chExt cx="3483504" cy="315913"/>
          </a:xfrm>
        </p:grpSpPr>
        <p:sp>
          <p:nvSpPr>
            <p:cNvPr id="12" name="btfpColumnHeaderBoxText468472"/>
            <p:cNvSpPr txBox="1"/>
            <p:nvPr/>
          </p:nvSpPr>
          <p:spPr bwMode="gray">
            <a:xfrm>
              <a:off x="4354248" y="1270000"/>
              <a:ext cx="3483504"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Critical questions</a:t>
              </a:r>
            </a:p>
          </p:txBody>
        </p:sp>
        <p:cxnSp>
          <p:nvCxnSpPr>
            <p:cNvPr id="14" name="btfpColumnHeaderBoxLine468472"/>
            <p:cNvCxnSpPr/>
            <p:nvPr/>
          </p:nvCxnSpPr>
          <p:spPr bwMode="gray">
            <a:xfrm>
              <a:off x="4354248" y="1585913"/>
              <a:ext cx="3483504"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9" name="btfpColumnHeaderBox773990"/>
          <p:cNvGrpSpPr/>
          <p:nvPr>
            <p:custDataLst>
              <p:tags r:id="rId4"/>
            </p:custDataLst>
          </p:nvPr>
        </p:nvGrpSpPr>
        <p:grpSpPr>
          <a:xfrm>
            <a:off x="8378296" y="2139844"/>
            <a:ext cx="3483504" cy="315913"/>
            <a:chOff x="8378296" y="1261452"/>
            <a:chExt cx="3483504" cy="315913"/>
          </a:xfrm>
        </p:grpSpPr>
        <p:sp>
          <p:nvSpPr>
            <p:cNvPr id="27" name="btfpColumnHeaderBoxText773990"/>
            <p:cNvSpPr txBox="1"/>
            <p:nvPr/>
          </p:nvSpPr>
          <p:spPr bwMode="gray">
            <a:xfrm>
              <a:off x="8378296" y="1261452"/>
              <a:ext cx="3483504"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Key analyses and critical KPIs</a:t>
              </a:r>
            </a:p>
          </p:txBody>
        </p:sp>
        <p:cxnSp>
          <p:nvCxnSpPr>
            <p:cNvPr id="28" name="btfpColumnHeaderBoxLine773990"/>
            <p:cNvCxnSpPr/>
            <p:nvPr/>
          </p:nvCxnSpPr>
          <p:spPr bwMode="gray">
            <a:xfrm>
              <a:off x="8378296" y="1577365"/>
              <a:ext cx="3483504"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30" name="btfpNumberBubble816380"/>
          <p:cNvSpPr/>
          <p:nvPr>
            <p:custDataLst>
              <p:tags r:id="rId5"/>
            </p:custDataLst>
          </p:nvPr>
        </p:nvSpPr>
        <p:spPr bwMode="gray">
          <a:xfrm>
            <a:off x="334964" y="1284854"/>
            <a:ext cx="572004" cy="686316"/>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rgbClr val="858585"/>
                </a:solidFill>
              </a:rPr>
              <a:t>A</a:t>
            </a:r>
          </a:p>
        </p:txBody>
      </p:sp>
      <p:sp>
        <p:nvSpPr>
          <p:cNvPr id="31" name="btfpNumberBubble816380"/>
          <p:cNvSpPr/>
          <p:nvPr>
            <p:custDataLst>
              <p:tags r:id="rId6"/>
            </p:custDataLst>
          </p:nvPr>
        </p:nvSpPr>
        <p:spPr bwMode="gray">
          <a:xfrm>
            <a:off x="4357189" y="1284854"/>
            <a:ext cx="572004" cy="686316"/>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rgbClr val="858585"/>
                </a:solidFill>
              </a:rPr>
              <a:t>B</a:t>
            </a:r>
          </a:p>
        </p:txBody>
      </p:sp>
      <p:sp>
        <p:nvSpPr>
          <p:cNvPr id="32" name="btfpNumberBubble816380"/>
          <p:cNvSpPr/>
          <p:nvPr>
            <p:custDataLst>
              <p:tags r:id="rId7"/>
            </p:custDataLst>
          </p:nvPr>
        </p:nvSpPr>
        <p:spPr bwMode="gray">
          <a:xfrm>
            <a:off x="8378296" y="1284854"/>
            <a:ext cx="572004" cy="686316"/>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rgbClr val="858585"/>
                </a:solidFill>
              </a:rPr>
              <a:t>C</a:t>
            </a:r>
          </a:p>
        </p:txBody>
      </p:sp>
      <p:cxnSp>
        <p:nvCxnSpPr>
          <p:cNvPr id="37" name="Straight Arrow Connector 36"/>
          <p:cNvCxnSpPr/>
          <p:nvPr/>
        </p:nvCxnSpPr>
        <p:spPr bwMode="gray">
          <a:xfrm>
            <a:off x="366792" y="5952837"/>
            <a:ext cx="11531600" cy="0"/>
          </a:xfrm>
          <a:prstGeom prst="straightConnector1">
            <a:avLst/>
          </a:prstGeom>
          <a:ln w="38100" cap="flat" cmpd="sng" algn="ctr">
            <a:solidFill>
              <a:srgbClr val="CC0000"/>
            </a:solidFill>
            <a:prstDash val="solid"/>
            <a:miter lim="800000"/>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731665" y="5660450"/>
            <a:ext cx="6508588" cy="584775"/>
          </a:xfrm>
          <a:prstGeom prst="rect">
            <a:avLst/>
          </a:prstGeom>
          <a:solidFill>
            <a:srgbClr val="FFFFFF"/>
          </a:solidFill>
        </p:spPr>
        <p:txBody>
          <a:bodyPr wrap="square">
            <a:spAutoFit/>
          </a:bodyPr>
          <a:lstStyle/>
          <a:p>
            <a:pPr marL="0" indent="0" algn="ctr">
              <a:buNone/>
            </a:pPr>
            <a:r>
              <a:rPr lang="en-GB" b="1">
                <a:solidFill>
                  <a:srgbClr val="CC0000"/>
                </a:solidFill>
              </a:rPr>
              <a:t>We have perspectives on the typical investment theses, critical questions and key analyses for verticals and sub-verticals</a:t>
            </a:r>
          </a:p>
        </p:txBody>
      </p:sp>
    </p:spTree>
    <p:custDataLst>
      <p:tags r:id="rId1"/>
    </p:custDataLst>
    <p:extLst>
      <p:ext uri="{BB962C8B-B14F-4D97-AF65-F5344CB8AC3E}">
        <p14:creationId xmlns:p14="http://schemas.microsoft.com/office/powerpoint/2010/main" val="611531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btfpColumnIndicatorGroup2">
            <a:extLst>
              <a:ext uri="{FF2B5EF4-FFF2-40B4-BE49-F238E27FC236}">
                <a16:creationId xmlns:a16="http://schemas.microsoft.com/office/drawing/2014/main" id="{FC1BC570-AE89-4EA8-BD26-03CD767F7385}"/>
              </a:ext>
            </a:extLst>
          </p:cNvPr>
          <p:cNvGrpSpPr/>
          <p:nvPr/>
        </p:nvGrpSpPr>
        <p:grpSpPr>
          <a:xfrm>
            <a:off x="0" y="6926580"/>
            <a:ext cx="12192000" cy="137160"/>
            <a:chOff x="0" y="6926580"/>
            <a:chExt cx="12192000" cy="137160"/>
          </a:xfrm>
        </p:grpSpPr>
        <p:sp>
          <p:nvSpPr>
            <p:cNvPr id="58" name="btfpColumnGapBlocker272913">
              <a:extLst>
                <a:ext uri="{FF2B5EF4-FFF2-40B4-BE49-F238E27FC236}">
                  <a16:creationId xmlns:a16="http://schemas.microsoft.com/office/drawing/2014/main" id="{51F44B4E-F489-456A-842B-2CFBEE8DCB3E}"/>
                </a:ext>
              </a:extLst>
            </p:cNvPr>
            <p:cNvSpPr/>
            <p:nvPr/>
          </p:nvSpPr>
          <p:spPr bwMode="gray">
            <a:xfrm>
              <a:off x="11861801" y="6926580"/>
              <a:ext cx="330199"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56" name="btfpColumnGapBlocker204493">
              <a:extLst>
                <a:ext uri="{FF2B5EF4-FFF2-40B4-BE49-F238E27FC236}">
                  <a16:creationId xmlns:a16="http://schemas.microsoft.com/office/drawing/2014/main" id="{8D3F108A-DE9E-4C9E-B100-1B889895EA5B}"/>
                </a:ext>
              </a:extLst>
            </p:cNvPr>
            <p:cNvSpPr/>
            <p:nvPr/>
          </p:nvSpPr>
          <p:spPr bwMode="gray">
            <a:xfrm>
              <a:off x="9849776" y="6926580"/>
              <a:ext cx="540545"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4" name="btfpColumnIndicator395310">
              <a:extLst>
                <a:ext uri="{FF2B5EF4-FFF2-40B4-BE49-F238E27FC236}">
                  <a16:creationId xmlns:a16="http://schemas.microsoft.com/office/drawing/2014/main" id="{7C6B674D-9260-4A57-9790-8F0B9C110606}"/>
                </a:ext>
              </a:extLst>
            </p:cNvPr>
            <p:cNvCxnSpPr/>
            <p:nvPr/>
          </p:nvCxnSpPr>
          <p:spPr bwMode="gray">
            <a:xfrm flipV="1">
              <a:off x="11861801"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2" name="btfpColumnIndicator594432">
              <a:extLst>
                <a:ext uri="{FF2B5EF4-FFF2-40B4-BE49-F238E27FC236}">
                  <a16:creationId xmlns:a16="http://schemas.microsoft.com/office/drawing/2014/main" id="{AF99C059-3FB4-4555-AFE3-4F419AB0C846}"/>
                </a:ext>
              </a:extLst>
            </p:cNvPr>
            <p:cNvCxnSpPr/>
            <p:nvPr/>
          </p:nvCxnSpPr>
          <p:spPr bwMode="gray">
            <a:xfrm flipV="1">
              <a:off x="10390321"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50" name="btfpColumnGapBlocker882313">
              <a:extLst>
                <a:ext uri="{FF2B5EF4-FFF2-40B4-BE49-F238E27FC236}">
                  <a16:creationId xmlns:a16="http://schemas.microsoft.com/office/drawing/2014/main" id="{4E521E5C-E13E-459E-B07B-93494181C22F}"/>
                </a:ext>
              </a:extLst>
            </p:cNvPr>
            <p:cNvSpPr/>
            <p:nvPr/>
          </p:nvSpPr>
          <p:spPr bwMode="gray">
            <a:xfrm>
              <a:off x="7837753" y="6926580"/>
              <a:ext cx="540543"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8" name="btfpColumnIndicator718990">
              <a:extLst>
                <a:ext uri="{FF2B5EF4-FFF2-40B4-BE49-F238E27FC236}">
                  <a16:creationId xmlns:a16="http://schemas.microsoft.com/office/drawing/2014/main" id="{7DB9ACDE-2F4E-4F18-9BF0-DD18C2832B62}"/>
                </a:ext>
              </a:extLst>
            </p:cNvPr>
            <p:cNvCxnSpPr/>
            <p:nvPr/>
          </p:nvCxnSpPr>
          <p:spPr bwMode="gray">
            <a:xfrm flipV="1">
              <a:off x="984977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9" name="btfpColumnIndicator815957">
              <a:extLst>
                <a:ext uri="{FF2B5EF4-FFF2-40B4-BE49-F238E27FC236}">
                  <a16:creationId xmlns:a16="http://schemas.microsoft.com/office/drawing/2014/main" id="{5ED0B156-E9FE-443F-A66F-34E144E07B7B}"/>
                </a:ext>
              </a:extLst>
            </p:cNvPr>
            <p:cNvCxnSpPr/>
            <p:nvPr/>
          </p:nvCxnSpPr>
          <p:spPr bwMode="gray">
            <a:xfrm flipV="1">
              <a:off x="837829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4" name="btfpColumnGapBlocker810624">
              <a:extLst>
                <a:ext uri="{FF2B5EF4-FFF2-40B4-BE49-F238E27FC236}">
                  <a16:creationId xmlns:a16="http://schemas.microsoft.com/office/drawing/2014/main" id="{F70B0405-F3C9-4B00-B5C2-8B13BD696219}"/>
                </a:ext>
              </a:extLst>
            </p:cNvPr>
            <p:cNvSpPr/>
            <p:nvPr/>
          </p:nvSpPr>
          <p:spPr bwMode="gray">
            <a:xfrm>
              <a:off x="5825729" y="6926580"/>
              <a:ext cx="540543"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2" name="btfpColumnIndicator383632">
              <a:extLst>
                <a:ext uri="{FF2B5EF4-FFF2-40B4-BE49-F238E27FC236}">
                  <a16:creationId xmlns:a16="http://schemas.microsoft.com/office/drawing/2014/main" id="{55B4A282-BCD8-4177-AE3A-83885C401017}"/>
                </a:ext>
              </a:extLst>
            </p:cNvPr>
            <p:cNvCxnSpPr/>
            <p:nvPr/>
          </p:nvCxnSpPr>
          <p:spPr bwMode="gray">
            <a:xfrm flipV="1">
              <a:off x="7837753"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0" name="btfpColumnIndicator341574">
              <a:extLst>
                <a:ext uri="{FF2B5EF4-FFF2-40B4-BE49-F238E27FC236}">
                  <a16:creationId xmlns:a16="http://schemas.microsoft.com/office/drawing/2014/main" id="{6D851B3F-69EC-459D-ACFF-CF8A6651D28E}"/>
                </a:ext>
              </a:extLst>
            </p:cNvPr>
            <p:cNvCxnSpPr/>
            <p:nvPr/>
          </p:nvCxnSpPr>
          <p:spPr bwMode="gray">
            <a:xfrm flipV="1">
              <a:off x="636627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8" name="btfpColumnGapBlocker424971">
              <a:extLst>
                <a:ext uri="{FF2B5EF4-FFF2-40B4-BE49-F238E27FC236}">
                  <a16:creationId xmlns:a16="http://schemas.microsoft.com/office/drawing/2014/main" id="{52655925-7783-4270-91AB-5E22FE5E2531}"/>
                </a:ext>
              </a:extLst>
            </p:cNvPr>
            <p:cNvSpPr/>
            <p:nvPr/>
          </p:nvSpPr>
          <p:spPr bwMode="gray">
            <a:xfrm>
              <a:off x="381370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6" name="btfpColumnIndicator511136">
              <a:extLst>
                <a:ext uri="{FF2B5EF4-FFF2-40B4-BE49-F238E27FC236}">
                  <a16:creationId xmlns:a16="http://schemas.microsoft.com/office/drawing/2014/main" id="{1290F956-6BCB-4E0B-BAA8-ACFD8392BB41}"/>
                </a:ext>
              </a:extLst>
            </p:cNvPr>
            <p:cNvCxnSpPr/>
            <p:nvPr/>
          </p:nvCxnSpPr>
          <p:spPr bwMode="gray">
            <a:xfrm flipV="1">
              <a:off x="5825729"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4" name="btfpColumnIndicator252477">
              <a:extLst>
                <a:ext uri="{FF2B5EF4-FFF2-40B4-BE49-F238E27FC236}">
                  <a16:creationId xmlns:a16="http://schemas.microsoft.com/office/drawing/2014/main" id="{C572EC49-6146-4EF4-A570-59E721846831}"/>
                </a:ext>
              </a:extLst>
            </p:cNvPr>
            <p:cNvCxnSpPr/>
            <p:nvPr/>
          </p:nvCxnSpPr>
          <p:spPr bwMode="gray">
            <a:xfrm flipV="1">
              <a:off x="435424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2" name="btfpColumnGapBlocker879140">
              <a:extLst>
                <a:ext uri="{FF2B5EF4-FFF2-40B4-BE49-F238E27FC236}">
                  <a16:creationId xmlns:a16="http://schemas.microsoft.com/office/drawing/2014/main" id="{A529E44E-12C5-4BE9-AAB2-98D9A43BE645}"/>
                </a:ext>
              </a:extLst>
            </p:cNvPr>
            <p:cNvSpPr/>
            <p:nvPr/>
          </p:nvSpPr>
          <p:spPr bwMode="gray">
            <a:xfrm>
              <a:off x="1801680"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0" name="btfpColumnIndicator810349">
              <a:extLst>
                <a:ext uri="{FF2B5EF4-FFF2-40B4-BE49-F238E27FC236}">
                  <a16:creationId xmlns:a16="http://schemas.microsoft.com/office/drawing/2014/main" id="{6A6E7E16-D286-4EDA-AFB2-56A0434B6437}"/>
                </a:ext>
              </a:extLst>
            </p:cNvPr>
            <p:cNvCxnSpPr/>
            <p:nvPr/>
          </p:nvCxnSpPr>
          <p:spPr bwMode="gray">
            <a:xfrm flipV="1">
              <a:off x="381370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8" name="btfpColumnIndicator841311">
              <a:extLst>
                <a:ext uri="{FF2B5EF4-FFF2-40B4-BE49-F238E27FC236}">
                  <a16:creationId xmlns:a16="http://schemas.microsoft.com/office/drawing/2014/main" id="{C9B611A9-A98B-4B53-AF6F-C96201850E40}"/>
                </a:ext>
              </a:extLst>
            </p:cNvPr>
            <p:cNvCxnSpPr/>
            <p:nvPr/>
          </p:nvCxnSpPr>
          <p:spPr bwMode="gray">
            <a:xfrm flipV="1">
              <a:off x="234222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3" name="btfpColumnGapBlocker242951">
              <a:extLst>
                <a:ext uri="{FF2B5EF4-FFF2-40B4-BE49-F238E27FC236}">
                  <a16:creationId xmlns:a16="http://schemas.microsoft.com/office/drawing/2014/main" id="{CC147D67-8FA0-4E68-A679-E1C954666D6A}"/>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1" name="btfpColumnIndicator971745">
              <a:extLst>
                <a:ext uri="{FF2B5EF4-FFF2-40B4-BE49-F238E27FC236}">
                  <a16:creationId xmlns:a16="http://schemas.microsoft.com/office/drawing/2014/main" id="{FB74982D-EB07-4E22-B647-083E363FFA50}"/>
                </a:ext>
              </a:extLst>
            </p:cNvPr>
            <p:cNvCxnSpPr/>
            <p:nvPr/>
          </p:nvCxnSpPr>
          <p:spPr bwMode="gray">
            <a:xfrm flipV="1">
              <a:off x="180168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8" name="btfpColumnIndicator189884">
              <a:extLst>
                <a:ext uri="{FF2B5EF4-FFF2-40B4-BE49-F238E27FC236}">
                  <a16:creationId xmlns:a16="http://schemas.microsoft.com/office/drawing/2014/main" id="{A3F13914-0AE6-44FB-BC06-C0A7AE0F28EB}"/>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64" name="btfpColumnIndicatorGroup1">
            <a:extLst>
              <a:ext uri="{FF2B5EF4-FFF2-40B4-BE49-F238E27FC236}">
                <a16:creationId xmlns:a16="http://schemas.microsoft.com/office/drawing/2014/main" id="{34CF8E83-3737-47C5-A40A-AF9610DF9148}"/>
              </a:ext>
            </a:extLst>
          </p:cNvPr>
          <p:cNvGrpSpPr/>
          <p:nvPr/>
        </p:nvGrpSpPr>
        <p:grpSpPr>
          <a:xfrm>
            <a:off x="0" y="-205740"/>
            <a:ext cx="12192000" cy="137160"/>
            <a:chOff x="0" y="-205740"/>
            <a:chExt cx="12192000" cy="137160"/>
          </a:xfrm>
        </p:grpSpPr>
        <p:sp>
          <p:nvSpPr>
            <p:cNvPr id="57" name="btfpColumnGapBlocker266411">
              <a:extLst>
                <a:ext uri="{FF2B5EF4-FFF2-40B4-BE49-F238E27FC236}">
                  <a16:creationId xmlns:a16="http://schemas.microsoft.com/office/drawing/2014/main" id="{240F1D04-BAC6-41FB-A95F-A7F09CD38DE0}"/>
                </a:ext>
              </a:extLst>
            </p:cNvPr>
            <p:cNvSpPr/>
            <p:nvPr/>
          </p:nvSpPr>
          <p:spPr bwMode="gray">
            <a:xfrm>
              <a:off x="11861801" y="-205740"/>
              <a:ext cx="330199"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55" name="btfpColumnGapBlocker376656">
              <a:extLst>
                <a:ext uri="{FF2B5EF4-FFF2-40B4-BE49-F238E27FC236}">
                  <a16:creationId xmlns:a16="http://schemas.microsoft.com/office/drawing/2014/main" id="{931026A8-B0A2-4602-A266-C06D7C3DA775}"/>
                </a:ext>
              </a:extLst>
            </p:cNvPr>
            <p:cNvSpPr/>
            <p:nvPr/>
          </p:nvSpPr>
          <p:spPr bwMode="gray">
            <a:xfrm>
              <a:off x="9849776" y="-205740"/>
              <a:ext cx="540545"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3" name="btfpColumnIndicator455271">
              <a:extLst>
                <a:ext uri="{FF2B5EF4-FFF2-40B4-BE49-F238E27FC236}">
                  <a16:creationId xmlns:a16="http://schemas.microsoft.com/office/drawing/2014/main" id="{AE1949D3-021F-44EF-9339-BF116DF0DC40}"/>
                </a:ext>
              </a:extLst>
            </p:cNvPr>
            <p:cNvCxnSpPr/>
            <p:nvPr/>
          </p:nvCxnSpPr>
          <p:spPr bwMode="gray">
            <a:xfrm flipV="1">
              <a:off x="11861801"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1" name="btfpColumnIndicator374623">
              <a:extLst>
                <a:ext uri="{FF2B5EF4-FFF2-40B4-BE49-F238E27FC236}">
                  <a16:creationId xmlns:a16="http://schemas.microsoft.com/office/drawing/2014/main" id="{05A29F8F-7EF7-4838-AF30-4BCAD57289B0}"/>
                </a:ext>
              </a:extLst>
            </p:cNvPr>
            <p:cNvCxnSpPr/>
            <p:nvPr/>
          </p:nvCxnSpPr>
          <p:spPr bwMode="gray">
            <a:xfrm flipV="1">
              <a:off x="10390321"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49" name="btfpColumnGapBlocker575787">
              <a:extLst>
                <a:ext uri="{FF2B5EF4-FFF2-40B4-BE49-F238E27FC236}">
                  <a16:creationId xmlns:a16="http://schemas.microsoft.com/office/drawing/2014/main" id="{8A6C90A7-1CAF-4E2C-B224-C52413799D13}"/>
                </a:ext>
              </a:extLst>
            </p:cNvPr>
            <p:cNvSpPr/>
            <p:nvPr/>
          </p:nvSpPr>
          <p:spPr bwMode="gray">
            <a:xfrm>
              <a:off x="7837753" y="-205740"/>
              <a:ext cx="540543"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2" name="btfpColumnIndicator571994">
              <a:extLst>
                <a:ext uri="{FF2B5EF4-FFF2-40B4-BE49-F238E27FC236}">
                  <a16:creationId xmlns:a16="http://schemas.microsoft.com/office/drawing/2014/main" id="{A632582C-AC8B-47A4-9A69-F5C533E93F34}"/>
                </a:ext>
              </a:extLst>
            </p:cNvPr>
            <p:cNvCxnSpPr/>
            <p:nvPr/>
          </p:nvCxnSpPr>
          <p:spPr bwMode="gray">
            <a:xfrm flipV="1">
              <a:off x="984977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5" name="btfpColumnIndicator510298">
              <a:extLst>
                <a:ext uri="{FF2B5EF4-FFF2-40B4-BE49-F238E27FC236}">
                  <a16:creationId xmlns:a16="http://schemas.microsoft.com/office/drawing/2014/main" id="{C81DFDEB-B796-481C-9B50-D7F24F8F1A1E}"/>
                </a:ext>
              </a:extLst>
            </p:cNvPr>
            <p:cNvCxnSpPr/>
            <p:nvPr/>
          </p:nvCxnSpPr>
          <p:spPr bwMode="gray">
            <a:xfrm flipV="1">
              <a:off x="837829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3" name="btfpColumnGapBlocker595852">
              <a:extLst>
                <a:ext uri="{FF2B5EF4-FFF2-40B4-BE49-F238E27FC236}">
                  <a16:creationId xmlns:a16="http://schemas.microsoft.com/office/drawing/2014/main" id="{7B5D04F6-675C-474C-94C2-0FE334A364EF}"/>
                </a:ext>
              </a:extLst>
            </p:cNvPr>
            <p:cNvSpPr/>
            <p:nvPr/>
          </p:nvSpPr>
          <p:spPr bwMode="gray">
            <a:xfrm>
              <a:off x="5825729" y="-205740"/>
              <a:ext cx="540543"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1" name="btfpColumnIndicator239338">
              <a:extLst>
                <a:ext uri="{FF2B5EF4-FFF2-40B4-BE49-F238E27FC236}">
                  <a16:creationId xmlns:a16="http://schemas.microsoft.com/office/drawing/2014/main" id="{3230A69D-811D-45BD-AF22-F009D92F5311}"/>
                </a:ext>
              </a:extLst>
            </p:cNvPr>
            <p:cNvCxnSpPr/>
            <p:nvPr/>
          </p:nvCxnSpPr>
          <p:spPr bwMode="gray">
            <a:xfrm flipV="1">
              <a:off x="7837753"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9" name="btfpColumnIndicator707801">
              <a:extLst>
                <a:ext uri="{FF2B5EF4-FFF2-40B4-BE49-F238E27FC236}">
                  <a16:creationId xmlns:a16="http://schemas.microsoft.com/office/drawing/2014/main" id="{CB5ADB86-C367-4F45-9C85-CF4E0479E86B}"/>
                </a:ext>
              </a:extLst>
            </p:cNvPr>
            <p:cNvCxnSpPr/>
            <p:nvPr/>
          </p:nvCxnSpPr>
          <p:spPr bwMode="gray">
            <a:xfrm flipV="1">
              <a:off x="636627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7" name="btfpColumnGapBlocker385814">
              <a:extLst>
                <a:ext uri="{FF2B5EF4-FFF2-40B4-BE49-F238E27FC236}">
                  <a16:creationId xmlns:a16="http://schemas.microsoft.com/office/drawing/2014/main" id="{A9F9E47A-4DD7-4220-AEA1-9E57B2B57BA3}"/>
                </a:ext>
              </a:extLst>
            </p:cNvPr>
            <p:cNvSpPr/>
            <p:nvPr/>
          </p:nvSpPr>
          <p:spPr bwMode="gray">
            <a:xfrm>
              <a:off x="381370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5" name="btfpColumnIndicator661331">
              <a:extLst>
                <a:ext uri="{FF2B5EF4-FFF2-40B4-BE49-F238E27FC236}">
                  <a16:creationId xmlns:a16="http://schemas.microsoft.com/office/drawing/2014/main" id="{EA58F223-3D32-4E33-8565-07AB7B157C32}"/>
                </a:ext>
              </a:extLst>
            </p:cNvPr>
            <p:cNvCxnSpPr/>
            <p:nvPr/>
          </p:nvCxnSpPr>
          <p:spPr bwMode="gray">
            <a:xfrm flipV="1">
              <a:off x="5825729"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3" name="btfpColumnIndicator635532">
              <a:extLst>
                <a:ext uri="{FF2B5EF4-FFF2-40B4-BE49-F238E27FC236}">
                  <a16:creationId xmlns:a16="http://schemas.microsoft.com/office/drawing/2014/main" id="{350A6B0A-6FA4-4155-A434-E405E3050F43}"/>
                </a:ext>
              </a:extLst>
            </p:cNvPr>
            <p:cNvCxnSpPr/>
            <p:nvPr/>
          </p:nvCxnSpPr>
          <p:spPr bwMode="gray">
            <a:xfrm flipV="1">
              <a:off x="435424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1" name="btfpColumnGapBlocker843082">
              <a:extLst>
                <a:ext uri="{FF2B5EF4-FFF2-40B4-BE49-F238E27FC236}">
                  <a16:creationId xmlns:a16="http://schemas.microsoft.com/office/drawing/2014/main" id="{16D1CF5A-2E7C-4902-BFD0-1398A895BAFB}"/>
                </a:ext>
              </a:extLst>
            </p:cNvPr>
            <p:cNvSpPr/>
            <p:nvPr/>
          </p:nvSpPr>
          <p:spPr bwMode="gray">
            <a:xfrm>
              <a:off x="1801680"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9" name="btfpColumnIndicator600733">
              <a:extLst>
                <a:ext uri="{FF2B5EF4-FFF2-40B4-BE49-F238E27FC236}">
                  <a16:creationId xmlns:a16="http://schemas.microsoft.com/office/drawing/2014/main" id="{E1C2A331-1F73-4DDE-AB6D-55D37E944F18}"/>
                </a:ext>
              </a:extLst>
            </p:cNvPr>
            <p:cNvCxnSpPr/>
            <p:nvPr/>
          </p:nvCxnSpPr>
          <p:spPr bwMode="gray">
            <a:xfrm flipV="1">
              <a:off x="381370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7" name="btfpColumnIndicator313279">
              <a:extLst>
                <a:ext uri="{FF2B5EF4-FFF2-40B4-BE49-F238E27FC236}">
                  <a16:creationId xmlns:a16="http://schemas.microsoft.com/office/drawing/2014/main" id="{435F71F6-3C3C-4C81-9CB9-917664645861}"/>
                </a:ext>
              </a:extLst>
            </p:cNvPr>
            <p:cNvCxnSpPr/>
            <p:nvPr/>
          </p:nvCxnSpPr>
          <p:spPr bwMode="gray">
            <a:xfrm flipV="1">
              <a:off x="234222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2" name="btfpColumnGapBlocker177757">
              <a:extLst>
                <a:ext uri="{FF2B5EF4-FFF2-40B4-BE49-F238E27FC236}">
                  <a16:creationId xmlns:a16="http://schemas.microsoft.com/office/drawing/2014/main" id="{F12D4FF9-E8EB-4FF3-B493-96D96C21EB07}"/>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0" name="btfpColumnIndicator537320">
              <a:extLst>
                <a:ext uri="{FF2B5EF4-FFF2-40B4-BE49-F238E27FC236}">
                  <a16:creationId xmlns:a16="http://schemas.microsoft.com/office/drawing/2014/main" id="{7521101A-E782-47F4-9016-99296C9DC7E9}"/>
                </a:ext>
              </a:extLst>
            </p:cNvPr>
            <p:cNvCxnSpPr/>
            <p:nvPr/>
          </p:nvCxnSpPr>
          <p:spPr bwMode="gray">
            <a:xfrm flipV="1">
              <a:off x="180168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 name="btfpColumnIndicator330257">
              <a:extLst>
                <a:ext uri="{FF2B5EF4-FFF2-40B4-BE49-F238E27FC236}">
                  <a16:creationId xmlns:a16="http://schemas.microsoft.com/office/drawing/2014/main" id="{AF6B614B-EC45-481D-A7F1-A2AA21FBC742}"/>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2341563" y="1961561"/>
            <a:ext cx="3087159" cy="276902"/>
          </a:xfrm>
          <a:prstGeom prst="rect">
            <a:avLst/>
          </a:prstGeom>
          <a:noFill/>
        </p:spPr>
        <p:txBody>
          <a:bodyPr wrap="square" lIns="30432" tIns="30432" rIns="30432" bIns="30432" rtlCol="0">
            <a:spAutoFit/>
          </a:bodyPr>
          <a:lstStyle/>
          <a:p>
            <a:pPr marL="0" indent="0" defTabSz="829494">
              <a:spcBef>
                <a:spcPct val="0"/>
              </a:spcBef>
              <a:buNone/>
            </a:pPr>
            <a:r>
              <a:rPr lang="en-GB" sz="1400" b="1">
                <a:solidFill>
                  <a:schemeClr val="accent3">
                    <a:lumMod val="75000"/>
                  </a:schemeClr>
                </a:solidFill>
              </a:rPr>
              <a:t>High-level (top-down) perspective</a:t>
            </a:r>
          </a:p>
        </p:txBody>
      </p:sp>
      <p:sp>
        <p:nvSpPr>
          <p:cNvPr id="15" name="TextBox 14"/>
          <p:cNvSpPr txBox="1"/>
          <p:nvPr/>
        </p:nvSpPr>
        <p:spPr>
          <a:xfrm>
            <a:off x="5615800" y="1961561"/>
            <a:ext cx="3087159" cy="276902"/>
          </a:xfrm>
          <a:prstGeom prst="rect">
            <a:avLst/>
          </a:prstGeom>
          <a:noFill/>
        </p:spPr>
        <p:txBody>
          <a:bodyPr wrap="square" lIns="30432" tIns="30432" rIns="30432" bIns="30432" rtlCol="0">
            <a:spAutoFit/>
          </a:bodyPr>
          <a:lstStyle/>
          <a:p>
            <a:pPr marL="0" indent="0" defTabSz="829494">
              <a:spcBef>
                <a:spcPct val="0"/>
              </a:spcBef>
              <a:buNone/>
            </a:pPr>
            <a:r>
              <a:rPr lang="en-GB" sz="1400" b="1">
                <a:solidFill>
                  <a:srgbClr val="C6AA3D"/>
                </a:solidFill>
              </a:rPr>
              <a:t>Rigorous, robust, perspective</a:t>
            </a:r>
          </a:p>
        </p:txBody>
      </p:sp>
      <p:sp>
        <p:nvSpPr>
          <p:cNvPr id="16" name="TextBox 15"/>
          <p:cNvSpPr txBox="1"/>
          <p:nvPr/>
        </p:nvSpPr>
        <p:spPr>
          <a:xfrm>
            <a:off x="8769880" y="1961561"/>
            <a:ext cx="3087159" cy="492346"/>
          </a:xfrm>
          <a:prstGeom prst="rect">
            <a:avLst/>
          </a:prstGeom>
          <a:noFill/>
        </p:spPr>
        <p:txBody>
          <a:bodyPr wrap="square" lIns="30432" tIns="30432" rIns="30432" bIns="30432" rtlCol="0">
            <a:spAutoFit/>
          </a:bodyPr>
          <a:lstStyle/>
          <a:p>
            <a:pPr marL="0" indent="0" defTabSz="829494">
              <a:spcBef>
                <a:spcPct val="0"/>
              </a:spcBef>
              <a:buNone/>
            </a:pPr>
            <a:r>
              <a:rPr lang="en-GB" sz="1400" b="1">
                <a:solidFill>
                  <a:srgbClr val="507867"/>
                </a:solidFill>
              </a:rPr>
              <a:t>Detailed, differential insight</a:t>
            </a:r>
            <a:br>
              <a:rPr lang="en-GB" sz="1400" b="1">
                <a:solidFill>
                  <a:srgbClr val="507867"/>
                </a:solidFill>
              </a:rPr>
            </a:br>
            <a:r>
              <a:rPr lang="en-GB" sz="1400" b="1">
                <a:solidFill>
                  <a:srgbClr val="507867"/>
                </a:solidFill>
              </a:rPr>
              <a:t>and perspective</a:t>
            </a:r>
          </a:p>
        </p:txBody>
      </p:sp>
      <p:sp>
        <p:nvSpPr>
          <p:cNvPr id="36" name="TextBox 35"/>
          <p:cNvSpPr txBox="1"/>
          <p:nvPr/>
        </p:nvSpPr>
        <p:spPr>
          <a:xfrm>
            <a:off x="2341563" y="2558742"/>
            <a:ext cx="3087159" cy="492346"/>
          </a:xfrm>
          <a:prstGeom prst="rect">
            <a:avLst/>
          </a:prstGeom>
          <a:noFill/>
        </p:spPr>
        <p:txBody>
          <a:bodyPr wrap="square" lIns="30432" tIns="30432" rIns="30432" bIns="30432" rtlCol="0">
            <a:spAutoFit/>
          </a:bodyPr>
          <a:lstStyle/>
          <a:p>
            <a:pPr marL="0" indent="0" defTabSz="829494">
              <a:spcBef>
                <a:spcPct val="0"/>
              </a:spcBef>
              <a:buNone/>
            </a:pPr>
            <a:r>
              <a:rPr lang="en-GB" sz="1400">
                <a:solidFill>
                  <a:prstClr val="black"/>
                </a:solidFill>
              </a:rPr>
              <a:t>Informed by top-down, primarily</a:t>
            </a:r>
            <a:br>
              <a:rPr lang="en-GB" sz="1400">
                <a:solidFill>
                  <a:prstClr val="black"/>
                </a:solidFill>
              </a:rPr>
            </a:br>
            <a:r>
              <a:rPr lang="en-GB" sz="1400">
                <a:solidFill>
                  <a:prstClr val="black"/>
                </a:solidFill>
              </a:rPr>
              <a:t>desktop-based approach</a:t>
            </a:r>
          </a:p>
        </p:txBody>
      </p:sp>
      <p:sp>
        <p:nvSpPr>
          <p:cNvPr id="37" name="TextBox 36"/>
          <p:cNvSpPr txBox="1"/>
          <p:nvPr/>
        </p:nvSpPr>
        <p:spPr>
          <a:xfrm>
            <a:off x="5555722" y="2558734"/>
            <a:ext cx="3087159" cy="492346"/>
          </a:xfrm>
          <a:prstGeom prst="rect">
            <a:avLst/>
          </a:prstGeom>
          <a:noFill/>
        </p:spPr>
        <p:txBody>
          <a:bodyPr wrap="square" lIns="30432" tIns="30432" rIns="30432" bIns="30432" rtlCol="0">
            <a:spAutoFit/>
          </a:bodyPr>
          <a:lstStyle/>
          <a:p>
            <a:pPr marL="0" indent="0" defTabSz="829494">
              <a:spcBef>
                <a:spcPct val="0"/>
              </a:spcBef>
              <a:buNone/>
            </a:pPr>
            <a:r>
              <a:rPr lang="en-GB" sz="1400">
                <a:solidFill>
                  <a:prstClr val="black"/>
                </a:solidFill>
              </a:rPr>
              <a:t>Top-down with select focused</a:t>
            </a:r>
            <a:br>
              <a:rPr lang="en-GB" sz="1400">
                <a:solidFill>
                  <a:prstClr val="black"/>
                </a:solidFill>
              </a:rPr>
            </a:br>
            <a:r>
              <a:rPr lang="en-GB" sz="1400">
                <a:solidFill>
                  <a:prstClr val="black"/>
                </a:solidFill>
              </a:rPr>
              <a:t>add-ons</a:t>
            </a:r>
          </a:p>
        </p:txBody>
      </p:sp>
      <p:sp>
        <p:nvSpPr>
          <p:cNvPr id="38" name="TextBox 37"/>
          <p:cNvSpPr txBox="1"/>
          <p:nvPr/>
        </p:nvSpPr>
        <p:spPr>
          <a:xfrm>
            <a:off x="8769880" y="2558735"/>
            <a:ext cx="3087159" cy="492346"/>
          </a:xfrm>
          <a:prstGeom prst="rect">
            <a:avLst/>
          </a:prstGeom>
          <a:noFill/>
        </p:spPr>
        <p:txBody>
          <a:bodyPr wrap="square" lIns="30432" tIns="30432" rIns="30432" bIns="30432" rtlCol="0">
            <a:spAutoFit/>
          </a:bodyPr>
          <a:lstStyle/>
          <a:p>
            <a:pPr marL="0" indent="0" defTabSz="829494">
              <a:spcBef>
                <a:spcPct val="0"/>
              </a:spcBef>
              <a:buNone/>
            </a:pPr>
            <a:r>
              <a:rPr lang="en-GB" sz="1400">
                <a:solidFill>
                  <a:prstClr val="black"/>
                </a:solidFill>
              </a:rPr>
              <a:t>Bottom-up, detailed driver-based</a:t>
            </a:r>
            <a:br>
              <a:rPr lang="en-GB" sz="1400">
                <a:solidFill>
                  <a:prstClr val="black"/>
                </a:solidFill>
              </a:rPr>
            </a:br>
            <a:r>
              <a:rPr lang="en-GB" sz="1400">
                <a:solidFill>
                  <a:prstClr val="black"/>
                </a:solidFill>
              </a:rPr>
              <a:t>&amp; primary insight approach</a:t>
            </a:r>
          </a:p>
        </p:txBody>
      </p:sp>
      <p:sp>
        <p:nvSpPr>
          <p:cNvPr id="59" name="Rectangle 58"/>
          <p:cNvSpPr/>
          <p:nvPr/>
        </p:nvSpPr>
        <p:spPr>
          <a:xfrm>
            <a:off x="2341563" y="3126884"/>
            <a:ext cx="9515476" cy="334133"/>
          </a:xfrm>
          <a:prstGeom prst="rect">
            <a:avLst/>
          </a:prstGeom>
          <a:solidFill>
            <a:srgbClr val="FFFFFF"/>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1774" tIns="0" rIns="31774" bIns="0" rtlCol="0" anchor="ctr"/>
          <a:lstStyle/>
          <a:p>
            <a:pPr marL="0" indent="0" defTabSz="829494">
              <a:spcBef>
                <a:spcPts val="1015"/>
              </a:spcBef>
              <a:buNone/>
            </a:pPr>
            <a:r>
              <a:rPr lang="en-GB" altLang="ja-JP" sz="1200">
                <a:solidFill>
                  <a:srgbClr val="5C5C5C"/>
                </a:solidFill>
              </a:rPr>
              <a:t>Review management information</a:t>
            </a:r>
          </a:p>
        </p:txBody>
      </p:sp>
      <p:sp>
        <p:nvSpPr>
          <p:cNvPr id="60" name="Rectangle 59"/>
          <p:cNvSpPr/>
          <p:nvPr/>
        </p:nvSpPr>
        <p:spPr>
          <a:xfrm>
            <a:off x="2341563" y="3499117"/>
            <a:ext cx="9515476" cy="334133"/>
          </a:xfrm>
          <a:prstGeom prst="rect">
            <a:avLst/>
          </a:prstGeom>
          <a:solidFill>
            <a:srgbClr val="FFFFFF"/>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1774" tIns="0" rIns="31774" bIns="0" rtlCol="0" anchor="ctr"/>
          <a:lstStyle/>
          <a:p>
            <a:pPr marL="0" indent="0" defTabSz="829494">
              <a:spcBef>
                <a:spcPts val="1015"/>
              </a:spcBef>
              <a:buNone/>
            </a:pPr>
            <a:r>
              <a:rPr lang="en-GB" altLang="ja-JP" sz="1200">
                <a:solidFill>
                  <a:srgbClr val="5C5C5C"/>
                </a:solidFill>
              </a:rPr>
              <a:t>Core desktop research</a:t>
            </a:r>
          </a:p>
        </p:txBody>
      </p:sp>
      <p:sp>
        <p:nvSpPr>
          <p:cNvPr id="61" name="Rectangle 60"/>
          <p:cNvSpPr/>
          <p:nvPr/>
        </p:nvSpPr>
        <p:spPr>
          <a:xfrm>
            <a:off x="2341563" y="4243584"/>
            <a:ext cx="9515476" cy="334133"/>
          </a:xfrm>
          <a:prstGeom prst="rect">
            <a:avLst/>
          </a:prstGeom>
          <a:solidFill>
            <a:srgbClr val="FFFFFF"/>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1774" tIns="0" rIns="31774" bIns="0" rtlCol="0" anchor="ctr"/>
          <a:lstStyle/>
          <a:p>
            <a:pPr marL="0" indent="0" defTabSz="829494">
              <a:spcBef>
                <a:spcPts val="1015"/>
              </a:spcBef>
              <a:buNone/>
            </a:pPr>
            <a:r>
              <a:rPr lang="en-GB" altLang="ja-JP" sz="1200">
                <a:solidFill>
                  <a:srgbClr val="5C5C5C"/>
                </a:solidFill>
              </a:rPr>
              <a:t>Low ‘n’, high value calls</a:t>
            </a:r>
          </a:p>
        </p:txBody>
      </p:sp>
      <p:sp>
        <p:nvSpPr>
          <p:cNvPr id="62" name="Rectangle 61"/>
          <p:cNvSpPr/>
          <p:nvPr/>
        </p:nvSpPr>
        <p:spPr>
          <a:xfrm>
            <a:off x="5555723" y="4615817"/>
            <a:ext cx="6301316" cy="334133"/>
          </a:xfrm>
          <a:prstGeom prst="rect">
            <a:avLst/>
          </a:prstGeom>
          <a:solidFill>
            <a:srgbClr val="FFFFFF"/>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1774" tIns="0" rIns="31774" bIns="0" rtlCol="0" anchor="ctr"/>
          <a:lstStyle/>
          <a:p>
            <a:pPr marL="0" indent="0" defTabSz="829494">
              <a:spcBef>
                <a:spcPts val="1015"/>
              </a:spcBef>
              <a:buNone/>
            </a:pPr>
            <a:r>
              <a:rPr lang="en-GB" altLang="ja-JP" sz="1200">
                <a:solidFill>
                  <a:srgbClr val="5C5C5C"/>
                </a:solidFill>
              </a:rPr>
              <a:t>Deep-dive desktop research on select focus areas</a:t>
            </a:r>
          </a:p>
        </p:txBody>
      </p:sp>
      <p:sp>
        <p:nvSpPr>
          <p:cNvPr id="63" name="Rectangle 62"/>
          <p:cNvSpPr/>
          <p:nvPr/>
        </p:nvSpPr>
        <p:spPr>
          <a:xfrm>
            <a:off x="5555723" y="4988050"/>
            <a:ext cx="6301316" cy="334133"/>
          </a:xfrm>
          <a:prstGeom prst="rect">
            <a:avLst/>
          </a:prstGeom>
          <a:solidFill>
            <a:srgbClr val="FFFFFF"/>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1774" tIns="0" rIns="31774" bIns="0" rtlCol="0" anchor="ctr"/>
          <a:lstStyle/>
          <a:p>
            <a:pPr marL="0" indent="0" defTabSz="829494">
              <a:spcBef>
                <a:spcPts val="1015"/>
              </a:spcBef>
              <a:buNone/>
            </a:pPr>
            <a:r>
              <a:rPr lang="en-GB" altLang="ja-JP" sz="1200">
                <a:solidFill>
                  <a:srgbClr val="5C5C5C"/>
                </a:solidFill>
              </a:rPr>
              <a:t>“Light/Targeted” primary research with customers</a:t>
            </a:r>
          </a:p>
        </p:txBody>
      </p:sp>
      <p:sp>
        <p:nvSpPr>
          <p:cNvPr id="72" name="Rectangle 71"/>
          <p:cNvSpPr/>
          <p:nvPr/>
        </p:nvSpPr>
        <p:spPr>
          <a:xfrm>
            <a:off x="8769880" y="6104750"/>
            <a:ext cx="3087159" cy="334133"/>
          </a:xfrm>
          <a:prstGeom prst="rect">
            <a:avLst/>
          </a:prstGeom>
          <a:solidFill>
            <a:srgbClr val="FFFFFF"/>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1774" tIns="0" rIns="31774" bIns="0" rtlCol="0" anchor="ctr"/>
          <a:lstStyle/>
          <a:p>
            <a:pPr marL="0" indent="0" defTabSz="829494">
              <a:lnSpc>
                <a:spcPts val="1200"/>
              </a:lnSpc>
              <a:spcBef>
                <a:spcPct val="0"/>
              </a:spcBef>
              <a:buNone/>
            </a:pPr>
            <a:r>
              <a:rPr lang="en-GB" altLang="ja-JP" sz="1200">
                <a:solidFill>
                  <a:srgbClr val="5C5C5C"/>
                </a:solidFill>
              </a:rPr>
              <a:t>Detailed assessment of upsides</a:t>
            </a:r>
            <a:br>
              <a:rPr lang="en-GB" altLang="ja-JP" sz="1200">
                <a:solidFill>
                  <a:srgbClr val="5C5C5C"/>
                </a:solidFill>
              </a:rPr>
            </a:br>
            <a:r>
              <a:rPr lang="en-GB" altLang="ja-JP" sz="1200">
                <a:solidFill>
                  <a:srgbClr val="5C5C5C"/>
                </a:solidFill>
              </a:rPr>
              <a:t>(bottom-up/benchmarked)</a:t>
            </a:r>
          </a:p>
        </p:txBody>
      </p:sp>
      <p:sp>
        <p:nvSpPr>
          <p:cNvPr id="73" name="Rectangle 72"/>
          <p:cNvSpPr/>
          <p:nvPr/>
        </p:nvSpPr>
        <p:spPr>
          <a:xfrm>
            <a:off x="8769880" y="5360284"/>
            <a:ext cx="3087159" cy="334133"/>
          </a:xfrm>
          <a:prstGeom prst="rect">
            <a:avLst/>
          </a:prstGeom>
          <a:solidFill>
            <a:srgbClr val="FFFFFF"/>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1774" tIns="0" rIns="31774" bIns="0" rtlCol="0" anchor="ctr"/>
          <a:lstStyle/>
          <a:p>
            <a:pPr marL="0" indent="0" defTabSz="829494">
              <a:spcBef>
                <a:spcPts val="1015"/>
              </a:spcBef>
              <a:buNone/>
            </a:pPr>
            <a:r>
              <a:rPr lang="en-GB" altLang="ja-JP" sz="1200">
                <a:solidFill>
                  <a:srgbClr val="5C5C5C"/>
                </a:solidFill>
              </a:rPr>
              <a:t>Detailed customer, competitor analysis</a:t>
            </a:r>
          </a:p>
        </p:txBody>
      </p:sp>
      <p:sp>
        <p:nvSpPr>
          <p:cNvPr id="74" name="Rectangle 73"/>
          <p:cNvSpPr/>
          <p:nvPr/>
        </p:nvSpPr>
        <p:spPr>
          <a:xfrm>
            <a:off x="8769880" y="5732517"/>
            <a:ext cx="3087159" cy="334133"/>
          </a:xfrm>
          <a:prstGeom prst="rect">
            <a:avLst/>
          </a:prstGeom>
          <a:solidFill>
            <a:srgbClr val="FFFFFF"/>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1774" tIns="0" rIns="31774" bIns="0" rtlCol="0" anchor="ctr"/>
          <a:lstStyle/>
          <a:p>
            <a:pPr marL="0" indent="0" defTabSz="829494">
              <a:lnSpc>
                <a:spcPts val="1200"/>
              </a:lnSpc>
              <a:spcBef>
                <a:spcPct val="0"/>
              </a:spcBef>
              <a:buNone/>
            </a:pPr>
            <a:r>
              <a:rPr lang="en-GB" altLang="ja-JP" sz="1200">
                <a:solidFill>
                  <a:srgbClr val="5C5C5C"/>
                </a:solidFill>
              </a:rPr>
              <a:t>Detailed driver-based market, revenue, margin modelling</a:t>
            </a:r>
          </a:p>
        </p:txBody>
      </p:sp>
      <p:sp>
        <p:nvSpPr>
          <p:cNvPr id="75" name="Rectangle 74"/>
          <p:cNvSpPr/>
          <p:nvPr/>
        </p:nvSpPr>
        <p:spPr>
          <a:xfrm>
            <a:off x="2341563" y="3871351"/>
            <a:ext cx="9515476" cy="334133"/>
          </a:xfrm>
          <a:prstGeom prst="rect">
            <a:avLst/>
          </a:prstGeom>
          <a:solidFill>
            <a:srgbClr val="FFFFFF"/>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1774" tIns="0" rIns="31774" bIns="0" rtlCol="0" anchor="ctr"/>
          <a:lstStyle/>
          <a:p>
            <a:pPr marL="0" indent="0" defTabSz="829494">
              <a:spcBef>
                <a:spcPts val="1015"/>
              </a:spcBef>
              <a:buNone/>
            </a:pPr>
            <a:r>
              <a:rPr lang="en-GB" altLang="ja-JP" sz="1200">
                <a:solidFill>
                  <a:srgbClr val="5C5C5C"/>
                </a:solidFill>
              </a:rPr>
              <a:t>Review previous Bain work/analogies/calls with expert Partners</a:t>
            </a:r>
          </a:p>
        </p:txBody>
      </p:sp>
      <p:sp>
        <p:nvSpPr>
          <p:cNvPr id="3" name="BainBulletsConfiguration" hidden="1"/>
          <p:cNvSpPr txBox="1"/>
          <p:nvPr/>
        </p:nvSpPr>
        <p:spPr>
          <a:xfrm>
            <a:off x="1857608" y="253157"/>
            <a:ext cx="8264276" cy="84092"/>
          </a:xfrm>
          <a:prstGeom prst="rect">
            <a:avLst/>
          </a:prstGeom>
          <a:noFill/>
        </p:spPr>
        <p:txBody>
          <a:bodyPr vert="horz" wrap="square" lIns="33464" tIns="33464" rIns="33464" bIns="33464" rtlCol="0">
            <a:spAutoFit/>
          </a:bodyPr>
          <a:lstStyle/>
          <a:p>
            <a:endParaRPr lang="en-GB" sz="100">
              <a:solidFill>
                <a:srgbClr val="FFFFFF"/>
              </a:solidFill>
            </a:endParaRPr>
          </a:p>
        </p:txBody>
      </p:sp>
      <p:sp>
        <p:nvSpPr>
          <p:cNvPr id="4" name="btfpLayoutConfig" hidden="1"/>
          <p:cNvSpPr txBox="1"/>
          <p:nvPr/>
        </p:nvSpPr>
        <p:spPr>
          <a:xfrm>
            <a:off x="1536700" y="12700"/>
            <a:ext cx="8890000" cy="88092"/>
          </a:xfrm>
          <a:prstGeom prst="rect">
            <a:avLst/>
          </a:prstGeom>
          <a:noFill/>
        </p:spPr>
        <p:txBody>
          <a:bodyPr vert="horz" wrap="square" lIns="36000" tIns="36000" rIns="36000" bIns="36000" rtlCol="0">
            <a:spAutoFit/>
          </a:bodyPr>
          <a:lstStyle/>
          <a:p>
            <a:pPr marL="0" indent="0">
              <a:buNone/>
            </a:pPr>
            <a:r>
              <a:rPr lang="en-GB" sz="100">
                <a:solidFill>
                  <a:srgbClr val="FFFFFF">
                    <a:alpha val="0"/>
                  </a:srgbClr>
                </a:solidFill>
              </a:rPr>
              <a:t>overall_0_131854674675697150 columns_6_131878861809173529 6_0_131878861894553153 </a:t>
            </a:r>
          </a:p>
        </p:txBody>
      </p:sp>
      <p:grpSp>
        <p:nvGrpSpPr>
          <p:cNvPr id="6" name="btfpRowHeaderBox870909"/>
          <p:cNvGrpSpPr/>
          <p:nvPr>
            <p:custDataLst>
              <p:tags r:id="rId2"/>
            </p:custDataLst>
          </p:nvPr>
        </p:nvGrpSpPr>
        <p:grpSpPr>
          <a:xfrm>
            <a:off x="330200" y="3126883"/>
            <a:ext cx="1471480" cy="3312000"/>
            <a:chOff x="330200" y="1270000"/>
            <a:chExt cx="1471480" cy="972979"/>
          </a:xfrm>
        </p:grpSpPr>
        <p:sp>
          <p:nvSpPr>
            <p:cNvPr id="2" name="btfpRowHeaderBoxText870909"/>
            <p:cNvSpPr txBox="1"/>
            <p:nvPr/>
          </p:nvSpPr>
          <p:spPr bwMode="gray">
            <a:xfrm>
              <a:off x="330200" y="1270000"/>
              <a:ext cx="1471480"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000000"/>
                  </a:solidFill>
                </a:rPr>
                <a:t>Example</a:t>
              </a:r>
              <a:br>
                <a:rPr lang="en-GB" sz="1400" b="1">
                  <a:solidFill>
                    <a:srgbClr val="000000"/>
                  </a:solidFill>
                </a:rPr>
              </a:br>
              <a:r>
                <a:rPr lang="en-GB" sz="1400" b="1">
                  <a:solidFill>
                    <a:srgbClr val="000000"/>
                  </a:solidFill>
                </a:rPr>
                <a:t>activities</a:t>
              </a:r>
            </a:p>
          </p:txBody>
        </p:sp>
        <p:cxnSp>
          <p:nvCxnSpPr>
            <p:cNvPr id="5" name="btfpRowHeaderBoxLine870909"/>
            <p:cNvCxnSpPr/>
            <p:nvPr/>
          </p:nvCxnSpPr>
          <p:spPr bwMode="gray">
            <a:xfrm flipH="1">
              <a:off x="1801680" y="1270000"/>
              <a:ext cx="0" cy="972979"/>
            </a:xfrm>
            <a:prstGeom prst="line">
              <a:avLst/>
            </a:prstGeom>
            <a:ln w="152400"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40" name="btfpRowHeaderBox870909"/>
          <p:cNvGrpSpPr/>
          <p:nvPr>
            <p:custDataLst>
              <p:tags r:id="rId3"/>
            </p:custDataLst>
          </p:nvPr>
        </p:nvGrpSpPr>
        <p:grpSpPr>
          <a:xfrm>
            <a:off x="330200" y="1268412"/>
            <a:ext cx="1471480" cy="1782667"/>
            <a:chOff x="330200" y="1270000"/>
            <a:chExt cx="1471480" cy="972979"/>
          </a:xfrm>
        </p:grpSpPr>
        <p:sp>
          <p:nvSpPr>
            <p:cNvPr id="41" name="btfpRowHeaderBoxText870909"/>
            <p:cNvSpPr txBox="1"/>
            <p:nvPr/>
          </p:nvSpPr>
          <p:spPr bwMode="gray">
            <a:xfrm>
              <a:off x="330200" y="1270000"/>
              <a:ext cx="1471480"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000000"/>
                  </a:solidFill>
                </a:rPr>
                <a:t>Level</a:t>
              </a:r>
            </a:p>
          </p:txBody>
        </p:sp>
        <p:cxnSp>
          <p:nvCxnSpPr>
            <p:cNvPr id="43" name="btfpRowHeaderBoxLine870909"/>
            <p:cNvCxnSpPr/>
            <p:nvPr/>
          </p:nvCxnSpPr>
          <p:spPr bwMode="gray">
            <a:xfrm flipH="1">
              <a:off x="1801680" y="1270000"/>
              <a:ext cx="0" cy="972979"/>
            </a:xfrm>
            <a:prstGeom prst="line">
              <a:avLst/>
            </a:prstGeom>
            <a:ln w="152400"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a:stCxn id="45" idx="1"/>
          </p:cNvCxnSpPr>
          <p:nvPr/>
        </p:nvCxnSpPr>
        <p:spPr bwMode="gray">
          <a:xfrm>
            <a:off x="2341562" y="1628012"/>
            <a:ext cx="9556829" cy="0"/>
          </a:xfrm>
          <a:prstGeom prst="straightConnector1">
            <a:avLst/>
          </a:prstGeom>
          <a:ln w="38100" cap="flat" cmpd="sng" algn="ctr">
            <a:solidFill>
              <a:srgbClr val="858585"/>
            </a:solidFill>
            <a:prstDash val="solid"/>
            <a:miter lim="800000"/>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45" name="btfpNumberBubble816380"/>
          <p:cNvSpPr/>
          <p:nvPr>
            <p:custDataLst>
              <p:tags r:id="rId4"/>
            </p:custDataLst>
          </p:nvPr>
        </p:nvSpPr>
        <p:spPr bwMode="gray">
          <a:xfrm>
            <a:off x="2341562" y="1284854"/>
            <a:ext cx="472744" cy="686316"/>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chemeClr val="accent3">
                    <a:lumMod val="75000"/>
                  </a:schemeClr>
                </a:solidFill>
              </a:rPr>
              <a:t>1</a:t>
            </a:r>
          </a:p>
        </p:txBody>
      </p:sp>
      <p:sp>
        <p:nvSpPr>
          <p:cNvPr id="46" name="btfpNumberBubble816380"/>
          <p:cNvSpPr/>
          <p:nvPr>
            <p:custDataLst>
              <p:tags r:id="rId5"/>
            </p:custDataLst>
          </p:nvPr>
        </p:nvSpPr>
        <p:spPr bwMode="gray">
          <a:xfrm>
            <a:off x="5555722" y="1284854"/>
            <a:ext cx="472744" cy="686316"/>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rgbClr val="C6AA3D"/>
                </a:solidFill>
              </a:rPr>
              <a:t>2</a:t>
            </a:r>
          </a:p>
        </p:txBody>
      </p:sp>
      <p:sp>
        <p:nvSpPr>
          <p:cNvPr id="47" name="btfpNumberBubble816380"/>
          <p:cNvSpPr/>
          <p:nvPr>
            <p:custDataLst>
              <p:tags r:id="rId6"/>
            </p:custDataLst>
          </p:nvPr>
        </p:nvSpPr>
        <p:spPr bwMode="gray">
          <a:xfrm>
            <a:off x="8769880" y="1284854"/>
            <a:ext cx="472744" cy="686316"/>
          </a:xfrm>
          <a:prstGeom prst="rect">
            <a:avLst/>
          </a:prstGeom>
          <a:solidFill>
            <a:srgbClr val="FFFFFF"/>
          </a:solidFill>
          <a:ln w="19050" cap="flat" cmpd="sng" algn="ctr">
            <a:noFill/>
            <a:prstDash val="solid"/>
            <a:miter lim="800000"/>
            <a:headEnd type="none" w="med" len="med"/>
            <a:tailEnd type="none" w="med" len="med"/>
          </a:ln>
          <a:effectLst/>
          <a:extLst>
            <a:ext uri="{91240B29-F687-4F45-9708-019B960494DF}">
              <a14:hiddenLine xmlns:a14="http://schemas.microsoft.com/office/drawing/2010/main" w="19050" cap="flat" cmpd="sng" algn="ctr">
                <a:solidFill>
                  <a:srgbClr val="FFFFFF"/>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4400" b="1">
                <a:solidFill>
                  <a:srgbClr val="507867"/>
                </a:solidFill>
              </a:rPr>
              <a:t>3</a:t>
            </a:r>
          </a:p>
        </p:txBody>
      </p:sp>
      <p:sp>
        <p:nvSpPr>
          <p:cNvPr id="9" name="Title 8"/>
          <p:cNvSpPr>
            <a:spLocks noGrp="1"/>
          </p:cNvSpPr>
          <p:nvPr>
            <p:ph type="title"/>
          </p:nvPr>
        </p:nvSpPr>
        <p:spPr/>
        <p:txBody>
          <a:bodyPr/>
          <a:lstStyle/>
          <a:p>
            <a:pPr marL="0" indent="0"/>
            <a:r>
              <a:rPr lang="en-GB"/>
              <a:t>There are broadly three levels of detail at which each diligence question can be answered</a:t>
            </a:r>
          </a:p>
        </p:txBody>
      </p:sp>
    </p:spTree>
    <p:custDataLst>
      <p:tags r:id="rId1"/>
    </p:custDataLst>
    <p:extLst>
      <p:ext uri="{BB962C8B-B14F-4D97-AF65-F5344CB8AC3E}">
        <p14:creationId xmlns:p14="http://schemas.microsoft.com/office/powerpoint/2010/main" val="1530838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btfpColumnIndicatorGroup2">
            <a:extLst>
              <a:ext uri="{FF2B5EF4-FFF2-40B4-BE49-F238E27FC236}">
                <a16:creationId xmlns:a16="http://schemas.microsoft.com/office/drawing/2014/main" id="{AAFEA9E9-2E7B-44BA-AB7F-870C20BDCE64}"/>
              </a:ext>
            </a:extLst>
          </p:cNvPr>
          <p:cNvGrpSpPr/>
          <p:nvPr/>
        </p:nvGrpSpPr>
        <p:grpSpPr>
          <a:xfrm>
            <a:off x="0" y="6926580"/>
            <a:ext cx="12192000" cy="137160"/>
            <a:chOff x="0" y="6926580"/>
            <a:chExt cx="12192000" cy="137160"/>
          </a:xfrm>
        </p:grpSpPr>
        <p:sp>
          <p:nvSpPr>
            <p:cNvPr id="22" name="btfpColumnGapBlocker573552">
              <a:extLst>
                <a:ext uri="{FF2B5EF4-FFF2-40B4-BE49-F238E27FC236}">
                  <a16:creationId xmlns:a16="http://schemas.microsoft.com/office/drawing/2014/main" id="{AB1F7083-30BD-418F-B628-B042B8496B5E}"/>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0" name="btfpColumnGapBlocker997149">
              <a:extLst>
                <a:ext uri="{FF2B5EF4-FFF2-40B4-BE49-F238E27FC236}">
                  <a16:creationId xmlns:a16="http://schemas.microsoft.com/office/drawing/2014/main" id="{BC65DA25-FBDA-417B-AD4A-9551DF7BBC86}"/>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7" name="btfpColumnIndicator700579">
              <a:extLst>
                <a:ext uri="{FF2B5EF4-FFF2-40B4-BE49-F238E27FC236}">
                  <a16:creationId xmlns:a16="http://schemas.microsoft.com/office/drawing/2014/main" id="{DE1A74F0-C35F-454D-955D-D8211F9C915F}"/>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5" name="btfpColumnIndicator235380">
              <a:extLst>
                <a:ext uri="{FF2B5EF4-FFF2-40B4-BE49-F238E27FC236}">
                  <a16:creationId xmlns:a16="http://schemas.microsoft.com/office/drawing/2014/main" id="{80564F04-3D42-49A6-872D-576C8CA7FCB0}"/>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3" name="btfpColumnIndicatorGroup1">
            <a:extLst>
              <a:ext uri="{FF2B5EF4-FFF2-40B4-BE49-F238E27FC236}">
                <a16:creationId xmlns:a16="http://schemas.microsoft.com/office/drawing/2014/main" id="{089B9B8D-8DCD-4E0A-A1DA-880143E3B469}"/>
              </a:ext>
            </a:extLst>
          </p:cNvPr>
          <p:cNvGrpSpPr/>
          <p:nvPr/>
        </p:nvGrpSpPr>
        <p:grpSpPr>
          <a:xfrm>
            <a:off x="0" y="-205740"/>
            <a:ext cx="12192000" cy="137160"/>
            <a:chOff x="0" y="-205740"/>
            <a:chExt cx="12192000" cy="137160"/>
          </a:xfrm>
        </p:grpSpPr>
        <p:sp>
          <p:nvSpPr>
            <p:cNvPr id="21" name="btfpColumnGapBlocker459820">
              <a:extLst>
                <a:ext uri="{FF2B5EF4-FFF2-40B4-BE49-F238E27FC236}">
                  <a16:creationId xmlns:a16="http://schemas.microsoft.com/office/drawing/2014/main" id="{A2BCC911-377B-42E5-ABBB-D26B3ADC96DF}"/>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8" name="btfpColumnGapBlocker588925">
              <a:extLst>
                <a:ext uri="{FF2B5EF4-FFF2-40B4-BE49-F238E27FC236}">
                  <a16:creationId xmlns:a16="http://schemas.microsoft.com/office/drawing/2014/main" id="{D5231BA1-932C-4729-9B56-9906B0501824}"/>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6" name="btfpColumnIndicator313668">
              <a:extLst>
                <a:ext uri="{FF2B5EF4-FFF2-40B4-BE49-F238E27FC236}">
                  <a16:creationId xmlns:a16="http://schemas.microsoft.com/office/drawing/2014/main" id="{F966EF3F-9CC3-4B00-BCE1-6786A07778D3}"/>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4" name="btfpColumnIndicator585642">
              <a:extLst>
                <a:ext uri="{FF2B5EF4-FFF2-40B4-BE49-F238E27FC236}">
                  <a16:creationId xmlns:a16="http://schemas.microsoft.com/office/drawing/2014/main" id="{A8D7B951-5253-44A9-A9B6-4A8C1D8601D8}"/>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btfpLayoutConfig" hidden="1"/>
          <p:cNvSpPr txBox="1"/>
          <p:nvPr/>
        </p:nvSpPr>
        <p:spPr bwMode="gray">
          <a:xfrm>
            <a:off x="12700" y="12700"/>
            <a:ext cx="726728"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overall_0_132126853289020128 columns_1_132126852587738120 8_1_132126853090050296 11_1_132126853230180313 </a:t>
            </a:r>
          </a:p>
        </p:txBody>
      </p:sp>
      <p:pic>
        <p:nvPicPr>
          <p:cNvPr id="3" name="Picture 2"/>
          <p:cNvPicPr>
            <a:picLocks noChangeAspect="1"/>
          </p:cNvPicPr>
          <p:nvPr>
            <p:custDataLst>
              <p:tags r:id="rId2"/>
            </p:custDataLst>
          </p:nvPr>
        </p:nvPicPr>
        <p:blipFill>
          <a:blip r:embed="rId6">
            <a:extLst>
              <a:ext uri="{28A0092B-C50C-407E-A947-70E740481C1C}">
                <a14:useLocalDpi xmlns:a14="http://schemas.microsoft.com/office/drawing/2010/main" val="0"/>
              </a:ext>
            </a:extLst>
          </a:blip>
          <a:srcRect l="34538"/>
          <a:stretch>
            <a:fillRect/>
          </a:stretch>
        </p:blipFill>
        <p:spPr>
          <a:xfrm>
            <a:off x="5923280" y="0"/>
            <a:ext cx="6736080" cy="6858000"/>
          </a:xfrm>
          <a:prstGeom prst="rect">
            <a:avLst/>
          </a:prstGeom>
        </p:spPr>
      </p:pic>
      <p:grpSp>
        <p:nvGrpSpPr>
          <p:cNvPr id="5" name="Group 4"/>
          <p:cNvGrpSpPr/>
          <p:nvPr/>
        </p:nvGrpSpPr>
        <p:grpSpPr>
          <a:xfrm>
            <a:off x="5486400" y="0"/>
            <a:ext cx="2609849" cy="6858000"/>
            <a:chOff x="5486400" y="-31750"/>
            <a:chExt cx="2609849" cy="6915150"/>
          </a:xfrm>
        </p:grpSpPr>
        <p:sp>
          <p:nvSpPr>
            <p:cNvPr id="6" name="Freeform 5"/>
            <p:cNvSpPr/>
            <p:nvPr/>
          </p:nvSpPr>
          <p:spPr bwMode="gray">
            <a:xfrm>
              <a:off x="5486400" y="-31750"/>
              <a:ext cx="2343150" cy="6877050"/>
            </a:xfrm>
            <a:custGeom>
              <a:avLst/>
              <a:gdLst>
                <a:gd name="connsiteX0" fmla="*/ 762000 w 2343150"/>
                <a:gd name="connsiteY0" fmla="*/ 7200900 h 7239000"/>
                <a:gd name="connsiteX1" fmla="*/ 2343150 w 2343150"/>
                <a:gd name="connsiteY1" fmla="*/ 0 h 7239000"/>
                <a:gd name="connsiteX2" fmla="*/ 0 w 2343150"/>
                <a:gd name="connsiteY2" fmla="*/ 0 h 7239000"/>
                <a:gd name="connsiteX3" fmla="*/ 0 w 2343150"/>
                <a:gd name="connsiteY3" fmla="*/ 7200900 h 7239000"/>
                <a:gd name="connsiteX4" fmla="*/ 800100 w 2343150"/>
                <a:gd name="connsiteY4" fmla="*/ 7239000 h 7239000"/>
                <a:gd name="connsiteX5" fmla="*/ 762000 w 2343150"/>
                <a:gd name="connsiteY5" fmla="*/ 7200900 h 72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7239000">
                  <a:moveTo>
                    <a:pt x="762000" y="7200900"/>
                  </a:moveTo>
                  <a:lnTo>
                    <a:pt x="2343150" y="0"/>
                  </a:lnTo>
                  <a:lnTo>
                    <a:pt x="0" y="0"/>
                  </a:lnTo>
                  <a:lnTo>
                    <a:pt x="0" y="7200900"/>
                  </a:lnTo>
                  <a:lnTo>
                    <a:pt x="800100" y="7239000"/>
                  </a:lnTo>
                  <a:lnTo>
                    <a:pt x="762000" y="720090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7" name="Parallelogram 6"/>
            <p:cNvSpPr/>
            <p:nvPr/>
          </p:nvSpPr>
          <p:spPr bwMode="gray">
            <a:xfrm>
              <a:off x="5904770" y="-31750"/>
              <a:ext cx="2191479" cy="6915150"/>
            </a:xfrm>
            <a:prstGeom prst="parallelogram">
              <a:avLst>
                <a:gd name="adj" fmla="val 65856"/>
              </a:avLst>
            </a:prstGeom>
            <a:solidFill>
              <a:srgbClr val="CC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grpSp>
      <p:sp>
        <p:nvSpPr>
          <p:cNvPr id="4" name="Rectangle 3"/>
          <p:cNvSpPr/>
          <p:nvPr/>
        </p:nvSpPr>
        <p:spPr>
          <a:xfrm>
            <a:off x="679563" y="1996818"/>
            <a:ext cx="5812677" cy="1107996"/>
          </a:xfrm>
          <a:prstGeom prst="rect">
            <a:avLst/>
          </a:prstGeom>
        </p:spPr>
        <p:txBody>
          <a:bodyPr wrap="square" lIns="0" tIns="0" rIns="0" bIns="0">
            <a:spAutoFit/>
          </a:bodyPr>
          <a:lstStyle/>
          <a:p>
            <a:pPr marL="0" lvl="1" indent="0">
              <a:buNone/>
            </a:pPr>
            <a:r>
              <a:rPr lang="en-US" sz="3600"/>
              <a:t>What are your expectations for this training?</a:t>
            </a:r>
          </a:p>
        </p:txBody>
      </p:sp>
      <p:grpSp>
        <p:nvGrpSpPr>
          <p:cNvPr id="11" name="btfpIcon895038"/>
          <p:cNvGrpSpPr/>
          <p:nvPr>
            <p:custDataLst>
              <p:tags r:id="rId3"/>
            </p:custDataLst>
          </p:nvPr>
        </p:nvGrpSpPr>
        <p:grpSpPr>
          <a:xfrm>
            <a:off x="3781502" y="3303794"/>
            <a:ext cx="1081088" cy="1081088"/>
            <a:chOff x="-843891" y="8300583"/>
            <a:chExt cx="1081088" cy="1081088"/>
          </a:xfrm>
        </p:grpSpPr>
        <p:sp>
          <p:nvSpPr>
            <p:cNvPr id="12" name="btfpIconCircle895038"/>
            <p:cNvSpPr>
              <a:spLocks noChangeArrowheads="1"/>
            </p:cNvSpPr>
            <p:nvPr/>
          </p:nvSpPr>
          <p:spPr>
            <a:xfrm>
              <a:off x="-843891" y="8300583"/>
              <a:ext cx="1081088" cy="1081088"/>
            </a:xfrm>
            <a:prstGeom prst="ellipse">
              <a:avLst/>
            </a:prstGeom>
            <a:solidFill>
              <a:srgbClr val="CC0000"/>
            </a:solidFill>
            <a:ln>
              <a:noFill/>
            </a:ln>
            <a:effectLst/>
          </p:spPr>
          <p:txBody>
            <a:bodyPr vert="horz" wrap="square" lIns="91440" tIns="45720" rIns="91440" bIns="45720" anchor="t" anchorCtr="0" compatLnSpc="1">
              <a:prstTxWarp prst="textNoShape">
                <a:avLst/>
              </a:prstTxWarp>
            </a:bodyPr>
            <a:lstStyle/>
            <a:p>
              <a:pPr algn="ctr"/>
              <a:endParaRPr lang="en-US"/>
            </a:p>
          </p:txBody>
        </p:sp>
        <p:pic>
          <p:nvPicPr>
            <p:cNvPr id="13" name="btfpIconLines895038"/>
            <p:cNvPicPr/>
            <p:nvPr/>
          </p:nvPicPr>
          <p:blipFill>
            <a:blip r:embed="rId7"/>
            <a:stretch>
              <a:fillRect/>
            </a:stretch>
          </p:blipFill>
          <p:spPr>
            <a:xfrm>
              <a:off x="-843891" y="8300583"/>
              <a:ext cx="1081088" cy="1081088"/>
            </a:xfrm>
            <a:prstGeom prst="rect">
              <a:avLst/>
            </a:prstGeom>
          </p:spPr>
        </p:pic>
      </p:grpSp>
      <p:grpSp>
        <p:nvGrpSpPr>
          <p:cNvPr id="8" name="btfpIcon764514"/>
          <p:cNvGrpSpPr/>
          <p:nvPr>
            <p:custDataLst>
              <p:tags r:id="rId4"/>
            </p:custDataLst>
          </p:nvPr>
        </p:nvGrpSpPr>
        <p:grpSpPr>
          <a:xfrm>
            <a:off x="1691099" y="3303794"/>
            <a:ext cx="1081088" cy="1081088"/>
            <a:chOff x="9988594" y="3978276"/>
            <a:chExt cx="1081088" cy="1081088"/>
          </a:xfrm>
        </p:grpSpPr>
        <p:sp>
          <p:nvSpPr>
            <p:cNvPr id="9" name="btfpIconCircle764514"/>
            <p:cNvSpPr/>
            <p:nvPr/>
          </p:nvSpPr>
          <p:spPr bwMode="gray">
            <a:xfrm>
              <a:off x="9988594" y="3978276"/>
              <a:ext cx="1081088" cy="1081088"/>
            </a:xfrm>
            <a:prstGeom prst="ellipse">
              <a:avLst/>
            </a:prstGeom>
            <a:solidFill>
              <a:srgbClr val="CC0000"/>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pic>
          <p:nvPicPr>
            <p:cNvPr id="10" name="btfpIconLines764514"/>
            <p:cNvPicPr/>
            <p:nvPr/>
          </p:nvPicPr>
          <p:blipFill>
            <a:blip r:embed="rId8"/>
            <a:stretch>
              <a:fillRect/>
            </a:stretch>
          </p:blipFill>
          <p:spPr>
            <a:xfrm>
              <a:off x="9988594" y="3978276"/>
              <a:ext cx="1081088" cy="1081088"/>
            </a:xfrm>
            <a:prstGeom prst="rect">
              <a:avLst/>
            </a:prstGeom>
          </p:spPr>
        </p:pic>
      </p:grpSp>
      <p:sp>
        <p:nvSpPr>
          <p:cNvPr id="19" name="Rectangle 18"/>
          <p:cNvSpPr/>
          <p:nvPr/>
        </p:nvSpPr>
        <p:spPr bwMode="gray">
          <a:xfrm>
            <a:off x="12857316" y="12700"/>
            <a:ext cx="2331884" cy="145142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nSpc>
                <a:spcPts val="1200"/>
              </a:lnSpc>
              <a:spcBef>
                <a:spcPct val="0"/>
              </a:spcBef>
              <a:buNone/>
            </a:pPr>
            <a:r>
              <a:rPr lang="en-US" sz="1200">
                <a:solidFill>
                  <a:srgbClr val="5C5C5C"/>
                </a:solidFill>
              </a:rPr>
              <a:t>Gather questions from participants either through: </a:t>
            </a:r>
          </a:p>
          <a:p>
            <a:pPr>
              <a:lnSpc>
                <a:spcPts val="1200"/>
              </a:lnSpc>
              <a:spcBef>
                <a:spcPct val="0"/>
              </a:spcBef>
              <a:buFontTx/>
              <a:buChar char="-"/>
            </a:pPr>
            <a:r>
              <a:rPr lang="en-US" sz="1200" b="1">
                <a:solidFill>
                  <a:srgbClr val="5C5C5C"/>
                </a:solidFill>
              </a:rPr>
              <a:t>Speak Up </a:t>
            </a:r>
            <a:r>
              <a:rPr lang="en-US" sz="1200">
                <a:solidFill>
                  <a:srgbClr val="5C5C5C"/>
                </a:solidFill>
              </a:rPr>
              <a:t>in Call</a:t>
            </a:r>
            <a:endParaRPr lang="en-US" sz="1200">
              <a:solidFill>
                <a:schemeClr val="tx1">
                  <a:lumMod val="65000"/>
                  <a:lumOff val="35000"/>
                </a:schemeClr>
              </a:solidFill>
            </a:endParaRPr>
          </a:p>
          <a:p>
            <a:pPr>
              <a:lnSpc>
                <a:spcPts val="1200"/>
              </a:lnSpc>
              <a:spcBef>
                <a:spcPct val="0"/>
              </a:spcBef>
              <a:buFontTx/>
              <a:buChar char="-"/>
            </a:pPr>
            <a:r>
              <a:rPr lang="en-US" sz="1200">
                <a:solidFill>
                  <a:srgbClr val="5C5C5C"/>
                </a:solidFill>
              </a:rPr>
              <a:t>WebEx </a:t>
            </a:r>
            <a:r>
              <a:rPr lang="en-US" sz="1200" b="1">
                <a:solidFill>
                  <a:srgbClr val="5C5C5C"/>
                </a:solidFill>
              </a:rPr>
              <a:t>Chat</a:t>
            </a:r>
          </a:p>
        </p:txBody>
      </p:sp>
    </p:spTree>
    <p:custDataLst>
      <p:tags r:id="rId1"/>
    </p:custDataLst>
    <p:extLst>
      <p:ext uri="{BB962C8B-B14F-4D97-AF65-F5344CB8AC3E}">
        <p14:creationId xmlns:p14="http://schemas.microsoft.com/office/powerpoint/2010/main" val="24603085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btfpColumnIndicatorGroup2">
            <a:extLst>
              <a:ext uri="{FF2B5EF4-FFF2-40B4-BE49-F238E27FC236}">
                <a16:creationId xmlns:a16="http://schemas.microsoft.com/office/drawing/2014/main" id="{71BABE9E-CFBB-4DAF-9282-B01BFC28EE52}"/>
              </a:ext>
            </a:extLst>
          </p:cNvPr>
          <p:cNvGrpSpPr/>
          <p:nvPr/>
        </p:nvGrpSpPr>
        <p:grpSpPr>
          <a:xfrm>
            <a:off x="0" y="6926580"/>
            <a:ext cx="12192000" cy="137160"/>
            <a:chOff x="0" y="6926580"/>
            <a:chExt cx="12192000" cy="137160"/>
          </a:xfrm>
        </p:grpSpPr>
        <p:sp>
          <p:nvSpPr>
            <p:cNvPr id="12" name="btfpColumnGapBlocker852924">
              <a:extLst>
                <a:ext uri="{FF2B5EF4-FFF2-40B4-BE49-F238E27FC236}">
                  <a16:creationId xmlns:a16="http://schemas.microsoft.com/office/drawing/2014/main" id="{D3BF984F-A565-4082-8F1C-A4259DD3C680}"/>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386127">
              <a:extLst>
                <a:ext uri="{FF2B5EF4-FFF2-40B4-BE49-F238E27FC236}">
                  <a16:creationId xmlns:a16="http://schemas.microsoft.com/office/drawing/2014/main" id="{D31DE398-E3F8-4FE2-9BEE-B9C1A92175A5}"/>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866234">
              <a:extLst>
                <a:ext uri="{FF2B5EF4-FFF2-40B4-BE49-F238E27FC236}">
                  <a16:creationId xmlns:a16="http://schemas.microsoft.com/office/drawing/2014/main" id="{EC2FA8BD-7A7A-489B-AFBE-60AD21F9136B}"/>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511952">
              <a:extLst>
                <a:ext uri="{FF2B5EF4-FFF2-40B4-BE49-F238E27FC236}">
                  <a16:creationId xmlns:a16="http://schemas.microsoft.com/office/drawing/2014/main" id="{9AD1C179-7F68-4AAB-A649-71C2E8408461}"/>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3" name="btfpColumnIndicatorGroup1">
            <a:extLst>
              <a:ext uri="{FF2B5EF4-FFF2-40B4-BE49-F238E27FC236}">
                <a16:creationId xmlns:a16="http://schemas.microsoft.com/office/drawing/2014/main" id="{7AA6ECA6-703C-4358-BA8B-686AFB59FCA5}"/>
              </a:ext>
            </a:extLst>
          </p:cNvPr>
          <p:cNvGrpSpPr/>
          <p:nvPr/>
        </p:nvGrpSpPr>
        <p:grpSpPr>
          <a:xfrm>
            <a:off x="0" y="-205740"/>
            <a:ext cx="12192000" cy="137160"/>
            <a:chOff x="0" y="-205740"/>
            <a:chExt cx="12192000" cy="137160"/>
          </a:xfrm>
        </p:grpSpPr>
        <p:sp>
          <p:nvSpPr>
            <p:cNvPr id="11" name="btfpColumnGapBlocker484027">
              <a:extLst>
                <a:ext uri="{FF2B5EF4-FFF2-40B4-BE49-F238E27FC236}">
                  <a16:creationId xmlns:a16="http://schemas.microsoft.com/office/drawing/2014/main" id="{A1DC78B9-D2C4-4429-941B-CBF8B1E5753D}"/>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872939">
              <a:extLst>
                <a:ext uri="{FF2B5EF4-FFF2-40B4-BE49-F238E27FC236}">
                  <a16:creationId xmlns:a16="http://schemas.microsoft.com/office/drawing/2014/main" id="{905839E4-0A6C-4536-AEE7-7F549831D7F7}"/>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153770">
              <a:extLst>
                <a:ext uri="{FF2B5EF4-FFF2-40B4-BE49-F238E27FC236}">
                  <a16:creationId xmlns:a16="http://schemas.microsoft.com/office/drawing/2014/main" id="{2CBBFE4E-BDBD-40C4-AE7D-C42303B6B4C3}"/>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293488">
              <a:extLst>
                <a:ext uri="{FF2B5EF4-FFF2-40B4-BE49-F238E27FC236}">
                  <a16:creationId xmlns:a16="http://schemas.microsoft.com/office/drawing/2014/main" id="{50844E87-9CF7-4E09-9511-93D1FA62DAE1}"/>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334963" y="1"/>
            <a:ext cx="11522075" cy="876687"/>
          </a:xfrm>
        </p:spPr>
        <p:txBody>
          <a:bodyPr/>
          <a:lstStyle/>
          <a:p>
            <a:r>
              <a:rPr lang="en-GB">
                <a:solidFill>
                  <a:srgbClr val="000000"/>
                </a:solidFill>
              </a:rPr>
              <a:t>Each investment thesis requires different levels of depth of analysis</a:t>
            </a:r>
            <a:br>
              <a:rPr lang="en-GB">
                <a:solidFill>
                  <a:srgbClr val="000000"/>
                </a:solidFill>
              </a:rPr>
            </a:br>
            <a:r>
              <a:rPr lang="en-GB">
                <a:solidFill>
                  <a:srgbClr val="000000"/>
                </a:solidFill>
              </a:rPr>
              <a:t>on key questions</a:t>
            </a:r>
            <a:endParaRPr lang="en-GB"/>
          </a:p>
        </p:txBody>
      </p:sp>
      <p:sp>
        <p:nvSpPr>
          <p:cNvPr id="3" name="btfpLayoutConfig" hidden="1"/>
          <p:cNvSpPr txBox="1"/>
          <p:nvPr/>
        </p:nvSpPr>
        <p:spPr bwMode="gray">
          <a:xfrm>
            <a:off x="12700" y="12700"/>
            <a:ext cx="726728"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overall_0_131878884293072198 columns_1_131878813339594825 5_0_131878813333925082 23_1_131878886599565232 </a:t>
            </a:r>
          </a:p>
        </p:txBody>
      </p:sp>
      <p:graphicFrame>
        <p:nvGraphicFramePr>
          <p:cNvPr id="5" name="btfpTable190964"/>
          <p:cNvGraphicFramePr>
            <a:graphicFrameLocks noGrp="1"/>
          </p:cNvGraphicFramePr>
          <p:nvPr>
            <p:custDataLst>
              <p:tags r:id="rId2"/>
            </p:custDataLst>
            <p:extLst>
              <p:ext uri="{D42A27DB-BD31-4B8C-83A1-F6EECF244321}">
                <p14:modId xmlns:p14="http://schemas.microsoft.com/office/powerpoint/2010/main" val="2236148305"/>
              </p:ext>
            </p:extLst>
          </p:nvPr>
        </p:nvGraphicFramePr>
        <p:xfrm>
          <a:off x="334963" y="1296620"/>
          <a:ext cx="11522077" cy="4693920"/>
        </p:xfrm>
        <a:graphic>
          <a:graphicData uri="http://schemas.openxmlformats.org/drawingml/2006/table">
            <a:tbl>
              <a:tblPr firstRow="1" firstCol="1">
                <a:tableStyleId>{9D7B26C5-4107-4FEC-AEDC-1716B250A1EF}</a:tableStyleId>
              </a:tblPr>
              <a:tblGrid>
                <a:gridCol w="1646011">
                  <a:extLst>
                    <a:ext uri="{9D8B030D-6E8A-4147-A177-3AD203B41FA5}">
                      <a16:colId xmlns:a16="http://schemas.microsoft.com/office/drawing/2014/main" val="3935009309"/>
                    </a:ext>
                  </a:extLst>
                </a:gridCol>
                <a:gridCol w="114526">
                  <a:extLst>
                    <a:ext uri="{9D8B030D-6E8A-4147-A177-3AD203B41FA5}">
                      <a16:colId xmlns:a16="http://schemas.microsoft.com/office/drawing/2014/main" val="1813229246"/>
                    </a:ext>
                  </a:extLst>
                </a:gridCol>
                <a:gridCol w="1952308">
                  <a:extLst>
                    <a:ext uri="{9D8B030D-6E8A-4147-A177-3AD203B41FA5}">
                      <a16:colId xmlns:a16="http://schemas.microsoft.com/office/drawing/2014/main" val="2408130523"/>
                    </a:ext>
                  </a:extLst>
                </a:gridCol>
                <a:gridCol w="1952308">
                  <a:extLst>
                    <a:ext uri="{9D8B030D-6E8A-4147-A177-3AD203B41FA5}">
                      <a16:colId xmlns:a16="http://schemas.microsoft.com/office/drawing/2014/main" val="992110049"/>
                    </a:ext>
                  </a:extLst>
                </a:gridCol>
                <a:gridCol w="1952308">
                  <a:extLst>
                    <a:ext uri="{9D8B030D-6E8A-4147-A177-3AD203B41FA5}">
                      <a16:colId xmlns:a16="http://schemas.microsoft.com/office/drawing/2014/main" val="2785340399"/>
                    </a:ext>
                  </a:extLst>
                </a:gridCol>
                <a:gridCol w="1952308">
                  <a:extLst>
                    <a:ext uri="{9D8B030D-6E8A-4147-A177-3AD203B41FA5}">
                      <a16:colId xmlns:a16="http://schemas.microsoft.com/office/drawing/2014/main" val="2991375639"/>
                    </a:ext>
                  </a:extLst>
                </a:gridCol>
                <a:gridCol w="1952308">
                  <a:extLst>
                    <a:ext uri="{9D8B030D-6E8A-4147-A177-3AD203B41FA5}">
                      <a16:colId xmlns:a16="http://schemas.microsoft.com/office/drawing/2014/main" val="1837721753"/>
                    </a:ext>
                  </a:extLst>
                </a:gridCol>
              </a:tblGrid>
              <a:tr h="701040">
                <a:tc>
                  <a:txBody>
                    <a:bodyPr/>
                    <a:lstStyle/>
                    <a:p>
                      <a:pPr marL="0" lvl="0" indent="0" algn="l">
                        <a:spcBef>
                          <a:spcPct val="0"/>
                        </a:spcBef>
                        <a:spcAft>
                          <a:spcPct val="0"/>
                        </a:spcAft>
                        <a:buFontTx/>
                        <a:buNone/>
                      </a:pPr>
                      <a:r>
                        <a:rPr lang="en-GB" sz="1000" b="1">
                          <a:solidFill>
                            <a:schemeClr val="tx1"/>
                          </a:solidFill>
                        </a:rPr>
                        <a:t>Key CDDQ:</a:t>
                      </a:r>
                    </a:p>
                    <a:p>
                      <a:pPr marL="0" lvl="0" indent="0" algn="l">
                        <a:spcBef>
                          <a:spcPct val="0"/>
                        </a:spcBef>
                        <a:spcAft>
                          <a:spcPct val="0"/>
                        </a:spcAft>
                        <a:buFontTx/>
                        <a:buNone/>
                      </a:pPr>
                      <a:endParaRPr lang="en-GB" sz="1000" b="1">
                        <a:solidFill>
                          <a:schemeClr val="tx1"/>
                        </a:solidFill>
                      </a:endParaRPr>
                    </a:p>
                    <a:p>
                      <a:pPr marL="0" lvl="0" indent="0" algn="l">
                        <a:spcBef>
                          <a:spcPct val="0"/>
                        </a:spcBef>
                        <a:spcAft>
                          <a:spcPct val="0"/>
                        </a:spcAft>
                        <a:buFontTx/>
                        <a:buNone/>
                      </a:pPr>
                      <a:endParaRPr lang="en-GB" sz="1000" b="1">
                        <a:solidFill>
                          <a:schemeClr val="tx1"/>
                        </a:solidFill>
                      </a:endParaRPr>
                    </a:p>
                    <a:p>
                      <a:pPr marL="0" marR="0" lvl="0" indent="0" algn="l" defTabSz="711200" rtl="0" eaLnBrk="1" fontAlgn="auto" latinLnBrk="0" hangingPunct="1">
                        <a:lnSpc>
                          <a:spcPct val="100000"/>
                        </a:lnSpc>
                        <a:spcBef>
                          <a:spcPct val="0"/>
                        </a:spcBef>
                        <a:spcAft>
                          <a:spcPct val="0"/>
                        </a:spcAft>
                        <a:buClrTx/>
                        <a:buSzTx/>
                        <a:buFontTx/>
                        <a:buNone/>
                        <a:defRPr/>
                      </a:pPr>
                      <a:r>
                        <a:rPr lang="en-GB" sz="1000" i="0">
                          <a:solidFill>
                            <a:schemeClr val="tx1"/>
                          </a:solidFill>
                          <a:latin typeface="+mn-lt"/>
                        </a:rPr>
                        <a:t>Investment thesis</a:t>
                      </a:r>
                    </a:p>
                  </a:txBody>
                  <a:tcPr anchor="b">
                    <a:lnB w="19050" cap="flat" cmpd="sng" algn="ctr">
                      <a:solidFill>
                        <a:schemeClr val="tx1"/>
                      </a:solidFill>
                      <a:prstDash val="solid"/>
                      <a:round/>
                      <a:headEnd type="none" w="med" len="med"/>
                      <a:tailEnd type="none" w="med" len="med"/>
                    </a:lnB>
                  </a:tcPr>
                </a:tc>
                <a:tc>
                  <a:txBody>
                    <a:bodyPr/>
                    <a:lstStyle/>
                    <a:p>
                      <a:pPr marL="0" indent="0">
                        <a:spcBef>
                          <a:spcPct val="0"/>
                        </a:spcBef>
                        <a:buFontTx/>
                        <a:buNone/>
                      </a:pPr>
                      <a:endParaRPr lang="en-GB" sz="1000">
                        <a:solidFill>
                          <a:schemeClr val="tx1"/>
                        </a:solidFill>
                        <a:latin typeface="+mn-lt"/>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marL="0" marR="0" lvl="0" indent="0" algn="l" defTabSz="711200" rtl="0" eaLnBrk="1" fontAlgn="auto" latinLnBrk="0" hangingPunct="1">
                        <a:lnSpc>
                          <a:spcPct val="100000"/>
                        </a:lnSpc>
                        <a:spcBef>
                          <a:spcPct val="0"/>
                        </a:spcBef>
                        <a:spcAft>
                          <a:spcPct val="0"/>
                        </a:spcAft>
                        <a:buClrTx/>
                        <a:buSzTx/>
                        <a:buFontTx/>
                        <a:buNone/>
                        <a:defRPr/>
                      </a:pPr>
                      <a:r>
                        <a:rPr lang="en-GB" sz="1000">
                          <a:solidFill>
                            <a:schemeClr val="tx1"/>
                          </a:solidFill>
                        </a:rPr>
                        <a:t>What (really)</a:t>
                      </a:r>
                      <a:br>
                        <a:rPr lang="en-GB" sz="1000">
                          <a:solidFill>
                            <a:schemeClr val="tx1"/>
                          </a:solidFill>
                        </a:rPr>
                      </a:br>
                      <a:r>
                        <a:rPr lang="en-GB" sz="1000">
                          <a:solidFill>
                            <a:schemeClr val="tx1"/>
                          </a:solidFill>
                        </a:rPr>
                        <a:t>is </a:t>
                      </a:r>
                      <a:r>
                        <a:rPr lang="en-GB" sz="1000" b="1">
                          <a:solidFill>
                            <a:schemeClr val="tx1"/>
                          </a:solidFill>
                        </a:rPr>
                        <a:t>Target's business?</a:t>
                      </a:r>
                    </a:p>
                  </a:txBody>
                  <a:tcPr>
                    <a:lnB w="19050" cap="flat" cmpd="sng" algn="ctr">
                      <a:solidFill>
                        <a:schemeClr val="tx1"/>
                      </a:solidFill>
                      <a:prstDash val="solid"/>
                      <a:round/>
                      <a:headEnd type="none" w="med" len="med"/>
                      <a:tailEnd type="none" w="med" len="med"/>
                    </a:lnB>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00">
                          <a:solidFill>
                            <a:schemeClr val="tx1"/>
                          </a:solidFill>
                        </a:rPr>
                        <a:t>What is </a:t>
                      </a:r>
                      <a:r>
                        <a:rPr lang="en-GB" sz="1000" b="1">
                          <a:solidFill>
                            <a:schemeClr val="tx1"/>
                          </a:solidFill>
                        </a:rPr>
                        <a:t>market structure, size and growth </a:t>
                      </a:r>
                      <a:r>
                        <a:rPr lang="en-GB" sz="1000">
                          <a:solidFill>
                            <a:schemeClr val="tx1"/>
                          </a:solidFill>
                        </a:rPr>
                        <a:t>for Target's key businesses?</a:t>
                      </a:r>
                    </a:p>
                  </a:txBody>
                  <a:tcPr>
                    <a:lnB w="19050" cap="flat" cmpd="sng" algn="ctr">
                      <a:solidFill>
                        <a:schemeClr val="tx1"/>
                      </a:solidFill>
                      <a:prstDash val="solid"/>
                      <a:round/>
                      <a:headEnd type="none" w="med" len="med"/>
                      <a:tailEnd type="none" w="med" len="med"/>
                    </a:lnB>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00">
                          <a:solidFill>
                            <a:schemeClr val="tx1"/>
                          </a:solidFill>
                        </a:rPr>
                        <a:t>What is </a:t>
                      </a:r>
                      <a:r>
                        <a:rPr lang="en-GB" sz="1000" b="1">
                          <a:solidFill>
                            <a:schemeClr val="tx1"/>
                          </a:solidFill>
                        </a:rPr>
                        <a:t>Target's</a:t>
                      </a:r>
                      <a:br>
                        <a:rPr lang="en-GB" sz="1000" b="1">
                          <a:solidFill>
                            <a:schemeClr val="tx1"/>
                          </a:solidFill>
                        </a:rPr>
                      </a:br>
                      <a:r>
                        <a:rPr lang="en-GB" sz="1000" b="1">
                          <a:solidFill>
                            <a:schemeClr val="tx1"/>
                          </a:solidFill>
                        </a:rPr>
                        <a:t>competitive position?</a:t>
                      </a:r>
                    </a:p>
                  </a:txBody>
                  <a:tcPr>
                    <a:lnB w="19050" cap="flat" cmpd="sng" algn="ctr">
                      <a:solidFill>
                        <a:schemeClr val="tx1"/>
                      </a:solidFill>
                      <a:prstDash val="solid"/>
                      <a:round/>
                      <a:headEnd type="none" w="med" len="med"/>
                      <a:tailEnd type="none" w="med" len="med"/>
                    </a:lnB>
                  </a:tcPr>
                </a:tc>
                <a:tc>
                  <a:txBody>
                    <a:bodyPr/>
                    <a:lstStyle/>
                    <a:p>
                      <a:pPr marL="0" marR="0" lvl="0" indent="0" algn="l" defTabSz="711200" rtl="0" eaLnBrk="1" fontAlgn="auto" latinLnBrk="0" hangingPunct="1">
                        <a:lnSpc>
                          <a:spcPct val="100000"/>
                        </a:lnSpc>
                        <a:spcBef>
                          <a:spcPct val="0"/>
                        </a:spcBef>
                        <a:spcAft>
                          <a:spcPct val="0"/>
                        </a:spcAft>
                        <a:buClrTx/>
                        <a:buSzTx/>
                        <a:buFontTx/>
                        <a:buNone/>
                        <a:defRPr/>
                      </a:pPr>
                      <a:r>
                        <a:rPr lang="en-GB" sz="1000">
                          <a:solidFill>
                            <a:schemeClr val="tx1"/>
                          </a:solidFill>
                        </a:rPr>
                        <a:t>What are Bain’s</a:t>
                      </a:r>
                      <a:r>
                        <a:rPr lang="en-GB" sz="1000" b="1">
                          <a:solidFill>
                            <a:schemeClr val="tx1"/>
                          </a:solidFill>
                        </a:rPr>
                        <a:t> financial forecasts </a:t>
                      </a:r>
                      <a:r>
                        <a:rPr lang="en-GB" sz="1000">
                          <a:solidFill>
                            <a:schemeClr val="tx1"/>
                          </a:solidFill>
                        </a:rPr>
                        <a:t>for Target's for 2018-2023 period?</a:t>
                      </a:r>
                    </a:p>
                  </a:txBody>
                  <a:tcPr/>
                </a:tc>
                <a:tc>
                  <a:txBody>
                    <a:bodyPr/>
                    <a:lstStyle/>
                    <a:p>
                      <a:pPr marL="0" marR="0" lvl="0" indent="0" algn="l" defTabSz="711200" rtl="0" eaLnBrk="1" fontAlgn="auto" latinLnBrk="0" hangingPunct="1">
                        <a:lnSpc>
                          <a:spcPct val="100000"/>
                        </a:lnSpc>
                        <a:spcBef>
                          <a:spcPct val="0"/>
                        </a:spcBef>
                        <a:spcAft>
                          <a:spcPct val="0"/>
                        </a:spcAft>
                        <a:buClrTx/>
                        <a:buSzTx/>
                        <a:buFontTx/>
                        <a:buNone/>
                        <a:defRPr/>
                      </a:pPr>
                      <a:r>
                        <a:rPr lang="en-GB" sz="1000" b="1">
                          <a:solidFill>
                            <a:schemeClr val="tx1"/>
                          </a:solidFill>
                        </a:rPr>
                        <a:t>What are opportunities to add value </a:t>
                      </a:r>
                      <a:r>
                        <a:rPr lang="en-GB" sz="1000">
                          <a:solidFill>
                            <a:schemeClr val="tx1"/>
                          </a:solidFill>
                        </a:rPr>
                        <a:t> and what would be required to deliver this upside?</a:t>
                      </a:r>
                    </a:p>
                  </a:txBody>
                  <a:tcPr/>
                </a:tc>
                <a:extLst>
                  <a:ext uri="{0D108BD9-81ED-4DB2-BD59-A6C34878D82A}">
                    <a16:rowId xmlns:a16="http://schemas.microsoft.com/office/drawing/2014/main" val="1410027004"/>
                  </a:ext>
                </a:extLst>
              </a:tr>
              <a:tr h="548640">
                <a:tc>
                  <a:txBody>
                    <a:bodyPr/>
                    <a:lstStyle/>
                    <a:p>
                      <a:pPr marL="0" lvl="0" indent="0" algn="l">
                        <a:spcBef>
                          <a:spcPct val="0"/>
                        </a:spcBef>
                        <a:spcAft>
                          <a:spcPct val="0"/>
                        </a:spcAft>
                        <a:buFontTx/>
                        <a:buNone/>
                      </a:pPr>
                      <a:r>
                        <a:rPr lang="en-GB" sz="1000" b="1">
                          <a:solidFill>
                            <a:srgbClr val="333333"/>
                          </a:solidFill>
                        </a:rPr>
                        <a:t>Strong/accelerating market growth</a:t>
                      </a:r>
                    </a:p>
                  </a:txBody>
                  <a:tcPr>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spcBef>
                          <a:spcPct val="0"/>
                        </a:spcBef>
                        <a:buFontTx/>
                        <a:buNone/>
                      </a:pPr>
                      <a:endParaRPr lang="en-GB" sz="1000">
                        <a:solidFill>
                          <a:srgbClr val="FFFFFF"/>
                        </a:solidFill>
                        <a:latin typeface="+mn-lt"/>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33333"/>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lvl="0" indent="0">
                        <a:spcBef>
                          <a:spcPts val="1200"/>
                        </a:spcBef>
                        <a:spcAft>
                          <a:spcPct val="0"/>
                        </a:spcAft>
                        <a:buFontTx/>
                        <a:buNone/>
                      </a:pPr>
                      <a:r>
                        <a:rPr lang="en-GB" sz="1000" b="0"/>
                        <a:t>Critical to go deep on market growth drivers/inflection points/S-curves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lvl="0" indent="0">
                        <a:spcBef>
                          <a:spcPts val="1200"/>
                        </a:spcBef>
                        <a:spcAft>
                          <a:spcPct val="0"/>
                        </a:spcAft>
                        <a:buFontTx/>
                        <a:buNone/>
                      </a:pPr>
                      <a:r>
                        <a:rPr lang="en-GB" sz="1000" b="0"/>
                        <a:t>Important to check comp position enables Co’s to grow rapidly with/ahead of market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D69999"/>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D69999"/>
                    </a:solidFill>
                  </a:tcPr>
                </a:tc>
                <a:extLst>
                  <a:ext uri="{0D108BD9-81ED-4DB2-BD59-A6C34878D82A}">
                    <a16:rowId xmlns:a16="http://schemas.microsoft.com/office/drawing/2014/main" val="573121416"/>
                  </a:ext>
                </a:extLst>
              </a:tr>
              <a:tr h="548640">
                <a:tc>
                  <a:txBody>
                    <a:bodyPr/>
                    <a:lstStyle/>
                    <a:p>
                      <a:pPr marL="0" lvl="0" indent="0" algn="l">
                        <a:spcBef>
                          <a:spcPct val="0"/>
                        </a:spcBef>
                        <a:spcAft>
                          <a:spcPct val="0"/>
                        </a:spcAft>
                        <a:buFontTx/>
                        <a:buNone/>
                      </a:pPr>
                      <a:r>
                        <a:rPr lang="en-GB" sz="1000" b="1">
                          <a:solidFill>
                            <a:srgbClr val="5C5C5C"/>
                          </a:solidFill>
                        </a:rPr>
                        <a:t>Strong market share gain potential</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spcBef>
                          <a:spcPts val="1200"/>
                        </a:spcBef>
                        <a:spcAft>
                          <a:spcPct val="0"/>
                        </a:spcAft>
                        <a:buFontTx/>
                        <a:buNone/>
                      </a:pPr>
                      <a:endParaRPr lang="en-GB" sz="1000">
                        <a:solidFill>
                          <a:srgbClr val="FFFFFF"/>
                        </a:solidFill>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C5C5C"/>
                    </a:solidFill>
                  </a:tcPr>
                </a:tc>
                <a:tc>
                  <a:txBody>
                    <a:bodyPr/>
                    <a:lstStyle/>
                    <a:p>
                      <a:pPr marL="0" lvl="0" indent="0">
                        <a:spcBef>
                          <a:spcPts val="1200"/>
                        </a:spcBef>
                        <a:spcAft>
                          <a:spcPct val="0"/>
                        </a:spcAft>
                        <a:buFontTx/>
                        <a:buNone/>
                      </a:pPr>
                      <a:r>
                        <a:rPr lang="en-GB" sz="1000">
                          <a:solidFill>
                            <a:srgbClr val="000000"/>
                          </a:solidFill>
                        </a:rPr>
                        <a:t>Key to understand customer ‘sweet spot’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9999"/>
                    </a:solidFill>
                  </a:tcPr>
                </a:tc>
                <a:tc>
                  <a:txBody>
                    <a:bodyPr/>
                    <a:lstStyle/>
                    <a:p>
                      <a:pPr marL="0" lvl="0" indent="0">
                        <a:spcBef>
                          <a:spcPts val="1200"/>
                        </a:spcBef>
                        <a:spcAft>
                          <a:spcPct val="0"/>
                        </a:spcAft>
                        <a:buFontTx/>
                        <a:buNone/>
                      </a:pPr>
                      <a:r>
                        <a:rPr lang="en-GB" sz="1000">
                          <a:solidFill>
                            <a:srgbClr val="000000"/>
                          </a:solidFill>
                        </a:rPr>
                        <a:t>Critical to map degree of differentiation and customer’s buying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lvl="0" indent="0">
                        <a:spcBef>
                          <a:spcPts val="1200"/>
                        </a:spcBef>
                        <a:spcAft>
                          <a:spcPct val="0"/>
                        </a:spcAft>
                        <a:buFontTx/>
                        <a:buNone/>
                      </a:pPr>
                      <a:r>
                        <a:rPr lang="en-GB" sz="1000">
                          <a:solidFill>
                            <a:srgbClr val="000000"/>
                          </a:solidFill>
                        </a:rPr>
                        <a:t>Base case must have ‘justified’ share gain forecasts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9999"/>
                    </a:solidFill>
                  </a:tcPr>
                </a:tc>
                <a:extLst>
                  <a:ext uri="{0D108BD9-81ED-4DB2-BD59-A6C34878D82A}">
                    <a16:rowId xmlns:a16="http://schemas.microsoft.com/office/drawing/2014/main" val="3959298022"/>
                  </a:ext>
                </a:extLst>
              </a:tr>
              <a:tr h="701040">
                <a:tc>
                  <a:txBody>
                    <a:bodyPr/>
                    <a:lstStyle/>
                    <a:p>
                      <a:pPr marL="0" lvl="0" indent="0" algn="l">
                        <a:spcBef>
                          <a:spcPct val="0"/>
                        </a:spcBef>
                        <a:spcAft>
                          <a:spcPct val="0"/>
                        </a:spcAft>
                        <a:buFontTx/>
                        <a:buNone/>
                      </a:pPr>
                      <a:r>
                        <a:rPr lang="en-GB" sz="1000" b="1">
                          <a:solidFill>
                            <a:srgbClr val="858585"/>
                          </a:solidFill>
                        </a:rPr>
                        <a:t>Internationalise</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spcBef>
                          <a:spcPts val="1200"/>
                        </a:spcBef>
                        <a:spcAft>
                          <a:spcPct val="0"/>
                        </a:spcAft>
                        <a:buFontTx/>
                        <a:buNone/>
                      </a:pPr>
                      <a:endParaRPr lang="en-GB" sz="1000">
                        <a:solidFill>
                          <a:srgbClr val="858585"/>
                        </a:solidFill>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58585"/>
                    </a:solidFill>
                  </a:tcPr>
                </a:tc>
                <a:tc>
                  <a:txBody>
                    <a:bodyPr/>
                    <a:lstStyle/>
                    <a:p>
                      <a:pPr marL="0" lvl="0" indent="0">
                        <a:spcBef>
                          <a:spcPts val="1200"/>
                        </a:spcBef>
                        <a:spcAft>
                          <a:spcPct val="0"/>
                        </a:spcAft>
                        <a:buFontTx/>
                        <a:buNone/>
                      </a:pPr>
                      <a:r>
                        <a:rPr lang="en-GB" sz="1000">
                          <a:solidFill>
                            <a:srgbClr val="000000"/>
                          </a:solidFill>
                        </a:rPr>
                        <a:t>Important to map capabilities – and transferability of these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9999"/>
                    </a:solidFill>
                  </a:tcPr>
                </a:tc>
                <a:tc>
                  <a:txBody>
                    <a:bodyPr/>
                    <a:lstStyle/>
                    <a:p>
                      <a:pPr marL="0" lvl="0" indent="0">
                        <a:spcBef>
                          <a:spcPts val="1200"/>
                        </a:spcBef>
                        <a:spcAft>
                          <a:spcPct val="0"/>
                        </a:spcAft>
                        <a:buFontTx/>
                        <a:buNone/>
                      </a:pPr>
                      <a:r>
                        <a:rPr lang="en-GB" sz="1000">
                          <a:solidFill>
                            <a:srgbClr val="000000"/>
                          </a:solidFill>
                        </a:rPr>
                        <a:t>Must map competitive landscape in target countries/ability for target to compete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9999"/>
                    </a:solidFill>
                  </a:tcPr>
                </a:tc>
                <a:tc>
                  <a:txBody>
                    <a:bodyPr/>
                    <a:lstStyle/>
                    <a:p>
                      <a:pPr marL="0" lvl="0" indent="0">
                        <a:spcBef>
                          <a:spcPts val="1200"/>
                        </a:spcBef>
                        <a:spcAft>
                          <a:spcPct val="0"/>
                        </a:spcAft>
                        <a:buFontTx/>
                        <a:buNone/>
                      </a:pPr>
                      <a:r>
                        <a:rPr lang="en-GB" sz="1000">
                          <a:solidFill>
                            <a:srgbClr val="000000"/>
                          </a:solidFill>
                        </a:rPr>
                        <a:t>Key to determine requirements (cash, people, time) to internationalise</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extLst>
                  <a:ext uri="{0D108BD9-81ED-4DB2-BD59-A6C34878D82A}">
                    <a16:rowId xmlns:a16="http://schemas.microsoft.com/office/drawing/2014/main" val="93785590"/>
                  </a:ext>
                </a:extLst>
              </a:tr>
              <a:tr h="548640">
                <a:tc>
                  <a:txBody>
                    <a:bodyPr/>
                    <a:lstStyle/>
                    <a:p>
                      <a:pPr marL="0" lvl="0" indent="0" algn="l">
                        <a:spcBef>
                          <a:spcPct val="0"/>
                        </a:spcBef>
                        <a:spcAft>
                          <a:spcPct val="0"/>
                        </a:spcAft>
                        <a:buFontTx/>
                        <a:buNone/>
                      </a:pPr>
                      <a:r>
                        <a:rPr lang="en-GB" sz="1000" b="1">
                          <a:solidFill>
                            <a:srgbClr val="7891AA"/>
                          </a:solidFill>
                        </a:rPr>
                        <a:t>Exploit hidden assets</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spcBef>
                          <a:spcPts val="1200"/>
                        </a:spcBef>
                        <a:spcAft>
                          <a:spcPct val="0"/>
                        </a:spcAft>
                        <a:buFontTx/>
                        <a:buNone/>
                      </a:pPr>
                      <a:endParaRPr lang="en-GB" sz="1000">
                        <a:solidFill>
                          <a:srgbClr val="7891AA"/>
                        </a:solidFill>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891AA"/>
                    </a:solidFill>
                  </a:tcPr>
                </a:tc>
                <a:tc>
                  <a:txBody>
                    <a:bodyPr/>
                    <a:lstStyle/>
                    <a:p>
                      <a:pPr marL="0" lvl="0" indent="0">
                        <a:spcBef>
                          <a:spcPts val="1200"/>
                        </a:spcBef>
                        <a:spcAft>
                          <a:spcPct val="0"/>
                        </a:spcAft>
                        <a:buFontTx/>
                        <a:buNone/>
                      </a:pPr>
                      <a:r>
                        <a:rPr lang="en-GB" sz="1000">
                          <a:solidFill>
                            <a:srgbClr val="000000"/>
                          </a:solidFill>
                        </a:rPr>
                        <a:t>Critical to really understand key assets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AEEC3"/>
                    </a:solidFill>
                  </a:tcPr>
                </a:tc>
                <a:tc>
                  <a:txBody>
                    <a:bodyPr/>
                    <a:lstStyle/>
                    <a:p>
                      <a:pPr marL="0" lvl="0" indent="0">
                        <a:spcBef>
                          <a:spcPts val="1200"/>
                        </a:spcBef>
                        <a:spcAft>
                          <a:spcPct val="0"/>
                        </a:spcAft>
                        <a:buFontTx/>
                        <a:buNone/>
                      </a:pPr>
                      <a:r>
                        <a:rPr lang="en-GB" sz="1000"/>
                        <a:t>How would hidden assets enhance your competitive position?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AEEC3"/>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9999"/>
                    </a:solidFill>
                  </a:tcPr>
                </a:tc>
                <a:tc>
                  <a:txBody>
                    <a:bodyPr/>
                    <a:lstStyle/>
                    <a:p>
                      <a:pPr marL="0" lvl="0" indent="0">
                        <a:spcBef>
                          <a:spcPts val="1200"/>
                        </a:spcBef>
                        <a:spcAft>
                          <a:spcPct val="0"/>
                        </a:spcAft>
                        <a:buFontTx/>
                        <a:buNone/>
                      </a:pPr>
                      <a:r>
                        <a:rPr lang="en-GB" sz="1000">
                          <a:solidFill>
                            <a:srgbClr val="000000"/>
                          </a:solidFill>
                        </a:rPr>
                        <a:t>Really critical to map realistic upside from ‘exploiting’ assets</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extLst>
                  <a:ext uri="{0D108BD9-81ED-4DB2-BD59-A6C34878D82A}">
                    <a16:rowId xmlns:a16="http://schemas.microsoft.com/office/drawing/2014/main" val="3264114472"/>
                  </a:ext>
                </a:extLst>
              </a:tr>
              <a:tr h="548640">
                <a:tc>
                  <a:txBody>
                    <a:bodyPr/>
                    <a:lstStyle/>
                    <a:p>
                      <a:pPr marL="0" lvl="0" indent="0" algn="l">
                        <a:spcBef>
                          <a:spcPct val="0"/>
                        </a:spcBef>
                        <a:spcAft>
                          <a:spcPct val="0"/>
                        </a:spcAft>
                        <a:buFontTx/>
                        <a:buNone/>
                      </a:pPr>
                      <a:r>
                        <a:rPr lang="en-GB" sz="1000" b="1">
                          <a:solidFill>
                            <a:srgbClr val="46647B"/>
                          </a:solidFill>
                        </a:rPr>
                        <a:t>Buy-and-build</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spcBef>
                          <a:spcPts val="1200"/>
                        </a:spcBef>
                        <a:spcAft>
                          <a:spcPct val="0"/>
                        </a:spcAft>
                        <a:buFontTx/>
                        <a:buNone/>
                      </a:pPr>
                      <a:endParaRPr lang="en-GB" sz="1000">
                        <a:solidFill>
                          <a:srgbClr val="FFFFFF"/>
                        </a:solidFill>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6647B"/>
                    </a:solidFill>
                  </a:tcPr>
                </a:tc>
                <a:tc>
                  <a:txBody>
                    <a:bodyPr/>
                    <a:lstStyle/>
                    <a:p>
                      <a:pPr marL="0" lvl="0" indent="0">
                        <a:spcBef>
                          <a:spcPts val="1200"/>
                        </a:spcBef>
                        <a:spcAft>
                          <a:spcPct val="0"/>
                        </a:spcAft>
                        <a:buFontTx/>
                        <a:buNone/>
                      </a:pPr>
                      <a:r>
                        <a:rPr lang="en-GB" sz="1000">
                          <a:solidFill>
                            <a:srgbClr val="000000"/>
                          </a:solidFill>
                        </a:rPr>
                        <a:t>Critical to really understand true ‘core’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AEEC3"/>
                    </a:solidFill>
                  </a:tcPr>
                </a:tc>
                <a:tc>
                  <a:txBody>
                    <a:bodyPr/>
                    <a:lstStyle/>
                    <a:p>
                      <a:pPr marL="0" lvl="0" indent="0">
                        <a:spcBef>
                          <a:spcPts val="1200"/>
                        </a:spcBef>
                        <a:spcAft>
                          <a:spcPct val="0"/>
                        </a:spcAft>
                        <a:buFontTx/>
                        <a:buNone/>
                      </a:pPr>
                      <a:r>
                        <a:rPr lang="en-GB" sz="1000">
                          <a:solidFill>
                            <a:srgbClr val="000000"/>
                          </a:solidFill>
                        </a:rPr>
                        <a:t>What competitive advantages exist for a scale play? What is the relevant scale?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9999"/>
                    </a:solidFill>
                  </a:tcPr>
                </a:tc>
                <a:tc>
                  <a:txBody>
                    <a:bodyPr/>
                    <a:lstStyle/>
                    <a:p>
                      <a:pPr marL="0" lvl="0" indent="0">
                        <a:spcBef>
                          <a:spcPts val="1200"/>
                        </a:spcBef>
                        <a:spcAft>
                          <a:spcPct val="0"/>
                        </a:spcAft>
                        <a:buFontTx/>
                        <a:buNone/>
                      </a:pPr>
                      <a:r>
                        <a:rPr lang="en-GB" sz="1000">
                          <a:solidFill>
                            <a:srgbClr val="000000"/>
                          </a:solidFill>
                        </a:rPr>
                        <a:t>Must map realistic potential acquisitions/degree of synergy</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extLst>
                  <a:ext uri="{0D108BD9-81ED-4DB2-BD59-A6C34878D82A}">
                    <a16:rowId xmlns:a16="http://schemas.microsoft.com/office/drawing/2014/main" val="3280785129"/>
                  </a:ext>
                </a:extLst>
              </a:tr>
              <a:tr h="548640">
                <a:tc>
                  <a:txBody>
                    <a:bodyPr/>
                    <a:lstStyle/>
                    <a:p>
                      <a:pPr marL="0" lvl="0" indent="0" algn="l">
                        <a:spcBef>
                          <a:spcPct val="0"/>
                        </a:spcBef>
                        <a:spcAft>
                          <a:spcPct val="0"/>
                        </a:spcAft>
                        <a:buFontTx/>
                        <a:buNone/>
                      </a:pPr>
                      <a:r>
                        <a:rPr lang="en-GB" sz="1000" b="1">
                          <a:solidFill>
                            <a:srgbClr val="2D475A"/>
                          </a:solidFill>
                        </a:rPr>
                        <a:t>Cycle/timing</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indent="0">
                        <a:spcBef>
                          <a:spcPct val="0"/>
                        </a:spcBef>
                        <a:buFontTx/>
                        <a:buNone/>
                      </a:pPr>
                      <a:endParaRPr lang="en-GB" sz="1000">
                        <a:solidFill>
                          <a:srgbClr val="2D475A"/>
                        </a:solidFill>
                        <a:latin typeface="+mn-lt"/>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D475A"/>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AEEC3"/>
                    </a:solidFill>
                  </a:tcPr>
                </a:tc>
                <a:tc>
                  <a:txBody>
                    <a:bodyPr/>
                    <a:lstStyle/>
                    <a:p>
                      <a:pPr marL="0" lvl="0" indent="0">
                        <a:spcBef>
                          <a:spcPts val="1200"/>
                        </a:spcBef>
                        <a:spcAft>
                          <a:spcPct val="0"/>
                        </a:spcAft>
                        <a:buFontTx/>
                        <a:buNone/>
                      </a:pPr>
                      <a:r>
                        <a:rPr lang="en-GB" sz="1000">
                          <a:solidFill>
                            <a:srgbClr val="000000"/>
                          </a:solidFill>
                        </a:rPr>
                        <a:t>Critical to map drivers of cycle/ how these will change going forward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9999"/>
                    </a:solidFill>
                  </a:tcPr>
                </a:tc>
                <a:tc>
                  <a:txBody>
                    <a:bodyPr/>
                    <a:lstStyle/>
                    <a:p>
                      <a:pPr marL="0" lvl="0" indent="0">
                        <a:spcBef>
                          <a:spcPts val="1200"/>
                        </a:spcBef>
                        <a:spcAft>
                          <a:spcPct val="0"/>
                        </a:spcAft>
                        <a:buFontTx/>
                        <a:buNone/>
                      </a:pPr>
                      <a:r>
                        <a:rPr lang="en-GB" sz="1000">
                          <a:solidFill>
                            <a:srgbClr val="000000"/>
                          </a:solidFill>
                        </a:rPr>
                        <a:t>Critical to forecast (further) downside/timing of base case recovery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AEEC3"/>
                    </a:solidFill>
                  </a:tcPr>
                </a:tc>
                <a:extLst>
                  <a:ext uri="{0D108BD9-81ED-4DB2-BD59-A6C34878D82A}">
                    <a16:rowId xmlns:a16="http://schemas.microsoft.com/office/drawing/2014/main" val="2744404626"/>
                  </a:ext>
                </a:extLst>
              </a:tr>
              <a:tr h="548640">
                <a:tc>
                  <a:txBody>
                    <a:bodyPr/>
                    <a:lstStyle/>
                    <a:p>
                      <a:pPr marL="0" lvl="0" indent="0" algn="l">
                        <a:spcBef>
                          <a:spcPct val="0"/>
                        </a:spcBef>
                        <a:spcAft>
                          <a:spcPct val="0"/>
                        </a:spcAft>
                        <a:buFontTx/>
                        <a:buNone/>
                      </a:pPr>
                      <a:r>
                        <a:rPr lang="en-GB" sz="1000" b="1">
                          <a:solidFill>
                            <a:srgbClr val="104C3E"/>
                          </a:solidFill>
                        </a:rPr>
                        <a:t>Operational turn/</a:t>
                      </a:r>
                      <a:br>
                        <a:rPr lang="en-GB" sz="1000" b="1">
                          <a:solidFill>
                            <a:srgbClr val="104C3E"/>
                          </a:solidFill>
                        </a:rPr>
                      </a:br>
                      <a:r>
                        <a:rPr lang="en-GB" sz="1000" b="1">
                          <a:solidFill>
                            <a:srgbClr val="104C3E"/>
                          </a:solidFill>
                        </a:rPr>
                        <a:t>around</a:t>
                      </a:r>
                    </a:p>
                  </a:txBody>
                  <a:tcP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marL="0" indent="0">
                        <a:spcBef>
                          <a:spcPct val="0"/>
                        </a:spcBef>
                        <a:buFontTx/>
                        <a:buNone/>
                      </a:pPr>
                      <a:endParaRPr lang="en-GB" sz="1000">
                        <a:solidFill>
                          <a:srgbClr val="FFFFFF"/>
                        </a:solidFill>
                        <a:latin typeface="+mn-lt"/>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104C3E"/>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FAEEC3"/>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69999"/>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FAEEC3"/>
                    </a:solidFill>
                  </a:tcPr>
                </a:tc>
                <a:tc>
                  <a:txBody>
                    <a:bodyPr/>
                    <a:lstStyle/>
                    <a:p>
                      <a:pPr marL="0" lvl="0" indent="0">
                        <a:spcBef>
                          <a:spcPts val="1200"/>
                        </a:spcBef>
                        <a:spcAft>
                          <a:spcPct val="0"/>
                        </a:spcAft>
                        <a:buFontTx/>
                        <a:buNone/>
                      </a:pPr>
                      <a:r>
                        <a:rPr lang="en-GB" sz="1000">
                          <a:solidFill>
                            <a:srgbClr val="000000"/>
                          </a:solidFill>
                        </a:rPr>
                        <a:t>Critical to understand baseline and normalized development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DCE2D6"/>
                    </a:solidFill>
                  </a:tcPr>
                </a:tc>
                <a:tc>
                  <a:txBody>
                    <a:bodyPr/>
                    <a:lstStyle/>
                    <a:p>
                      <a:pPr marL="0" lvl="0" indent="0">
                        <a:spcBef>
                          <a:spcPts val="1200"/>
                        </a:spcBef>
                        <a:spcAft>
                          <a:spcPct val="0"/>
                        </a:spcAft>
                        <a:buFontTx/>
                        <a:buNone/>
                      </a:pPr>
                      <a:r>
                        <a:rPr lang="en-GB" sz="1000">
                          <a:solidFill>
                            <a:schemeClr val="tx1"/>
                          </a:solidFill>
                        </a:rPr>
                        <a:t>Must uncover reliable upside and required investment to realize it</a:t>
                      </a: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BBCABA"/>
                    </a:solidFill>
                  </a:tcPr>
                </a:tc>
                <a:extLst>
                  <a:ext uri="{0D108BD9-81ED-4DB2-BD59-A6C34878D82A}">
                    <a16:rowId xmlns:a16="http://schemas.microsoft.com/office/drawing/2014/main" val="548644328"/>
                  </a:ext>
                </a:extLst>
              </a:tr>
            </a:tbl>
          </a:graphicData>
        </a:graphic>
      </p:graphicFrame>
      <p:sp>
        <p:nvSpPr>
          <p:cNvPr id="31" name="Rectangle 30"/>
          <p:cNvSpPr>
            <a:spLocks noChangeAspect="1"/>
          </p:cNvSpPr>
          <p:nvPr/>
        </p:nvSpPr>
        <p:spPr bwMode="gray">
          <a:xfrm flipH="1">
            <a:off x="11533768" y="6408129"/>
            <a:ext cx="328032" cy="135703"/>
          </a:xfrm>
          <a:prstGeom prst="rect">
            <a:avLst/>
          </a:prstGeom>
          <a:solidFill>
            <a:srgbClr val="BBCABA"/>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000000"/>
              </a:solidFill>
            </a:endParaRPr>
          </a:p>
        </p:txBody>
      </p:sp>
      <p:sp>
        <p:nvSpPr>
          <p:cNvPr id="32" name="Rectangle 31"/>
          <p:cNvSpPr>
            <a:spLocks noChangeAspect="1"/>
          </p:cNvSpPr>
          <p:nvPr/>
        </p:nvSpPr>
        <p:spPr bwMode="gray">
          <a:xfrm flipH="1">
            <a:off x="11205736" y="6408129"/>
            <a:ext cx="328032" cy="135703"/>
          </a:xfrm>
          <a:prstGeom prst="rect">
            <a:avLst/>
          </a:prstGeom>
          <a:solidFill>
            <a:srgbClr val="DCE2D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000000"/>
              </a:solidFill>
            </a:endParaRPr>
          </a:p>
        </p:txBody>
      </p:sp>
      <p:sp>
        <p:nvSpPr>
          <p:cNvPr id="33" name="Rectangle 32"/>
          <p:cNvSpPr>
            <a:spLocks noChangeAspect="1"/>
          </p:cNvSpPr>
          <p:nvPr/>
        </p:nvSpPr>
        <p:spPr bwMode="gray">
          <a:xfrm flipH="1">
            <a:off x="10877703" y="6408129"/>
            <a:ext cx="328032" cy="135703"/>
          </a:xfrm>
          <a:prstGeom prst="rect">
            <a:avLst/>
          </a:prstGeom>
          <a:solidFill>
            <a:srgbClr val="FAEEC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000000"/>
              </a:solidFill>
            </a:endParaRPr>
          </a:p>
        </p:txBody>
      </p:sp>
      <p:sp>
        <p:nvSpPr>
          <p:cNvPr id="34" name="Rectangle 33"/>
          <p:cNvSpPr>
            <a:spLocks noChangeAspect="1"/>
          </p:cNvSpPr>
          <p:nvPr/>
        </p:nvSpPr>
        <p:spPr bwMode="gray">
          <a:xfrm flipH="1">
            <a:off x="10549672" y="6408129"/>
            <a:ext cx="328032" cy="135703"/>
          </a:xfrm>
          <a:prstGeom prst="rect">
            <a:avLst/>
          </a:prstGeom>
          <a:solidFill>
            <a:srgbClr val="F2DE8A"/>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000000"/>
              </a:solidFill>
            </a:endParaRPr>
          </a:p>
        </p:txBody>
      </p:sp>
      <p:sp>
        <p:nvSpPr>
          <p:cNvPr id="35" name="Rectangle 34"/>
          <p:cNvSpPr>
            <a:spLocks noChangeAspect="1"/>
          </p:cNvSpPr>
          <p:nvPr/>
        </p:nvSpPr>
        <p:spPr bwMode="gray">
          <a:xfrm flipH="1">
            <a:off x="10221640" y="6408129"/>
            <a:ext cx="328032" cy="135703"/>
          </a:xfrm>
          <a:prstGeom prst="rect">
            <a:avLst/>
          </a:prstGeom>
          <a:solidFill>
            <a:srgbClr val="D6999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36" name="Rectangle 35"/>
          <p:cNvSpPr/>
          <p:nvPr/>
        </p:nvSpPr>
        <p:spPr bwMode="gray">
          <a:xfrm flipH="1">
            <a:off x="9893607" y="6408129"/>
            <a:ext cx="328032" cy="135703"/>
          </a:xfrm>
          <a:prstGeom prst="rect">
            <a:avLst/>
          </a:prstGeom>
          <a:solidFill>
            <a:srgbClr val="C2666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FFFFFF"/>
              </a:solidFill>
            </a:endParaRPr>
          </a:p>
        </p:txBody>
      </p:sp>
      <p:sp>
        <p:nvSpPr>
          <p:cNvPr id="38" name="TextBox 37"/>
          <p:cNvSpPr txBox="1"/>
          <p:nvPr/>
        </p:nvSpPr>
        <p:spPr bwMode="gray">
          <a:xfrm>
            <a:off x="9893607" y="6244709"/>
            <a:ext cx="410369" cy="153888"/>
          </a:xfrm>
          <a:prstGeom prst="rect">
            <a:avLst/>
          </a:prstGeom>
          <a:noFill/>
        </p:spPr>
        <p:txBody>
          <a:bodyPr wrap="none" lIns="0" tIns="0" rIns="0" bIns="0" rtlCol="0">
            <a:spAutoFit/>
          </a:bodyPr>
          <a:lstStyle/>
          <a:p>
            <a:pPr marL="0" indent="0">
              <a:buNone/>
            </a:pPr>
            <a:r>
              <a:rPr lang="en-GB" sz="1000"/>
              <a:t>Level 1</a:t>
            </a:r>
          </a:p>
        </p:txBody>
      </p:sp>
      <p:sp>
        <p:nvSpPr>
          <p:cNvPr id="39" name="TextBox 38"/>
          <p:cNvSpPr txBox="1"/>
          <p:nvPr/>
        </p:nvSpPr>
        <p:spPr bwMode="gray">
          <a:xfrm>
            <a:off x="11451431" y="6244709"/>
            <a:ext cx="410369" cy="153888"/>
          </a:xfrm>
          <a:prstGeom prst="rect">
            <a:avLst/>
          </a:prstGeom>
          <a:noFill/>
        </p:spPr>
        <p:txBody>
          <a:bodyPr wrap="none" lIns="0" tIns="0" rIns="0" bIns="0" rtlCol="0">
            <a:spAutoFit/>
          </a:bodyPr>
          <a:lstStyle/>
          <a:p>
            <a:pPr marL="0" indent="0">
              <a:buNone/>
            </a:pPr>
            <a:r>
              <a:rPr lang="en-GB" sz="1000"/>
              <a:t>Level 3</a:t>
            </a:r>
          </a:p>
        </p:txBody>
      </p:sp>
      <p:sp>
        <p:nvSpPr>
          <p:cNvPr id="40" name="TextBox 39"/>
          <p:cNvSpPr txBox="1"/>
          <p:nvPr/>
        </p:nvSpPr>
        <p:spPr bwMode="gray">
          <a:xfrm>
            <a:off x="10673144" y="6244709"/>
            <a:ext cx="410369" cy="153888"/>
          </a:xfrm>
          <a:prstGeom prst="rect">
            <a:avLst/>
          </a:prstGeom>
          <a:noFill/>
        </p:spPr>
        <p:txBody>
          <a:bodyPr wrap="none" lIns="0" tIns="0" rIns="0" bIns="0" rtlCol="0">
            <a:spAutoFit/>
          </a:bodyPr>
          <a:lstStyle/>
          <a:p>
            <a:pPr marL="0" indent="0">
              <a:buNone/>
            </a:pPr>
            <a:r>
              <a:rPr lang="en-GB" sz="1000"/>
              <a:t>Level 2</a:t>
            </a:r>
          </a:p>
        </p:txBody>
      </p:sp>
    </p:spTree>
    <p:custDataLst>
      <p:tags r:id="rId1"/>
    </p:custDataLst>
    <p:extLst>
      <p:ext uri="{BB962C8B-B14F-4D97-AF65-F5344CB8AC3E}">
        <p14:creationId xmlns:p14="http://schemas.microsoft.com/office/powerpoint/2010/main" val="3649421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btfpColumnIndicatorGroup2">
            <a:extLst>
              <a:ext uri="{FF2B5EF4-FFF2-40B4-BE49-F238E27FC236}">
                <a16:creationId xmlns:a16="http://schemas.microsoft.com/office/drawing/2014/main" id="{BFD1786C-082D-4D67-B0BC-D4270F5B6710}"/>
              </a:ext>
            </a:extLst>
          </p:cNvPr>
          <p:cNvGrpSpPr/>
          <p:nvPr/>
        </p:nvGrpSpPr>
        <p:grpSpPr>
          <a:xfrm>
            <a:off x="0" y="6926580"/>
            <a:ext cx="12192000" cy="137160"/>
            <a:chOff x="0" y="6926580"/>
            <a:chExt cx="12192000" cy="137160"/>
          </a:xfrm>
        </p:grpSpPr>
        <p:sp>
          <p:nvSpPr>
            <p:cNvPr id="12" name="btfpColumnGapBlocker490350">
              <a:extLst>
                <a:ext uri="{FF2B5EF4-FFF2-40B4-BE49-F238E27FC236}">
                  <a16:creationId xmlns:a16="http://schemas.microsoft.com/office/drawing/2014/main" id="{B33E9F1F-B4EA-448C-B4CE-913C58B5F7AB}"/>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602645">
              <a:extLst>
                <a:ext uri="{FF2B5EF4-FFF2-40B4-BE49-F238E27FC236}">
                  <a16:creationId xmlns:a16="http://schemas.microsoft.com/office/drawing/2014/main" id="{79A39191-0CCE-46C3-8095-20F3C170EAF8}"/>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457462">
              <a:extLst>
                <a:ext uri="{FF2B5EF4-FFF2-40B4-BE49-F238E27FC236}">
                  <a16:creationId xmlns:a16="http://schemas.microsoft.com/office/drawing/2014/main" id="{309FA4B7-54FC-4160-8391-4CBED0DBA064}"/>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745362">
              <a:extLst>
                <a:ext uri="{FF2B5EF4-FFF2-40B4-BE49-F238E27FC236}">
                  <a16:creationId xmlns:a16="http://schemas.microsoft.com/office/drawing/2014/main" id="{6DFD0D6A-6FBA-4FB8-A351-9CCB371B52FA}"/>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3" name="btfpColumnIndicatorGroup1">
            <a:extLst>
              <a:ext uri="{FF2B5EF4-FFF2-40B4-BE49-F238E27FC236}">
                <a16:creationId xmlns:a16="http://schemas.microsoft.com/office/drawing/2014/main" id="{04CE5584-5A42-48AD-A1F2-73EBD36B5831}"/>
              </a:ext>
            </a:extLst>
          </p:cNvPr>
          <p:cNvGrpSpPr/>
          <p:nvPr/>
        </p:nvGrpSpPr>
        <p:grpSpPr>
          <a:xfrm>
            <a:off x="0" y="-205740"/>
            <a:ext cx="12192000" cy="137160"/>
            <a:chOff x="0" y="-205740"/>
            <a:chExt cx="12192000" cy="137160"/>
          </a:xfrm>
        </p:grpSpPr>
        <p:sp>
          <p:nvSpPr>
            <p:cNvPr id="11" name="btfpColumnGapBlocker838407">
              <a:extLst>
                <a:ext uri="{FF2B5EF4-FFF2-40B4-BE49-F238E27FC236}">
                  <a16:creationId xmlns:a16="http://schemas.microsoft.com/office/drawing/2014/main" id="{C0846D9C-7B67-4471-8C89-4F115A2ECD2B}"/>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941714">
              <a:extLst>
                <a:ext uri="{FF2B5EF4-FFF2-40B4-BE49-F238E27FC236}">
                  <a16:creationId xmlns:a16="http://schemas.microsoft.com/office/drawing/2014/main" id="{A29C288E-CE45-4961-92B3-FBFC220654FD}"/>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133136">
              <a:extLst>
                <a:ext uri="{FF2B5EF4-FFF2-40B4-BE49-F238E27FC236}">
                  <a16:creationId xmlns:a16="http://schemas.microsoft.com/office/drawing/2014/main" id="{034E54CE-6F41-4063-813F-1D4F9B92E228}"/>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 name="btfpColumnIndicator122555">
              <a:extLst>
                <a:ext uri="{FF2B5EF4-FFF2-40B4-BE49-F238E27FC236}">
                  <a16:creationId xmlns:a16="http://schemas.microsoft.com/office/drawing/2014/main" id="{62121383-985D-416A-B364-9498EEFE1CCE}"/>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4" name="BainBulletsConfiguration" hidden="1"/>
          <p:cNvSpPr txBox="1"/>
          <p:nvPr/>
        </p:nvSpPr>
        <p:spPr>
          <a:xfrm>
            <a:off x="1857608" y="253157"/>
            <a:ext cx="8264276" cy="84092"/>
          </a:xfrm>
          <a:prstGeom prst="rect">
            <a:avLst/>
          </a:prstGeom>
          <a:noFill/>
        </p:spPr>
        <p:txBody>
          <a:bodyPr vert="horz" wrap="square" lIns="33464" tIns="33464" rIns="33464" bIns="33464" rtlCol="0">
            <a:spAutoFit/>
          </a:bodyPr>
          <a:lstStyle/>
          <a:p>
            <a:endParaRPr lang="en-GB" sz="100">
              <a:solidFill>
                <a:srgbClr val="FFFFFF"/>
              </a:solidFill>
            </a:endParaRPr>
          </a:p>
        </p:txBody>
      </p:sp>
      <p:sp>
        <p:nvSpPr>
          <p:cNvPr id="5" name="btfpLayoutConfig" hidden="1"/>
          <p:cNvSpPr txBox="1"/>
          <p:nvPr/>
        </p:nvSpPr>
        <p:spPr bwMode="gray">
          <a:xfrm>
            <a:off x="12700" y="12700"/>
            <a:ext cx="1034505"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overall_1_131854680105740146 columns_1_131854680105740146 36_0_131878894021597038 51_0_131878898133323795 52_0_131878898133323795 53_0_131878898133323795 </a:t>
            </a:r>
          </a:p>
        </p:txBody>
      </p:sp>
      <p:sp>
        <p:nvSpPr>
          <p:cNvPr id="7" name="Title 6"/>
          <p:cNvSpPr>
            <a:spLocks noGrp="1"/>
          </p:cNvSpPr>
          <p:nvPr>
            <p:ph type="title"/>
          </p:nvPr>
        </p:nvSpPr>
        <p:spPr/>
        <p:txBody>
          <a:bodyPr/>
          <a:lstStyle/>
          <a:p>
            <a:r>
              <a:rPr lang="en-GB" b="1"/>
              <a:t>Example: </a:t>
            </a:r>
            <a:r>
              <a:rPr lang="en-GB"/>
              <a:t>If investment thesis includes “strong market share gain potential”, several analyses are key</a:t>
            </a:r>
          </a:p>
        </p:txBody>
      </p:sp>
      <p:graphicFrame>
        <p:nvGraphicFramePr>
          <p:cNvPr id="36" name="btfpTable190964"/>
          <p:cNvGraphicFramePr>
            <a:graphicFrameLocks noGrp="1"/>
          </p:cNvGraphicFramePr>
          <p:nvPr>
            <p:custDataLst>
              <p:tags r:id="rId2"/>
            </p:custDataLst>
            <p:extLst>
              <p:ext uri="{D42A27DB-BD31-4B8C-83A1-F6EECF244321}">
                <p14:modId xmlns:p14="http://schemas.microsoft.com/office/powerpoint/2010/main" val="3561157561"/>
              </p:ext>
            </p:extLst>
          </p:nvPr>
        </p:nvGraphicFramePr>
        <p:xfrm>
          <a:off x="334963" y="1296620"/>
          <a:ext cx="11522077" cy="1798320"/>
        </p:xfrm>
        <a:graphic>
          <a:graphicData uri="http://schemas.openxmlformats.org/drawingml/2006/table">
            <a:tbl>
              <a:tblPr firstRow="1" firstCol="1">
                <a:tableStyleId>{9D7B26C5-4107-4FEC-AEDC-1716B250A1EF}</a:tableStyleId>
              </a:tblPr>
              <a:tblGrid>
                <a:gridCol w="1646011">
                  <a:extLst>
                    <a:ext uri="{9D8B030D-6E8A-4147-A177-3AD203B41FA5}">
                      <a16:colId xmlns:a16="http://schemas.microsoft.com/office/drawing/2014/main" val="3935009309"/>
                    </a:ext>
                  </a:extLst>
                </a:gridCol>
                <a:gridCol w="114526">
                  <a:extLst>
                    <a:ext uri="{9D8B030D-6E8A-4147-A177-3AD203B41FA5}">
                      <a16:colId xmlns:a16="http://schemas.microsoft.com/office/drawing/2014/main" val="1813229246"/>
                    </a:ext>
                  </a:extLst>
                </a:gridCol>
                <a:gridCol w="1952308">
                  <a:extLst>
                    <a:ext uri="{9D8B030D-6E8A-4147-A177-3AD203B41FA5}">
                      <a16:colId xmlns:a16="http://schemas.microsoft.com/office/drawing/2014/main" val="2408130523"/>
                    </a:ext>
                  </a:extLst>
                </a:gridCol>
                <a:gridCol w="1952308">
                  <a:extLst>
                    <a:ext uri="{9D8B030D-6E8A-4147-A177-3AD203B41FA5}">
                      <a16:colId xmlns:a16="http://schemas.microsoft.com/office/drawing/2014/main" val="992110049"/>
                    </a:ext>
                  </a:extLst>
                </a:gridCol>
                <a:gridCol w="1952308">
                  <a:extLst>
                    <a:ext uri="{9D8B030D-6E8A-4147-A177-3AD203B41FA5}">
                      <a16:colId xmlns:a16="http://schemas.microsoft.com/office/drawing/2014/main" val="2785340399"/>
                    </a:ext>
                  </a:extLst>
                </a:gridCol>
                <a:gridCol w="1952308">
                  <a:extLst>
                    <a:ext uri="{9D8B030D-6E8A-4147-A177-3AD203B41FA5}">
                      <a16:colId xmlns:a16="http://schemas.microsoft.com/office/drawing/2014/main" val="2991375639"/>
                    </a:ext>
                  </a:extLst>
                </a:gridCol>
                <a:gridCol w="1952308">
                  <a:extLst>
                    <a:ext uri="{9D8B030D-6E8A-4147-A177-3AD203B41FA5}">
                      <a16:colId xmlns:a16="http://schemas.microsoft.com/office/drawing/2014/main" val="1837721753"/>
                    </a:ext>
                  </a:extLst>
                </a:gridCol>
              </a:tblGrid>
              <a:tr h="254000">
                <a:tc>
                  <a:txBody>
                    <a:bodyPr/>
                    <a:lstStyle/>
                    <a:p>
                      <a:pPr marL="0" lvl="0" indent="0" algn="l">
                        <a:spcBef>
                          <a:spcPct val="0"/>
                        </a:spcBef>
                        <a:spcAft>
                          <a:spcPct val="0"/>
                        </a:spcAft>
                        <a:buFontTx/>
                        <a:buNone/>
                      </a:pPr>
                      <a:r>
                        <a:rPr lang="en-GB" sz="1000" b="1">
                          <a:solidFill>
                            <a:schemeClr val="tx1"/>
                          </a:solidFill>
                        </a:rPr>
                        <a:t>Key CDDQ:</a:t>
                      </a:r>
                    </a:p>
                    <a:p>
                      <a:pPr marL="0" lvl="0" indent="0" algn="l">
                        <a:spcBef>
                          <a:spcPct val="0"/>
                        </a:spcBef>
                        <a:spcAft>
                          <a:spcPct val="0"/>
                        </a:spcAft>
                        <a:buFontTx/>
                        <a:buNone/>
                      </a:pPr>
                      <a:endParaRPr lang="en-GB" sz="1000" b="1">
                        <a:solidFill>
                          <a:schemeClr val="tx1"/>
                        </a:solidFill>
                      </a:endParaRPr>
                    </a:p>
                    <a:p>
                      <a:pPr marL="0" lvl="0" indent="0" algn="l">
                        <a:spcBef>
                          <a:spcPct val="0"/>
                        </a:spcBef>
                        <a:spcAft>
                          <a:spcPct val="0"/>
                        </a:spcAft>
                        <a:buFontTx/>
                        <a:buNone/>
                      </a:pPr>
                      <a:endParaRPr lang="en-GB" sz="1000" b="1">
                        <a:solidFill>
                          <a:schemeClr val="tx1"/>
                        </a:solidFill>
                      </a:endParaRPr>
                    </a:p>
                    <a:p>
                      <a:pPr marL="0" marR="0" lvl="0" indent="0" algn="l" defTabSz="711200" rtl="0" eaLnBrk="1" fontAlgn="auto" latinLnBrk="0" hangingPunct="1">
                        <a:lnSpc>
                          <a:spcPct val="100000"/>
                        </a:lnSpc>
                        <a:spcBef>
                          <a:spcPct val="0"/>
                        </a:spcBef>
                        <a:spcAft>
                          <a:spcPct val="0"/>
                        </a:spcAft>
                        <a:buClrTx/>
                        <a:buSzTx/>
                        <a:buFontTx/>
                        <a:buNone/>
                        <a:defRPr/>
                      </a:pPr>
                      <a:r>
                        <a:rPr lang="en-GB" sz="1000" i="0">
                          <a:solidFill>
                            <a:schemeClr val="tx1"/>
                          </a:solidFill>
                          <a:latin typeface="+mn-lt"/>
                        </a:rPr>
                        <a:t>Investment thesis</a:t>
                      </a:r>
                    </a:p>
                  </a:txBody>
                  <a:tcPr anchor="b">
                    <a:lnB w="19050" cap="flat" cmpd="sng" algn="ctr">
                      <a:solidFill>
                        <a:schemeClr val="tx1"/>
                      </a:solidFill>
                      <a:prstDash val="solid"/>
                      <a:round/>
                      <a:headEnd type="none" w="med" len="med"/>
                      <a:tailEnd type="none" w="med" len="med"/>
                    </a:lnB>
                  </a:tcPr>
                </a:tc>
                <a:tc>
                  <a:txBody>
                    <a:bodyPr/>
                    <a:lstStyle/>
                    <a:p>
                      <a:pPr marL="0" indent="0">
                        <a:spcBef>
                          <a:spcPct val="0"/>
                        </a:spcBef>
                        <a:buFontTx/>
                        <a:buNone/>
                      </a:pPr>
                      <a:endParaRPr lang="en-GB" sz="1000">
                        <a:solidFill>
                          <a:schemeClr val="tx1"/>
                        </a:solidFill>
                        <a:latin typeface="+mn-lt"/>
                      </a:endParaRPr>
                    </a:p>
                  </a:txBody>
                  <a:tcPr marL="0" marR="0" marT="0" marB="0" anchor="b">
                    <a:lnB w="19050" cap="flat" cmpd="sng" algn="ctr">
                      <a:solidFill>
                        <a:schemeClr val="tx1"/>
                      </a:solidFill>
                      <a:prstDash val="solid"/>
                      <a:round/>
                      <a:headEnd type="none" w="med" len="med"/>
                      <a:tailEnd type="none" w="med" len="med"/>
                    </a:lnB>
                    <a:noFill/>
                  </a:tcPr>
                </a:tc>
                <a:tc>
                  <a:txBody>
                    <a:bodyPr/>
                    <a:lstStyle/>
                    <a:p>
                      <a:pPr marL="0" marR="0" lvl="0" indent="0" algn="l" defTabSz="711200" rtl="0" eaLnBrk="1" fontAlgn="auto" latinLnBrk="0" hangingPunct="1">
                        <a:lnSpc>
                          <a:spcPct val="100000"/>
                        </a:lnSpc>
                        <a:spcBef>
                          <a:spcPct val="0"/>
                        </a:spcBef>
                        <a:spcAft>
                          <a:spcPct val="0"/>
                        </a:spcAft>
                        <a:buClrTx/>
                        <a:buSzTx/>
                        <a:buFontTx/>
                        <a:buNone/>
                        <a:defRPr/>
                      </a:pPr>
                      <a:r>
                        <a:rPr lang="en-GB" sz="1000">
                          <a:solidFill>
                            <a:schemeClr val="tx1"/>
                          </a:solidFill>
                        </a:rPr>
                        <a:t>What (really)</a:t>
                      </a:r>
                      <a:br>
                        <a:rPr lang="en-GB" sz="1000">
                          <a:solidFill>
                            <a:schemeClr val="tx1"/>
                          </a:solidFill>
                        </a:rPr>
                      </a:br>
                      <a:r>
                        <a:rPr lang="en-GB" sz="1000">
                          <a:solidFill>
                            <a:schemeClr val="tx1"/>
                          </a:solidFill>
                        </a:rPr>
                        <a:t>is </a:t>
                      </a:r>
                      <a:r>
                        <a:rPr lang="en-GB" sz="1000" b="1">
                          <a:solidFill>
                            <a:schemeClr val="tx1"/>
                          </a:solidFill>
                        </a:rPr>
                        <a:t>Target's business?</a:t>
                      </a:r>
                    </a:p>
                  </a:txBody>
                  <a:tcPr>
                    <a:lnB w="19050" cap="flat" cmpd="sng" algn="ctr">
                      <a:solidFill>
                        <a:schemeClr val="tx1"/>
                      </a:solidFill>
                      <a:prstDash val="solid"/>
                      <a:round/>
                      <a:headEnd type="none" w="med" len="med"/>
                      <a:tailEnd type="none" w="med" len="med"/>
                    </a:lnB>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00">
                          <a:solidFill>
                            <a:schemeClr val="tx1"/>
                          </a:solidFill>
                        </a:rPr>
                        <a:t>What is </a:t>
                      </a:r>
                      <a:r>
                        <a:rPr lang="en-GB" sz="1000" b="1">
                          <a:solidFill>
                            <a:schemeClr val="tx1"/>
                          </a:solidFill>
                        </a:rPr>
                        <a:t>market structure, size and growth </a:t>
                      </a:r>
                      <a:r>
                        <a:rPr lang="en-GB" sz="1000">
                          <a:solidFill>
                            <a:schemeClr val="tx1"/>
                          </a:solidFill>
                        </a:rPr>
                        <a:t>for Target's key businesses?</a:t>
                      </a:r>
                    </a:p>
                  </a:txBody>
                  <a:tcPr>
                    <a:lnB w="19050" cap="flat" cmpd="sng" algn="ctr">
                      <a:solidFill>
                        <a:schemeClr val="tx1"/>
                      </a:solidFill>
                      <a:prstDash val="solid"/>
                      <a:round/>
                      <a:headEnd type="none" w="med" len="med"/>
                      <a:tailEnd type="none" w="med" len="med"/>
                    </a:lnB>
                  </a:tcPr>
                </a:tc>
                <a:tc>
                  <a:txBody>
                    <a:bodyPr/>
                    <a:lstStyle/>
                    <a:p>
                      <a:pPr marL="0" marR="0" lvl="0" indent="0" algn="l" defTabSz="711200" rtl="0" eaLnBrk="1" fontAlgn="auto" latinLnBrk="0" hangingPunct="1">
                        <a:lnSpc>
                          <a:spcPct val="100000"/>
                        </a:lnSpc>
                        <a:spcBef>
                          <a:spcPts val="1200"/>
                        </a:spcBef>
                        <a:spcAft>
                          <a:spcPct val="0"/>
                        </a:spcAft>
                        <a:buClrTx/>
                        <a:buSzTx/>
                        <a:buFontTx/>
                        <a:buNone/>
                        <a:defRPr/>
                      </a:pPr>
                      <a:r>
                        <a:rPr lang="en-GB" sz="1000">
                          <a:solidFill>
                            <a:schemeClr val="tx1"/>
                          </a:solidFill>
                        </a:rPr>
                        <a:t>What is </a:t>
                      </a:r>
                      <a:r>
                        <a:rPr lang="en-GB" sz="1000" b="1">
                          <a:solidFill>
                            <a:schemeClr val="tx1"/>
                          </a:solidFill>
                        </a:rPr>
                        <a:t>Target's</a:t>
                      </a:r>
                      <a:br>
                        <a:rPr lang="en-GB" sz="1000" b="1">
                          <a:solidFill>
                            <a:schemeClr val="tx1"/>
                          </a:solidFill>
                        </a:rPr>
                      </a:br>
                      <a:r>
                        <a:rPr lang="en-GB" sz="1000" b="1">
                          <a:solidFill>
                            <a:schemeClr val="tx1"/>
                          </a:solidFill>
                        </a:rPr>
                        <a:t>competitive position?</a:t>
                      </a:r>
                    </a:p>
                  </a:txBody>
                  <a:tcPr>
                    <a:lnB w="19050" cap="flat" cmpd="sng" algn="ctr">
                      <a:solidFill>
                        <a:schemeClr val="tx1"/>
                      </a:solidFill>
                      <a:prstDash val="solid"/>
                      <a:round/>
                      <a:headEnd type="none" w="med" len="med"/>
                      <a:tailEnd type="none" w="med" len="med"/>
                    </a:lnB>
                  </a:tcPr>
                </a:tc>
                <a:tc>
                  <a:txBody>
                    <a:bodyPr/>
                    <a:lstStyle/>
                    <a:p>
                      <a:pPr marL="0" marR="0" lvl="0" indent="0" algn="l" defTabSz="711200" rtl="0" eaLnBrk="1" fontAlgn="auto" latinLnBrk="0" hangingPunct="1">
                        <a:lnSpc>
                          <a:spcPct val="100000"/>
                        </a:lnSpc>
                        <a:spcBef>
                          <a:spcPct val="0"/>
                        </a:spcBef>
                        <a:spcAft>
                          <a:spcPct val="0"/>
                        </a:spcAft>
                        <a:buClrTx/>
                        <a:buSzTx/>
                        <a:buFontTx/>
                        <a:buNone/>
                        <a:defRPr/>
                      </a:pPr>
                      <a:r>
                        <a:rPr lang="en-GB" sz="1000">
                          <a:solidFill>
                            <a:schemeClr val="tx1"/>
                          </a:solidFill>
                        </a:rPr>
                        <a:t>What are Bain’s</a:t>
                      </a:r>
                      <a:r>
                        <a:rPr lang="en-GB" sz="1000" b="1">
                          <a:solidFill>
                            <a:schemeClr val="tx1"/>
                          </a:solidFill>
                        </a:rPr>
                        <a:t> financial forecasts </a:t>
                      </a:r>
                      <a:r>
                        <a:rPr lang="en-GB" sz="1000">
                          <a:solidFill>
                            <a:schemeClr val="tx1"/>
                          </a:solidFill>
                        </a:rPr>
                        <a:t>for Target's for 2018-2023 period?</a:t>
                      </a:r>
                    </a:p>
                  </a:txBody>
                  <a:tcPr/>
                </a:tc>
                <a:tc>
                  <a:txBody>
                    <a:bodyPr/>
                    <a:lstStyle/>
                    <a:p>
                      <a:pPr marL="0" marR="0" lvl="0" indent="0" algn="l" defTabSz="711200" rtl="0" eaLnBrk="1" fontAlgn="auto" latinLnBrk="0" hangingPunct="1">
                        <a:lnSpc>
                          <a:spcPct val="100000"/>
                        </a:lnSpc>
                        <a:spcBef>
                          <a:spcPct val="0"/>
                        </a:spcBef>
                        <a:spcAft>
                          <a:spcPct val="0"/>
                        </a:spcAft>
                        <a:buClrTx/>
                        <a:buSzTx/>
                        <a:buFontTx/>
                        <a:buNone/>
                        <a:defRPr/>
                      </a:pPr>
                      <a:r>
                        <a:rPr lang="en-GB" sz="1000" b="1">
                          <a:solidFill>
                            <a:schemeClr val="tx1"/>
                          </a:solidFill>
                        </a:rPr>
                        <a:t>What are opportunities to add value </a:t>
                      </a:r>
                      <a:r>
                        <a:rPr lang="en-GB" sz="1000">
                          <a:solidFill>
                            <a:schemeClr val="tx1"/>
                          </a:solidFill>
                        </a:rPr>
                        <a:t> and what would be required to deliver this upside?</a:t>
                      </a:r>
                    </a:p>
                  </a:txBody>
                  <a:tcPr/>
                </a:tc>
                <a:extLst>
                  <a:ext uri="{0D108BD9-81ED-4DB2-BD59-A6C34878D82A}">
                    <a16:rowId xmlns:a16="http://schemas.microsoft.com/office/drawing/2014/main" val="1410027004"/>
                  </a:ext>
                </a:extLst>
              </a:tr>
              <a:tr h="254000">
                <a:tc>
                  <a:txBody>
                    <a:bodyPr/>
                    <a:lstStyle/>
                    <a:p>
                      <a:pPr marL="0" lvl="0" indent="0" algn="l">
                        <a:spcBef>
                          <a:spcPct val="0"/>
                        </a:spcBef>
                        <a:spcAft>
                          <a:spcPct val="0"/>
                        </a:spcAft>
                        <a:buFontTx/>
                        <a:buNone/>
                      </a:pPr>
                      <a:r>
                        <a:rPr lang="en-GB" sz="1000" b="1">
                          <a:solidFill>
                            <a:srgbClr val="333333"/>
                          </a:solidFill>
                        </a:rPr>
                        <a:t>Strong/accelerating market growth</a:t>
                      </a:r>
                    </a:p>
                  </a:txBody>
                  <a:tcPr>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marL="0" indent="0">
                        <a:spcBef>
                          <a:spcPct val="0"/>
                        </a:spcBef>
                        <a:buFontTx/>
                        <a:buNone/>
                      </a:pPr>
                      <a:endParaRPr lang="en-GB" sz="1000">
                        <a:solidFill>
                          <a:srgbClr val="FFFFFF"/>
                        </a:solidFill>
                        <a:latin typeface="+mn-lt"/>
                      </a:endParaRPr>
                    </a:p>
                  </a:txBody>
                  <a:tcPr marL="0" marR="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rgbClr val="333333"/>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lvl="0" indent="0">
                        <a:spcBef>
                          <a:spcPts val="1200"/>
                        </a:spcBef>
                        <a:spcAft>
                          <a:spcPct val="0"/>
                        </a:spcAft>
                        <a:buFontTx/>
                        <a:buNone/>
                      </a:pPr>
                      <a:r>
                        <a:rPr lang="en-GB" sz="1000" b="0"/>
                        <a:t>Critical to go deep on market growth drivers/inflection points/S-curves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lvl="0" indent="0">
                        <a:spcBef>
                          <a:spcPts val="1200"/>
                        </a:spcBef>
                        <a:spcAft>
                          <a:spcPct val="0"/>
                        </a:spcAft>
                        <a:buFontTx/>
                        <a:buNone/>
                      </a:pPr>
                      <a:r>
                        <a:rPr lang="en-GB" sz="1000" b="0"/>
                        <a:t>Important to check comp position enables Co’s to grow rapidly with/ahead of market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bg1"/>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573121416"/>
                  </a:ext>
                </a:extLst>
              </a:tr>
              <a:tr h="254000">
                <a:tc>
                  <a:txBody>
                    <a:bodyPr/>
                    <a:lstStyle/>
                    <a:p>
                      <a:pPr marL="0" lvl="0" indent="0" algn="l">
                        <a:spcBef>
                          <a:spcPct val="0"/>
                        </a:spcBef>
                        <a:spcAft>
                          <a:spcPct val="0"/>
                        </a:spcAft>
                        <a:buFontTx/>
                        <a:buNone/>
                      </a:pPr>
                      <a:r>
                        <a:rPr lang="en-GB" sz="1000" b="1">
                          <a:solidFill>
                            <a:srgbClr val="5C5C5C"/>
                          </a:solidFill>
                        </a:rPr>
                        <a:t>Strong market share gain potential</a:t>
                      </a:r>
                    </a:p>
                  </a:txBody>
                  <a:tcPr>
                    <a:lnL w="19050"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tcPr>
                </a:tc>
                <a:tc>
                  <a:txBody>
                    <a:bodyPr/>
                    <a:lstStyle/>
                    <a:p>
                      <a:pPr marL="0" lvl="0" indent="0">
                        <a:spcBef>
                          <a:spcPts val="1200"/>
                        </a:spcBef>
                        <a:spcAft>
                          <a:spcPct val="0"/>
                        </a:spcAft>
                        <a:buFontTx/>
                        <a:buNone/>
                      </a:pPr>
                      <a:endParaRPr lang="en-GB" sz="1000">
                        <a:solidFill>
                          <a:srgbClr val="FFFFFF"/>
                        </a:solidFill>
                      </a:endParaRPr>
                    </a:p>
                  </a:txBody>
                  <a:tcPr marL="0" marR="0" marT="0" marB="0">
                    <a:lnL w="12700" cap="flat" cmpd="sng" algn="ctr">
                      <a:solidFill>
                        <a:schemeClr val="bg1"/>
                      </a:solidFill>
                      <a:prstDash val="solid"/>
                      <a:round/>
                      <a:headEnd type="none" w="med" len="med"/>
                      <a:tailEnd type="none" w="med" len="med"/>
                    </a:lnL>
                    <a:lnR w="19050" cap="flat" cmpd="sng" algn="ctr">
                      <a:solidFill>
                        <a:schemeClr val="accent3"/>
                      </a:solidFill>
                      <a:prstDash val="solid"/>
                      <a:round/>
                      <a:headEnd type="none" w="med" len="med"/>
                      <a:tailEnd type="none" w="med" len="med"/>
                    </a:lnR>
                    <a:lnT w="19050" cap="flat" cmpd="sng" algn="ctr">
                      <a:solidFill>
                        <a:schemeClr val="accent3"/>
                      </a:solidFill>
                      <a:prstDash val="solid"/>
                      <a:round/>
                      <a:headEnd type="none" w="med" len="med"/>
                      <a:tailEnd type="none" w="med" len="med"/>
                    </a:lnT>
                    <a:lnB w="19050" cap="flat" cmpd="sng" algn="ctr">
                      <a:solidFill>
                        <a:schemeClr val="accent3"/>
                      </a:solidFill>
                      <a:prstDash val="solid"/>
                      <a:round/>
                      <a:headEnd type="none" w="med" len="med"/>
                      <a:tailEnd type="none" w="med" len="med"/>
                    </a:lnB>
                    <a:solidFill>
                      <a:srgbClr val="5C5C5C"/>
                    </a:solidFill>
                  </a:tcPr>
                </a:tc>
                <a:tc>
                  <a:txBody>
                    <a:bodyPr/>
                    <a:lstStyle/>
                    <a:p>
                      <a:pPr marL="0" lvl="0" indent="0">
                        <a:spcBef>
                          <a:spcPts val="1200"/>
                        </a:spcBef>
                        <a:spcAft>
                          <a:spcPct val="0"/>
                        </a:spcAft>
                        <a:buFontTx/>
                        <a:buNone/>
                      </a:pPr>
                      <a:r>
                        <a:rPr lang="en-GB" sz="1000">
                          <a:solidFill>
                            <a:schemeClr val="tx1"/>
                          </a:solidFill>
                        </a:rPr>
                        <a:t>Key to understand customer ‘sweet spot’</a:t>
                      </a:r>
                    </a:p>
                  </a:txBody>
                  <a:tcPr>
                    <a:lnL w="19050" cap="flat" cmpd="sng" algn="ctr">
                      <a:solidFill>
                        <a:schemeClr val="accent3"/>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9999"/>
                    </a:solidFill>
                  </a:tcPr>
                </a:tc>
                <a:tc>
                  <a:txBody>
                    <a:bodyPr/>
                    <a:lstStyle/>
                    <a:p>
                      <a:pPr marL="0" lvl="0" indent="0">
                        <a:spcBef>
                          <a:spcPts val="1200"/>
                        </a:spcBef>
                        <a:spcAft>
                          <a:spcPct val="0"/>
                        </a:spcAft>
                        <a:buFontTx/>
                        <a:buNone/>
                      </a:pPr>
                      <a:r>
                        <a:rPr lang="en-GB" sz="1000">
                          <a:solidFill>
                            <a:srgbClr val="000000"/>
                          </a:solidFill>
                        </a:rPr>
                        <a:t>Critical to map degree of differentiation and customer’s buying</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lvl="0" indent="0">
                        <a:spcBef>
                          <a:spcPts val="1200"/>
                        </a:spcBef>
                        <a:spcAft>
                          <a:spcPct val="0"/>
                        </a:spcAft>
                        <a:buFontTx/>
                        <a:buNone/>
                      </a:pPr>
                      <a:r>
                        <a:rPr lang="en-GB" sz="1000">
                          <a:solidFill>
                            <a:srgbClr val="000000"/>
                          </a:solidFill>
                        </a:rPr>
                        <a:t>Base case must have ‘justified’ share gain forecasts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E2D6"/>
                    </a:solidFill>
                  </a:tcPr>
                </a:tc>
                <a:tc>
                  <a:txBody>
                    <a:bodyPr/>
                    <a:lstStyle/>
                    <a:p>
                      <a:pPr marL="0" indent="0">
                        <a:spcBef>
                          <a:spcPct val="0"/>
                        </a:spcBef>
                        <a:buFontTx/>
                        <a:buNone/>
                      </a:pPr>
                      <a:endParaRPr lang="en-GB" sz="1000">
                        <a:latin typeface="+mn-lt"/>
                      </a:endParaRPr>
                    </a:p>
                  </a:txBody>
                  <a:tcP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69999"/>
                    </a:solidFill>
                  </a:tcPr>
                </a:tc>
                <a:extLst>
                  <a:ext uri="{0D108BD9-81ED-4DB2-BD59-A6C34878D82A}">
                    <a16:rowId xmlns:a16="http://schemas.microsoft.com/office/drawing/2014/main" val="3959298022"/>
                  </a:ext>
                </a:extLst>
              </a:tr>
            </a:tbl>
          </a:graphicData>
        </a:graphic>
      </p:graphicFrame>
      <p:sp>
        <p:nvSpPr>
          <p:cNvPr id="42" name="Rectangle 41"/>
          <p:cNvSpPr>
            <a:spLocks noChangeAspect="1"/>
          </p:cNvSpPr>
          <p:nvPr/>
        </p:nvSpPr>
        <p:spPr bwMode="gray">
          <a:xfrm flipH="1">
            <a:off x="11533768" y="6408129"/>
            <a:ext cx="328032" cy="135703"/>
          </a:xfrm>
          <a:prstGeom prst="rect">
            <a:avLst/>
          </a:prstGeom>
          <a:solidFill>
            <a:srgbClr val="BBCABA"/>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000000"/>
              </a:solidFill>
            </a:endParaRPr>
          </a:p>
        </p:txBody>
      </p:sp>
      <p:sp>
        <p:nvSpPr>
          <p:cNvPr id="43" name="Rectangle 42"/>
          <p:cNvSpPr>
            <a:spLocks noChangeAspect="1"/>
          </p:cNvSpPr>
          <p:nvPr/>
        </p:nvSpPr>
        <p:spPr bwMode="gray">
          <a:xfrm flipH="1">
            <a:off x="11205736" y="6408129"/>
            <a:ext cx="328032" cy="135703"/>
          </a:xfrm>
          <a:prstGeom prst="rect">
            <a:avLst/>
          </a:prstGeom>
          <a:solidFill>
            <a:srgbClr val="DCE2D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000000"/>
              </a:solidFill>
            </a:endParaRPr>
          </a:p>
        </p:txBody>
      </p:sp>
      <p:sp>
        <p:nvSpPr>
          <p:cNvPr id="44" name="Rectangle 43"/>
          <p:cNvSpPr>
            <a:spLocks noChangeAspect="1"/>
          </p:cNvSpPr>
          <p:nvPr/>
        </p:nvSpPr>
        <p:spPr bwMode="gray">
          <a:xfrm flipH="1">
            <a:off x="10877703" y="6408129"/>
            <a:ext cx="328032" cy="135703"/>
          </a:xfrm>
          <a:prstGeom prst="rect">
            <a:avLst/>
          </a:prstGeom>
          <a:solidFill>
            <a:srgbClr val="FAEEC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000000"/>
              </a:solidFill>
            </a:endParaRPr>
          </a:p>
        </p:txBody>
      </p:sp>
      <p:sp>
        <p:nvSpPr>
          <p:cNvPr id="45" name="Rectangle 44"/>
          <p:cNvSpPr>
            <a:spLocks noChangeAspect="1"/>
          </p:cNvSpPr>
          <p:nvPr/>
        </p:nvSpPr>
        <p:spPr bwMode="gray">
          <a:xfrm flipH="1">
            <a:off x="10549672" y="6408129"/>
            <a:ext cx="328032" cy="135703"/>
          </a:xfrm>
          <a:prstGeom prst="rect">
            <a:avLst/>
          </a:prstGeom>
          <a:solidFill>
            <a:srgbClr val="F2DE8A"/>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000000"/>
              </a:solidFill>
            </a:endParaRPr>
          </a:p>
        </p:txBody>
      </p:sp>
      <p:sp>
        <p:nvSpPr>
          <p:cNvPr id="46" name="Rectangle 45"/>
          <p:cNvSpPr>
            <a:spLocks noChangeAspect="1"/>
          </p:cNvSpPr>
          <p:nvPr/>
        </p:nvSpPr>
        <p:spPr bwMode="gray">
          <a:xfrm flipH="1">
            <a:off x="10221640" y="6408129"/>
            <a:ext cx="328032" cy="135703"/>
          </a:xfrm>
          <a:prstGeom prst="rect">
            <a:avLst/>
          </a:prstGeom>
          <a:solidFill>
            <a:srgbClr val="D6999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47" name="Rectangle 46"/>
          <p:cNvSpPr/>
          <p:nvPr/>
        </p:nvSpPr>
        <p:spPr bwMode="gray">
          <a:xfrm flipH="1">
            <a:off x="9893607" y="6408129"/>
            <a:ext cx="328032" cy="135703"/>
          </a:xfrm>
          <a:prstGeom prst="rect">
            <a:avLst/>
          </a:prstGeom>
          <a:solidFill>
            <a:srgbClr val="C2666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FFFFFF"/>
              </a:solidFill>
            </a:endParaRPr>
          </a:p>
        </p:txBody>
      </p:sp>
      <p:sp>
        <p:nvSpPr>
          <p:cNvPr id="48" name="TextBox 47"/>
          <p:cNvSpPr txBox="1"/>
          <p:nvPr/>
        </p:nvSpPr>
        <p:spPr bwMode="gray">
          <a:xfrm>
            <a:off x="9893607" y="6244709"/>
            <a:ext cx="410369" cy="153888"/>
          </a:xfrm>
          <a:prstGeom prst="rect">
            <a:avLst/>
          </a:prstGeom>
          <a:noFill/>
        </p:spPr>
        <p:txBody>
          <a:bodyPr wrap="none" lIns="0" tIns="0" rIns="0" bIns="0" rtlCol="0">
            <a:spAutoFit/>
          </a:bodyPr>
          <a:lstStyle/>
          <a:p>
            <a:pPr marL="0" indent="0">
              <a:buNone/>
            </a:pPr>
            <a:r>
              <a:rPr lang="en-GB" sz="1000"/>
              <a:t>Level 1</a:t>
            </a:r>
          </a:p>
        </p:txBody>
      </p:sp>
      <p:sp>
        <p:nvSpPr>
          <p:cNvPr id="49" name="TextBox 48"/>
          <p:cNvSpPr txBox="1"/>
          <p:nvPr/>
        </p:nvSpPr>
        <p:spPr bwMode="gray">
          <a:xfrm>
            <a:off x="11451431" y="6244709"/>
            <a:ext cx="410369" cy="153888"/>
          </a:xfrm>
          <a:prstGeom prst="rect">
            <a:avLst/>
          </a:prstGeom>
          <a:noFill/>
        </p:spPr>
        <p:txBody>
          <a:bodyPr wrap="none" lIns="0" tIns="0" rIns="0" bIns="0" rtlCol="0">
            <a:spAutoFit/>
          </a:bodyPr>
          <a:lstStyle/>
          <a:p>
            <a:pPr marL="0" indent="0">
              <a:buNone/>
            </a:pPr>
            <a:r>
              <a:rPr lang="en-GB" sz="1000"/>
              <a:t>Level 3</a:t>
            </a:r>
          </a:p>
        </p:txBody>
      </p:sp>
      <p:sp>
        <p:nvSpPr>
          <p:cNvPr id="50" name="TextBox 49"/>
          <p:cNvSpPr txBox="1"/>
          <p:nvPr/>
        </p:nvSpPr>
        <p:spPr bwMode="gray">
          <a:xfrm>
            <a:off x="10673144" y="6244709"/>
            <a:ext cx="410369" cy="153888"/>
          </a:xfrm>
          <a:prstGeom prst="rect">
            <a:avLst/>
          </a:prstGeom>
          <a:noFill/>
        </p:spPr>
        <p:txBody>
          <a:bodyPr wrap="none" lIns="0" tIns="0" rIns="0" bIns="0" rtlCol="0">
            <a:spAutoFit/>
          </a:bodyPr>
          <a:lstStyle/>
          <a:p>
            <a:pPr marL="0" indent="0">
              <a:buNone/>
            </a:pPr>
            <a:r>
              <a:rPr lang="en-GB" sz="1000"/>
              <a:t>Level 2</a:t>
            </a:r>
          </a:p>
        </p:txBody>
      </p:sp>
      <p:sp>
        <p:nvSpPr>
          <p:cNvPr id="51" name="btfpCallout548578"/>
          <p:cNvSpPr/>
          <p:nvPr>
            <p:custDataLst>
              <p:tags r:id="rId3"/>
            </p:custDataLst>
          </p:nvPr>
        </p:nvSpPr>
        <p:spPr bwMode="gray">
          <a:xfrm>
            <a:off x="1603169" y="3484094"/>
            <a:ext cx="1986827" cy="514886"/>
          </a:xfrm>
          <a:prstGeom prst="wedgeRectCallout">
            <a:avLst>
              <a:gd name="adj1" fmla="val 23992"/>
              <a:gd name="adj2" fmla="val -127770"/>
            </a:avLst>
          </a:prstGeom>
          <a:solidFill>
            <a:srgbClr val="FFFFFF"/>
          </a:solidFill>
          <a:ln w="19050">
            <a:solidFill>
              <a:srgbClr val="5C5C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73" tIns="72073" rIns="72073" bIns="72073" numCol="1" spcCol="0" rtlCol="0" fromWordArt="0" anchor="ctr" anchorCtr="0" forceAA="0" compatLnSpc="1">
            <a:prstTxWarp prst="textNoShape">
              <a:avLst/>
            </a:prstTxWarp>
            <a:spAutoFit/>
          </a:bodyPr>
          <a:lstStyle/>
          <a:p>
            <a:pPr marL="0" indent="0">
              <a:buNone/>
            </a:pPr>
            <a:r>
              <a:rPr lang="en-GB" sz="1200">
                <a:solidFill>
                  <a:srgbClr val="5C5C5C"/>
                </a:solidFill>
              </a:rPr>
              <a:t>Key to </a:t>
            </a:r>
            <a:r>
              <a:rPr lang="en-GB" sz="1200" b="1">
                <a:solidFill>
                  <a:srgbClr val="5C5C5C"/>
                </a:solidFill>
              </a:rPr>
              <a:t>understand customer ‘sweet spot’</a:t>
            </a:r>
          </a:p>
        </p:txBody>
      </p:sp>
      <p:sp>
        <p:nvSpPr>
          <p:cNvPr id="52" name="btfpCallout416354"/>
          <p:cNvSpPr/>
          <p:nvPr>
            <p:custDataLst>
              <p:tags r:id="rId4"/>
            </p:custDataLst>
          </p:nvPr>
        </p:nvSpPr>
        <p:spPr bwMode="gray">
          <a:xfrm>
            <a:off x="4975496" y="3484094"/>
            <a:ext cx="2790702" cy="884217"/>
          </a:xfrm>
          <a:prstGeom prst="wedgeRectCallout">
            <a:avLst>
              <a:gd name="adj1" fmla="val 19623"/>
              <a:gd name="adj2" fmla="val -94619"/>
            </a:avLst>
          </a:prstGeom>
          <a:solidFill>
            <a:srgbClr val="FFFFFF"/>
          </a:solidFill>
          <a:ln w="19050">
            <a:solidFill>
              <a:srgbClr val="5C5C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73" tIns="72073" rIns="72073" bIns="72073" numCol="1" spcCol="0" rtlCol="0" fromWordArt="0" anchor="ctr" anchorCtr="0" forceAA="0" compatLnSpc="1">
            <a:prstTxWarp prst="textNoShape">
              <a:avLst/>
            </a:prstTxWarp>
            <a:spAutoFit/>
          </a:bodyPr>
          <a:lstStyle/>
          <a:p>
            <a:pPr marL="0" indent="0">
              <a:buNone/>
            </a:pPr>
            <a:r>
              <a:rPr lang="en-GB" sz="1200">
                <a:solidFill>
                  <a:srgbClr val="5C5C5C"/>
                </a:solidFill>
              </a:rPr>
              <a:t>Critical to </a:t>
            </a:r>
            <a:r>
              <a:rPr lang="en-GB" sz="1200" b="1">
                <a:solidFill>
                  <a:srgbClr val="5C5C5C"/>
                </a:solidFill>
              </a:rPr>
              <a:t>lay out the target’s real degree of differentiation and customer’s buying behaviour/ requirements to switch</a:t>
            </a:r>
          </a:p>
        </p:txBody>
      </p:sp>
      <p:sp>
        <p:nvSpPr>
          <p:cNvPr id="53" name="btfpCallout761662"/>
          <p:cNvSpPr/>
          <p:nvPr>
            <p:custDataLst>
              <p:tags r:id="rId5"/>
            </p:custDataLst>
          </p:nvPr>
        </p:nvSpPr>
        <p:spPr bwMode="gray">
          <a:xfrm>
            <a:off x="8645375" y="3484094"/>
            <a:ext cx="2396344" cy="514886"/>
          </a:xfrm>
          <a:prstGeom prst="wedgeRectCallout">
            <a:avLst>
              <a:gd name="adj1" fmla="val -24337"/>
              <a:gd name="adj2" fmla="val -103569"/>
            </a:avLst>
          </a:prstGeom>
          <a:solidFill>
            <a:srgbClr val="FFFFFF"/>
          </a:solidFill>
          <a:ln w="19050">
            <a:solidFill>
              <a:srgbClr val="5C5C5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73" tIns="72073" rIns="72073" bIns="72073" numCol="1" spcCol="0" rtlCol="0" fromWordArt="0" anchor="ctr" anchorCtr="0" forceAA="0" compatLnSpc="1">
            <a:prstTxWarp prst="textNoShape">
              <a:avLst/>
            </a:prstTxWarp>
            <a:spAutoFit/>
          </a:bodyPr>
          <a:lstStyle/>
          <a:p>
            <a:pPr marL="0" indent="0">
              <a:buNone/>
            </a:pPr>
            <a:r>
              <a:rPr lang="en-GB" sz="1200">
                <a:solidFill>
                  <a:srgbClr val="5C5C5C"/>
                </a:solidFill>
              </a:rPr>
              <a:t>Base case must have ‘justified’ market share gain forecasts</a:t>
            </a:r>
          </a:p>
        </p:txBody>
      </p:sp>
    </p:spTree>
    <p:custDataLst>
      <p:tags r:id="rId1"/>
    </p:custDataLst>
    <p:extLst>
      <p:ext uri="{BB962C8B-B14F-4D97-AF65-F5344CB8AC3E}">
        <p14:creationId xmlns:p14="http://schemas.microsoft.com/office/powerpoint/2010/main" val="407596622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btfpColumnIndicatorGroup2">
            <a:extLst>
              <a:ext uri="{FF2B5EF4-FFF2-40B4-BE49-F238E27FC236}">
                <a16:creationId xmlns:a16="http://schemas.microsoft.com/office/drawing/2014/main" id="{381BB172-B36F-4670-B89B-39589CE7C140}"/>
              </a:ext>
            </a:extLst>
          </p:cNvPr>
          <p:cNvGrpSpPr/>
          <p:nvPr/>
        </p:nvGrpSpPr>
        <p:grpSpPr>
          <a:xfrm>
            <a:off x="0" y="6926580"/>
            <a:ext cx="12192000" cy="137160"/>
            <a:chOff x="0" y="6926580"/>
            <a:chExt cx="12192000" cy="137160"/>
          </a:xfrm>
        </p:grpSpPr>
        <p:sp>
          <p:nvSpPr>
            <p:cNvPr id="11" name="btfpColumnGapBlocker594287">
              <a:extLst>
                <a:ext uri="{FF2B5EF4-FFF2-40B4-BE49-F238E27FC236}">
                  <a16:creationId xmlns:a16="http://schemas.microsoft.com/office/drawing/2014/main" id="{B16FC4D0-1EFE-4030-8443-C4610ABA263F}"/>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361799">
              <a:extLst>
                <a:ext uri="{FF2B5EF4-FFF2-40B4-BE49-F238E27FC236}">
                  <a16:creationId xmlns:a16="http://schemas.microsoft.com/office/drawing/2014/main" id="{17D6EA69-5BC6-4A02-B519-755FAE9BC074}"/>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726694">
              <a:extLst>
                <a:ext uri="{FF2B5EF4-FFF2-40B4-BE49-F238E27FC236}">
                  <a16:creationId xmlns:a16="http://schemas.microsoft.com/office/drawing/2014/main" id="{56EDC1E8-626F-480A-B397-9DA4BA21B3F5}"/>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946624">
              <a:extLst>
                <a:ext uri="{FF2B5EF4-FFF2-40B4-BE49-F238E27FC236}">
                  <a16:creationId xmlns:a16="http://schemas.microsoft.com/office/drawing/2014/main" id="{7A7FC787-1C30-4BBD-90D0-28B2BE279A00}"/>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2" name="btfpColumnIndicatorGroup1">
            <a:extLst>
              <a:ext uri="{FF2B5EF4-FFF2-40B4-BE49-F238E27FC236}">
                <a16:creationId xmlns:a16="http://schemas.microsoft.com/office/drawing/2014/main" id="{CD0A0A97-D431-4E59-89B0-DB4BE276114E}"/>
              </a:ext>
            </a:extLst>
          </p:cNvPr>
          <p:cNvGrpSpPr/>
          <p:nvPr/>
        </p:nvGrpSpPr>
        <p:grpSpPr>
          <a:xfrm>
            <a:off x="0" y="-205740"/>
            <a:ext cx="12192000" cy="137160"/>
            <a:chOff x="0" y="-205740"/>
            <a:chExt cx="12192000" cy="137160"/>
          </a:xfrm>
        </p:grpSpPr>
        <p:sp>
          <p:nvSpPr>
            <p:cNvPr id="10" name="btfpColumnGapBlocker670956">
              <a:extLst>
                <a:ext uri="{FF2B5EF4-FFF2-40B4-BE49-F238E27FC236}">
                  <a16:creationId xmlns:a16="http://schemas.microsoft.com/office/drawing/2014/main" id="{240982BC-6003-419E-A4D3-7F7E3E2A3F76}"/>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7" name="btfpColumnGapBlocker561446">
              <a:extLst>
                <a:ext uri="{FF2B5EF4-FFF2-40B4-BE49-F238E27FC236}">
                  <a16:creationId xmlns:a16="http://schemas.microsoft.com/office/drawing/2014/main" id="{2D34C356-BD8D-4613-AA78-EE8D9BB0C531}"/>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 name="btfpColumnIndicator594030">
              <a:extLst>
                <a:ext uri="{FF2B5EF4-FFF2-40B4-BE49-F238E27FC236}">
                  <a16:creationId xmlns:a16="http://schemas.microsoft.com/office/drawing/2014/main" id="{7C389DB1-6E91-4727-A4C8-FA2C58011B34}"/>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 name="btfpColumnIndicator663620">
              <a:extLst>
                <a:ext uri="{FF2B5EF4-FFF2-40B4-BE49-F238E27FC236}">
                  <a16:creationId xmlns:a16="http://schemas.microsoft.com/office/drawing/2014/main" id="{E18842C6-1248-46AE-9AD4-AA86A3FE52EC}"/>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1035271" name="btfpBulletedList299278"/>
          <p:cNvSpPr>
            <a:spLocks noChangeArrowheads="1"/>
          </p:cNvSpPr>
          <p:nvPr>
            <p:custDataLst>
              <p:tags r:id="rId2"/>
            </p:custDataLst>
          </p:nvPr>
        </p:nvSpPr>
        <p:spPr bwMode="auto">
          <a:xfrm>
            <a:off x="9758679" y="1884639"/>
            <a:ext cx="2103120" cy="4189215"/>
          </a:xfrm>
          <a:prstGeom prst="rect">
            <a:avLst/>
          </a:prstGeom>
          <a:noFill/>
          <a:ln w="9525">
            <a:noFill/>
            <a:miter lim="800000"/>
          </a:ln>
          <a:effectLst/>
        </p:spPr>
        <p:txBody>
          <a:bodyPr wrap="square" lIns="36000" tIns="36000" rIns="36000" bIns="36000">
            <a:spAutoFit/>
          </a:bodyPr>
          <a:lstStyle/>
          <a:p>
            <a:pPr fontAlgn="ctr">
              <a:spcBef>
                <a:spcPts val="900"/>
              </a:spcBef>
            </a:pPr>
            <a:r>
              <a:rPr lang="en-GB" sz="1000" b="1"/>
              <a:t>Purchase &amp; decision process</a:t>
            </a:r>
          </a:p>
          <a:p>
            <a:pPr fontAlgn="ctr">
              <a:spcBef>
                <a:spcPts val="900"/>
              </a:spcBef>
            </a:pPr>
            <a:r>
              <a:rPr lang="en-GB" sz="1000"/>
              <a:t>Market price trends</a:t>
            </a:r>
          </a:p>
          <a:p>
            <a:pPr fontAlgn="ctr">
              <a:spcBef>
                <a:spcPts val="900"/>
              </a:spcBef>
            </a:pPr>
            <a:r>
              <a:rPr lang="en-GB" sz="1000" b="1"/>
              <a:t>Cyclicality</a:t>
            </a:r>
          </a:p>
          <a:p>
            <a:pPr fontAlgn="ctr">
              <a:spcBef>
                <a:spcPts val="900"/>
              </a:spcBef>
            </a:pPr>
            <a:r>
              <a:rPr lang="en-GB" sz="1000" b="1"/>
              <a:t>(Digital) disruption risk</a:t>
            </a:r>
          </a:p>
          <a:p>
            <a:pPr fontAlgn="ctr">
              <a:spcBef>
                <a:spcPts val="900"/>
              </a:spcBef>
            </a:pPr>
            <a:r>
              <a:rPr lang="en-GB" sz="1000" b="1"/>
              <a:t>Product penetration</a:t>
            </a:r>
          </a:p>
          <a:p>
            <a:pPr fontAlgn="ctr">
              <a:spcBef>
                <a:spcPts val="900"/>
              </a:spcBef>
            </a:pPr>
            <a:r>
              <a:rPr lang="en-GB" sz="1000" b="1"/>
              <a:t>Cost positioning and             margin analysis</a:t>
            </a:r>
          </a:p>
          <a:p>
            <a:pPr fontAlgn="ctr">
              <a:spcBef>
                <a:spcPts val="900"/>
              </a:spcBef>
              <a:buSzTx/>
            </a:pPr>
            <a:r>
              <a:rPr lang="en-GB" sz="1000"/>
              <a:t>Customer advocacy &amp; satisfaction (NPS)</a:t>
            </a:r>
          </a:p>
          <a:p>
            <a:pPr fontAlgn="ctr">
              <a:spcBef>
                <a:spcPts val="900"/>
              </a:spcBef>
            </a:pPr>
            <a:r>
              <a:rPr lang="en-GB" sz="1000" b="1"/>
              <a:t>Relative performance on KPCs</a:t>
            </a:r>
          </a:p>
          <a:p>
            <a:pPr fontAlgn="ctr">
              <a:spcBef>
                <a:spcPts val="900"/>
              </a:spcBef>
            </a:pPr>
            <a:r>
              <a:rPr lang="en-GB" sz="1000"/>
              <a:t>Technological advantage </a:t>
            </a:r>
          </a:p>
          <a:p>
            <a:pPr fontAlgn="ctr">
              <a:spcBef>
                <a:spcPts val="900"/>
              </a:spcBef>
            </a:pPr>
            <a:r>
              <a:rPr lang="en-GB" sz="1000" b="1"/>
              <a:t>Customer churn &amp; stickiness</a:t>
            </a:r>
          </a:p>
          <a:p>
            <a:pPr fontAlgn="ctr">
              <a:spcBef>
                <a:spcPts val="900"/>
              </a:spcBef>
            </a:pPr>
            <a:r>
              <a:rPr lang="en-GB" sz="1000" b="1"/>
              <a:t>Customer concentration and pipeline analysis</a:t>
            </a:r>
          </a:p>
          <a:p>
            <a:pPr fontAlgn="ctr">
              <a:spcBef>
                <a:spcPts val="900"/>
              </a:spcBef>
            </a:pPr>
            <a:r>
              <a:rPr lang="en-GB" sz="1000"/>
              <a:t>Operational efficiency</a:t>
            </a:r>
          </a:p>
          <a:p>
            <a:pPr fontAlgn="ctr">
              <a:spcBef>
                <a:spcPts val="900"/>
              </a:spcBef>
            </a:pPr>
            <a:r>
              <a:rPr lang="en-GB" sz="1000" b="1"/>
              <a:t>Ability to navigate change</a:t>
            </a:r>
          </a:p>
          <a:p>
            <a:pPr fontAlgn="ctr">
              <a:spcBef>
                <a:spcPts val="900"/>
              </a:spcBef>
              <a:buSzTx/>
            </a:pPr>
            <a:r>
              <a:rPr lang="en-GB" sz="1000" b="1"/>
              <a:t>…</a:t>
            </a:r>
          </a:p>
        </p:txBody>
      </p:sp>
      <p:sp>
        <p:nvSpPr>
          <p:cNvPr id="1035272" name="btfpBulletedList672279"/>
          <p:cNvSpPr>
            <a:spLocks noChangeArrowheads="1"/>
          </p:cNvSpPr>
          <p:nvPr>
            <p:custDataLst>
              <p:tags r:id="rId3"/>
            </p:custDataLst>
          </p:nvPr>
        </p:nvSpPr>
        <p:spPr bwMode="auto">
          <a:xfrm>
            <a:off x="2687319" y="1884639"/>
            <a:ext cx="2103120" cy="4227687"/>
          </a:xfrm>
          <a:prstGeom prst="rect">
            <a:avLst/>
          </a:prstGeom>
          <a:noFill/>
          <a:ln w="9525">
            <a:noFill/>
            <a:miter lim="800000"/>
          </a:ln>
          <a:effectLst/>
        </p:spPr>
        <p:txBody>
          <a:bodyPr wrap="square" lIns="36000" tIns="36000" rIns="36000" bIns="36000">
            <a:spAutoFit/>
          </a:bodyPr>
          <a:lstStyle/>
          <a:p>
            <a:pPr>
              <a:spcBef>
                <a:spcPts val="900"/>
              </a:spcBef>
              <a:buSzTx/>
            </a:pPr>
            <a:r>
              <a:rPr lang="en-GB" sz="1000"/>
              <a:t>Market sizing &amp; segmentation</a:t>
            </a:r>
          </a:p>
          <a:p>
            <a:pPr>
              <a:spcBef>
                <a:spcPts val="900"/>
              </a:spcBef>
              <a:buSzTx/>
            </a:pPr>
            <a:r>
              <a:rPr lang="en-GB" sz="1000"/>
              <a:t>Market growth driver analysis</a:t>
            </a:r>
          </a:p>
          <a:p>
            <a:pPr fontAlgn="ctr">
              <a:spcBef>
                <a:spcPts val="900"/>
              </a:spcBef>
              <a:buSzTx/>
            </a:pPr>
            <a:r>
              <a:rPr lang="en-GB" sz="1000" b="1"/>
              <a:t>(Digital) disruption risk</a:t>
            </a:r>
          </a:p>
          <a:p>
            <a:pPr fontAlgn="ctr">
              <a:spcBef>
                <a:spcPts val="900"/>
              </a:spcBef>
              <a:buSzTx/>
            </a:pPr>
            <a:r>
              <a:rPr lang="en-GB" sz="1000" b="1"/>
              <a:t>Customer segmentation</a:t>
            </a:r>
          </a:p>
          <a:p>
            <a:pPr fontAlgn="ctr">
              <a:spcBef>
                <a:spcPts val="900"/>
              </a:spcBef>
              <a:buSzTx/>
            </a:pPr>
            <a:r>
              <a:rPr lang="en-GB" sz="1000" b="1"/>
              <a:t>Customer advocacy &amp; satisfaction (NPS)</a:t>
            </a:r>
          </a:p>
          <a:p>
            <a:pPr>
              <a:spcBef>
                <a:spcPts val="900"/>
              </a:spcBef>
              <a:buSzTx/>
            </a:pPr>
            <a:r>
              <a:rPr lang="en-GB" sz="1000" b="1"/>
              <a:t>Customer churn and stickiness (incl. installed base or equivalent)</a:t>
            </a:r>
          </a:p>
          <a:p>
            <a:pPr fontAlgn="ctr">
              <a:spcBef>
                <a:spcPts val="900"/>
              </a:spcBef>
            </a:pPr>
            <a:r>
              <a:rPr lang="en-GB" sz="1000" b="1"/>
              <a:t>Relative performance on KPCs</a:t>
            </a:r>
          </a:p>
          <a:p>
            <a:pPr fontAlgn="ctr">
              <a:spcBef>
                <a:spcPts val="900"/>
              </a:spcBef>
              <a:buSzTx/>
            </a:pPr>
            <a:r>
              <a:rPr lang="en-GB" sz="1000" b="1"/>
              <a:t>Competitive positioning and advantage</a:t>
            </a:r>
          </a:p>
          <a:p>
            <a:pPr fontAlgn="ctr">
              <a:spcBef>
                <a:spcPts val="900"/>
              </a:spcBef>
              <a:buSzTx/>
            </a:pPr>
            <a:r>
              <a:rPr lang="en-GB" sz="1000"/>
              <a:t>Pricing models and benchmarking</a:t>
            </a:r>
          </a:p>
          <a:p>
            <a:pPr fontAlgn="ctr">
              <a:spcBef>
                <a:spcPts val="900"/>
              </a:spcBef>
              <a:buSzTx/>
            </a:pPr>
            <a:r>
              <a:rPr lang="en-GB" sz="1000"/>
              <a:t>Employee satisfaction &amp; churn</a:t>
            </a:r>
          </a:p>
          <a:p>
            <a:pPr fontAlgn="ctr">
              <a:spcBef>
                <a:spcPts val="900"/>
              </a:spcBef>
              <a:buSzTx/>
            </a:pPr>
            <a:r>
              <a:rPr lang="en-GB" sz="1000" b="1"/>
              <a:t>Downside risk assessment</a:t>
            </a:r>
          </a:p>
          <a:p>
            <a:pPr fontAlgn="ctr">
              <a:spcBef>
                <a:spcPts val="900"/>
              </a:spcBef>
              <a:buSzTx/>
            </a:pPr>
            <a:r>
              <a:rPr lang="en-GB" sz="1000" b="1"/>
              <a:t>Ability to navigate change</a:t>
            </a:r>
          </a:p>
          <a:p>
            <a:pPr fontAlgn="ctr">
              <a:spcBef>
                <a:spcPts val="900"/>
              </a:spcBef>
              <a:buSzTx/>
            </a:pPr>
            <a:r>
              <a:rPr lang="en-GB" sz="1000" b="1"/>
              <a:t>…</a:t>
            </a:r>
          </a:p>
        </p:txBody>
      </p:sp>
      <p:sp>
        <p:nvSpPr>
          <p:cNvPr id="1035273" name="btfpBulletedList123612"/>
          <p:cNvSpPr>
            <a:spLocks noChangeArrowheads="1"/>
          </p:cNvSpPr>
          <p:nvPr>
            <p:custDataLst>
              <p:tags r:id="rId4"/>
            </p:custDataLst>
          </p:nvPr>
        </p:nvSpPr>
        <p:spPr bwMode="auto">
          <a:xfrm>
            <a:off x="7401559" y="1884639"/>
            <a:ext cx="2103120" cy="3766022"/>
          </a:xfrm>
          <a:prstGeom prst="rect">
            <a:avLst/>
          </a:prstGeom>
          <a:noFill/>
          <a:ln w="9525">
            <a:noFill/>
            <a:miter lim="800000"/>
          </a:ln>
          <a:effectLst/>
        </p:spPr>
        <p:txBody>
          <a:bodyPr wrap="square" lIns="36000" tIns="36000" rIns="36000" bIns="36000">
            <a:spAutoFit/>
          </a:bodyPr>
          <a:lstStyle/>
          <a:p>
            <a:pPr fontAlgn="ctr">
              <a:spcBef>
                <a:spcPts val="900"/>
              </a:spcBef>
              <a:buSzTx/>
            </a:pPr>
            <a:r>
              <a:rPr lang="en-GB" sz="1000"/>
              <a:t>Business definition</a:t>
            </a:r>
          </a:p>
          <a:p>
            <a:pPr fontAlgn="ctr">
              <a:spcBef>
                <a:spcPts val="900"/>
              </a:spcBef>
              <a:buSzTx/>
            </a:pPr>
            <a:r>
              <a:rPr lang="en-GB" sz="1000" b="1"/>
              <a:t>Purchase &amp; decision process</a:t>
            </a:r>
          </a:p>
          <a:p>
            <a:pPr fontAlgn="ctr">
              <a:spcBef>
                <a:spcPts val="900"/>
              </a:spcBef>
              <a:buSzTx/>
            </a:pPr>
            <a:r>
              <a:rPr lang="en-GB" sz="1000"/>
              <a:t>Value chain mapping/GTM</a:t>
            </a:r>
          </a:p>
          <a:p>
            <a:pPr fontAlgn="ctr">
              <a:spcBef>
                <a:spcPts val="900"/>
              </a:spcBef>
              <a:buSzTx/>
            </a:pPr>
            <a:r>
              <a:rPr lang="en-GB" sz="1000" b="1"/>
              <a:t>Customer churn &amp; stickiness</a:t>
            </a:r>
          </a:p>
          <a:p>
            <a:pPr fontAlgn="ctr">
              <a:spcBef>
                <a:spcPts val="900"/>
              </a:spcBef>
              <a:buSzTx/>
            </a:pPr>
            <a:r>
              <a:rPr lang="en-GB" sz="1000" b="1"/>
              <a:t>Market segmentation</a:t>
            </a:r>
          </a:p>
          <a:p>
            <a:pPr fontAlgn="ctr">
              <a:spcBef>
                <a:spcPts val="900"/>
              </a:spcBef>
              <a:buSzTx/>
            </a:pPr>
            <a:r>
              <a:rPr lang="en-GB" sz="1000" b="1"/>
              <a:t>Customer advocacy &amp; satisfaction (NPS)</a:t>
            </a:r>
          </a:p>
          <a:p>
            <a:pPr fontAlgn="ctr">
              <a:spcBef>
                <a:spcPts val="900"/>
              </a:spcBef>
              <a:buSzTx/>
            </a:pPr>
            <a:r>
              <a:rPr lang="en-GB" sz="1000" b="1"/>
              <a:t>Customer concentration</a:t>
            </a:r>
          </a:p>
          <a:p>
            <a:pPr fontAlgn="ctr">
              <a:spcBef>
                <a:spcPts val="900"/>
              </a:spcBef>
              <a:buSzTx/>
            </a:pPr>
            <a:r>
              <a:rPr lang="en-GB" sz="1000"/>
              <a:t>Recent selling performance</a:t>
            </a:r>
          </a:p>
          <a:p>
            <a:pPr fontAlgn="ctr">
              <a:spcBef>
                <a:spcPts val="900"/>
              </a:spcBef>
              <a:buSzTx/>
            </a:pPr>
            <a:r>
              <a:rPr lang="en-GB" sz="1000"/>
              <a:t>Pricing models</a:t>
            </a:r>
          </a:p>
          <a:p>
            <a:pPr fontAlgn="ctr">
              <a:spcBef>
                <a:spcPts val="900"/>
              </a:spcBef>
              <a:buSzTx/>
            </a:pPr>
            <a:r>
              <a:rPr lang="en-GB" sz="1000" b="1"/>
              <a:t>Downside risk assessment</a:t>
            </a:r>
          </a:p>
          <a:p>
            <a:pPr fontAlgn="ctr">
              <a:spcBef>
                <a:spcPts val="900"/>
              </a:spcBef>
              <a:buSzTx/>
            </a:pPr>
            <a:r>
              <a:rPr lang="en-GB" sz="1000" b="1"/>
              <a:t>Upside identification and sizing</a:t>
            </a:r>
            <a:r>
              <a:rPr lang="en-GB" sz="1000"/>
              <a:t> (incl. up/cross sell)</a:t>
            </a:r>
          </a:p>
          <a:p>
            <a:pPr fontAlgn="ctr">
              <a:spcBef>
                <a:spcPts val="900"/>
              </a:spcBef>
              <a:buSzTx/>
            </a:pPr>
            <a:r>
              <a:rPr lang="en-GB" sz="1000" err="1"/>
              <a:t>XaaS implications</a:t>
            </a:r>
          </a:p>
          <a:p>
            <a:pPr fontAlgn="ctr">
              <a:spcBef>
                <a:spcPts val="900"/>
              </a:spcBef>
              <a:buSzTx/>
            </a:pPr>
            <a:r>
              <a:rPr lang="en-GB" sz="1000"/>
              <a:t>…</a:t>
            </a:r>
          </a:p>
        </p:txBody>
      </p:sp>
      <p:sp>
        <p:nvSpPr>
          <p:cNvPr id="1035276" name="btfpBulletedList926429"/>
          <p:cNvSpPr>
            <a:spLocks noChangeArrowheads="1"/>
          </p:cNvSpPr>
          <p:nvPr>
            <p:custDataLst>
              <p:tags r:id="rId5"/>
            </p:custDataLst>
          </p:nvPr>
        </p:nvSpPr>
        <p:spPr bwMode="auto">
          <a:xfrm>
            <a:off x="330199" y="1884639"/>
            <a:ext cx="2103120" cy="4304631"/>
          </a:xfrm>
          <a:prstGeom prst="rect">
            <a:avLst/>
          </a:prstGeom>
          <a:noFill/>
          <a:ln w="9525">
            <a:noFill/>
            <a:miter lim="800000"/>
          </a:ln>
          <a:effectLst/>
        </p:spPr>
        <p:txBody>
          <a:bodyPr wrap="square" lIns="36000" tIns="36000" rIns="36000" bIns="36000">
            <a:spAutoFit/>
          </a:bodyPr>
          <a:lstStyle/>
          <a:p>
            <a:pPr fontAlgn="ctr">
              <a:spcBef>
                <a:spcPts val="900"/>
              </a:spcBef>
              <a:buSzTx/>
            </a:pPr>
            <a:r>
              <a:rPr lang="en-GB" sz="1000" b="1"/>
              <a:t>Customer corridor &amp; KPCs</a:t>
            </a:r>
          </a:p>
          <a:p>
            <a:pPr fontAlgn="ctr">
              <a:spcBef>
                <a:spcPts val="900"/>
              </a:spcBef>
              <a:buSzTx/>
            </a:pPr>
            <a:r>
              <a:rPr lang="en-GB" sz="1000" b="1"/>
              <a:t>LFL analysis</a:t>
            </a:r>
          </a:p>
          <a:p>
            <a:pPr fontAlgn="ctr">
              <a:spcBef>
                <a:spcPts val="900"/>
              </a:spcBef>
              <a:buSzTx/>
            </a:pPr>
            <a:r>
              <a:rPr lang="en-GB" sz="1000"/>
              <a:t>Drivers of store performance </a:t>
            </a:r>
          </a:p>
          <a:p>
            <a:pPr fontAlgn="ctr">
              <a:spcBef>
                <a:spcPts val="900"/>
              </a:spcBef>
              <a:buSzTx/>
            </a:pPr>
            <a:r>
              <a:rPr lang="en-GB" sz="1000"/>
              <a:t>Unit economics/SKU profitability</a:t>
            </a:r>
          </a:p>
          <a:p>
            <a:pPr fontAlgn="ctr">
              <a:spcBef>
                <a:spcPts val="900"/>
              </a:spcBef>
              <a:buSzTx/>
            </a:pPr>
            <a:r>
              <a:rPr lang="en-GB" sz="1000" b="1"/>
              <a:t>Customer segmentation</a:t>
            </a:r>
          </a:p>
          <a:p>
            <a:pPr fontAlgn="ctr">
              <a:spcBef>
                <a:spcPts val="900"/>
              </a:spcBef>
              <a:buSzTx/>
            </a:pPr>
            <a:r>
              <a:rPr lang="en-GB" sz="1000" b="1"/>
              <a:t>Digital &amp; omni-channel readiness</a:t>
            </a:r>
          </a:p>
          <a:p>
            <a:pPr fontAlgn="ctr">
              <a:spcBef>
                <a:spcPts val="900"/>
              </a:spcBef>
              <a:buSzTx/>
            </a:pPr>
            <a:r>
              <a:rPr lang="en-GB" sz="1000"/>
              <a:t>Local RMS and scale</a:t>
            </a:r>
          </a:p>
          <a:p>
            <a:pPr fontAlgn="ctr">
              <a:spcBef>
                <a:spcPts val="900"/>
              </a:spcBef>
              <a:buSzTx/>
            </a:pPr>
            <a:r>
              <a:rPr lang="en-GB" sz="1000" b="1"/>
              <a:t>Share of wallet</a:t>
            </a:r>
          </a:p>
          <a:p>
            <a:pPr fontAlgn="ctr">
              <a:spcBef>
                <a:spcPts val="900"/>
              </a:spcBef>
              <a:buSzTx/>
            </a:pPr>
            <a:r>
              <a:rPr lang="en-GB" sz="1000"/>
              <a:t>Customer advocacy &amp; satisfaction (NPS)</a:t>
            </a:r>
          </a:p>
          <a:p>
            <a:pPr fontAlgn="ctr">
              <a:spcBef>
                <a:spcPts val="900"/>
              </a:spcBef>
              <a:buSzTx/>
            </a:pPr>
            <a:r>
              <a:rPr lang="en-GB" sz="1000" b="1"/>
              <a:t>Purchasing repertoire</a:t>
            </a:r>
          </a:p>
          <a:p>
            <a:pPr fontAlgn="ctr">
              <a:spcBef>
                <a:spcPts val="900"/>
              </a:spcBef>
              <a:buSzTx/>
            </a:pPr>
            <a:r>
              <a:rPr lang="en-GB" sz="1000" b="1"/>
              <a:t>Awareness/penetration</a:t>
            </a:r>
          </a:p>
          <a:p>
            <a:pPr fontAlgn="ctr">
              <a:spcBef>
                <a:spcPts val="900"/>
              </a:spcBef>
              <a:buSzTx/>
            </a:pPr>
            <a:r>
              <a:rPr lang="en-GB" sz="1000" b="1"/>
              <a:t>Downside risk assessment</a:t>
            </a:r>
          </a:p>
          <a:p>
            <a:pPr fontAlgn="ctr">
              <a:spcBef>
                <a:spcPts val="900"/>
              </a:spcBef>
              <a:buSzTx/>
            </a:pPr>
            <a:r>
              <a:rPr lang="en-GB" sz="1000"/>
              <a:t>White space analysis </a:t>
            </a:r>
          </a:p>
          <a:p>
            <a:pPr fontAlgn="ctr">
              <a:spcBef>
                <a:spcPts val="900"/>
              </a:spcBef>
              <a:buSzTx/>
            </a:pPr>
            <a:r>
              <a:rPr lang="en-GB" sz="1000" b="1"/>
              <a:t>Ability to navigate change</a:t>
            </a:r>
            <a:endParaRPr lang="en-GB" sz="1000"/>
          </a:p>
          <a:p>
            <a:pPr fontAlgn="ctr">
              <a:spcBef>
                <a:spcPts val="900"/>
              </a:spcBef>
              <a:buSzTx/>
            </a:pPr>
            <a:r>
              <a:rPr lang="en-GB" sz="1000"/>
              <a:t>…</a:t>
            </a:r>
          </a:p>
        </p:txBody>
      </p:sp>
      <p:sp>
        <p:nvSpPr>
          <p:cNvPr id="1035286" name="btfpBulletedList847945"/>
          <p:cNvSpPr>
            <a:spLocks noChangeArrowheads="1"/>
          </p:cNvSpPr>
          <p:nvPr>
            <p:custDataLst>
              <p:tags r:id="rId6"/>
            </p:custDataLst>
          </p:nvPr>
        </p:nvSpPr>
        <p:spPr bwMode="auto">
          <a:xfrm>
            <a:off x="5044439" y="1884639"/>
            <a:ext cx="2103120" cy="4189215"/>
          </a:xfrm>
          <a:prstGeom prst="rect">
            <a:avLst/>
          </a:prstGeom>
          <a:noFill/>
          <a:ln w="9525">
            <a:noFill/>
            <a:miter lim="800000"/>
          </a:ln>
          <a:effectLst/>
        </p:spPr>
        <p:txBody>
          <a:bodyPr wrap="square" lIns="36000" tIns="36000" rIns="36000" bIns="36000">
            <a:spAutoFit/>
          </a:bodyPr>
          <a:lstStyle/>
          <a:p>
            <a:pPr>
              <a:spcBef>
                <a:spcPts val="900"/>
              </a:spcBef>
              <a:buSzTx/>
            </a:pPr>
            <a:r>
              <a:rPr lang="en-GB" sz="1000"/>
              <a:t>Market sizing (driver trees)</a:t>
            </a:r>
          </a:p>
          <a:p>
            <a:pPr>
              <a:spcBef>
                <a:spcPts val="900"/>
              </a:spcBef>
              <a:buSzTx/>
            </a:pPr>
            <a:r>
              <a:rPr lang="en-GB" sz="1000" b="1"/>
              <a:t>Online penetration</a:t>
            </a:r>
          </a:p>
          <a:p>
            <a:pPr>
              <a:spcBef>
                <a:spcPts val="900"/>
              </a:spcBef>
              <a:buSzTx/>
            </a:pPr>
            <a:r>
              <a:rPr lang="en-GB" sz="1000" b="1"/>
              <a:t>Online traffic trends</a:t>
            </a:r>
          </a:p>
          <a:p>
            <a:pPr>
              <a:spcBef>
                <a:spcPts val="900"/>
              </a:spcBef>
              <a:buSzTx/>
            </a:pPr>
            <a:r>
              <a:rPr lang="en-GB" sz="1000"/>
              <a:t>Seller/dealer Behaviour</a:t>
            </a:r>
          </a:p>
          <a:p>
            <a:pPr fontAlgn="ctr">
              <a:spcBef>
                <a:spcPts val="900"/>
              </a:spcBef>
              <a:buSzTx/>
            </a:pPr>
            <a:r>
              <a:rPr lang="en-GB" sz="1000" b="1"/>
              <a:t>Competitive landscape </a:t>
            </a:r>
          </a:p>
          <a:p>
            <a:pPr fontAlgn="ctr">
              <a:spcBef>
                <a:spcPts val="900"/>
              </a:spcBef>
              <a:buSzTx/>
            </a:pPr>
            <a:r>
              <a:rPr lang="en-GB" sz="1000"/>
              <a:t>Customer willingness to pay</a:t>
            </a:r>
          </a:p>
          <a:p>
            <a:pPr fontAlgn="ctr">
              <a:spcBef>
                <a:spcPts val="900"/>
              </a:spcBef>
              <a:buSzTx/>
            </a:pPr>
            <a:r>
              <a:rPr lang="en-GB" sz="1000"/>
              <a:t>Pricing models and</a:t>
            </a:r>
            <a:br>
              <a:rPr lang="en-GB" sz="1000"/>
            </a:br>
            <a:r>
              <a:rPr lang="en-GB" sz="1000"/>
              <a:t>price benchmarking</a:t>
            </a:r>
          </a:p>
          <a:p>
            <a:pPr fontAlgn="ctr">
              <a:spcBef>
                <a:spcPts val="900"/>
              </a:spcBef>
              <a:buSzTx/>
            </a:pPr>
            <a:r>
              <a:rPr lang="en-GB" sz="1000" b="1"/>
              <a:t>Customer positioning and advantage</a:t>
            </a:r>
          </a:p>
          <a:p>
            <a:pPr>
              <a:spcBef>
                <a:spcPts val="900"/>
              </a:spcBef>
              <a:buSzTx/>
            </a:pPr>
            <a:r>
              <a:rPr lang="en-GB" sz="1000" b="1"/>
              <a:t>Online advertising KPIs</a:t>
            </a:r>
          </a:p>
          <a:p>
            <a:pPr fontAlgn="ctr">
              <a:spcBef>
                <a:spcPts val="900"/>
              </a:spcBef>
              <a:buSzTx/>
            </a:pPr>
            <a:r>
              <a:rPr lang="en-GB" sz="1000"/>
              <a:t>ROI on marketing spend</a:t>
            </a:r>
          </a:p>
          <a:p>
            <a:pPr fontAlgn="ctr">
              <a:spcBef>
                <a:spcPts val="900"/>
              </a:spcBef>
              <a:buSzTx/>
            </a:pPr>
            <a:r>
              <a:rPr lang="en-GB" sz="1000" b="1"/>
              <a:t>Downside risk assessment</a:t>
            </a:r>
          </a:p>
          <a:p>
            <a:pPr fontAlgn="ctr">
              <a:spcBef>
                <a:spcPts val="900"/>
              </a:spcBef>
              <a:buSzTx/>
            </a:pPr>
            <a:r>
              <a:rPr lang="en-GB" sz="1000" b="1"/>
              <a:t>Upside identification and sizing</a:t>
            </a:r>
          </a:p>
          <a:p>
            <a:pPr fontAlgn="ctr">
              <a:spcBef>
                <a:spcPts val="900"/>
              </a:spcBef>
              <a:buSzTx/>
            </a:pPr>
            <a:r>
              <a:rPr lang="en-GB" sz="1000" b="1"/>
              <a:t>Ability to navigate change</a:t>
            </a:r>
          </a:p>
          <a:p>
            <a:pPr fontAlgn="ctr">
              <a:spcBef>
                <a:spcPts val="900"/>
              </a:spcBef>
              <a:buSzTx/>
            </a:pPr>
            <a:r>
              <a:rPr lang="en-GB" sz="1000" b="1"/>
              <a:t>…</a:t>
            </a:r>
          </a:p>
        </p:txBody>
      </p:sp>
      <p:sp>
        <p:nvSpPr>
          <p:cNvPr id="4" name="BainBulletsConfiguration" hidden="1"/>
          <p:cNvSpPr txBox="1"/>
          <p:nvPr/>
        </p:nvSpPr>
        <p:spPr>
          <a:xfrm>
            <a:off x="1857608" y="253157"/>
            <a:ext cx="8264276" cy="84092"/>
          </a:xfrm>
          <a:prstGeom prst="rect">
            <a:avLst/>
          </a:prstGeom>
          <a:noFill/>
        </p:spPr>
        <p:txBody>
          <a:bodyPr vert="horz" wrap="square" lIns="33464" tIns="33464" rIns="33464" bIns="33464" rtlCol="0">
            <a:spAutoFit/>
          </a:bodyPr>
          <a:lstStyle/>
          <a:p>
            <a:pPr marL="0" indent="0">
              <a:buNone/>
            </a:pPr>
            <a:r>
              <a:rPr lang="en-GB" sz="100">
                <a:solidFill>
                  <a:srgbClr val="FFFFFF"/>
                </a:solidFill>
              </a:rPr>
              <a:t>1035271_21 1035272_21 1035273_21 1035276_5 1035286_21 12_84</a:t>
            </a:r>
          </a:p>
        </p:txBody>
      </p:sp>
      <p:sp>
        <p:nvSpPr>
          <p:cNvPr id="8" name="BainNotesBox"/>
          <p:cNvSpPr txBox="1"/>
          <p:nvPr/>
        </p:nvSpPr>
        <p:spPr>
          <a:xfrm>
            <a:off x="330199" y="6442789"/>
            <a:ext cx="11531600" cy="123111"/>
          </a:xfrm>
          <a:prstGeom prst="rect">
            <a:avLst/>
          </a:prstGeom>
          <a:noFill/>
        </p:spPr>
        <p:txBody>
          <a:bodyPr vert="horz" wrap="square" lIns="0" tIns="0" rIns="0" bIns="0" rtlCol="0" anchor="b">
            <a:spAutoFit/>
          </a:bodyPr>
          <a:lstStyle/>
          <a:p>
            <a:pPr marL="0" indent="0">
              <a:spcBef>
                <a:spcPct val="0"/>
              </a:spcBef>
              <a:buNone/>
            </a:pPr>
            <a:r>
              <a:rPr lang="en-GB" sz="800">
                <a:solidFill>
                  <a:srgbClr val="000000"/>
                </a:solidFill>
                <a:latin typeface="Arial" panose="020B0604020202020204" pitchFamily="34" charset="0"/>
              </a:rPr>
              <a:t>Note: Analyses in bold are the most common analyses for commercial diligence in the respective sector</a:t>
            </a:r>
          </a:p>
        </p:txBody>
      </p:sp>
      <p:sp>
        <p:nvSpPr>
          <p:cNvPr id="13" name="btfpLayoutConfig" hidden="1"/>
          <p:cNvSpPr txBox="1"/>
          <p:nvPr/>
        </p:nvSpPr>
        <p:spPr>
          <a:xfrm>
            <a:off x="1536700" y="12700"/>
            <a:ext cx="8890000" cy="88092"/>
          </a:xfrm>
          <a:prstGeom prst="rect">
            <a:avLst/>
          </a:prstGeom>
          <a:noFill/>
        </p:spPr>
        <p:txBody>
          <a:bodyPr vert="horz" wrap="square" lIns="36000" tIns="36000" rIns="36000" bIns="36000" rtlCol="0">
            <a:spAutoFit/>
          </a:bodyPr>
          <a:lstStyle/>
          <a:p>
            <a:pPr marL="0" indent="0">
              <a:buNone/>
            </a:pPr>
            <a:r>
              <a:rPr lang="en-GB" sz="100">
                <a:solidFill>
                  <a:srgbClr val="FFFFFF">
                    <a:alpha val="0"/>
                  </a:srgbClr>
                </a:solidFill>
              </a:rPr>
              <a:t>overall_0_131854674684251551 columns_1_131878875919908224 14_1_131878873299037212 18_1_131878873761184295 21_1_131878873968730622 24_1_131878873968870656 28_1_131878873969051168 32_1_131878873969191538 38_1_131878873969382010 39_1_131878875468494996 </a:t>
            </a:r>
          </a:p>
        </p:txBody>
      </p:sp>
      <p:sp>
        <p:nvSpPr>
          <p:cNvPr id="15" name="Title 14"/>
          <p:cNvSpPr>
            <a:spLocks noGrp="1"/>
          </p:cNvSpPr>
          <p:nvPr>
            <p:ph type="title"/>
          </p:nvPr>
        </p:nvSpPr>
        <p:spPr/>
        <p:txBody>
          <a:bodyPr/>
          <a:lstStyle/>
          <a:p>
            <a:pPr marL="0" indent="0"/>
            <a:r>
              <a:rPr lang="en-GB"/>
              <a:t>Each sector and subsector has a unique set of ‘must-have’ analyses</a:t>
            </a:r>
          </a:p>
        </p:txBody>
      </p:sp>
      <p:grpSp>
        <p:nvGrpSpPr>
          <p:cNvPr id="18" name="btfpStatusSticker113560"/>
          <p:cNvGrpSpPr/>
          <p:nvPr>
            <p:custDataLst>
              <p:tags r:id="rId7"/>
            </p:custDataLst>
          </p:nvPr>
        </p:nvGrpSpPr>
        <p:grpSpPr>
          <a:xfrm>
            <a:off x="9605733" y="955344"/>
            <a:ext cx="2256067" cy="235611"/>
            <a:chOff x="9605733" y="955344"/>
            <a:chExt cx="2256067" cy="235611"/>
          </a:xfrm>
        </p:grpSpPr>
        <p:sp>
          <p:nvSpPr>
            <p:cNvPr id="16" name="btfpStatusStickerText113560"/>
            <p:cNvSpPr txBox="1"/>
            <p:nvPr/>
          </p:nvSpPr>
          <p:spPr bwMode="gray">
            <a:xfrm>
              <a:off x="9605733" y="955344"/>
              <a:ext cx="2256067" cy="235611"/>
            </a:xfrm>
            <a:prstGeom prst="rect">
              <a:avLst/>
            </a:prstGeom>
            <a:noFill/>
          </p:spPr>
          <p:txBody>
            <a:bodyPr vert="horz" wrap="none" lIns="72073" tIns="25226" rIns="0" bIns="25226" rtlCol="0" anchor="t">
              <a:spAutoFit/>
            </a:bodyPr>
            <a:lstStyle/>
            <a:p>
              <a:pPr marL="0" indent="0" algn="r">
                <a:spcBef>
                  <a:spcPct val="0"/>
                </a:spcBef>
                <a:buNone/>
              </a:pPr>
              <a:r>
                <a:rPr lang="en-GB" sz="1200" b="1" cap="all" spc="450">
                  <a:solidFill>
                    <a:srgbClr val="000000"/>
                  </a:solidFill>
                </a:rPr>
                <a:t>Non-exhaustive</a:t>
              </a:r>
            </a:p>
          </p:txBody>
        </p:sp>
        <p:cxnSp>
          <p:nvCxnSpPr>
            <p:cNvPr id="17" name="btfpStatusStickerLine113560"/>
            <p:cNvCxnSpPr/>
            <p:nvPr/>
          </p:nvCxnSpPr>
          <p:spPr bwMode="gray">
            <a:xfrm rot="720000" flipH="1">
              <a:off x="9605733" y="955344"/>
              <a:ext cx="0" cy="235611"/>
            </a:xfrm>
            <a:prstGeom prst="line">
              <a:avLst/>
            </a:prstGeom>
            <a:ln w="19050" cap="flat" cmpd="sng">
              <a:solidFill>
                <a:srgbClr val="000000"/>
              </a:solidFill>
              <a:prstDash val="solid"/>
              <a:miter lim="800000"/>
              <a:headEnd type="none"/>
              <a:tailEnd type="none" w="med" len="lg"/>
            </a:ln>
          </p:spPr>
          <p:style>
            <a:lnRef idx="1">
              <a:schemeClr val="accent1"/>
            </a:lnRef>
            <a:fillRef idx="0">
              <a:schemeClr val="accent1"/>
            </a:fillRef>
            <a:effectRef idx="0">
              <a:schemeClr val="accent1"/>
            </a:effectRef>
            <a:fontRef idx="minor">
              <a:schemeClr val="tx1"/>
            </a:fontRef>
          </p:style>
        </p:cxnSp>
      </p:grpSp>
      <p:grpSp>
        <p:nvGrpSpPr>
          <p:cNvPr id="21" name="btfpColumnHeaderBox118539"/>
          <p:cNvGrpSpPr/>
          <p:nvPr>
            <p:custDataLst>
              <p:tags r:id="rId8"/>
            </p:custDataLst>
          </p:nvPr>
        </p:nvGrpSpPr>
        <p:grpSpPr>
          <a:xfrm>
            <a:off x="330200" y="1429784"/>
            <a:ext cx="2103120" cy="239713"/>
            <a:chOff x="330201" y="1338585"/>
            <a:chExt cx="1873885" cy="239713"/>
          </a:xfrm>
        </p:grpSpPr>
        <p:sp>
          <p:nvSpPr>
            <p:cNvPr id="19" name="btfpColumnHeaderBoxText118539"/>
            <p:cNvSpPr txBox="1"/>
            <p:nvPr/>
          </p:nvSpPr>
          <p:spPr bwMode="gray">
            <a:xfrm>
              <a:off x="330201" y="1338585"/>
              <a:ext cx="1873885" cy="239713"/>
            </a:xfrm>
            <a:prstGeom prst="rect">
              <a:avLst/>
            </a:prstGeom>
            <a:noFill/>
          </p:spPr>
          <p:txBody>
            <a:bodyPr vert="horz" wrap="square" lIns="36036" tIns="36036" rIns="36036" bIns="36036" rtlCol="0" anchor="b">
              <a:spAutoFit/>
            </a:bodyPr>
            <a:lstStyle/>
            <a:p>
              <a:pPr marL="0" indent="0">
                <a:spcBef>
                  <a:spcPct val="0"/>
                </a:spcBef>
                <a:buNone/>
              </a:pPr>
              <a:r>
                <a:rPr lang="en-GB" sz="1100" b="1">
                  <a:solidFill>
                    <a:srgbClr val="000000"/>
                  </a:solidFill>
                </a:rPr>
                <a:t>Retail</a:t>
              </a:r>
            </a:p>
          </p:txBody>
        </p:sp>
        <p:cxnSp>
          <p:nvCxnSpPr>
            <p:cNvPr id="20" name="btfpColumnHeaderBoxLine118539"/>
            <p:cNvCxnSpPr/>
            <p:nvPr/>
          </p:nvCxnSpPr>
          <p:spPr bwMode="gray">
            <a:xfrm>
              <a:off x="330201" y="1578298"/>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4" name="btfpColumnHeaderBox227234"/>
          <p:cNvGrpSpPr/>
          <p:nvPr>
            <p:custDataLst>
              <p:tags r:id="rId9"/>
            </p:custDataLst>
          </p:nvPr>
        </p:nvGrpSpPr>
        <p:grpSpPr>
          <a:xfrm>
            <a:off x="2687320" y="1255828"/>
            <a:ext cx="2103120" cy="413669"/>
            <a:chOff x="2744630" y="1153657"/>
            <a:chExt cx="1873885" cy="413669"/>
          </a:xfrm>
        </p:grpSpPr>
        <p:sp>
          <p:nvSpPr>
            <p:cNvPr id="22" name="btfpColumnHeaderBoxText227234"/>
            <p:cNvSpPr txBox="1"/>
            <p:nvPr/>
          </p:nvSpPr>
          <p:spPr bwMode="gray">
            <a:xfrm>
              <a:off x="2744630" y="1153657"/>
              <a:ext cx="1873885" cy="407353"/>
            </a:xfrm>
            <a:prstGeom prst="rect">
              <a:avLst/>
            </a:prstGeom>
            <a:noFill/>
          </p:spPr>
          <p:txBody>
            <a:bodyPr vert="horz" wrap="square" lIns="36036" tIns="36036" rIns="36036" bIns="36036" rtlCol="0" anchor="b">
              <a:spAutoFit/>
            </a:bodyPr>
            <a:lstStyle/>
            <a:p>
              <a:pPr marL="0" indent="0">
                <a:spcBef>
                  <a:spcPct val="0"/>
                </a:spcBef>
                <a:buNone/>
              </a:pPr>
              <a:r>
                <a:rPr lang="en-GB" sz="1100" b="1">
                  <a:solidFill>
                    <a:srgbClr val="000000"/>
                  </a:solidFill>
                </a:rPr>
                <a:t>Business/</a:t>
              </a:r>
              <a:br>
                <a:rPr lang="en-GB" sz="1100" b="1">
                  <a:solidFill>
                    <a:srgbClr val="000000"/>
                  </a:solidFill>
                </a:rPr>
              </a:br>
              <a:r>
                <a:rPr lang="en-GB" sz="1100" b="1">
                  <a:solidFill>
                    <a:srgbClr val="000000"/>
                  </a:solidFill>
                </a:rPr>
                <a:t>Industrial services</a:t>
              </a:r>
            </a:p>
          </p:txBody>
        </p:sp>
        <p:cxnSp>
          <p:nvCxnSpPr>
            <p:cNvPr id="23" name="btfpColumnHeaderBoxLine227234"/>
            <p:cNvCxnSpPr/>
            <p:nvPr/>
          </p:nvCxnSpPr>
          <p:spPr bwMode="gray">
            <a:xfrm>
              <a:off x="2744630" y="1567326"/>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8" name="btfpColumnHeaderBox406491"/>
          <p:cNvGrpSpPr/>
          <p:nvPr>
            <p:custDataLst>
              <p:tags r:id="rId10"/>
            </p:custDataLst>
          </p:nvPr>
        </p:nvGrpSpPr>
        <p:grpSpPr>
          <a:xfrm>
            <a:off x="5044440" y="1424956"/>
            <a:ext cx="2103120" cy="244541"/>
            <a:chOff x="5159059" y="1331037"/>
            <a:chExt cx="1873885" cy="244541"/>
          </a:xfrm>
        </p:grpSpPr>
        <p:sp>
          <p:nvSpPr>
            <p:cNvPr id="25" name="btfpColumnHeaderBoxText406491"/>
            <p:cNvSpPr txBox="1"/>
            <p:nvPr/>
          </p:nvSpPr>
          <p:spPr bwMode="gray">
            <a:xfrm>
              <a:off x="5159059" y="1331037"/>
              <a:ext cx="1873885" cy="239713"/>
            </a:xfrm>
            <a:prstGeom prst="rect">
              <a:avLst/>
            </a:prstGeom>
            <a:noFill/>
          </p:spPr>
          <p:txBody>
            <a:bodyPr vert="horz" wrap="square" lIns="36036" tIns="36036" rIns="36036" bIns="36036" rtlCol="0" anchor="b">
              <a:spAutoFit/>
            </a:bodyPr>
            <a:lstStyle/>
            <a:p>
              <a:pPr marL="0" indent="0">
                <a:spcBef>
                  <a:spcPct val="0"/>
                </a:spcBef>
                <a:buNone/>
              </a:pPr>
              <a:r>
                <a:rPr lang="en-GB" sz="1100" b="1">
                  <a:solidFill>
                    <a:srgbClr val="000000"/>
                  </a:solidFill>
                </a:rPr>
                <a:t>Online content/portals</a:t>
              </a:r>
            </a:p>
          </p:txBody>
        </p:sp>
        <p:cxnSp>
          <p:nvCxnSpPr>
            <p:cNvPr id="26" name="btfpColumnHeaderBoxLine406491"/>
            <p:cNvCxnSpPr/>
            <p:nvPr/>
          </p:nvCxnSpPr>
          <p:spPr bwMode="gray">
            <a:xfrm>
              <a:off x="5159059" y="1575578"/>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2" name="btfpColumnHeaderBox143966"/>
          <p:cNvGrpSpPr/>
          <p:nvPr>
            <p:custDataLst>
              <p:tags r:id="rId11"/>
            </p:custDataLst>
          </p:nvPr>
        </p:nvGrpSpPr>
        <p:grpSpPr>
          <a:xfrm>
            <a:off x="7401560" y="1429784"/>
            <a:ext cx="2103120" cy="239713"/>
            <a:chOff x="7573488" y="1338585"/>
            <a:chExt cx="1873885" cy="239713"/>
          </a:xfrm>
        </p:grpSpPr>
        <p:sp>
          <p:nvSpPr>
            <p:cNvPr id="30" name="btfpColumnHeaderBoxText143966"/>
            <p:cNvSpPr txBox="1"/>
            <p:nvPr/>
          </p:nvSpPr>
          <p:spPr bwMode="gray">
            <a:xfrm>
              <a:off x="7573488" y="1338585"/>
              <a:ext cx="1873885" cy="239713"/>
            </a:xfrm>
            <a:prstGeom prst="rect">
              <a:avLst/>
            </a:prstGeom>
            <a:noFill/>
          </p:spPr>
          <p:txBody>
            <a:bodyPr vert="horz" wrap="square" lIns="36036" tIns="36036" rIns="36036" bIns="36036" rtlCol="0" anchor="b">
              <a:spAutoFit/>
            </a:bodyPr>
            <a:lstStyle/>
            <a:p>
              <a:pPr marL="0" indent="0">
                <a:spcBef>
                  <a:spcPct val="0"/>
                </a:spcBef>
                <a:buNone/>
              </a:pPr>
              <a:r>
                <a:rPr lang="en-GB" sz="1100" b="1">
                  <a:solidFill>
                    <a:srgbClr val="000000"/>
                  </a:solidFill>
                </a:rPr>
                <a:t>Software</a:t>
              </a:r>
            </a:p>
          </p:txBody>
        </p:sp>
        <p:cxnSp>
          <p:nvCxnSpPr>
            <p:cNvPr id="31" name="btfpColumnHeaderBoxLine143966"/>
            <p:cNvCxnSpPr/>
            <p:nvPr/>
          </p:nvCxnSpPr>
          <p:spPr bwMode="gray">
            <a:xfrm>
              <a:off x="7573488" y="1578298"/>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8" name="btfpColumnHeaderBox929206"/>
          <p:cNvGrpSpPr/>
          <p:nvPr>
            <p:custDataLst>
              <p:tags r:id="rId12"/>
            </p:custDataLst>
          </p:nvPr>
        </p:nvGrpSpPr>
        <p:grpSpPr>
          <a:xfrm>
            <a:off x="9758680" y="1425104"/>
            <a:ext cx="2103120" cy="244393"/>
            <a:chOff x="9987916" y="1333905"/>
            <a:chExt cx="1873885" cy="244393"/>
          </a:xfrm>
        </p:grpSpPr>
        <p:sp>
          <p:nvSpPr>
            <p:cNvPr id="36" name="btfpColumnHeaderBoxText929206"/>
            <p:cNvSpPr txBox="1"/>
            <p:nvPr/>
          </p:nvSpPr>
          <p:spPr bwMode="gray">
            <a:xfrm>
              <a:off x="9987916" y="1333905"/>
              <a:ext cx="1873885" cy="239713"/>
            </a:xfrm>
            <a:prstGeom prst="rect">
              <a:avLst/>
            </a:prstGeom>
            <a:noFill/>
          </p:spPr>
          <p:txBody>
            <a:bodyPr vert="horz" wrap="square" lIns="36036" tIns="36036" rIns="36036" bIns="36036" rtlCol="0" anchor="b">
              <a:spAutoFit/>
            </a:bodyPr>
            <a:lstStyle/>
            <a:p>
              <a:pPr marL="0" indent="0">
                <a:spcBef>
                  <a:spcPct val="0"/>
                </a:spcBef>
                <a:buNone/>
              </a:pPr>
              <a:r>
                <a:rPr lang="en-GB" sz="1100" b="1">
                  <a:solidFill>
                    <a:srgbClr val="000000"/>
                  </a:solidFill>
                </a:rPr>
                <a:t>Industrials</a:t>
              </a:r>
            </a:p>
          </p:txBody>
        </p:sp>
        <p:cxnSp>
          <p:nvCxnSpPr>
            <p:cNvPr id="37" name="btfpColumnHeaderBoxLine929206"/>
            <p:cNvCxnSpPr/>
            <p:nvPr/>
          </p:nvCxnSpPr>
          <p:spPr bwMode="gray">
            <a:xfrm>
              <a:off x="9987916" y="1578298"/>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39" name="btfpHBCheckCross886868"/>
          <p:cNvSpPr/>
          <p:nvPr>
            <p:custDataLst>
              <p:tags r:id="rId13"/>
            </p:custDataLst>
          </p:nvPr>
        </p:nvSpPr>
        <p:spPr bwMode="gray">
          <a:xfrm>
            <a:off x="2088682" y="1283673"/>
            <a:ext cx="344638" cy="344638"/>
          </a:xfrm>
          <a:prstGeom prst="rect">
            <a:avLst/>
          </a:prstGeom>
          <a:blipFill>
            <a:blip r:embed="rId20"/>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51" name="btfpHBCheckCross886868"/>
          <p:cNvSpPr/>
          <p:nvPr>
            <p:custDataLst>
              <p:tags r:id="rId14"/>
            </p:custDataLst>
          </p:nvPr>
        </p:nvSpPr>
        <p:spPr bwMode="gray">
          <a:xfrm>
            <a:off x="4445802" y="1283673"/>
            <a:ext cx="344638" cy="344638"/>
          </a:xfrm>
          <a:prstGeom prst="rect">
            <a:avLst/>
          </a:prstGeom>
          <a:blipFill>
            <a:blip r:embed="rId20"/>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52" name="btfpHBCheckCross886868"/>
          <p:cNvSpPr/>
          <p:nvPr>
            <p:custDataLst>
              <p:tags r:id="rId15"/>
            </p:custDataLst>
          </p:nvPr>
        </p:nvSpPr>
        <p:spPr bwMode="gray">
          <a:xfrm>
            <a:off x="6802922" y="1283673"/>
            <a:ext cx="344638" cy="344638"/>
          </a:xfrm>
          <a:prstGeom prst="rect">
            <a:avLst/>
          </a:prstGeom>
          <a:blipFill>
            <a:blip r:embed="rId20"/>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53" name="btfpHBCheckCross886868"/>
          <p:cNvSpPr/>
          <p:nvPr>
            <p:custDataLst>
              <p:tags r:id="rId16"/>
            </p:custDataLst>
          </p:nvPr>
        </p:nvSpPr>
        <p:spPr bwMode="gray">
          <a:xfrm>
            <a:off x="9160042" y="1283673"/>
            <a:ext cx="344638" cy="344638"/>
          </a:xfrm>
          <a:prstGeom prst="rect">
            <a:avLst/>
          </a:prstGeom>
          <a:blipFill>
            <a:blip r:embed="rId20"/>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54" name="btfpHBCheckCross886868"/>
          <p:cNvSpPr/>
          <p:nvPr>
            <p:custDataLst>
              <p:tags r:id="rId17"/>
            </p:custDataLst>
          </p:nvPr>
        </p:nvSpPr>
        <p:spPr bwMode="gray">
          <a:xfrm>
            <a:off x="11517162" y="1283673"/>
            <a:ext cx="344638" cy="344638"/>
          </a:xfrm>
          <a:prstGeom prst="rect">
            <a:avLst/>
          </a:prstGeom>
          <a:blipFill>
            <a:blip r:embed="rId20"/>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Tree>
    <p:custDataLst>
      <p:tags r:id="rId1"/>
    </p:custDataLst>
    <p:extLst>
      <p:ext uri="{BB962C8B-B14F-4D97-AF65-F5344CB8AC3E}">
        <p14:creationId xmlns:p14="http://schemas.microsoft.com/office/powerpoint/2010/main" val="13976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btfpColumnIndicatorGroup2">
            <a:extLst>
              <a:ext uri="{FF2B5EF4-FFF2-40B4-BE49-F238E27FC236}">
                <a16:creationId xmlns:a16="http://schemas.microsoft.com/office/drawing/2014/main" id="{3E8B2027-81A6-4B0E-841D-F0DD3E04BEB3}"/>
              </a:ext>
            </a:extLst>
          </p:cNvPr>
          <p:cNvGrpSpPr/>
          <p:nvPr/>
        </p:nvGrpSpPr>
        <p:grpSpPr>
          <a:xfrm>
            <a:off x="0" y="6926580"/>
            <a:ext cx="12192000" cy="137160"/>
            <a:chOff x="0" y="6926580"/>
            <a:chExt cx="12192000" cy="137160"/>
          </a:xfrm>
        </p:grpSpPr>
        <p:sp>
          <p:nvSpPr>
            <p:cNvPr id="69" name="btfpColumnGapBlocker931688">
              <a:extLst>
                <a:ext uri="{FF2B5EF4-FFF2-40B4-BE49-F238E27FC236}">
                  <a16:creationId xmlns:a16="http://schemas.microsoft.com/office/drawing/2014/main" id="{4981F98A-89F1-4C25-8C51-AEFFFA5AA547}"/>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65" name="btfpColumnGapBlocker539716">
              <a:extLst>
                <a:ext uri="{FF2B5EF4-FFF2-40B4-BE49-F238E27FC236}">
                  <a16:creationId xmlns:a16="http://schemas.microsoft.com/office/drawing/2014/main" id="{68468DE3-CFA8-40AB-A935-07C725756B39}"/>
                </a:ext>
              </a:extLst>
            </p:cNvPr>
            <p:cNvSpPr/>
            <p:nvPr/>
          </p:nvSpPr>
          <p:spPr bwMode="gray">
            <a:xfrm>
              <a:off x="9447371" y="692658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0" name="btfpColumnIndicator430031">
              <a:extLst>
                <a:ext uri="{FF2B5EF4-FFF2-40B4-BE49-F238E27FC236}">
                  <a16:creationId xmlns:a16="http://schemas.microsoft.com/office/drawing/2014/main" id="{1EB2D824-5DA5-4FE0-9C8F-675DC4E87B5A}"/>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7" name="btfpColumnIndicator964920">
              <a:extLst>
                <a:ext uri="{FF2B5EF4-FFF2-40B4-BE49-F238E27FC236}">
                  <a16:creationId xmlns:a16="http://schemas.microsoft.com/office/drawing/2014/main" id="{4DFFD59F-AD6D-4DFF-8162-226B04BED686}"/>
                </a:ext>
              </a:extLst>
            </p:cNvPr>
            <p:cNvCxnSpPr/>
            <p:nvPr/>
          </p:nvCxnSpPr>
          <p:spPr bwMode="gray">
            <a:xfrm flipV="1">
              <a:off x="9987915"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6" name="btfpColumnGapBlocker771977">
              <a:extLst>
                <a:ext uri="{FF2B5EF4-FFF2-40B4-BE49-F238E27FC236}">
                  <a16:creationId xmlns:a16="http://schemas.microsoft.com/office/drawing/2014/main" id="{0B9D9928-B0E1-4A68-A69F-A16301FF16C3}"/>
                </a:ext>
              </a:extLst>
            </p:cNvPr>
            <p:cNvSpPr/>
            <p:nvPr/>
          </p:nvSpPr>
          <p:spPr bwMode="gray">
            <a:xfrm>
              <a:off x="7032943" y="692658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4" name="btfpColumnIndicator218324">
              <a:extLst>
                <a:ext uri="{FF2B5EF4-FFF2-40B4-BE49-F238E27FC236}">
                  <a16:creationId xmlns:a16="http://schemas.microsoft.com/office/drawing/2014/main" id="{87E5CF71-36C2-4F09-A9CA-8C60ECFFB906}"/>
                </a:ext>
              </a:extLst>
            </p:cNvPr>
            <p:cNvCxnSpPr/>
            <p:nvPr/>
          </p:nvCxnSpPr>
          <p:spPr bwMode="gray">
            <a:xfrm flipV="1">
              <a:off x="9447371"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8" name="btfpColumnIndicator826630">
              <a:extLst>
                <a:ext uri="{FF2B5EF4-FFF2-40B4-BE49-F238E27FC236}">
                  <a16:creationId xmlns:a16="http://schemas.microsoft.com/office/drawing/2014/main" id="{F7C791A7-B039-46AD-BADA-F08CD9628CE5}"/>
                </a:ext>
              </a:extLst>
            </p:cNvPr>
            <p:cNvCxnSpPr/>
            <p:nvPr/>
          </p:nvCxnSpPr>
          <p:spPr bwMode="gray">
            <a:xfrm flipV="1">
              <a:off x="7573487"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6" name="btfpColumnGapBlocker657373">
              <a:extLst>
                <a:ext uri="{FF2B5EF4-FFF2-40B4-BE49-F238E27FC236}">
                  <a16:creationId xmlns:a16="http://schemas.microsoft.com/office/drawing/2014/main" id="{A93116DA-9BCE-48F1-A67F-665436E2C6D5}"/>
                </a:ext>
              </a:extLst>
            </p:cNvPr>
            <p:cNvSpPr/>
            <p:nvPr/>
          </p:nvSpPr>
          <p:spPr bwMode="gray">
            <a:xfrm>
              <a:off x="4618514" y="692658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4" name="btfpColumnIndicator309725">
              <a:extLst>
                <a:ext uri="{FF2B5EF4-FFF2-40B4-BE49-F238E27FC236}">
                  <a16:creationId xmlns:a16="http://schemas.microsoft.com/office/drawing/2014/main" id="{A3D170CC-6131-4F93-9BFB-9B5F8E0F795C}"/>
                </a:ext>
              </a:extLst>
            </p:cNvPr>
            <p:cNvCxnSpPr/>
            <p:nvPr/>
          </p:nvCxnSpPr>
          <p:spPr bwMode="gray">
            <a:xfrm flipV="1">
              <a:off x="7032943"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2" name="btfpColumnIndicator373103">
              <a:extLst>
                <a:ext uri="{FF2B5EF4-FFF2-40B4-BE49-F238E27FC236}">
                  <a16:creationId xmlns:a16="http://schemas.microsoft.com/office/drawing/2014/main" id="{D7E6BD18-B80A-4130-98CC-635191E269F9}"/>
                </a:ext>
              </a:extLst>
            </p:cNvPr>
            <p:cNvCxnSpPr/>
            <p:nvPr/>
          </p:nvCxnSpPr>
          <p:spPr bwMode="gray">
            <a:xfrm flipV="1">
              <a:off x="5159058"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0" name="btfpColumnGapBlocker295849">
              <a:extLst>
                <a:ext uri="{FF2B5EF4-FFF2-40B4-BE49-F238E27FC236}">
                  <a16:creationId xmlns:a16="http://schemas.microsoft.com/office/drawing/2014/main" id="{0E17E7B8-F00C-4729-8E39-61863802C324}"/>
                </a:ext>
              </a:extLst>
            </p:cNvPr>
            <p:cNvSpPr/>
            <p:nvPr/>
          </p:nvSpPr>
          <p:spPr bwMode="gray">
            <a:xfrm>
              <a:off x="2204085" y="692658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8" name="btfpColumnIndicator212901">
              <a:extLst>
                <a:ext uri="{FF2B5EF4-FFF2-40B4-BE49-F238E27FC236}">
                  <a16:creationId xmlns:a16="http://schemas.microsoft.com/office/drawing/2014/main" id="{9DD16178-DCA3-4417-A6A3-7FDD1641036A}"/>
                </a:ext>
              </a:extLst>
            </p:cNvPr>
            <p:cNvCxnSpPr/>
            <p:nvPr/>
          </p:nvCxnSpPr>
          <p:spPr bwMode="gray">
            <a:xfrm flipV="1">
              <a:off x="4618514"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6" name="btfpColumnIndicator556837">
              <a:extLst>
                <a:ext uri="{FF2B5EF4-FFF2-40B4-BE49-F238E27FC236}">
                  <a16:creationId xmlns:a16="http://schemas.microsoft.com/office/drawing/2014/main" id="{B87057B0-AFF5-4B7E-89F9-7B613763A5BF}"/>
                </a:ext>
              </a:extLst>
            </p:cNvPr>
            <p:cNvCxnSpPr/>
            <p:nvPr/>
          </p:nvCxnSpPr>
          <p:spPr bwMode="gray">
            <a:xfrm flipV="1">
              <a:off x="2744629"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1" name="btfpColumnGapBlocker340221">
              <a:extLst>
                <a:ext uri="{FF2B5EF4-FFF2-40B4-BE49-F238E27FC236}">
                  <a16:creationId xmlns:a16="http://schemas.microsoft.com/office/drawing/2014/main" id="{67C153BA-00BD-44C5-9A8D-84E2FB43AEC4}"/>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9" name="btfpColumnIndicator348649">
              <a:extLst>
                <a:ext uri="{FF2B5EF4-FFF2-40B4-BE49-F238E27FC236}">
                  <a16:creationId xmlns:a16="http://schemas.microsoft.com/office/drawing/2014/main" id="{E61666AE-FDB3-4B4B-894E-29F87BFCC39E}"/>
                </a:ext>
              </a:extLst>
            </p:cNvPr>
            <p:cNvCxnSpPr/>
            <p:nvPr/>
          </p:nvCxnSpPr>
          <p:spPr bwMode="gray">
            <a:xfrm flipV="1">
              <a:off x="2204085"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 name="btfpColumnIndicator718419">
              <a:extLst>
                <a:ext uri="{FF2B5EF4-FFF2-40B4-BE49-F238E27FC236}">
                  <a16:creationId xmlns:a16="http://schemas.microsoft.com/office/drawing/2014/main" id="{760BBF02-29DF-4F66-BE8F-5903C43916B1}"/>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70" name="btfpColumnIndicatorGroup1">
            <a:extLst>
              <a:ext uri="{FF2B5EF4-FFF2-40B4-BE49-F238E27FC236}">
                <a16:creationId xmlns:a16="http://schemas.microsoft.com/office/drawing/2014/main" id="{35948920-71A7-46D4-916F-DF338FD90810}"/>
              </a:ext>
            </a:extLst>
          </p:cNvPr>
          <p:cNvGrpSpPr/>
          <p:nvPr/>
        </p:nvGrpSpPr>
        <p:grpSpPr>
          <a:xfrm>
            <a:off x="0" y="-205740"/>
            <a:ext cx="12192000" cy="137160"/>
            <a:chOff x="0" y="-205740"/>
            <a:chExt cx="12192000" cy="137160"/>
          </a:xfrm>
        </p:grpSpPr>
        <p:sp>
          <p:nvSpPr>
            <p:cNvPr id="68" name="btfpColumnGapBlocker711465">
              <a:extLst>
                <a:ext uri="{FF2B5EF4-FFF2-40B4-BE49-F238E27FC236}">
                  <a16:creationId xmlns:a16="http://schemas.microsoft.com/office/drawing/2014/main" id="{2FE1314D-333E-4F85-A677-2B90C47D96EE}"/>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64" name="btfpColumnGapBlocker610461">
              <a:extLst>
                <a:ext uri="{FF2B5EF4-FFF2-40B4-BE49-F238E27FC236}">
                  <a16:creationId xmlns:a16="http://schemas.microsoft.com/office/drawing/2014/main" id="{E9778C35-1922-4C31-9A0F-562E1721C053}"/>
                </a:ext>
              </a:extLst>
            </p:cNvPr>
            <p:cNvSpPr/>
            <p:nvPr/>
          </p:nvSpPr>
          <p:spPr bwMode="gray">
            <a:xfrm>
              <a:off x="9447371" y="-20574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8" name="btfpColumnIndicator731689">
              <a:extLst>
                <a:ext uri="{FF2B5EF4-FFF2-40B4-BE49-F238E27FC236}">
                  <a16:creationId xmlns:a16="http://schemas.microsoft.com/office/drawing/2014/main" id="{4382C156-B1F6-4D3F-9C5C-FBF34B1B1D8C}"/>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8" name="btfpColumnIndicator756023">
              <a:extLst>
                <a:ext uri="{FF2B5EF4-FFF2-40B4-BE49-F238E27FC236}">
                  <a16:creationId xmlns:a16="http://schemas.microsoft.com/office/drawing/2014/main" id="{CF3E469F-0B46-4D34-B652-704F337DA9F8}"/>
                </a:ext>
              </a:extLst>
            </p:cNvPr>
            <p:cNvCxnSpPr/>
            <p:nvPr/>
          </p:nvCxnSpPr>
          <p:spPr bwMode="gray">
            <a:xfrm flipV="1">
              <a:off x="9987915"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5" name="btfpColumnGapBlocker940597">
              <a:extLst>
                <a:ext uri="{FF2B5EF4-FFF2-40B4-BE49-F238E27FC236}">
                  <a16:creationId xmlns:a16="http://schemas.microsoft.com/office/drawing/2014/main" id="{B1E5DBAE-BF0C-44B6-B7CC-E864FD7346D5}"/>
                </a:ext>
              </a:extLst>
            </p:cNvPr>
            <p:cNvSpPr/>
            <p:nvPr/>
          </p:nvSpPr>
          <p:spPr bwMode="gray">
            <a:xfrm>
              <a:off x="7032943" y="-20574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9" name="btfpColumnIndicator685853">
              <a:extLst>
                <a:ext uri="{FF2B5EF4-FFF2-40B4-BE49-F238E27FC236}">
                  <a16:creationId xmlns:a16="http://schemas.microsoft.com/office/drawing/2014/main" id="{03A02F35-73C0-4036-B114-7647136BDCD4}"/>
                </a:ext>
              </a:extLst>
            </p:cNvPr>
            <p:cNvCxnSpPr/>
            <p:nvPr/>
          </p:nvCxnSpPr>
          <p:spPr bwMode="gray">
            <a:xfrm flipV="1">
              <a:off x="9447371"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7" name="btfpColumnIndicator793401">
              <a:extLst>
                <a:ext uri="{FF2B5EF4-FFF2-40B4-BE49-F238E27FC236}">
                  <a16:creationId xmlns:a16="http://schemas.microsoft.com/office/drawing/2014/main" id="{BBECBCAC-D950-4763-B1FD-DE6852416E8D}"/>
                </a:ext>
              </a:extLst>
            </p:cNvPr>
            <p:cNvCxnSpPr/>
            <p:nvPr/>
          </p:nvCxnSpPr>
          <p:spPr bwMode="gray">
            <a:xfrm flipV="1">
              <a:off x="7573487"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5" name="btfpColumnGapBlocker426596">
              <a:extLst>
                <a:ext uri="{FF2B5EF4-FFF2-40B4-BE49-F238E27FC236}">
                  <a16:creationId xmlns:a16="http://schemas.microsoft.com/office/drawing/2014/main" id="{F83D8141-367D-4C4C-850E-440114C2D367}"/>
                </a:ext>
              </a:extLst>
            </p:cNvPr>
            <p:cNvSpPr/>
            <p:nvPr/>
          </p:nvSpPr>
          <p:spPr bwMode="gray">
            <a:xfrm>
              <a:off x="4618514" y="-20574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3" name="btfpColumnIndicator510692">
              <a:extLst>
                <a:ext uri="{FF2B5EF4-FFF2-40B4-BE49-F238E27FC236}">
                  <a16:creationId xmlns:a16="http://schemas.microsoft.com/office/drawing/2014/main" id="{E5235E8B-655D-48E6-86D7-B41BC2E30006}"/>
                </a:ext>
              </a:extLst>
            </p:cNvPr>
            <p:cNvCxnSpPr/>
            <p:nvPr/>
          </p:nvCxnSpPr>
          <p:spPr bwMode="gray">
            <a:xfrm flipV="1">
              <a:off x="7032943"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1" name="btfpColumnIndicator287803">
              <a:extLst>
                <a:ext uri="{FF2B5EF4-FFF2-40B4-BE49-F238E27FC236}">
                  <a16:creationId xmlns:a16="http://schemas.microsoft.com/office/drawing/2014/main" id="{4CB23A1C-2CC9-4973-BC18-D8AADAF4EBBB}"/>
                </a:ext>
              </a:extLst>
            </p:cNvPr>
            <p:cNvCxnSpPr/>
            <p:nvPr/>
          </p:nvCxnSpPr>
          <p:spPr bwMode="gray">
            <a:xfrm flipV="1">
              <a:off x="5159058"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9" name="btfpColumnGapBlocker231483">
              <a:extLst>
                <a:ext uri="{FF2B5EF4-FFF2-40B4-BE49-F238E27FC236}">
                  <a16:creationId xmlns:a16="http://schemas.microsoft.com/office/drawing/2014/main" id="{3BBC8171-38C7-4A23-BBBF-FA5DE6C48E9F}"/>
                </a:ext>
              </a:extLst>
            </p:cNvPr>
            <p:cNvSpPr/>
            <p:nvPr/>
          </p:nvSpPr>
          <p:spPr bwMode="gray">
            <a:xfrm>
              <a:off x="2204085" y="-20574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7" name="btfpColumnIndicator344724">
              <a:extLst>
                <a:ext uri="{FF2B5EF4-FFF2-40B4-BE49-F238E27FC236}">
                  <a16:creationId xmlns:a16="http://schemas.microsoft.com/office/drawing/2014/main" id="{27946F6D-6369-4742-A869-608B4A5AB9CE}"/>
                </a:ext>
              </a:extLst>
            </p:cNvPr>
            <p:cNvCxnSpPr/>
            <p:nvPr/>
          </p:nvCxnSpPr>
          <p:spPr bwMode="gray">
            <a:xfrm flipV="1">
              <a:off x="4618514"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3" name="btfpColumnIndicator875819">
              <a:extLst>
                <a:ext uri="{FF2B5EF4-FFF2-40B4-BE49-F238E27FC236}">
                  <a16:creationId xmlns:a16="http://schemas.microsoft.com/office/drawing/2014/main" id="{62680AE5-7C29-4411-ADED-CFA9D0E057D4}"/>
                </a:ext>
              </a:extLst>
            </p:cNvPr>
            <p:cNvCxnSpPr/>
            <p:nvPr/>
          </p:nvCxnSpPr>
          <p:spPr bwMode="gray">
            <a:xfrm flipV="1">
              <a:off x="2744629"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0" name="btfpColumnGapBlocker523868">
              <a:extLst>
                <a:ext uri="{FF2B5EF4-FFF2-40B4-BE49-F238E27FC236}">
                  <a16:creationId xmlns:a16="http://schemas.microsoft.com/office/drawing/2014/main" id="{92646900-4CBB-4D43-9449-C47578D987FC}"/>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535725">
              <a:extLst>
                <a:ext uri="{FF2B5EF4-FFF2-40B4-BE49-F238E27FC236}">
                  <a16:creationId xmlns:a16="http://schemas.microsoft.com/office/drawing/2014/main" id="{86F3D541-688E-4AEC-968C-FDD0B8FB45FE}"/>
                </a:ext>
              </a:extLst>
            </p:cNvPr>
            <p:cNvCxnSpPr/>
            <p:nvPr/>
          </p:nvCxnSpPr>
          <p:spPr bwMode="gray">
            <a:xfrm flipV="1">
              <a:off x="2204085"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365524">
              <a:extLst>
                <a:ext uri="{FF2B5EF4-FFF2-40B4-BE49-F238E27FC236}">
                  <a16:creationId xmlns:a16="http://schemas.microsoft.com/office/drawing/2014/main" id="{B1EF001B-B950-49E6-AC95-1820C9A3822C}"/>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b="1"/>
              <a:t>Level 1</a:t>
            </a:r>
            <a:r>
              <a:rPr lang="en-US"/>
              <a:t>: Starting from client’s pre-work and available info we looked at online penetration</a:t>
            </a:r>
          </a:p>
        </p:txBody>
      </p:sp>
      <p:sp>
        <p:nvSpPr>
          <p:cNvPr id="52" name="BainBulletsConfiguration" hidden="1"/>
          <p:cNvSpPr txBox="1"/>
          <p:nvPr/>
        </p:nvSpPr>
        <p:spPr>
          <a:xfrm>
            <a:off x="1625649" y="11700"/>
            <a:ext cx="8190403" cy="107722"/>
          </a:xfrm>
          <a:prstGeom prst="rect">
            <a:avLst/>
          </a:prstGeom>
          <a:noFill/>
        </p:spPr>
        <p:txBody>
          <a:bodyPr vert="horz" wrap="square" lIns="42122" rIns="42122" rtlCol="0">
            <a:spAutoFit/>
          </a:bodyPr>
          <a:lstStyle/>
          <a:p>
            <a:pPr marL="0" indent="0" defTabSz="868223">
              <a:spcBef>
                <a:spcPct val="0"/>
              </a:spcBef>
              <a:buNone/>
            </a:pPr>
            <a:endParaRPr lang="en-US" sz="100">
              <a:solidFill>
                <a:srgbClr val="FFFFFF"/>
              </a:solidFill>
              <a:latin typeface="Verdana"/>
            </a:endParaRPr>
          </a:p>
        </p:txBody>
      </p:sp>
      <p:sp>
        <p:nvSpPr>
          <p:cNvPr id="6" name="btfpLayoutConfig" hidden="1"/>
          <p:cNvSpPr txBox="1"/>
          <p:nvPr/>
        </p:nvSpPr>
        <p:spPr>
          <a:xfrm>
            <a:off x="1189893" y="12058"/>
            <a:ext cx="8440615" cy="83639"/>
          </a:xfrm>
          <a:prstGeom prst="rect">
            <a:avLst/>
          </a:prstGeom>
          <a:noFill/>
        </p:spPr>
        <p:txBody>
          <a:bodyPr vert="horz" wrap="square" lIns="34180" tIns="34180" rIns="34180" bIns="34180" rtlCol="0">
            <a:spAutoFit/>
          </a:bodyPr>
          <a:lstStyle/>
          <a:p>
            <a:pPr marL="0" indent="0" defTabSz="868223">
              <a:spcBef>
                <a:spcPct val="0"/>
              </a:spcBef>
              <a:buNone/>
            </a:pPr>
            <a:r>
              <a:rPr lang="en-US" sz="100">
                <a:solidFill>
                  <a:srgbClr val="FFFFFF">
                    <a:alpha val="0"/>
                  </a:srgbClr>
                </a:solidFill>
                <a:latin typeface="Verdana"/>
              </a:rPr>
              <a:t>overall_1_132060295726153767 columns_5_132061337465818327 15_1_132059681831003600 37_1_132059684355787083 44_1_132060295726263542 47_0_132061326783304390 4_1_132061317341403402 43_0_132061786368119389 41_0_132061786368119389 39_0_132061786368119389 54_0_132061786368119389 74_0_132126167534742931 </a:t>
            </a:r>
          </a:p>
        </p:txBody>
      </p:sp>
      <p:grpSp>
        <p:nvGrpSpPr>
          <p:cNvPr id="15" name="btfpColumnHeaderBox385981"/>
          <p:cNvGrpSpPr/>
          <p:nvPr>
            <p:custDataLst>
              <p:tags r:id="rId2"/>
            </p:custDataLst>
          </p:nvPr>
        </p:nvGrpSpPr>
        <p:grpSpPr>
          <a:xfrm>
            <a:off x="330200" y="1270000"/>
            <a:ext cx="6702743" cy="285432"/>
            <a:chOff x="330200" y="336666"/>
            <a:chExt cx="2761832" cy="285432"/>
          </a:xfrm>
        </p:grpSpPr>
        <p:sp>
          <p:nvSpPr>
            <p:cNvPr id="12" name="btfpColumnHeaderBoxText385981"/>
            <p:cNvSpPr txBox="1"/>
            <p:nvPr/>
          </p:nvSpPr>
          <p:spPr bwMode="gray">
            <a:xfrm>
              <a:off x="330200" y="336666"/>
              <a:ext cx="2761832" cy="285432"/>
            </a:xfrm>
            <a:prstGeom prst="rect">
              <a:avLst/>
            </a:prstGeom>
            <a:noFill/>
          </p:spPr>
          <p:txBody>
            <a:bodyPr vert="horz" wrap="square" lIns="36036" tIns="36036" rIns="36036" bIns="36036" rtlCol="0" anchor="b">
              <a:spAutoFit/>
            </a:bodyPr>
            <a:lstStyle/>
            <a:p>
              <a:pPr marL="0" indent="0">
                <a:spcBef>
                  <a:spcPct val="0"/>
                </a:spcBef>
                <a:buNone/>
              </a:pPr>
              <a:r>
                <a:rPr lang="en-US" sz="1400" b="1">
                  <a:solidFill>
                    <a:srgbClr val="000000"/>
                  </a:solidFill>
                </a:rPr>
                <a:t>Online penetration curve </a:t>
              </a:r>
              <a:r>
                <a:rPr lang="en-US" sz="1400">
                  <a:solidFill>
                    <a:srgbClr val="000000"/>
                  </a:solidFill>
                </a:rPr>
                <a:t>(pure online and multi-channel)</a:t>
              </a:r>
            </a:p>
          </p:txBody>
        </p:sp>
        <p:cxnSp>
          <p:nvCxnSpPr>
            <p:cNvPr id="14" name="btfpColumnHeaderBoxLine385981"/>
            <p:cNvCxnSpPr/>
            <p:nvPr/>
          </p:nvCxnSpPr>
          <p:spPr bwMode="gray">
            <a:xfrm>
              <a:off x="330200" y="622098"/>
              <a:ext cx="2761832"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37" name="btfpNotesBox198122"/>
          <p:cNvSpPr txBox="1"/>
          <p:nvPr>
            <p:custDataLst>
              <p:tags r:id="rId3"/>
            </p:custDataLst>
          </p:nvPr>
        </p:nvSpPr>
        <p:spPr bwMode="gray">
          <a:xfrm>
            <a:off x="330199" y="6319679"/>
            <a:ext cx="11531600" cy="246221"/>
          </a:xfrm>
          <a:prstGeom prst="rect">
            <a:avLst/>
          </a:prstGeom>
          <a:noFill/>
        </p:spPr>
        <p:txBody>
          <a:bodyPr vert="horz" wrap="square" lIns="0" tIns="0" rIns="0" bIns="0" rtlCol="0" anchor="b">
            <a:spAutoFit/>
          </a:bodyPr>
          <a:lstStyle/>
          <a:p>
            <a:pPr marL="0" indent="0">
              <a:spcBef>
                <a:spcPct val="0"/>
              </a:spcBef>
              <a:buNone/>
            </a:pPr>
            <a:endParaRPr lang="en-US" sz="800">
              <a:solidFill>
                <a:srgbClr val="000000"/>
              </a:solidFill>
            </a:endParaRPr>
          </a:p>
          <a:p>
            <a:pPr marL="0" indent="0">
              <a:spcBef>
                <a:spcPct val="0"/>
              </a:spcBef>
              <a:buNone/>
            </a:pPr>
            <a:r>
              <a:rPr lang="en-US" sz="800">
                <a:solidFill>
                  <a:srgbClr val="000000"/>
                </a:solidFill>
              </a:rPr>
              <a:t>Source: Forrester; IR Research; VDD; Secondary research; Bain Homeowner Survey; Expert interviews; Bain analysis </a:t>
            </a:r>
          </a:p>
        </p:txBody>
      </p:sp>
      <p:grpSp>
        <p:nvGrpSpPr>
          <p:cNvPr id="44" name="btfpColumnHeaderBox385981"/>
          <p:cNvGrpSpPr/>
          <p:nvPr>
            <p:custDataLst>
              <p:tags r:id="rId4"/>
            </p:custDataLst>
          </p:nvPr>
        </p:nvGrpSpPr>
        <p:grpSpPr>
          <a:xfrm>
            <a:off x="7572375" y="1270000"/>
            <a:ext cx="4289426" cy="285432"/>
            <a:chOff x="126305" y="-1526425"/>
            <a:chExt cx="2786718" cy="285432"/>
          </a:xfrm>
        </p:grpSpPr>
        <p:sp>
          <p:nvSpPr>
            <p:cNvPr id="45" name="btfpColumnHeaderBoxText385981"/>
            <p:cNvSpPr txBox="1"/>
            <p:nvPr/>
          </p:nvSpPr>
          <p:spPr bwMode="gray">
            <a:xfrm>
              <a:off x="126305" y="-1526425"/>
              <a:ext cx="2786716" cy="285432"/>
            </a:xfrm>
            <a:prstGeom prst="rect">
              <a:avLst/>
            </a:prstGeom>
            <a:noFill/>
          </p:spPr>
          <p:txBody>
            <a:bodyPr vert="horz" wrap="square" lIns="36036" tIns="36036" rIns="36036" bIns="36036" rtlCol="0" anchor="b">
              <a:spAutoFit/>
            </a:bodyPr>
            <a:lstStyle/>
            <a:p>
              <a:pPr marL="0" indent="0">
                <a:spcBef>
                  <a:spcPct val="0"/>
                </a:spcBef>
                <a:buNone/>
              </a:pPr>
              <a:r>
                <a:rPr lang="en-US" sz="1400" b="1">
                  <a:solidFill>
                    <a:srgbClr val="000000"/>
                  </a:solidFill>
                </a:rPr>
                <a:t>Comments</a:t>
              </a:r>
            </a:p>
          </p:txBody>
        </p:sp>
        <p:cxnSp>
          <p:nvCxnSpPr>
            <p:cNvPr id="46" name="btfpColumnHeaderBoxLine385981"/>
            <p:cNvCxnSpPr/>
            <p:nvPr/>
          </p:nvCxnSpPr>
          <p:spPr bwMode="gray">
            <a:xfrm>
              <a:off x="126307" y="-1240993"/>
              <a:ext cx="2786716"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7" name="btfpMGChart173872" descr="Enter Chart Description Here:&#10;&#10;End of Chart Description&#10;DO NOT ALTER TEXT BELOW THIS POINT! IF YOU DO YOUR CHART WILL NOT BE EDITABLE!&#10;mkkoexcel__~~~~~~~~~~False~~False~~Falsemkko__4HooU0THZk28POP9trq+pbTvvzd/gcV8t56cq85kb3NDTsUhojRA0EsgEHHMH7oYP1SYpn09ysXVivguJdhTvfyVMsBLTGvcX7WPTor/CmV9WzVfHy8CnMUuNyY3ZV47AzayDG+gipmfRZpAjWUxkm6p95aNHC1WbVRPOYdFrYdZxyUgt2xBvuPeexFTh2dpU5+iSIIp3JKldC447C7WY2Ce3J82zaLq9JRCXJtfQ5ryQiNR17SE+wzfDSMPhvGtA3mruZDblUEUDsN2tVR1Yi5BefbwSw6rptiEKw1WHVpg0G/xxRm79sb+YJlOwZN0qDdRTP5XGjG/8Wzd5Whof7iiOVcEL/q8U3FJs+hGLutalAztBZzsXMUJXltt6DimNBZhGsnGBNz87xO75UQT7+3oWg8CDhrlwrq3gxKOah4w+4JN0EIkg12VTgqLdbCxUsfvcvHCrM9+vRBB+vTlI7M2csjozP3rTF290z+5MbqCtyMPY4qXWjckH8/N/ld98aSAr7c2QW6nZ12Y2QAi3XL3JRrLgdtm/HrUFDPbmxmiRK9scZtgIemTJ9knjV6VwVu1AdCNAGTih6ivFTRMDhj3muLZrFz84wH25KzLy+Sr0i528hInDN5vLLq9CJNBDwI1Uva9fNSAqk1gVpdNNEc5Xj3UiU+0JNzTiSJLrB3UyABM04beXhwlt9u1Eaeraaaw+IIawN/xGlAVoKHTC0a5Xepj/XpNQ5E05ryB03u64FM5HDwspor5nWfFE9ZgVH0HB7qLW6oZJryjWdMsZl5OxaKbF2LanqSYQP3/QZTleJ+bu0NHLL8locyFXMKfkioDymnApS2PyzR/3JMCzyBicf+rDLxVJ6lUM15pcSqfVs0/9hOi0eS6i96Ja+86vBzZy7ztvVqLyQxV+Te9bTilcwdN6mS9A1aSTOlUxqurwimOcww1FcHNZKOahUWhsgHEbpNmGG6RgF1KBMxclKVbWDuI//QChtufvC7vdWOGbNLvsenN+6VIagH98RDOApRsMxaxtVeNsthu2DAWY25Y0sHgeX061s56Pm61/n13NAW75WPM4aCxOspNtECz1vTbRHHhvHqlSqFdI+PMIuia2j6ap4MsSEerdN0WFWsXz2ePDwfdQtWjuY3cNjwpPneQD+NgldVrG44zQICSQ+JYk6fI5fCL6Q6tvbMKFDw2SxDWivYVN1b0S0bR31NZ84h/r3NZ427y6NAQIVKftShONGFdUoT/BWiXDfYeH/daLp5rTpTdwyBvkIUkPz6IxE36yvguMf6xC34pgg4/P4yg4tln2NLykhRyJ+jVWjfC5zpnltJ8BwVdkEXufevAxy3C90iWfaXPOAM7vZ7gRENmR59gbH2jiYzcKRAVS0kp24Apxrmnd0vfmU4o9QMqRAOOV6R06KbGyoq0VZk6WDOG/WgKfsp0Q1dXZIbQypNqvZ7WVat/DX7v0hBoN81ieRoiLYpKVOfdItSOtzlDnoBx0rvnwsZxhIUa9ipyGE7q5h7YaO4BR3dxVtuqof/NEVjZX4p3E/mC8/wA7iyReIJPx6g+xAopLR1c839bcjbBZGq20pDEoQ2s6M5gY+XpPiFeyELVj420QTqaEmhhaMU9sZYr0DjeDxEYuB1mT1BSYTW5pza5k+zN1Yor2TlVlVwwQFAmPzGIqVcbeaAr1wj3bdNqtkz0T2FLMdyJLD1N3kcdmObImgTGCtMilPh0ZNHHVq9yhjMgFvKJtdnOzGuoMmQ3RNavfJTMPw+cxyAmxHEh2+lWH1sVyuWZKA1tRrtunNxxObwV2O1807h2Muc8sFfpf/YTgU8Q4Jpu30AGC+EDpJBPIC2HaK3N73S/dPVOTin4XLreNnIUokgvxpExVXgSoD578RhZqneMnoTHgVgOnX0y1NfE3fldkM1y549vDYoSHqhUokA1zGkbFnBA6JAryOpg4jNvLyXd1sO6+18VApDLpGHph+mN8czf/hSJTHZUuOoXDk9RPAecKR1PEn2L2ZAjUWDqMs9lyZVCbUdWmk781i1oL0VJZU69SS3uAz8q7uHHaJeMVa/AfJAw0Jz+KBNu87V2/FEk/snZIzVQAVtt46G5psvOPW6CgLnhvaWgkXiE931CGxX46P2/6yX8ZoOoBOfKBSLDHFoMcBIKnAqNf/a66wuGDfBl84IzsLbZE2of5eEo5P2Kk4kpDbtIq4SIkeSlF4ZwM6Un1BWXj4cIMLwD5BqmuuVDbu9zehpGq1tBUwdnMsWI/Tj6Kucq32T1xzRFKlIYcS6u6LzGp2EPFshodJ0mm6uD1iJLOhAyFNNNRwmu7Up1xL0IdDYKF/7efvZgK8PsctV93+axnBDW6bIFH6OFNKrFetnBeIod2jNKP2T03B73V0Lm8QFz3QgthtEEs03AYqfvIqx3vFJGEZwdeFFbJ15EwDT9pEYZqYnWbA6xfVgFOhGbdoH12S+ndDGwN182Ra6XynIBy/+dzgHjGKbZUB8n1Bvi5/XaH5tzBuq76CTjWPBZy/6mKCU3VtNv7SbmTyqUoX44dz783aSXDtFcUJApEaXgvEJtshqbU7227oN82XXOUYO0Hm1aSvCvFb07uvmoZQZ7ckbEsL3csl3aPZA2KLzRi2WTYK3ZFsyjulS0d6kMvYbF/d4bnQQJb2V+KCpONgkvMPopqdxJJ1GVfFvb9w93fuWhFIxQQvOZlpYyE48UoWxuxHzdAH7e6Z7QHRbQl2kcmRR2VXsOWkteP5NKFmncXMRB5Bx6HxqFa6tFYYKqLSxwdzNUkQXjbnHRbciPMvRig1BQuCxPr+t7By9Oml0yx2KJQjsr4KlDWlV5Emuvw7hFtpNVgzF8OH5Tf0TJ7t3pbD9t5y1L8JJb6dcQDkdk79ixOWP+D+06UYNqABT0/RcTH5bk/DAHSy3JQc90jKj3Uhb1Cyw2pffsirKzUB0cSpqLn+olQFxPvH37UgPYW/rNAoFVp9mkSO9h8NM6lYKlcb8MpQWFQGln1Ny1D71uB0mWmad046xPf3GW6Yt7Qc658Ti9bScQ2m/7C/r+SI1HjfGIB9Wdgaja1CrwWmChdOUq9Hcdur/F3jP3NZ/rdqvQfsdg8E6dvf2+XIqmOsY47RBeQle5iC0JhN/SCx2+6fqX7uhtlY1aHA1on2c6BWCg8z+DgxYjaETgG3Hsa1y+zsUBxUBGd0xWlJw7lREYDfaCJAnuk/C+UM9fl1/4l9NDdmV+1oysiNEZApUbrdcV+vMyQGZBWHf257CdOsDTrEDfOlM3QzDB1Tq1i2Uc+LyFoQ3EglIY2gj23cziCEkHCJEoBmJNB+AW8Y7orwb0JKtLw7OO+pkaAt9ZBNy47mJA/MUjWtBvjwPLGrkqINIQQnGva/gzFuPm1dM411GZFaIOo9qE+By9zaw19+LTS6jK6gVAlt4V2XhAhRwkXdjrJnNIAkC1oajDS6ChI1pNUPST9JKA7Y7qUV5WHhEag2HAoAIsHbTzFVa0Wiq5lgMEgfinX8BqidvTGQTFbSz8OhaLJD/TiqO905/dEETlvbvNTo4jojYr86UpAPF1PHbD812nC6KKQ14bl0ptQu7AYsStViU0bdpKag8ZK2gcf59IzoawHprV4t9ChfFzRNIejcEC1H33Xk2GRQI78Z0xSF7+OKNbEDk0Jqu+O+3a+lgxy5qqSBGrPxyf+AGtMpJrEbgn1vdQRAesitc3LeUhGHEG0IbR/2q57IrRtR5S+OfPbLW0dKxAEOo1uFzbMYGjSBwaNNwS8NTw3FdXEnjEwAqsUay5Bsmse3cktgTAuiknR0wtVDTA2L9+ksHfDirB7TvkEURi2UVGz6FIkft1cxlJDEfDFAJTojsM1SmzIyt0sJ/vAHhrBf5JIXIjG9uXAB+7cQhnb8MT1TDyRF6jW1oed88Mh/zR8+XcZnOYq8E1ud6eGH/Qpzt85qNS5t+YesuIspDigRAxktpwT+X20r7vuYH/wdJdwrl6nayY5vDrkGu0BKGYbyMof0uCKtJUXZHzrUzi5RdLVZtaU1ZHTDvzamNuR6tqe5CfHH8PBcBf9XJzW5jAiiHm/9xdRQNkQzH4uw1unmuzP94yfnADUyGJMu7XqqZ0VdGWxvxAdxlrAccb61OEQOfbHiGQ6HKWkHPvoe16cQquQAJ5qwrW9uA/hM8rPtWGWUfLE6BkQh95mE7I6njw5YtqLSIwn6e6pU0VM5wy0O8+i+N1ZUN/Pu5SCHaBDYp2rhTG+MDENRMiL9dUbkJ/kMdOLR41Px+gtbqUv4McqAUVudlnrWweDN6Q5Ku3Fi96cCaD2P4zIlYwOq2fKn89LWNN/OhSsYeGso6mO/Gk5YwMVqm8xK61h2XRJ0f6gbFvZZH/Ksd4C3/dbdTUori5DKeIm+BgFZs5pactCgG53rlEEdvh2eF8fRJSqWUZCQehpeYlpod3Pr2m0FQPzRIWeeBhgsuox+LyEAaZhL7GrRMw1/jkrVbi2ZRmilVAnNLK53O0FG1hVbWi5fH1O6WPRb8vIHXC2wAjndibl1B9p1rbWqWGOvdeykvIZ61TKQBgZS+6HolH6g9M70BwA6/Tv/yA/7++qN9A7Jhlr1WASc4MrTHPTLwmK0ALqZ3PXjNsoXkCw/onhGPXLCytvKYk9MIDiELZCMoQHdRGLufUNt+5I+eETILNaalCevvBaKgpZnX+jozTT0QKfqgrzDHbjr+oRw7ShzxMnSwt4GJ1w1d40QH0u/hUfUCBu/ZDNZ+wLkiN+3HJgvOSimasCnG9TC0bRKl/a4BXYq0vLT9fuAnR9l6oOENYeYEkxu3EL2EgJM3UR1/a7yv9SUalp9esH4r3YET/E5W7lH6Tagmq67Nq1lNlLjLNK5Ksk1g+x7WN7n6tyAW2xTAcr1SnOwbUTz2BECaIbPAEhwC6UN6xXqUgl9g5ct9kX4A9HrS4ldfAtsmU8ArHPh7jo2EBnqXdpOtgTHwMvGWYHWOQ3u3Z5C+b6famzK5Hjyk+mricP6wVRCv4bPNc1D2eFDU5w1Js4ZCxq03UAvDULqRJ01gozenFq91MzCUwuS7F+DWk+s/1EjVT5kaNLwHuJRsKpzWgX68+PKCI9LVxu5/bISh3qXJgB9lG2API+CxW98CoI4wFOpEDTPFPD6pnB1OY0ey0NhLX2L/OcQ67L5rE3r/m/229Ja7URX+Uh5NgvfSqPgiLMFwGNnalcIkbpw/XNTtvmlqtlopLkBCcXhL0z5zxaLQgTIpqQr9Q9YVgaijwdBXYDO7gkZVpZwDj6sMSWSmXtJ6olReTbn+4T2OoAodTQFNi/16MMLYKivaUniCH1Evkzn76Y6liKRSwxIOECNzquzOuAHkc6jheevhqXaDTJOKsLM2IrWqq1Edj0SUBv0nlky45IG7nGvsita/RUEslE6+KVALAtrgRR8dM6QOgN8l8+8oP0r2WPFzgp+TpcdH8Cgx5hwOA32dYjWrctGLi55Ki6wwGHXAlLYC1M0nLgQldVeAoS/VxZUiDs4JZdJS2n7APppWvSF243UTf3ziVuJlEM6v2aOyqThGJiey3SD1Ykf0dYyZDBbHSFbyGkDRs2fmH7Lnw2/Tmjf97snCuPIySvfMx5yRXNzTbsv7tCrKxRkvQs2oqQF7Jkac3VHZLnvHRTXrR5LxGqukpAibMipcIkWpmwCtl7t10yKlpS6neH+TeRTpMAEEB3rCL9eX/nd8ikUfCyyc3GhObeCMZ4PTKORzXT6sR0/qEI3F2Tv73QRDI9w3UuRYdvZmloCIzJsFwZKdWUOGdPSGLZ+2kT69LDaovEro6n95R8jbv2aHcfr3PJ5hEvd38rDy0rgcFOrcqrW7uknakGB10kKmG5qilAugBsoEntRdCaBDglcEDLLHNmkIpVY6kutN3DboFefzd4x2BtdhXWPMVYnNwHPrOEaEm5pHfTWHTXw6PWTcuUjTm2VyXWh7Q3sZoASkG+dtdtUnCUNnlwYsdgDROw4jWuDsv41CSvMgqjuwQ02RkKGyBQlJDAa+3JKqZNA2wXfyzASgbPJj1SSCmiVPwJeeY5KAGbPQD1bJxW2E3A2FPQtD79zqIpoZHt/xecU7TWMLmEILZZ1fVqjc5NcIbotqVAOhg8mSp/gfJn4dcJN2stW4V3RdPt2THRwhJFY8jQpo4uPzGMyVdd4HFtizjvEVYFkU778DA84J+Fhxy4hK1gVauCVoB2kOmnCcxQHeq6tEovmVc66P7CKSwPuIZkcb/fKHFvAsoWMeySCaronosqifYyLqAnPpP9ELYoV0jNlPvWBSOeAg5uNG93dC0ksV0i1LbWdBuwxo+5QBGBLpp/2MaEB7mnhaJzW9znSPnY+CLB16utSRQp64fg6JMQ0nFyRM8lUvsU8sbF+Oi3bWf+D7TMKrQ0CZblTPIaEg402yT3lU2h6ywwA06mnyfZmr3au6u57lCBm0An+8wDkiNOvqgmChXXDew4QKxJsgA59SN92Lh4iFOlIrozAdg19h6cnGrhB7zUCy6l6ShsdnbG87GaQh0pRiir9awnwhZV8+FRu1Pex4mAysJ3I8ximjEXA6+zPr6aMeiGKF+6uGX355mWny5rSFf93vTXkpHZNakOt3upVoDicLZkSGd92jWPRW/zt9artqITWU+77VNk6SBGSEEoM9CEojDj758sCbLMPrdoXW5Q5xmzr8OPYLhBb03xhEvs47UTftl6tJ2MJ+8TYNZSGbeeMqldG1SuC01qtQYjbQRMFeziiLo9jfgqfCJgN2h/CjKiHmGWYTJlz2MudK9uwAJed/vJkBjj6gPNrZgL2SY1xo6YZg/Dsp48mILHbID1av9tXOduf7fGTDlAm3pIa1wuhmgc5PT5R7fr9ClM2qG2u5cUcdOHYUdcm3Lt5v/yhHnix3Rf37FY5MKT45OV4u36S6vfmjfuQapt4VgYp112THtPHFvNh4KzMw6gmJSsvxyQOyE/HuuwKlF+OWZd2Tv5pk5xviwf07JvUOFDVrtNsVRTtsI0TytxOI4HmJvLTC4waUsSfPZ1ZnPpYWCdNafhvaXIXEAoVfLJZqCnJSWpbQQWxNGUQz7/Nlz0Ow+AHsxzZ78LXB/r2wWCIxlQxvkiqkmXL8WFnnAI1W08jkyWQAG3BZqDfXvbakJ9p42/ksRE2rV4SQ3J/0Ss8V/Zn8yhvh9XRYXMZ9Ow0Gapxs6vfNMXZCqZR3r663FNdu/ybDeGfjLuTXYPwzE4W+vlLoFMZG7sGrXG2k5lLFAWTrMITRIAzQvtAQMKlm4iu2Jr0VNwMKFrL7C+N2A58MzcXEKgYnGVxrCRhNIKxji5LCheo7Zidt8zkNO94EQ7ZaPRf+ldOPFGcUMLqfljS8tn5ClXanM1DDHxXBcB+qMnhGnYatBFmzB5PDlHIru4fcjw92SEdvTjWtaVFYBjRXGKjGgkCV/BfbN+ZlHVAiVq6SJ9AKyFH0uAEEA5pebkHxrrXzAml4dXFZidTQA+hL3NsIEbNN3rFLdlUl2juC2w48Uu9pnAi1bO88vJ4rvhY3rZb4YJ5911gxg9fNou6mTJqnPdLc1xbgQ7giSjxTwXTrDitob4sXtwZYa9N4lU72FwVK7+eNgwwOu2eRd8wTtKKb8wxCkT8TEntYoJUjJe21mQXOBw3n6hB7ODJcWuCkv0fbssPJU3VdSkspDAs4Vl5YJv70gnbBi1IWYJn5h3icyDAt+cHjHXg4ZkEkkXSFG79sFxO4+bV1i7OaunrEQk5vEbbS9TWN6X3/0qMlCsF0ahptvHN0mHPpn2Z56Sr3t5ASi2o8zIq5kDBnNAKI1VI+sug4gx1xRNYTwAtkU8Ut180A7wt/iu67OjHBSG17bdupB+1EqQNq3qStP5zlkpO3oBI6ISSEUimcBqxG01S8cSN3mR6pUXMf5BSSJXbR0rVuxNj2L0LIfYoYNZwAV9W7f6nNQgMi9BLwywjFJpVnS5GRgp+CmLRvxSRf/KQ03lGDlH7E+i/3zxxILUrbeWeQHCCTZ2cDAIVkZVfwPbJHuoG45N7jDOsl1WIq1E8skz4DZ4raBuqjyyVAe1Zcj1hZTevItXwemK/DbF7/locvDxXTtRUx8IDmeOMz7wiI8qzlV1YoBUmfhlWQel/Dp1s3mbArSsc0+ZPiJWX0qyoON2ToqODOGINe+EQHwyc15PFhPCQqCkS9pAZSRSktwOZhDjDPpyUYtgPAUE6KtzQbuW2wRnWuaP/SbylTxmjk7l7UDmGc0ENcQnW+xii8j13Ni4NXIdYGSYTBgIKkNnuUcDq7yxb7nJm5/PUadcEMnSzjDbCa1ZkGlkPjTLPmGF9+K/tZjUr2nPPyPuFj9fnvCNyqcqRuK2Kys3sUq/bUF1qPD/GR2EaTyQNpOKANl2W5oc52rkrX6W6dO+kfy8LDjIDGa+oppq3JjY65N8K8cc04ltGZ9kG+BkNuY07n+ku41ieuEui1dp9E1Ly/qUfpd3nF+1PvkCwN3xUIYzN8oshabaiBx3PtNCmHkK7+u6Jj3vqFDbxfvdmiMyz0dHbX6kSkQFEnA/AfJpBdTTvQBj8i1WkDixh4g+g5Mi0ua2/7ygoUZiUz3o2eodz2oOt1gg/TihtlXWgPNgmlwdMh3v/kiOEmx8uIVJ/qSVsLbWNaIsPVM8AmtOYXXjSThYUZ2arvQJHjlxPzSrtvw0bAKYTit7falaDAy0cLzqD4K9cm7HtvYGPesx0ToRHgv7z4GEmBdrunJrQFkAU0JUxGFpotAfZTPfcg3gxIc3mlh6xpigu3NXfpBsy9AnMHxYkBOKg86znS601BrBjl7YbK+Jz5ENgL5+LcvRQ0V2SVJBQA4KCHngJbtU/ilpKs7/Z5AdMkv2TvOHtGhgtEhNGKjxwyYg/NvULCPWBJAhvxl6Y/+OpL/itFHSGqfxH3jL6EGzAEWPuGysK+R+nb35mrMvQnXBJRcFXDrzqcF+B8h2pQw5pwUIJ8x/p/DEF/Hx3zVF54kGk1EUThM/R/q3CN78pTYO2qTwx5k5xi0HsqieqIAUBBLzyDs1P8oQ5dXkQJaB8xwSp0PrqRZLD354DrCkWLo+ucYpiCXoRFKba/Pw7UrehrebeMhcqHY91G0YV5bafUsU++xO5QaM6ymOM8puy17TZTBKEnhhkVOYmSe6nPKJViw2qZTmy0ILgDP7M4eEMouhGfNJfBm+sQ12efh4qP0gmVMcBgv7XGyZkisXUq/7ZZE4O9dF1ntawJ3X3tw7KPuR2FSZXrbuqnE4qXqCAXBjDcHaGKDMNCH9cQ0YBEsXhoJOJIFmzL2hc7V6ajMz0LsLB25qGb54l79ZIJIxusA0fBa4gTdPIXdlUBGbGDMDB4yCGpTEZihd0mvDgMYJYkG1nVABJ/t3jSQoWXNdikK9zeLLKHNLyuS+4N/6WUVGCUdzP27zkJ66KQgFnG4Mf9i5P3ZZSF6Jd8X5ChiIZVIsNcPX5bUiGSXg0lTB95YbBA7Sn6T1xw6dY0M0+vk9KAwu2uGJ00TfJv2VMLrquxLsDXrB0pdKjU4WDUhNAHWI5lFiiwDfhTpwIPPQLOnFWeqZm7w6IS4kmFtrOB1bQrgQYBR1A/ENISUHDLUfDQZXPpUqa3gn6wsAHli8YEjoiZdGg26su/UD/yFJcarZKhhiuDqjnxTITiW3Bh1T+51lqdRACLscUW4U74aKJu7F7zhqpv1JZAN51o07lgya03T9I2h4xG0H8MoYsxlfsJ5/O7XDMcpkvuXY4a2pdtACSt2Ns3ElgoOQ3lP9sYTNmBsdLY8JGW8ACS9gKQzCCLIWGLx+hUsINBRacYeicyr65C8NP+Wgh2khBy3mGRwByK0t44hIubDE0P9S0pl2A6dToWr34wj98x519zG2RN29LJqaVZSQyHKQhwYlt8Q/iWKtohJT3OLDyJLgwnyCrL9sZ9BH7v8Zc0mciImiCcw0/OZvzyruj+4eFZGu4r9wa1Ac4rKU7vWlzdS3YBjXR+YAajVgJpbgzQTZsPEQ/ujUuEW/Lvzz2Aw6Onf3F3etb5FfDCzJbD2d+ubq/AfOngRf74CMO5IH9FDkpc/96JTlmLUdFr75oQRKJLxWZqXhodlDHHQsId1d/AGLLPnE06T6WYM6DxnBPDh8Y5lsA5M3FZs7+QW8KRg5PafNfufuckonDPoAEqnRjzHiVu7xpvViuXoi+MNBQqvmYADvPoxQX8KMffSMug11g/u7gILpGDd6AufCSudRaBbEpH3Bk6iZMXXW/EOnJzY8jdc+MTpOAso7xs73wanifGMmxYgFnt5kRfUwFkn2EzrQ/E/YFsUmlGgLHno4RZpHtVku0rDhiz3xLpi5jyXA998vMiT6cO5cPiULIw/9cULpbYZatXrm6sDVTXI8dKR/Oor3rLdvPq/qBNG1WQyIBDkh9886N5mh7J0oAY9XRszCycI+1WTHnIUlReH0i9XaGToV969xGjc49f7eaXYEXYhpZaI/EBlc4wLpiOcInquOz2lPYKrdQx9BWBrH0eWmgcHCoprmyajCRfbhsUXdE3SSzfKR8R087Vd6FFyh4YM+aqHlqvekdpfoLJL577rHYM3IOsVnDgL1chlBH4hGK6cFzUoZ293z5/k5clxhn6mvxY+ldme7iwmp/kJdLQBO3NceclzBCAItDwNdT2jKbC3r9ljha68wmVqopnGT62hqBLjfefh6KD2mvfyv2NyMOn5kEGvwFEWXwvjr3KD4+FXlrJiiZ+7RjdSlKoiyq7FxwdQdFcrdhDGPluEjF1MuMU/LyRZj/4rbkCD0BuPPxd6FrEHxxs4KmebyN+Vwc+TlWQXAGm1CuH0ikeQRS9MttKp2JnbqTITMF8yMwkG5FBFp8fiae1kI/mWPLSDcmZEpSebJuDQksMNuYkg7vxE2/MIfzGDbaS1QawPkzwwJ7Xj5QNbAnxbpG3YzP7ZQwnaigcJ7/eCAjqql1eYSxz7rdRd6pZVCaT+NA3v5tnQRhY+R/bkYHnlJb+ovkwMaj/6yVKxJVH/d1MXLB3ndLIZmwJMWMrZBUmEf9DwVvr3XYgbWskTFjLyfPXCmUszXJrdCAk0P+tUT3IcegY6arEDw7mK8P7n+IV0v8Vxa8mLIvROaRgk4SnNjjTVigEy0e3Rim3pBsJSymiQ4oOFkCPuZ/IuwN9SQFT8yzX5SdX2fuSg/Gnanz4xDTDUEs7fZ6cJnkNQ4kEGeD6xpoDrIcZiZf1YjgyDcdqGAnkjX5RuL4hq+2lhbgPNhD9Dgi78BUDDc0iRsdAEPTprpubPma50R+AZfmWphVpL+aAD6ZiH1WncqQn7hnmnJ/x4ukshzYqQxDkdhtZtVPlMD4zXiUnZnqHGRHKiotV18/vgZ1XeWVeMOaWk6GMhOb79EDZ+gLvdFc4Hrg99fVRlXTYQyitGDCT8JpuNtelrTJDYAshog/puYXo9lISkj/fB0BTojhzU2+M5PKoRu3Z7y8jcgDKQJlIY52sMlNqg7Eeu2vuB0VAu7szE8tOeilfJo7J5OLW849sEaPfhwPD9NE8kkU0zQQkLq2G9AqmcyKnqQpel0k7oOshyhcCEnLeTLT+4pEtzt/u+zFL3Bg8XURjtjBCTxjwuxAM8MdjzB6gOaVuNMutC1JEAlMt2kDVdMeM2YKf1YDaOorrGd2S70JoQYLy0Dvjo4c6bLOxLrA2loqi25/Fl0nfKD3kiAoLD7oRI6TZilh8D3T6PI4TkpiXJe93nhcDfOe8OElh5iFMB1jMwlHdaQeCKyp9qG3I9LmFclmqhZ00jOdeeQfeHUQjn3YCB9tGCKuo8o6Lz4YrqHBMFBoOdoo0xGDlOlYmsnqJSB0pe4QY+VdofJrRKT92ezX6KH2SY+bxgqV6XueHwHP3wKnOV21yrnzQJNzNfzgiflAS4wcgjTAYg/6TdyWhnxl/zOi85YS1PGU4AwQqfSsHhJIgjDkhzuNuiroc0fCYX63er7mdXtvgm0do6V0ZnnlVQrkHiI78FQCJkElQGapKSHHPKtIKjNV5xrxPFnOo7fF0V2F7P6YIKZllI6hf/cHio0lGEgDBrtBB453CGFdI/Gw69F9TH1dWtPPHmfaceu5+QdJisTjK6LSIK2IL3zUbgkoNgfAfYZZqcdwYtmXLrmmmahnoq2ASosKrZsFtH6may3PlD3nRFg7ErrahoccOAIXcyaKDuuQXoFAnW9//3A2JrSwSZWkZKBH+Xv1oUpkyqaTlFfvqbcaceAasm/MT+o+X5RfMQwwd92zhlgre7eCgH8HhMnsHyJRTfa5Svf2+/IrEEmXgNUwDi6dJ9tpMFGd0I12COWwXuTr8LjxAcZqSmqsAEumaGVO+1t7pxA6cBnfG9JbDINUKxc0bkgSnZFmimyultnAdfExWYrU2GklIbZlYTKn/h5LIwZ1XfhWh4VJXNpd3jD1XRuw68m6GJJupBfnabhoKPcw/REHt/QZKVIisJa13igvXS2NePTGD7WKwj2ARHrCy5P7qXciFjG5nAAJm/D6r2Zb/MnSDoSg0jlVsEScP/T4vx7SfUs43P+501+lviTdFh0oJo5epWD+0FXGjTgHo5HeiHHDJ/T9KjAXmzin9Og+mtsPkMsLDJaXJ4H6ujwAZXVMgfkAbuxu4JYEP+/Dkj9m5NXF6w/6adVlHJiL+XmPycZWol+MTmQkIMLSe+oixhb+PZW2vnvR78E1InFTnv1xVYsZbeis9qaZHQpl9gYp2NmD9xOF/4NGFCDHLgKDHoKHsbWS6phFlM2VjeJRUQaPcmJiDKK3XT2/bHeIR3Hs6kvRtpegzTCMPKmay4DiUoYeIy/CAdP5deHKcUNmBXuPxrTyFVvv9wev1WrdL1jHGsZaxrL8+pBfSwNNhaDxzeBBUiHgAV/jAyNe6M8HY8TyVRJQuFG7hP9qXpylZE5mxRPzHaU+u3PX52dDwamGOnYbdJ+FjbePSCUhWfg7qtJwcJzcgc2HbYsvjBk7zamj5wZh/AY4c/aJyv9Dw7TmHCYDsBeDVfsiayxZcU9qhMTrffrXHHfpR1yciFujWTNPSUFaw1CmP+6JDgO74qL+PEA/FonoTiW78chMZ0RYKvdX92DMgPTRDRINit3BujnPNHA89V0Mt/CnhB2R6D2Dp4GD9MxtMyufAynsglewbm7MHNKhCZYdZyjljnB7/HYkyQ2TkGKdc5W5PfgnNnJkCqeJ9gXIJyMm8zIY42JFhHZZ1LHEoo82AfzQWKwUkJQUeRPr177G7gm4PIpQh/dboGMyC7j5dqkXQrS0klzOSXUwfkUvyMI/fXej/yFRhNpV7I4eCQ6RGwND5jdHV0y2M4401mwGIcjRyXj+MPoDhBzeKO6DWXfwrmz0z58aHLhVA1J1mBBDrD+wSvZW9j7XsMj9a+ztjYyw60ZBJ/HV4X6Q88ZI++pjT5Je9TIH/u1j/Ho7HjaWDYGXW98AGqh0GTkUIGsMUzxtlFcIu7UgH782sMt+/stBHdVRMneIm0sm2jBSjqaziFAv2LKWkAFfPrc3QkxxPS1n3S+EaGk6SMA5UuGHu2CI5lVlCV6guFadSdbIlQ2BaB1Zof3s7QOyrEyVCduojSgIM2IrY6XcqxPxauwyT2P5PCTzDoblH+ahsfiynrPLH5C3pjNZy6L0ZCxJ7U/VGNSoDudWcy0RZ4TEkCIzEbj9G8yOIjhIr7jEU2dtLuGAKixk9pgskz+fIe6Q74bgaE6/MyGbSpQ9b8QNM4CWrUj6CpJQ5BuwD/FMoMy81Dgzx+1ErUZXNvsbJCydzPnYDLtDuu+cDc9xz0s8o4Gc1egI5P8GrsHpZwKPvf9OAT+YpJsZ3tZK6hy/7mt1IhyRAQnJXCCl4HONG8eDZFZfUnIG4yAtCO8sUwcQDWZ960UH/6sqNaqpnzzTy7F9cgp8EUbVxwi6LjoNjU0SSTYuOIqthc3TDXqgx/nGkYMczj0fgdtG1LJihC9fWkQ+Ew+SjpZ/7YSOv7lPTrRTPDiwiEJqSNoAIgD8fiAMz29kARQ4+Z8GF0uFyi/LHk/uhhWehio3IksOYzHgO//MfKgD8O93i8IUWTWqf/c704qr21MjFsRydBYAFgYOcAymr5ZLlBwUtcLcjQa+C6g5YqVKY6Bs+13uL9r95H3tdPI92pqAb0b764wJSYSgvmNZfwUgiVOV+drx1/sKQFJBz3z/Cg2EWaihJMP0KBgRVYit9yW7IUiwJrXkTGoOThSU/4+Iy8tVExmv4B7WiDrOKpRAWfhbPZ4IvXeHBXZHhS16HLhla32JRNVyPrtvVb8EPgTeMKSYKqblSblOyqZlE3B/dehBybnBruOnDYkx5gwvL6ode5bUx5koyaILpL5kpssm7wP8UZYuSYGWuv5v6D8yL0kezIrChbI5xl9MAkgGN+jH1Cc36RqaP+ndPzNFKwfAEmKgmE9kDwvSJ7ipdN7o3Pyd+X8BrXmZHjeh+QV0oTmPZIxUIe+Lb15y1TDCH0CQdPvRKvMLITFK9QbZvWPyILEzWrbXp7F0GGnVo/twtP4FGe5j57JQEZV1S99KK9Zo9eAGKsdhlJ0dQR5kp7Q3dbUCY9f65x6idwavd+9m5LHChhBKxMpmpRwLosI9mTWmUbjhvtT65HzW4+WESaQIb2QjMfBFV17hHyDoQ80sXKtpkMmXcjgQ70F5CXvIMaNng/iu7vWgyxEOsurQeNlWYKDeFH2azr3rw0BQZlwCEHeBO7SDPf1yr6WJ9+/dyaS3RSuMVPF/GzfV24S50ODtyPfjfqyEECs48mnmAftMe/34pH4iT2gtd3iMV4hJZUAGIwiOnIE3y3kDYx8tE7vQO+gpUlroj4SHxtXys+F7Bco3tw8waLP+8oZbE0jz0DT0vta5lMt0OyAEF5/mHt9rIVWkYbQBMphQ8V+vXG5BebtAJ/qxZiv4njBRmGpUBdc3hhMd2QMJHMVo1REX/V3WbX+s5F2lSK0RbDbtsRNbWZKhjOiMdzkYqGjuKS36V0VDKPipSVzeztt7uoZeyCR0UAC+wY01Rzjj+erhQTBzB9NgbdvRvR9D9oNAAyX6NNb2B5pBFrkEKI8um1hU5V2vY0orO0UUJ11dXHTj7+lfvlNSYKBXdBpDpi9dElz7G9ADCBxENBtc2bUXYy+F1Tb7D2/4DU3K9P9UcCFyiMWbfSW9iLydVzkbSIy0RiQhADs5Y2/hWjZhrTXQ4OwTu14TTPWFsqABYeCUnNyWigSZJ3kx2IfOo56DJSf/HEc3qBkVBPx76EY29D6FZ+2ciIpxKmlLyOYGvHo2JSLozCw+yufFahqR6xKWL7tw3bcut4UARnc4Xa8zcF1LoVpTrCphMbMtLfQkIkDMuCo6rB+bMLo9aZxHcKrzMG1cOReiejwdCvQwz9xxR+HJCMGjdtN7Kmtt7ZL52cKv809mdjvCYLej4HpZpgIEsh512MkctVu9RmMm8g46hhlWCM13bRlUcHQoS1DVnCrFyyIdBlYRLsCPy3Hn/GYmUGtud6bf/Y2JcO83UMMn/6/9wQOqZUJaFkP0CoRF+OjICkQUCl/nt8wUgfYMTeEAzwiKG9Ko/wHuIiETxQBM11P5by/Ad7QDTLVkUENYwE6zkTyRBvRBjrKa12R62u9UZdHhLlzxb83+uAIMFySf/hp0ZShNII3c3VZXntM89yYR8ILHekFKCgfxOZu4lQkb62clpTfL1tINR3dpx7mnLejThJt15dQIdAe/zUJgn7Wbb7yzlJU14F8qea2h8BLv5K4vgVCbbY18zrDQ+YNmzNtHZkbiqA7pUzLWTc9mo/i/got0DKlfRi/+RaBiJzmqCcIyMPeCC5Fl+UIFDYM+mtlFs2NcweSLko9MpOt7tLQoTbymInpnqYTdlvY7l0SamAJIhPVczYgJiU0rGe+XJMBdtQv5xQQ9tCNTvLAIpVrplIvLPLvbDCDb5ZllX243kd88q0fPAO9hbLp1uxCEuYag5BjDZZlwPjUuF0H5M+XsZr6aqMOomDPUXFQKDziUyEgQXsPaWGGv6sXWoCY4fdjk7zLgN7rqsxuFC1kqalzjwjuAt5Ww/VJQJOGfljETxIScr6vsBLSxjAFNostt4TMfAJq95anSKgADeT+Ibv9Fqu0dcI94NBvrrQXpEFU6kZN0Qi5IaxjHlgc5WqMS9BunQYHzqV6QbeiSE3RmE0fa+MrLD4fElNlEqkLyY+CbzCYVN0raRcbof1aUkZ3S7PbWI0PsovqoT1lwq961z3VISCKJkHg31zG0mzSgWysSBGEO0AvQTuoM57g9vE9VMZWF4GXi44MXHHNUKwnGqjAUaq7QZ0tdRrS6RjDI/+sfQ9TBQNUzsSIM9iOeWo6C8vtba/sThgGU5Iemrfb5etSLaRFdxciIs0bV6kegtmftYjev+bOHO5H391y6dGbVhUN1Rsbf2fw8HHs/iLWBsOwdr+mLU9ja5FKgZ6NTlag2E3c6iUWDiArHin+fykN2rxQkxxBEDvARAZd7iY05OmXmb9Dt1X73oi/9vJQxIFt46JgrVGiiOXsqeUQffid0ZMXq1kJcBR+ZDFbJCW/Oj0b3+x+MxZ1wWuwOFUK7ySwjw3APWJWo/G6lCXpaghZ31AmftvGV+H/Hc97wgYmijI9jXeb+Bhkn43VEeASQElAtH6RkZRkbmqvdBTyoG5oxhps1wSwnt5tnS04l6twtZPQIfe9HblaL8I+AIEPJtE3Py0BE8G+n1RC9oQIInXIqKYNiYEz3fcGRA5+UbbLMWBw3zwonGm+nCEj4zLC91zfz5xnYOa1sVq3eXS8v3NA5q3nfNi0liWaAz6Vrex2q5T+uZkqObVv6oCzPB12ir+AejoBBHDcHkS4o2VWonk6jmVRNybIVTqrha1l2OSc9/K1GOMoZoDiFY8xktVkRxgkPpAdQFXFYFA+v9HJkfNemo9Uw2hdaNPHyvJUNNLSwJpcYWtPiUsNrMQifARSlYtsXmDz+d3SOFTxV4rbwAduVzqx7W89reU0AAKY3NR63VwNgAvTFkjt9b5Kly1DChzLV7ahBwEKI7znTxHyP9ced1w+a5LDRlxg3lvBiZajNN9Nmvf045W3AWPorxjdDb3+wVkLqooREL3pgqV8eok6NV/J3IVIqTqpw7Ue9Xoz3n/hrEPdhEwrWizu1Pr4a/aVw93VcULVt4ZczTPwJ9ConoP1F5jbEYlodBxfpLgMuPC8FLAnDPboPNA/OtJUnQ2GyUJd3JzWlI5PWHAZBw0YNvhrVFxQbZOsEBxFp/7PL9r66WZ3//j6HpOSber5lUrhbG4q6uJSA26zgjYOEeD2Zf3A4p9c831uCchTwhAux1Dix1hc6EjFXWGQJpJFFvfS4jgWPSreyHd+OOeiXsnon69HN5OsLw7YRRxMabb/j3YGJbJ4ZgeFDdQ+xNscoN/jmokDQWcSwV5FAmOtDXu+SlcXkvZlcE8MeIiAc5PqhHkpfm9YaESCpPO8k5yH1g340QXvsj0bjCIAHhI4FBtnnucIzJ4J7La7OIJocsdqO7YmU9z976AmXdWjZ0PYi0cNkrsXceAT3OxG28LV0l/+2uczdrZeVJw0jYGdb0QqUgVSuLygnkeLBqOaJ9la7f5Z6VGKwk1LZa/f7Bldj91ECrGgm2oTAO1CLVHcHxzpFL4ZqwuDEVfdygar+6G6uobZ5yme2Oy2DXGi8Si2LmSmBfVgB2B9KNhAAtF2YMbWFrcLvasVMGgNliUxi4gDNkBSAE9ybteYQCccDYVO5yze9zlhXap6i4K1dAopNYw0U5NI0UIcqh8aTxSa4u2y40MMhNScgiKkeoZCOUvlm4hg15M8sT3pcd9BpsREEbjiRZBwiw0WWI6c/QPF8dX/yX18cqKE/eqrj1UtBIZ/kYMdUiC/5W69f0soslqT8xFuO36tFFD3SFJTixJsuyg55UR12R3RTIiNKnwtGWUOZtHgbUoI308ohh1LWE3c62tfwu8gLrX70/Yp0KxRif868zIN0aUB5u1Ya1AtS3sYOqQpZn4HcOL6+cgN5Z0ihajKncMxQSmganw+oQ0SWckinS48Z35DQSE9cKBGJ9C4LbsqgSSFCAixx4uLerzgWRtEDi8YNOwjoh4FvX8sOxe66cKdDsoxywkvmOYT3a+MXX+Xcs62GB0miL8tdxDbx2bK3ZoHZ80btmoMk4f2dGQr3QK7JRkc163YWSMtn7PhFM5TXaZ/KH0DP97jpJAcmp92Ct6VNaDSUNlOJssJ0bP7yifZiNzmDEoEzw32qAg0s34wMugO8JlsunnWyrPMLSZ4wYrwk7tRL073WzDpeX9T3Ep6AE+x27ohAtoPlH5mIh+jGDwjOWuj7jP1vyhv/ni0Qk4dFQwganrLbyxPseudQhrvLHFDK3U/Lh5fUkB5vlYTb63C8ZeogU8BxdSYD+1BgeA+9ExjALa+WChSYSA6SWxp0INP7cYdNQktgAmIfnLk0xd6xLvkjI9Ku6Jm1KRO9Jjkj/idsgp2H+hjCuywJElJ/jRrgxRFl1dz2UkDutD28QOiuiiqimYJHvsBnCE3DHEDYIYG4YmqenR6PRYhtgJf35JXAYuLrxM4C9BVsoL3WyNrf1AvFEbrcgCASYTVShGUt2C9lCn5Wh5Qq4lI2JTviXJeKUeG2ONtrkRe11scl2LJ0JWww+TadK3wwJv/r13n3i3IcDtbpYwML8x0PJGQ4Ax6pHioDNoPQkbAzEurJMoDLoNzHcBHEwaa6HJBX1SouD8QYuLnhkRXadfVU6hkEMKAh/PwF2RWxiCIcV2LIWR3vQpVozjurgPMjUyJYn+h4/n7Egco0I57R1n3McWA9PGeK5byg4HZCoI1ohgLkTSHDr0LDoNdMa9k11UUqb7EAGhefO7D19M1E+HhBF6bPHGzkXh9V+4pjHAeWGwWgwlErf4NCOQxAqnUUY9ZW+0AZgIDVGAtWELMQULZDph679e7KPbb/bZ6ls+ajRlqIDDptAytsXiQl+QyDxasmsZjHPjsIDoY5WfLNxexlE3IYFwOyPTb3JbjQ9yNN+yeBk9q5Z9FKFIlhaFuzkg4fv74TbQeAWg6NdH80RBV174U1/J6X6yEgoYBLFKM/H5rDaWl28fevlFfj3O1bGV9ugGkpQGonfju43DK9VOmv4+hNc6tGjyUo/2JAgmJkRSWb403QCEcw1zqCdsZBo0/8qplQA9MRuoZR7B72szOuRb+c4vVNeLBVXGJojPcrlPJ5HjhRSP03RYyaIhv/8KScrhYKyUqVmtzmcqb9lEnDMIquOTrA35Td66GeC2gh6whC4nmeiAGVw1P/muPc6dRr7iNixdoV8sTrZWsTe216L/gVEztniWik/n6srBhonjayGXfTc2ldON8+jlU9RrTIK4ew2O8FU/hWvtJQzWNPAIFmfT8lHiUPg4jbtCEPK14tT/rhGj1eWHGILzgQxoIQmFs5cmigfAoM65DvnxMvvAa5wzO0FlBZ9nOCOVkHkxbS0tZdkYaEya009e7PKhf8E/UNkmRs81lpspHlnYC5Z5Fsge0ycpjFPhNotNsYjlpWUk6dtMRgxa/GgFDKq+IDGI2TkGTxhtCPdV53ggJhrfXd1+l/zK2fgTDUKYiMuktIpO9zqoJYBTMxSFAgNxczYSnLSMPBRZYjE0m8UCVd0JA/813r7w8k6KUpoLLcspiucCH/DfaSQ1Zk0LPdkMlxyNrD3APlMvdRxwA06vdkWjEL43IG3JpGisuGH9XD0YwA7wj1yH2gcxNQqis/BBPr3i+ISBicAeYtZjuzTRIx10IAxrUghiCAXIovsLJJMS9VNPLBA/yNIef7yzcibhGn3dcYnwy1qCemYDBIFdWZopBjyq9TH2povq+EF3sRuYSLpTDoEGmGKt/wuQ0Ojr/J0VftxYpSYVqcjOtjOGeYBCjVmM79oy5MG3+bJnEPThCNwPKclIu06ubI7zQzOpgqR4qLiw4vHXrpF+hSnGC2gFUYIpYHvFHeYL/85Li2C3RgcWbr6lAziwyHghIPKp5kiRsZFzYTEgQV0AXmL9nKpeI6RYm/UtGx7bKe34N4RvRuXN/zy+7FPKVmLrfIhtc4K7+lga3w6GDYIILykJdnIzqJrUeSoOqCtkzJnVbnv2/yNkFdITcy+nu/0acfJKBkRGX+v9EmxCwdI2o1sLz6RkdsmrBi83N+r70KeCQP3kZR1pgvEUqECwKOlrAjzKPayWxsKcJIjk+rKfztUr5VWnoT2WEUltaKcYxS1BVJBhCPMz7GUPyZEu/jvi6+KmXVQWxjCBMp2SzV4C9gdBNoT1qU8U/A2A00uMyNfzix+rX5xIGrqbOTy4mwKp2U/L2MEHgc63eU0Kzm6qTIFfw7PIvXvXUYZ7llp6OwaCI5Wt+0KnepDb0XDlG6ufH56Htd0aO0xKen8jeNeuz94ixoJH81VIiV6FvAifXtLbtn/s9kIojupnk5jlNqU1nHh5+OWkbIQLqq9jvCBUmmq327s8L26H76wOpKgqqcpxoAmy1kEqJHJfJRm1HGINkss1eEotqeEXI8bIfYur3V5YaaKzQQU/NmwpDQ6q5esKKJ8e4Dkvd9974066IyBR4YvKC/WSs+1qTLBfvNVz6msXblpckkdtfWMSN7LLjgasOAOgP1G9UoA5lxlMWbyenAj8Nyz4uDpsf8JlfcQqAHbYK79oh32mfT3LdXLF5X+OWnPSTONdhHhUxj1Ca58SMwwuZp+RxxUPu5WSxxij8IoHl8OoS54NcNeiyIc1i+9+lOnQuC9Voj1n6PIY+E56EyHb6tkSo2tB6gHeejRAExPL9JUJuOf+JiwAoEApHSfPVWVK+aFQD3zHzVwtM01HqCiOfNzUVREcshY0egTbZEwpIwmsIcsAZAKnqsHwTaAvCEBz5TR/nj0nGqVZZr2AUcpQknRF6Toqn2QTBMurv0Gy7HMSXaK+8TG0YQWMHS5HolUQQl5nbItVTUoaw9H4S8tPKLBHA8l4T+5xDA1hGz/SGEtV0uhB91mToBI4zr0evr/oDgHDQZJZLNCNp6pWR9HSj1SyYSlBPs6ONl6+nN3Sd4WYrnEm+eipzScINpoGgTz7SO7Yc8W3POuXXeYKw3cU1WjayCdug38E/QiRckF0FIo8tRVqFfhFx4gC0e82PSaj5vifcHKEjPmJLu4aiQGyJjTkUjEidLOIslUlawGqu9cJS+sLOJRgFTnq5UStGJtIZXHZ7NghK2MwNxGVTciJzNuugOm/wtKnOOLCutFBkfh+M4kHLDWrq8S6Er3lDag0lH2iCuKSvmx8LhARY0sECbPdEKQqmsmSQz+VqjLzyoVCsUGk31Arm9HPkhvRHiv8qptdh0MWeRO3MLhYUWNr5RSaEj3Ka18gE9ooQpDewluW8EPWxlBfxJflHu/ki+zIAw8sH3dQ0dk/d/1tuGpY4SNg8a/NZHikVthhx+baBm+q8kfD5xx0XgY3Q4u2bPAOnOEwtiqC/mUczPwLCqMKR2uOKFuyhYNMtHZiU8fc8gaOX9S+8pfOs56M2jQtwCuHuLbmIaWENqhDZbANipxUQiCutHAQzcPktJLFlAj6EEfgMqBJOQrunyC0M/M9AeCiTyULsvjjQ9B2I/XcdHpta4VMp3TtUKv+WUpetS7MFeT3YJifHPaeaUm9H8vrYhBtNHOTLL3M0iZbFk91R9H48EfDaWu9OuymKVDrRCBtc0OLmFp0XJA+lRa/rZ+C4mgQfq1wlfZp99pcLF4z8NksaxgtjabmsTYukq9UEcAYtuzYOU0mR//h3LDLmWJJltP/sNKNGcRMH051GW/Kb9rHkVcRI1v3PJeFcOofne3ukybxx8LZIAljmXc4hR1enwUp/OIEeymX2BrebRpiUL1xA0eK02Iwodl7ojadfkxygBh4iATEJHNH4kAmrKYIm9UlsjiH/06qYCYbD+ErGU4OhZbtFH4+eGSpGrOnv75uWU7NSDkQ/VR8z+RCdtx/nzZhTsIwM7E19URQV9C+4uc49CoiN0OjOJX9HecUrML0pmxwsVkKf0rtrK+xFu23TnQRLh/1ydvwPb9oOBg5CFrIo89uEhtXm25JgM4RtlXPhezHaNsEPTtcDY6W2vDKqbXAWjvUMFOjny7QC+MuQKF/thPI2yPoFs18lCJ6xplQ0XajKuPk2K1rrEkW+8urBb79sL/RYz9Dwvph9WxAa2zi55LgrfESoIC3vLYZ3enerEoLoN52iEzQmB3S+d0a604ejOjRPVQt4uJ+p2PoXxmdBjr8KmDCShvs+NFkWgbOwzT3vY7UopkFf84KfjsIcarYM1rsUxko5uD62hL0GoJHq6/c8iZ+5k4TsfZHgPK7ni4hHHsp9Di2UhDUViDwa30r54xZCnEZAs1WH3jtOFgAyQDHEvrA3YyyY7+xatcQyEa1+2CXT2D4PVAZNLtPAwpzXN3+sOjWpReg7O5tSUYbOmfn9WKZMDTkvm5+dQwCXu/MAMKldKcD3PO/aw8p8BB6i/glvXAfftCzp7foxA4JFGG6hFQ8Bi5zBTGrpfzdpJpIIhH3TpP4+Wfd5QW9NbVh/dzGCVMXCymQrfKzx2OHjxv++BaT6dnd/F44HDPHEb1ZrbIulsPMW/af+u8zKkTn10QvmfT9yVJyXxgZ3MHkwCTKW8zYP33cTtIFTxukHsYYuMVN6Zl2FlKpRymGWoXChTrnd9PHvkya/NI6Gyu+eYw5ddvIm3K3Y/dQ/IoOMsUXBK8wmvMG7HR1OMktqpGu3T7EZgc1du09G+ixfIsDqKOlTUz4p8JvWmFGRHLci6slEfqNDPNIIzCBpCXzUqAsMnw/BFBk+4uXsDR3BSJsi9OmlUVB8nXK4ZsTkSljn85AkknG8i79j4cY4qYd+LaTq5NAK5dF9/HyYFBwWQgJDPK8OLD3gP0ulOHXUcto2TBjoIKhEPzT+KCdTODUJaHUGfOTPO5E9EO+ld38Tn+66oprmDYXfHvUzPKHKII4Qgkr668ZGewf5tw/cdLtl1rj9gvlFdLdkzjKqZskxcjww4s0BHqvgfdYfCMxhqxJRJxa5IP/3xMFOlZCyZKpEVXy7cJPdNYwMGUkFu4SnDiV85FYMxRFqKWJH0iDWGBCiYrs24SFVZlwq2IgiofR/K2A3PaM9Q0GqtodwJo75F63okQ+s0xifiwsbbOJeiFOCSUeoIJiVWb5bMyboQcVhd9GsEl3Dc9WZJv8UonOBemNFulWhDomGnag6imra8MK1U0ghnHaCflS+C0thxGT22sAT/sjDXe5VAeo0e3hhRTx4j4GtEagZ2ccTFzrA66XbpUsj3V7bv82Jb8fjTfY6DxkGf5+fC0JoUmemTKKZXOoL35Pi0ui+usqCuyLaUJrNyYv7KoEi/rXCXSeeUKSrEb18xtlszlc+wT0uwHDE7LmxpIFBqZdNE1L0MDmqnbSTfwc/OkYCnskJMioPXWUNG2DZjwrjxGhSTWimfledTjnzhoJPXNnW+FVmWN6v2wxJPlK0Fxos4IKL40KQmzUZ4YmO4lQ0zaUcYq/Zvaf6kH6KrCEWDmxO3xeB9SOxApZ84gVpGM3wD3i0lXg7LJ0zKdgRf+2WU1vYEEVlmSMaHi3Are/Klt2ybJIDjuz5/NaJZk+R6RPAt8GD4Y1cGuUaXdVaT33NU6yzAfCQYM2sOVAR/96f8NU3nwpQJy0gvRn2QuoYiCvrJ2S0uTau6o3pFHVFYKv2TR22TJqJbp5/rPBJvPA1nsxlhgH4v71CfM6Z8lCGQSuS5XJLI3GEyHaafvXqAL6lb8rxn8dw/zTvbNaL6TJ6QtH7s47/GZnt9Q2pfdTtVwO13cdrtCaH9FqWq67eQRJaaZqdBX7tPKxNukoYUYd3vHESabdpphU+1l/W12a2IIPU5wQ+NGuPvbT75D5fv/dabypYB14cjHJ2SesgC7LpmFU5qv4T4CGaHh0at79tZd4gb1aSH+EIBjMP4ySPxVhImsJaeiAnoP6wlxXmNWZDmluKDy4m5kb0R6yaN9Ltavabq6Me3OQK8a8uGWbMW4B1JsIQ0IIWiJpjYZTj2NlLlWXdrCEyvybR/hHcBGfYGyWLF1GtWavv9ixlbWb29+8bcleyhQUmvmbG+wG+ZEmqvy+sodqFinNUJa4qUh9pvi+DmUXHvX5uNaeOSBkT9BDUR4SIqmGe45YkC8xvrFjVLuKxQ44NFQKrx8M9C/jd+9ycWLCiduLB/02a73inxAzidPpr7nSErdbm7hX3X1OttDsQnSwTC0vPz8yaBJ4YQzYpg4zQcsDKUeoI6XKYlsP7s2By5qlWhq5/Xm9ytdRENBMQdFyPDL7RDJzZ0n1xcQ9PF3Lp7i1YuiqHOvqXSmXe2VeVAoYxmGLc8qhP3k9I7DbQ/Vah8ZAx2gw+oUtvR9Xc9UBWlB2bAbAvopNfX607GDQMTWrI9wy9pgC0rV3QMd19qB7MzXMTiT/kBI/VWTx+gW/m/+gRCESaeUdAGMINbReK8gAwNAJnMtWVCvFDtizN9rjZ7gXmwwWnzPVQjRieqzW2L0acGT2zN2Eh3zHJs4KFokHJoTH/i0L1k/97EnXzcqeB44hmRXSLGzG8xsfKcU3XCyXQlK7VSbkEFoYx402NeavBuzYbs1QuIsa6hfe5uOGtp7fT+Bdh53iETsWb7qFDZGnE7g0Ii3wLFa7B9s/2LBSNZtfdSy0bwtR8PUb/tJc7u0lUyFHl7P0gg1wivvf+a8KKmW3UTH/mcQaK1fp3BEvHhRC1+9L2d1cKulVQykpGPRgG0tzE1s2joWJmtptvRnPZg+LbbzwcjFZbuQmg3eeLtpaSUgNjELW3+IM7oKFBr/rI5TTJAqpy/Bm/XknXFSfQPH65Zp2re05TsM4XT7B7oPyfjcyDWOzn4ZlvNrZ73o0ETXBs5EPRYpf8QY55rA/gNTfUC/9o07UaSvox4IdHozYgQOel8vMsMiCwsa3nbAvmszxv5IlefOehYmANcA4aMQ8dtQoF5VnZ9Lktfgr4L5kL3OLgcHkrEDc+2DQqktpqA0HLSaL0JYeP6lKygrEBuoxzDLIx+oqj5L1ZKens7yXUHG410aYSHLULYHLm6vdCbGElqUHrE5Misxgy+GPsxs0f2sg3W3MEaoJcGW3uXguzH4N9Q3SywPWAdq8Rrq5UoP28Ho2iMdCuqA2nxhgRGfTvMUCHNuzMvJrJtMFnj73m90FuBzEY4TcUGiledrV3iMhokvn/qi6kp3pJkO4Osxdmpc01osstx2qD4YE5VWXKjenryEdYXQjOAmYQ7wNFCHWZ+J2o7df+V8R298rawgy2778N/uJZitU+siXIOhSbE8Kj3tOa+cQS+am+CA2cMwpE0bjzYyXbUGgfskavMIbFJt7HEqAwNrURCMCBGogmzh357rJnRc0mg0HPdbI/UPZrcXrTjSnDoi7htWD1TjitPWMeN0ABbxkIFPwL+aMyZ9X81qBfwssxCW5/n5gdr57vaO5w3FugPmIP6Oh/IGH7SwkMvqoPzl2ZTmmzd3JnCvveUCMngSAp4HOoiXHkYjdVWlFXSaInp2ptyOqa5SkNn+RU4dxitgOjoa1TRCupdT33DQOAXoej9Ei7zul2iw8STzO7GDiHkT6n9X5Bb+TZNEDaK6FFVmuFlAOEwco1vH6JnWqofEN+bBRSP387ifJFydcxhg2JWv08u0BAfdOdxSpOerZTvCOqxwzUAyvSTYpvVBG3yAIlUwXqFCRnzEwwN3DaVZtv+jRjgyVrnB1ngP29eZErWh03KDk4bANM5PD/HzOsNVlz6WmJmEgO63+7Yyb1PMt/cyRhvQrdtdmrhYNVxoLoQ8dY/tVdzVcayYKt+0IhSPTX8kAkChiBPZxmNp07MN+MyqqwCvYzBf2hBR1Wm3UnPZZQxSd0b7B5g5hmmEES6/wNHfAy5yrVJ4Kf99Tv2nQUIxdXAQv9BE/8vj/jRbyOpbZ+Ci8linmuocM35PvCvnliaaP+Ni6nyiEUdnCLQVnL7AgYdE0CXY2bw3oJw0N5qaUSwPnEMHgNfenbVb8Pe/I5m5xSFT9XSsiAttzjXI/J8bv0PvfUk+IREmIM4+15COR5wnCYs/bJ35Twtsv1DRl7Dlmh2Dt7reseMbbEArbrFBliNd69IvDJMp2iozefUFTpE1/PKCvU5Zz31DFBaQAb3MfDi8IgPEeHrFZejyYia0+SOORq2vTSWJ8N5ovB+7tpB/lz1OYmxWxLdY43j5fPRYHc5zYHXsa1D0YCKe9QSUKXxbIeT/xIYfddKOUjtA6khX4Yn6xNHHfwhR5UaLS0RsOUmJt8/+53Jxzw/cErIyZiF55My3D9Xgzoac5xJjapvE2VVrZPAjEk1Vp1BZrKfq2+1eNgXnVPeSas1+HaENRe1SgV2G/B6rHI2xC7R0UHlXJR2zF76Y2uCt4516Uyric7HDk1+2KFC2gUPI3ZI0PEHSFxZ54TUJilZn9oJQv/EwG59c5q6h4cxm6lNOR1bgMIlFjImQsQ4Cql0o/tILEf/6oUQ3g/y51sbg4WkaO2I1I/fRpuI60bAZxrBjootwvGliGx+L+Yqh2UB5xCyxd5TX3dMmZ2j0Pdu2NuATryjDXm30Rflu1nayFHxLaKd/LNOReHqidW92IQ4RNOSDMxYddHs2wr0vBfMfnV332febGQVLqHPjfM2kebT4KrHMoDg0SwIltFldyRWr7OC+Fxk5AJZdWLlHsLkVIW9ShSEU4oOaDi46oAisQVkkRJwHxtSvCvIaXgiZshWAt968P6jGonBrWEWAmlczguYWDJ9o5pzJoEnf3lvf8TAEG7SFP3sdufhN7fpYjjZ08N95vBvztFjWG3adcdq0V2LDcgaDMdsuSJa7DyFTjcI2V4En/DeO8XYQJsUpm0nrjgE5JaJU//p3AyUQVzENBKlCXSSCY/wuvJyhY4WiYGwk/+WmaXEK4xs0EYjAzusu7WKimuDMCgA2zqWDhFzcWKO2WbrR/BKhi1yR4pfuCTtdTZQYW5mb++a4Murupkr9aBMN8hipWP1NJivxEymfNy1BKoygNNyAX2CwpNn0L1IWMgSKvm1dlszkg0EXIpwJV7sFMq+MmWXeZmUkoyWmj103+yLzkEDZlMk9mnbbbQgdyuzT0SxMkO+h85PgrSk0evZYS8Ue4lCpIQlBbfc3WREtL3i9duDGyTePLjpiYJLsVc2lO0J1CrKsfySLGcadI0qgNIm2Pc2SwsGOSG6TJyUpKOYorUL3D8w71JL/JIybjuPK0FjBCvjqyHZkM9NKSbV3CzOuNFeftWBXATC2Uql4k/TDo3jqlAN7hFXLBC7fVdMtKNX39ct+/PBbOeot9qrDjVax5o1nwVONbiJIo2uFEWdtTPl6MXrBcxbFYzmkliuq1Isj7WtkfuD1yj8YMM8Q2OGIcrpxmKifalkHqQX0HznDV9cRUAZKxxwQv+DJoSVHJx2n6YwVAR0kBsrYVSX2halAaisuMH3xhj8oVPUHQlPXoScOhkkdoAXhBUvrpVgwtKw7DF84trzEJ0vgruwqkldCTgmAl2KqRyZOzcsJsBA2GtrDszq0pbnx9Cecm5KrYviV+dmUSl9hiiTA5incYoCatsvifHE/ySuWJA/2sNh+nMJXZn2kbaufgYQVRCJv5tVyyIWJdvLJVH8NDF0LAib4DZJysgjVcbz1NB4PdRjLFO+i/B9jGWqgFrxqMenY56+RPLbEa/UgwXPBucEu+xdDT11P2q2Ph63ZiEwmKLycBHXvmAU7xBdfh40vI7bMg6iyf0SB9+ossXZ9iIKhVrNImVH9QTS+BGeplmYuCE66Gfh9ba6R4fdT2xvcbyi9QDbc3rf9nyyBa4i/m87Ku9yya57A8TjV3o0IEOcb2DZCwRHcqRtDYuRckqpAHOU60KljJQNf+8Xvl2RO3wye1VotJw3xkJiaCzZdp8XNdTTF1KC6+OI9u4BlbPajB52QQg0Eqlqd3nL9u++ViLd/wfm8ZGiyN3kxZwW3hQVaxYbKo5i4D+MwRpW5l8zUCda0nNUAAHowK/elQNT/vbaB7Pj8/44z/zoVoGE5KmASr2LedsTiHjJw85WQv3DFI//lqgK01GkV/t7oe4OGn57G+B/i39z+OwZ7HiOpxExzFCnU0HcXh65Igje6S3qP00jZtzt+UXekm8BNNJI4pdVKU5Y9gjsYl5QOF9kaLd/dbAWt9Qv12kvue7/nEEw73Npl+sJwXroVP8xbnv4mZlZgGVuqI8svkM7mGw8dvdmUPSYTMDfcIn9JKf9Jc5LFeYqp80pK6XRcsNtOkXHpa1FpXU60YmazBEAsL0FHfOm1ujMGL3FeChrc3ix10vQt1a0JeOG1fc6aKcbuIG7/JKHMzzRgVc4NSbs4fuXjcrWR+DcuQTqpHyY0GmJSlhBc+elQ2I6n8kc9gck3aCEaPoNb7raj2tLtBOXsI3nun/0fYUgByHRB6hZSUfi8A94epxTr7ICEwhLEaxJE7RFTc2OEK8zSvko7ryK8P8+wS5ihPVmU4Br1+dVeLtKq3/zWaKA/6hCE7qfQzP6C91op3DZWLwsiLinp1HNHiUQXPyKnoJVQ+uOnHPRIYQ1pLB9ndUU4Z1tmTlGLghyc+m4+oRvRC3d/X3tPYzR0f3NWmXGoM1PhQ/A/FyyA+Bz4oemGbIsMEokksgvGRbhGkDO+EA9WZ0dYs5/S/9eDO7yv+osgyXj59ZLlrAFTq2MjXvSQA2smFsFVZb+BLOud+R1uP1G4ErbHfVqrBarjC/yt6utZZDaaW9MryXijJqFSHEf+vrsC3skyAF9Xm/Y5kItgmV21s2C8hcHwLMh4Eno2Sr7olBrUWWr0jbT4GFKQcLePA6j5BVSo0ruu+0JZX+iZd4kiFwEvWDh9XePuJl6A0Bla7viciIGJstfHe47iFb2AeQ57NTFv9NazMp9FHttq43PJVPQ21OMKiZ6aZXgKl8fCJf6woI48nLMofQd32d2NO0FrmOZ4FMbH0FA4I6knk1JPbmdw8kuP57zOFWTFBXphPkFuAHD3NkXkzWGGb8YY2Z9KFEKU/0IEfsqVC9tLyJHkSpMULi/CHGMVdhtU0loguwt5uePPol+LcQQPeq4cSyDuCFp2la5ILuyxYtmUjwZDstR1CiduJ3TVO3NC38Bk0JUZL9tzccg7D0zWC7T3mvc1o5F1rLz4OwgB4JWj6tNMGFK7VQMnCnalIlMQZxP9uCSBNZFmU0gqCegS0A7r6jpCTg47kh1D4tk5tg1fugfbVT0rJkAKmDhq0OZovLG8LOhENTOr3eI3FrQxuXr4NJg7q5yEHviciPNfN/HtMaXvrt7PzHJZyaxCjZizy6DxaoC8O2fk46VQwt7QLTzypJeBHSGZv5g7YO6DVAxbf3uyfvyRWMWEntm0Fak0OSDucip3yUr7DX+My4AkevuoMTXnD7H/qXkpYSDCJhi6HAJVHoujJUgaxcAMNfPeZw2UJ0Sv6Fi4fVoK5vQXFjUoBdh3x7LAjEVFcfYfBtVh4rrTNLtTo7kPZxTja40OwtGYtLDcbvts+TOpazE5E4I3Sv6Ae0yQYk1r1d4ZU1H/usPXjMaI0lZ+wfQqWVyMDxMONJFqoOPqTTX5kQQXqptnGaB1iRucnOcE3ieUBZw0eoafBuW36vgrpZEdfDoO55Yj6wEWni/gQ6MestSnVzzGSrlm1ARhpa8/ChhUlCpg+xbRScfp1Q78RLSUJJ3QaRuMew0zupw9ti3rxNrVVasZSnRBKFEKTIRhOXial6VTJtqtKkVZvQharQdRuFOPAkT4FDg/XFQN5jfwYQcCxkuxdQMWvdnXkzATBg8ufxCTNZKwRDXuHTWi71BpM6ah9uFNWqnx6NhwUY7J/S07IOULdWXt3saU8Gl1TKowPT0riFFEUx6nR8GLqcr3uPszoJvqQaiYnN5xycvNSmHDgRultdSKuUCyJHilCslUFzp4E+rjWZhXJ46j6O6aFBzBfZ6sdGr/GZwHSgrkIA2d6BYsKMJo6xVYcBMj3VLv+aI81lIon0NcSOAzICHnFI6QkooKpFbGi+HVnOBaYIcOnxAvfhJ+yoLrm6sjVeNihVzkK6BniBphiLcM/DPR84jWLjRn98EX1xWWesXkfxJ2GA+GTXntRM1x+Y8s/3SGzvGVtYhmOaMKpbEZQB60RKcL7w4l6nIRwngL+ZRh+iZEz/dN+PqAwQ1UhOGHh9OtmIWwFSU5faDZfd3Zpyg8JC6cHtK/enQ2LsNDcsyh5AiU0gTyQpKA8u9S0tQYdJU6VOSw6nwF26pNGYs1R4HCIHZy5qVjuWHw5/eZSlshNdTte2cI80BIkIR230EU3+lj/IofUWVRjDN5zZj61D8JgT//s/4pH+9bLJzrSjE5jtlY0nKJ8HmP5luGbEe1Ex5YCdVavjeTPRwzab/51q+NcK/BMFJqfTgBe4ESf4UOIrP+5XRYtsizxTmWSsTn3mlXHdBxWFBqYrddob7h6KBXRczsH3eo21XUFHCa1ScZoPmccUX6x0Qg/uZsVac6n7swBi6Q/cJkDFG0krxhfN+B1t/30/FpJywtWMw0SIet8yQd82Aoo12H7nAxnnJKQx6+z9KwtqtjNQPfayBQLX/ipwMB6hf0pMSmc2P4NUknTEAq9THQfK392sldsU+hOULocDZWba8K5l+Uk+UTgAXwgSzFC3OEQQXuPTFIKQPsunveZ5OY6w3Np/AY1eDPcZDkBjdgQXGnvLPE2lrrE9jhwxeN27xfEtN/NJJKsiQUw1IGLPWRwTev3wCppODzyQDZap8mTzZUQnuO6oLcM5+iIUbBSzFJlfhXDLM4PPHvWDhxSkQ1L6qn0/61glhE6eaeWdOUCgOlA/kA8W07vekgDkohh6dOPTY4NZ/Oyzu/uags+ABy2bv8viF35dVM6ewjyesHjlILl95PBl5Nxf1TLpDNNaKVBPydba7vqpkPD1KlXDHDRSrPbV/BiRw0/a239o4XsZ+HHktNAQ2whgBeirQXIiwEDSOchwDCKUV3FY2oeMg+ngQ2cRm9OM0cwhsptoCiOew5+zaoSYx7nrBR/Pzabwbwndrnw1PDZtmCsRN5FQo13XgzijDuqeidxTZlju/ChJ7ITOVbAHzc77Nlr6uEAUWQHXDvqCTcA1c2RrUrRZqkCLckA2hUBKdqGPyLC0YiQbGoqnj+2J6aZnTRQk6VXD74jXbedpn3xy7Dtndqkuf/Bt36XT/zme8zfpMvJeSd7pasCdTuUyMfAClj1kpTNUAVvaz4hedyVrz2WsQuiGBMEhyKaLM+RLgVf4gmttEP/ZmH2frNraiueECmIMbWjCp9beEwH+O3AsFkppa32KVkoHep7y4OXkL/wm+e483XGAoSHVK3/tMX6FOsDb10Vi+tGWR/XN8+c2zVmm6eT/tB9F6kHnFRMHdOpcD8rJymjz/LfS0PGl/9Qq3bal0inLCQHLmKCFvcyxNwvpyTPdxaPMfErI9GAhg+EsIjw9mCweNYReDtdE/flKihiMCsJPBt2TWdpOPhApkx5wo3aL8CJ3bAIiH+E/jibYybrxzUa6O2BfHK1R6+FRaVNEk61m6bN9tJ21tmbdwC+KyCn3jurQ8G2C9pmVChDJjfwOnq4UveBCQGXUYRr/IWxFWv8DRxsYWepsOCKe1q6URwDuid23Up54PY17sCiKGEUGrsZaVbXQEgdfEucb8cEt1ZbSFEHwuyw/Eq3no3KGOH5Z5DgNY+fB3Oc9p6X5bXAHJQ4Ad+DtmESnj/9gUPjLGYNHT+evt1kjSbjQC3wfbbi4+QurmuKhZqDhJjWFmaLhkGsMDT/9GUtGlZ7bsV3UuOYthTsmy6hMQtxBi02JVyuDTYuNsYKH7ZAy/PKbWz7THciQ2KbaTun2W8/pmjqCSQb3c+uA7XTGS710nOs1/ktR61sx+5C7f980Do/4XxrZdXvVH3oosrii0aMguHzrgGZMPOH1vAKUPsU9o50mCQPS3xnYZPNVEnnBUrO+hLLk0NW/I9ei7UQ2OxtYydpmFfQlRUYQBKPV9W75oquxIFfk6GMYxDnVEAdcgWcRC4J1PyVpQkEEbILtnGLImqOuM3eShU/Fs1tjSVFMl6taF+QFHeYdbagwcaXkx2eTGHPO56dfQYWZxGuJOJhjHx1gMfPr4o8ItlCt7c5jp02DfMf3vkc3oyqiyE/ymmOS61YsDpEt+NXnfo2VUq4cxvP/WIF97MTdE1QiNePEgERInz+/YOcxcrbxr95W3Vy4tpJhjkl+j+uo/ObXmotem7j3FS5YRZdHgOsUFxSC+woN7iIt2FU+elhYE2zfxXnaQx9XYQ/gPw8GE5DjBXUdtwLDvqwr2EcnnnUi1bWEijtgVWOScwGlLW7vmL/0pO6+Sf3YRdaBFSG6g9dRhWeYgoIKoe62fXcbPTdUYbYQ3VbOpUO06y4umOR2xczH9TfODw3cMPT4m0kjdf/aJXQ/tKf+c0t/RCGG+OzenzramIwQSCF7Rujs1hoc+vk/+tdGWIoprfLANLe8ng+4yUUrrFa/5GOHNbyutWXALMdSQx8hhUKQkKpjFywr0ziPY9a1p3QNcbHAOE6HZBEIu+qUIaY9OiCG2GZpszrFs6fmAccC3v5im701oiSJ0apFVMqSz34t3spfB4cG8+wgeBntdHU4tSbAuGhD89O502TKA7tGd4eA0VZoAVLvy9Z8dy66vMftKx/uePkJzLJ9RJ7rTsay3ehM0DNTmbMe048onMB4x0UkAjNaXO2nnFjFJ0wsETktgj9rso8dkTaBKhXf2mO4oCAODQ77QKCWLve33vFWJQaFy5RA8p4so776rlyujDA8/R19IXdsDdaF5DNBDA2LuatDwxNo4cT0XvBnpXONjolgPqiQj+Ea2dryk3cIREuRnKIG+4k+8JNk0Nh2Q/UBbrHeabE9XuXl/mTk2mqxSP7cSUOl0NHRuUJDnLz3IUX35BaHu9Flx+YN/S2vSjs4Ikoh9nplPARTVlYlacL1kp71Y6HDJGRjbJsLFtfkx+efJRNoy5y4D9dJ0Gcueq25vccgVa/egO3+Wm0bOvs0qYxBZ2xzaFQ0C6a2uajjzbA3jzrvukIrAmPLoPA/MN5HrC2YJ5unGsvsfie+SZn5ORO2g3BrMQ5IS0/9eDsY9bCRaJvpulkuHMfjN/AeCDShjA8J5auMlOLk1RUoZjqbgz403hCRAqrc6y9E+n0KZ/pRhUsVvHIUnoavoMoTGemdiB9+X2BU4TSzvx2+IteUg/TGhyoHbTd0qHx5ORt/XtQehwJg1/EcfqknvkNay6zOHGcemsQDyLg5mK4L37hCyhphj5UEGlGAYjBbddUM7pVbXX34vsbnRm7yDxWgqU1dEDEZlRJY6HhoZZyN8bbBGWZYSILnMeh9nMwle9t9O9ZQgUUTlUcX6TJv7wP6m/+3R2jPyzF2Lis3DisbwaUGwRa45JSJJ/+Fh1dtF2dcAQKNQpVNd4gXdn41Sfeo5bnQTSy2Jc2f0Wr4jViB0XI8vTeEqOJ4SfO/BkcKG68jVg5xTjd0C1IGH9EHYKZpEC6NUKJYVYeFJ/sNXP7k2ZSA7P2XLeECcfIpvVPTwsJ0gbCWyUY8YMpJ2Xpu//3BSk5yVVkD6qG7cdnxGIhvov/moy1N8DmsBy9MKORB+cp/llTid8x7yn/vBOp4gaiOpDuDE5D/rUabTgceeiv/AWlRL6jhivJ+oP2dS22rEKfmrIZuTNzcHVpfKEGRnXk692jUocwkyKQBodBdOLIgSWOtuXIRTEfQ4hbHj+5euA6UcQrg52oerPJ3W3jq5QsoKNucEfRPWn6axdXMZ09FsimPY/2UH4yobjj37Vfu9ZeEQht9I0kKjl1YaMyW2QhHZBN8eyCrLRNAnMTpiEvMm8fVTWaLbkYMwI3l+2JC1IoC2DSe0MzZ7Wv9eWYhNmZtA8i819hhIpq6MAdkE3heZ0QJ3fsjjGBWzeN6ydEt7YAY4bSfta6/0YfwFhmSnpc+MOeJSHNrZZRDq8NubqrtNjdFxgK8a4XmzAYm3QxLFWdCbDuKud1FkOFofYaG9f1pg7CnWtG58/HuNSV6Jcvwtyt5+Fq2FNv0xuSXJH/PxxfMT6rfcKXQQO+xu08Dj2jBVcLtmzhiUSPzHaoqrlC6Moz2nZKq4uHJLQFHebU37Nl2eA8GPtTQDGsf01HPTP5glGXW00MbTBySgV22odQ7OHglvG6AjXkURUxRNf3jLfAS2/o2SWAa+NN3+Vomckd+T2c3mIs8RW//RwQy5ahnFng6MwWE+Y890UMavssNIVo1unZXej5RL8bsyanVHvCHQDd69n+6k4R8L3p32UGQ5p0TgCL3VtL3XMmb0EKjv3HvoFJF5x0Dv0+LNHGRWu8ISM45QIU3uRJTqXlTim/xFNJ5JtLuTLLDRlgHD9SSbJFx/0DyeLM7gTVCq1Xr332fRZhFJKQh4ET0LmHko2nfKLhfAuCaAAfy1vrRsjbQiF9vUoIt+Z95BFO8i2a8ktja0wHTI8YzIDEubqGrwPTLPc9SggEQhKplM+ncgqwKqJApQ8UecnqT80umGA5pWEN3dEV1FcMbq2OWKpBtfHVlLbpqtv6hSzPQT4ONzJDS7CDzOSADyZwFoXNmcf7oCHGI5rJKKox7tprwQKixi8tlm0Po7gvB8fuZzw0Idglf+iOkmiR/wRuRY2miM6HBPZL4sIC75baxObweC4k0xn4Zo7K/xxyNrhQGxWccjcK3bpfOqCK/Elx8n1OR/w2R6SwEOUaSJ5QYnkddCTMuGqZCHZ+i0sTaml7I35CQqmLUWJ69/CEJbGrjyxwiER3p2wqBXwzFO9mc4Sp2A0CRbZn8sVOBFLLGNOvXG2F15mLAJt2+gfTszpJeWs38obBCR+o4n33foS/IbuIYaoRHR5A4qMrI2dDWp4M4mbg8hg978EL4KMph/n4IXcZOjsRGNl58cAGYEXE10sWz9sl1z1X48B3+Ro9GRA4AjVGqFylwWexMaDTeAu5/SZLJsRIufNbAmeZbI3whKY/GpmhrnnK2eIlyHbAGB+8qqBhdqLUYtdoe2xC5a0HmKOxpuPU/TAE5UEpGulAY36NoKeA3NNiiqUHiV9FLL2dFTwYQUqP1E60DUSP7QBexLFMeZA3vSVEK0+1YaCgQoNZng2ODXJLQMfKi6lV6VTge+8dBd3uZs+9w/A2fE9HfGh8XfFnbjrWKy2uViFut09UlKMNwokrTUvhuvc8K8jR+nB4Tmiv1xokgdHKXg92NRUx9xf5ZhE8yuPO+MvNwupeDA2AVwCg+/3uW3CLt9T6xXD4RGeZewBREGfHdySwi+ml7Kr7UfBqviVoCICAI9F4wp9dUAjR7v2b202rshH9SdLL9ivA/npQKkxy7i3QDjBGIo4OJe8ysj9/rkhE1x08eX1t9aS8TkJm+SxFQD4S9Tv6go+u292GzRCwCV3yDmHKy7dt09uAvzkNFag3v099hCDbzZDuqd/rbr1ZFHr1biPM9cR9RjEIFtyboqbHs35Mg5yRDy05PsvAz5PboiH1pJfUwjvhLkOplFSdgL/AKk4Hu9Ou+xkNZWiP0RM+0nKe08Gd1aLZc3bWIqfFZ3aSr9dKhjvLbr0fZc9VKwT3g+9ySgGVIC265ThLK6wGwZqkc3L6KdgdHNHFLgqrRM8N2gBNOz7ojly8hhtshTrIeBWJMzKK4eF21mCAdcFitenYwX4dZ/XbuO+35z8BAxgVtZJYcBSv3XdxS/o8VkCfGSlFfRXHgFGV8L6GvvKgq9t1iRBGFb7v6dm8faqcdE7JhoHtNQgm1VmhOV6goD3JLPNt6dIHg6MW4k9pobJ1sY5JtZsBYOxsK6h/V1EgRzMBEeQCBwuIr3TDOfQHEgPQiySbCLHlwRQMFP8oWF8RwdRf/QTd0uIF9BG49ic40DeOC2cdY7fHnqUKRtc2Ne8nJdLs5EcDEFNMVOQdieB+pxcMVR9QeLqoL+FTgkv2dgwol6Tc2B5azcNiVkmMRotb31cbbOamK6qywace8Fp8MdOL8kHA1heOZrnXjtqia34y2YZvtieWf5wTixzAxFq54lx/KMav6BelqA2AOmNarpkqjO3ukYkpfD36S0xXo8zz//9Rj0EPlCg4u8UqWyt0gpCCOYyi2PJxLVgbQy8V/BpYIDfrx11VZWk8wnYgUs0/bAwFgApZFLDo6u81hiiCp/yqLoNYb4bIdQZ8lrlA1DStadT+dF5Ua4zysAHBmSiCMnJXs64t9u1+M5gaaBwaSr0KnwL+Hhm923Q4MtTTMnx4zElSfufSwV2gdXo6nofvLOu19/m0pyE2TkOo6+tAxtCE1S/7KDqdzsnR7GtpaHIs255dPG5FWRJ9WDVXvijw3/VHLHRUfxvN/HwwOWNtv0zwX8A3TfCj3yFYUmbCSWqIwHwipLZMbLANFqVIaBZg2Aj4YJ4lnmQXRhh93c0lG0gvzU0fsg4Qapz0nkaVlHK5mPzDFyiG+h8CxTmFO0vq52z2ixKUhUB2hSVLA7RKMg4AjQ5fnUvJtMhAzlwcZ97ao8sE1C8HifpKovCNvQhzL6Q4BCj8TQNbaMOgqq5MAdgv+8e7jh05Mz9ZDRUaBQcGOQijQRAhDkqa4jvshFbvmmB8mGJSM7bASn+cRNAbgl6hRrJ/nVbdqqsHay/uGWxwN3sNHQaWPwIe/sGQT6R3j0qi8wwb3oTj9cjn5T8uu+Diq1KR/FwpLxvyKyWQUk+7cPXXrKUim/c4XotmPVY/yCFeiB0aEjq57PDJhVhWClD2krE5DgIyxmt4hHqwADhboPBx3nSqcj8nsl1/p8q33EuoV6f5upvE0RR/NhgTYdC4OxgmI4l13dGLUj1pvjbDqvhQ5s/HNaBVvRdGB90qTNHS7Sf+eCRU9vbFZlDUNuxH09Z+gNzFTppSfdPzewNDmmWjJjfFqxY4L2atBeU5Hq5t5aLePkF+EbBJPz2f+6buc5tE5gFAcLx9yCVgJttKHBhJ3iCjGoC3XZZ6faAWrMnht48yTeph4DrlL0A7Sil90MdCGnNpUYtf1lqb2E+Vr0v1pPFp5pMaUNDDkePqqOiI6l0PNl6BiI82yyUnY0aMXZe0NwwqUcqtGUuk1osfGgmTmgsN+hBR3+6WnGLcMegbmOYiXmKopHZfsz4PDXUdVAnaAXQBiBA8Sz7+vxHtSwAUDaN8YHLvhy2cfIb6J3L1KgmtRJBDo4HCiN26nE/PUrttdsXyG+s3jFUakWzYdAYu55dJ0luUJ/BUVRHAyUaE5WJJ4Xs2zydaEaEXye6hrCJOmtl/tY5lvdU9ejkaQeGSNaI6XoFKBwRlb/HxIfK9K4skAEk0uo58WPh16mRtbLj684u/BpM1f92qMkTn9xhPz/eL6SVE/ll2VauIMb2pC3w1Dpjmov2/18R1zrDmEQxFJTEUbvmDnqXEGb5odAPIo1f8i6p9hhavxQIaU2Np+Cz+Vtz4iBp+ulu/TyKnRf5pMHcL5RA1qw5HHwOYPuduuMvSUncNM7788Wm3z1AQ4Tq0HTa6Z4f5iVMBDNBOk4hJvFzJyZynTYJpEpnhzcawGCOLXs3Ahzwbhw1YVeM9TIt8zs8wYGaWUNQtz6wgVR/jbTS0tyllJo5vU9EwFKv0I3RB2/Tbcod/H1scHAH8oVfQcpiEf87pMjnzVG3xb63IiYg1tAVSS5+YpJoinXdYYCHqRBRrYzIwrBw2YJ6/7Cxa9UzgUfwz9EiqT1LN9QmyIqWbiCO2+Jta7AALs7zsg1T7A4mQcI5U3rohwKr/DCihkWkk868tAPUgfMvV1pHc7bVua5oLVNTigL35Z2+bjr4r/ufbixlr7rgM2v61hNxQJFzwc7r60MT4xp54KMGygqyYpOGK3QhpzwmfvFcaHMAltD0TXicTRkka3JdJ5dilgfjCzhv4q/VcXqBlcNQh1kQzhocdynkVG6Y97f957fjFRiFzJQyGJ0oCBBu0tjQTgZbymTmTQyzlsYzpfkrbIDW8jfbbmtiEyHIshzJwOMK/0hC7ep0d4StVUbGvtYPkXVoZehoyo08IyuDrWc+tJ25zhfSvu71rpql0q1VIcm/0/jtJuiIF0Q1sqof+3lKJv7Ca0jrcv1HItTWf5wfqvIebzygopHf14AaDlBC83PbksCzYAPUpxFVOVlLfycp/I+mkuxUyCBB5bgulcSAwETl05vazoggqg3VaaG4NP9F16SeWZ8qp3/fjx4jNqDk/6i6JTnROowNQtkvaL1H2bm5N5cuVrzsEMckS4T/Me44RNNNssjlFW890A+cgXemR/oBmOrJAxiXTh2+US54/wkB6W8LLOq+tlIl7gOTuOPoBGh2pSo7geXgQyJlEULw3x+sniinKGZ9tZXVlSp2ATeeK58B9H5UGmDavC4JDmF+b5Yc0pPX+0k/7ciEAQcHfCEFuorty+JmEaV+eLMerhCnKfSAgP1ZVxIpIMSDxl61ht/mpHEFWyOaQqbkb8X++qag8GHLcpJ0MHqGM7+2wt0Nd1KCVvoscDOoPbeWqkP6HclqPBazmoEAYosEPft767vPOchyMyMokQrzmgmApHENN222pm5Sb8hLb0oC5v8J3M33ElcAj3GifXCxX/IMM/sMKLbgP3XXOPvAYrD5aOnEuz0zJzt58D3EdXQLGTQOfgi91s5+tfUy1e1cSUq50Cy/ZIaurMVFoqKv9pVRvP8RWMrFpnQsmhDAzdOILPbyUf0YRsGZAcIglLHKlZS/HSF23tjn16oxlULAB7m+Eo+Go3KGJOcbwuWj9Omt2SSYJm3EYN+Rb2suQMh8yu89unnH4hKTsM7JAnHd8vZkTHkfPOazinr6uUsjhtz+0DHfSEKAeZoZ41gFGcuJZOU0ohnUxG21lkR5u8i6T2eTa+T2gae2bm1+SnOEC6s3ZR6N5HdWoYyPfiiO4EL7VF9FmujtiHBEqR/TjxSGwvXQ4inFkjg9+rUYQg96FzElLTvUIVx+i87la/do/SAdjcDM78MBOYLKkXIKsW5Utszvs11sesdktG2okoDZmjcXuTK0ARUhxWUlIvIX0xY3u5oKZx0tqX4OMr75INB+H7oZjsRCtKKiDkjv7eCyk6OBtNGLhwy4jhhIQB5Y5USSeurUagg9DvUdPNRCx4BOqKiZ96NVdvhIZ4/U3ybaH+qcVvQMjBSn3FwHC7VsTy6wz8z3d2gulMLZsAs7pLWzFkk7wJEtai9VAYUZqK4yGhIq1cenAI69BdEzYE0xLUonngnbOZKZ5f4wZvkXE0AjS/mC907Y94RqzCJljf3VpB7WDdZLCGdf/OvH67WHbEjn8ft0S07c4ffJn2f6d/JEc6baqbKlhcKxQN4mGMLZYAAdNxOOsRIczAeK8pFNqEpEAEBUHHRrm4EfScT77rqCdlqPaMG2E2bwdCKo/hi3wHpVY6qJ8MtQxSRk2DbH7I+KGs3HfQm7IkJxBI4lLsLw98x2An09yVI7WOZTelP+OOvAq+McS5b77yfSimCvMbIAUN7nF87ZJyIOqrqaiu1XsIJp+KGacjsO6i8u8vySk9T8deGol3ijqp6fI/+D2mhFar6/K1+uS+xEcMxMSDeyXuitPd9GyOtpEoR9SDjqndZ4Jjky4LT4Gn8hYE6VxYJignwt32sZrE1twtRFRwHG+2KXjP7wTR3loItuevToBnTTM3hfLhr3z5SeayhpQySMOTpXTXhVVfZDMVDQTiZmru452oJZ/AuU1NdjCUeqHS8SJsL9MmphK50O73tgVOba7GiYNTZvuzPVsJ/MaZptce82TrfRnq5uQHdk7TT/+BVb5FDEshWeRmOWFUzuWmpBGFMjV5Cds90lix+nBOlP9dqi0aKkEXmZp0YpsHx4rlBD1RBbGBnN6NpEtd4kQG8as3b7oQUbgvaVdbvo8kVBwxL83vGovSVkK+kv28sbbW60JpxLxFOBuS4ZFBt+zs56ucx1zlEaAPnjA0GWqT/ctW1mCdZGet0jVJL/fdLYZAcN62XOk8eRMvfxoSQKEQOr6AHNMK+N0WXFojP037GktSWB/ugby26A91ej8leCzI2A2R6V6FPVTZmTxXv6mkv2LblPpqqdfviGbCOQIil21eCvVwv3E/q+sT7YaB65aDq72opVmYO/v0prCmGdwB1EiaWxzQEBf/p4Q3Sbn3ljgSRcMZYOZB1w5LG13c7VAmzy8uBbUZFCPHNJNk1NGg5xky03RQB0LvKSHmVVPDLapGCpfka/hWvTUdcOe7WrSfXzVLPnbbKJJTmvDdbaOiB5bIz/BMD6CuViVeZnrk416YPLZNHquJCYQTZz3NweN4UPGjyG7uw/1FPhqFLsEL1dHceRWYDC67d0XI0XrUHe114ENpI/4B+PXqLjSA3y2rM33wa6aPYAZsc51inzgl2zGNCDs3P7RG1BEKN5gz8p3nlL+XCsD+ORFZlgIMwZEAy1lVx86wYvDTFUYfAfk6dkcUSYxoh+NmuZUWCFcZsqZCwl0A75gAHkxDdq39/9nYmtiheiEQgeU8w21Zk6HRq5ZC7dXw3nqPQnnv5O+PNPbqQRohkqK+NDgxkLLkcDeEq2m2pWQ2lTmU+KF7slOw4xl/PJ+6u7w40XNoHmmuOauTuRKJfXaK/URXPItZ0dizwNOWB/y/sjrv/iJMg87grIDg9Y9TlqlzXwYMftx76qlkS9p1VHxXDzxBkL23V4zqCwS7VSrspYgvMD52ski6apDTYybmA++R1bBe475oLjdj3nbhLK9HcfxZLst+7YbJu3QQcJH7DeaaREUilLQELOobeGOooPH/ex4Q7xqyHL6CKYyqIRlfOwLkRb2Lol096HWWUlbVqANnagLQwQptmODpmPEDDG9HLsSCReH3j5m2XQ0B3VYb38CNU2f+MNB16EuMIXwz9JAD+bj7AWawVxi7ydjrs8RUInPoic9LgmdgYemIGkoPPJheUziJ0r7EreKBAkYawMWyrOf/s+iSjDSnwXkRNfSymgsZgLvd6DDyKX4+FhhUymhzOiyVRv8DCNJCT4AQCJ/y2W6O/jDi0EMgCgBjUjJw57twIY6aDMxPtX9HW5S3QP8iIjEomsFDioU3ElFEvCSBxcO8cEbkhWThRq+iB5jP4/9dwDFT9dwkzCGBUk1E9Xg4BLApoGx4135sSTg5G3TK6llx8eD0xqEIrk3ELZuTL/zCpDnD2gis8dT1RTsE2vYUL3d5bSqMokQ4V+lyZPATRWpLlTIZ6iwczZN1iRIotvSxhEHlOuayju9y+xpcBxA6X6ZNlAQu3heXs/+BXswDyUyZ+KXzTlkMG/9L7McvuPwrcoKuYvN50Rj1R7pTFrQZWn81vtrEBZM3QTEoruSp11RWkmMkHVr/k57GXXicj05+sKg/X+sqvUCJlHv71l2b1wyldsRVtl+nG1tqWPPu4hMQdEgisGxV5/6VfsJMknSai8ttWp8T+URG+8sXgANDluAqynAIsY/iPGyNCuVZ504EC0Mklgi1oKZuO6//5f0HsT5WCndnPO6V3poGXg37Z3aHG2+7oUJxAHu5+pFgpbMbrqK/6l0rEv6AHUf0Xbiv5HtfzTO+9r0p/T4nlazasYGCTNu8Wrx8dVupnaBQubGCdBRIcmMLyguBl/ACjeG/IYQjlQMp4/BW7fr1V1S0RYM8Kr8aafvARIi+jKuDxDEHOaqgtmitTJcb2CfjeNhVwDF11BmKkheAx8Rl40+pPpG/oeXxGX9QbZ2gHkGg2coh20osJNdzcmnVpyyJeM7cFyyEb3KJUYrpuF7gQA9R2hsW5FJigT5gr/7hOv7Mrdp/umYQwiZTpC71vNNaBGnfswOcDE5ensgZZWxAcq6g9LibfJFTDgmQPDJI3nwlUQUKMvw7TPtUXXI2Tt0LAFwMeXDBun0bkQRITLtC2BaQ+CwYGSAHkqVrPfVI7xynbwDbwXBRF4bk+JYowy9wgWN93pRRER9ARFNp3+0N23X34wmxZIvAqyrH7jNQU7lrAWjRTcanKUf3HS2PoM6oMfottGBRe62JJJC05pdz/mZ3OG6CyKmCtwmNHdmEK1GHLYgksgbg2SMUgJzzosD4T4VFkg0ZRhuDK06JVF1tR6Ffo2w/MrE88hb+mYB/RQfcFiDyh2QJHklL+hwft46OQw7KRXqu3gAFI9FpGxxJ07oaXhWQRprsqwtRB1loVw9sfqpPoKAfTaVC3JmWCUdUcxnQg+U8IJ5pFUQ7aLf61i5RprL0/zxSsAqXGCd1jFvvq+Mu7O8YZToi7nwMlgFGKdSia+yWmQCslU7ZmyAm1awxHq+o6xPvi1B6/5iklJ4CTsSeAcOW9f+ZSN9C7MCzNdjHOPTtxO1KjUeGYvkUE/KyhHZlvO+KkXNK5sMPgIRyawAU/MgS/Qbu6NaBJUmwCBBF/yg+HtnXhzcY9wHqJuVtEaXLRA+seFjIY3pcWBtgVGed8TO4ZyQ81/dOSDt+FyUKd9o4mIASaSEqGpod5EHJzSZtCxA8PsiGMCIa/joaDBx7J/lQP1HOYDgyajnzt/rFWsMjlKeHcjST+vHAB9ErL5IEykxdH02pjmQH266Cxh9YbcuLzlq0ZKUoN1QIaBMiLzRpd59gWc8iqbyt9fwz3gMGMeCU6MHVV98PmOB7tlFhD/VjM9f3MtF3u72AX+oqQji8OlLxHEs9J5vP8zQBTwEoGPqijLWm4ir5Vdb0Hb5trhp6VvTzZG1H7R90PhefJY8LH3ZMoPH4XnBYkduCbJpM5Aic2Cu6W8YXcTQAQhbRWuYs4umC3vwwEZyiQZZUINcCQgMLCR4QNpVsoRDHsteqvcVzO86wfKT1MuCHCXTEJfOlUUCEXDx/CFrB91BRZAfAOQnb3IrGV9rknC19lUCWDa70y7jqIVgTiZNtJ+K/qjNVulcrMqTCSDN1/sznC7G5wcayz2QWhHm8lG1OORNOejX/tFmq9UbACs5GFOGTM2DVuGLyECa9zyWqYIuQx4DDDRild/NC4EcAOGvaRer78gd+aGr6szsVm/JNxD6JzbbBR56sWEYTCUkjXrVgoqCeM5hVSVqOiSV18mxVzHsBKVrg0pwugrlI0beLOhnxYrjD7qtBDFhJ2stsA7imrQYxHTrwbsLV7ptB87upP9VZI4XkTkY0SEGMYjNorYR/wBgIvRL8HzyGCBMQ93wqt1qOOtnjAMION5g4vY5RFdEixtam3JuRdpLLZbxWVBALAjBICkqzGA7axC+cJZx2UTfOo9J5KnlwnkENOFsiqrDy1MLI85e5MZZJujqD8krUjtTY/fwODzPmsTekIH/xE4J/uraWbUHYjlZfPKSH2QO8pWSMCiLz6W/hlLY+1G7plka4ElCqmJfZ5QwuDuiOE+8O0LcuNpNDcr+2ueZqxQmxamIEAIRy5YR3Pimi1sC910wCjZoXlKH0HvVqoyeFhn84gqSaRl5CeqK5GMoQws7Zs/LDcQvdC3uS7TCZiiVirY73Vaxr7Xk9hYxKaknPH3oPxDf4Xr+Ar2Max2Rx3+8X5JBT3Epwk8SszZAciYCe5oju1iWpt/7EeMHzS9rSiEqPqgyxUuI1DAy8pTn7IA+nlsOxJ/nUhZ2JvNh94uBWKT76v1vBZoMqaA/lSS9aZ6AttEWg/dsII9REqzHyjquJ7iu4OiA0aznhjBwMvQKwnx5/HW3nUwFmwO2VO7CoF4NTEV1GuZUUvIfG2jimZ+sDlAWxqamA649QbivUn4vQO16cDkPthjbAN/cVtUgYJKtakAs9KOo+Crf2iIxczAnKLuGpcOrpYHZPdDFFwjNyTzm3LBbDePgnbxrHhvG9xl+DwT5djzzlQdg2FvYfUklhyfS7BAn47j0yMEi2NRd5bj2ASOuh+zhCdfCDTsmpuEabZtuiHsrcZ8JqCAxWnTvY04j3KJMbiPfh8ZiMv2iWyKFMFjMUB/splYbDbrDOqEj2lxumXVEQWd3hP60wryQWYfyaj2FQspOEum+yXdiId5sS67YHq1FRxoM+Wr/OsU+teGPFOfbFTE26e3eb+GoRrkGRJDHoqSGfVjIZu10G83bJP/U0yJdyHnCrGVfs75fummZUbrRZCNnufZ7xAh1e6oIuZRskPDhlmePriulMR6Pl/y6ZolNZSK4qIqUTsjpW5IsRUt/HgXpnJaU03s7uVFR/HL4tFo51deGK0jUjIYeVVfHc8q4wurt3pnBCbLpHPlStpDkKODhjQ9tIrs72CoB8CiQ/91X42YXg/1oSJQb4J05qSOzubchN0Y0E6igjOfEQ99oqk5i7eI5kKf5ZyZiNxAHt7RdqY97busZ9ef0MeD4HD1HiDQ9kJjuZnVGLicvd/e+NKmtuNfamaD87iSCSTywtYDZjAHoktNK2KHUe4i+HtO+4dFJsRsZSHeEgbE4ihx4c7TtNzvTV/QdpwIz3tgHo9xkyM3wvM4vf5QgJXjSOFrIvVLi57hsoxbzpRjjbNbOE4I1iyL1B5jYtD+lvPxwQdoECcIPa9GLYC4hqLhE9YWLF/nLPK1f4xVku0EnpFJVgK2cHWKByKewFBkjVbI2IBDRROptHTsJUpRhu/zKXj82G2RffOPSIguL0yEnQanN37SrS2yDHWr1H5cfajhSxaf9+pAUDXaX7u9Lnahcn89EE3IroZSeSpKYeL6+jpdgDJVTtRWlcmZiRlchn7qBUiGWjdtKDRed9SrVXat3Th/0WkgPkLkM2go6iGfuGlbSv6j4pvn0icfKRAf2Ctx9j3ayw8mxXUbRwMRRWvaUcKUeI/5DNopE53NK0p6LQXrBz33LySzVuPFSkSVZKx/P2KviOCswqeA0QOlnMHIVFWgCeEO2jBt9LHAzftXH3AkU+7eXNeSxSepWed5Y1iIMwSdVBz0falFgi/9DOtg22IYLpGeKPS3j87p8oDXHa4IoperSnZRltqStAvaOJpCxEmj1pziEcEwJIEozToW0SJ3AHLgUqbqPsQJ73tGvRCmKMG17759Q8quUzSiGv7dR2xD1n6TAjD/ZU6pVkGI7rhgBLTW01HBxYYCVb0wCjhsQtNigDxPoueAX7Bv6sj4w0/dXi9QlofEnIYqe7D/qLK13hUL/UrgUYGJwTPLm3QaHq167irpjJuN5YFEdnw/Aq1EwibwIadhCnvx1CZ8BdN6afVsYmbwf4dqLeVRhRXCGz+IKjNiumpOqtf2ea0x2dOYFMjIDeAVLTNVOC42Pu8eRCA1RXGz9wzL6nN2XDSozFKsuLTdcAdPwyrM5QsDy6eHbnuVQs/+1lzKbbSzC8MqlFCnAjaYax5CqrD/baPvV5kvwWPid5smHBwty9dMNxKsCeLwakBkpULn2uFdNO4ewNa58HzcADsHksdfpD1AH56C0whGOBAeB5+1cFXPwAkbHMp4iR6XxeFgKK2ueT/1faUFWRBxHeShptZXTyuBXCvcN7j2GllfYarNunSoKX/G3spIU+sEsaX1Ku+Bk04KhZkdQUNi2Lf6zmwpAR4iBRtZMRbELvVOFCX9aCh1tq5CfAjs+K4510biQS4O47UMSXXc/MHYqo/zVqqr5FWdzE42YQ43c02XC1Yhd/1k5bRtnFCUZXIgXXWa0yLQGUaLtlKWH3EZadlkJxH4AKTkUVmxXdytgXTgQByLIn1QxkrmoDCwpfSSaahc1f7xHY/te8FLbzMxoC1pGin9W5TWMAAMV8l5PnZw+9i3GeHQG3XPI7zcAhe2IDBeFCFL2P24XoW4+9Sh+p72ObZzQ8v4IY2rVmu0bH56rg+w2PXY3RE+9VFaWy3aseN/Q6LTPz68CHI+PXAIrHMbe/d6sOU09JGdNECHB2QSKGkyS03mL8TzeaKFop5U+nglkDgG3Uj2U737/Ok8XvVQrZgogsroMlqcKRwxtIR6TSioWHlL8v5gA8VKsh8yqbz5Fm0lwHGtJiEe4UZ3mj46SRQe0qjlkTZHzQb8+iWJCov1bOJPz+r/E2SHsTSK9Q9gMIgugqfxjAb8yfPAddcmnvu6+d3iutnYQCSc1RTsRFUHSJVlQMpOoTMnZg3FowBIRmiGaGLUdZ4BStimdRDLe+0kioC1Pt1BR4WkkFAPeUrxtwRk+uevE1boYYay9CrT3wO5AOlWBrjLZcVUyCxVvexj+OSlTzXRjYd40m+jkyleLTB2ITlasKF8toTGYIrFQrZVTiBjKiqgmX9aJv/Elv0QXC4IYp4RUNJlS59GTi3N+BgtUgCVEcIYELKSE+GQxAehfyUgPz1rvqAH+D600l7S9fcAROifcxjo0Qk90g7NAY3E6AYpxhtPXyx3Ul79T41ASFZdKI878UGJr28EtR2HfyQqvHl9ecEbH6ET7RKcucreEA0WSRdSvpN8j7ydDy/Zhf8l+ZSc+RyM93tQuNVkHNPoetlNg/yat+P6iyH+7r9odpVnThwDWse5cgEddQAP2/35mi5I4PjOmGp9dlIrb9mOtM6yIotsA5TPYEMR29ZIkqDfD4xYzJWZzqLbd2J3zHjDvbakxcQMWuae61t5aXbr0Q+6NbY8LIWUxQZ6wLEcOyDuiAFxLZld5PdgqYvOZtts6hUTI/u6165DOtdN11zfxzbt5JitdYxkQ5j0zxAV8Us+fDupIbAv2hTUsCzdETpaMXVPUmw5p4Y4A3D19pNfBtC8idpiYwUy8sRvmLjZwRs30Akf5W1iBBdZesqMcel58wTd1884N35dHEGn49hVoaZzQRs8EupEBgSvSxfsWm6KuM1PSyBnjMpCGTS9C7NhTfqcDvcY/D3ajRWRNfkkPU0RyLc0VSfoRnInRJXV3tVlxBlvPR8jWZvRsgm8AJaPw0fXxJ7aO+0uEI+bEzrWFHsI8wBoRuOBQ572DP7/gmC+5EdTM/AT0Q6EqzS6xqMR8hZ4hPyGig5HnD6JS1Ku76N4eXlSGCHb1m+1yveCfqgijqtEHT+LUvhyzI5cvuk5jxKn/koXtxQ6z8bbx5AsHpp+5dbViVF93mQS76B71UN14UPfPWrg0eKWAkuqjLVJ7xZXXCNFPctFbxDlYJ3Pw2gbyH53FZSjWX5HNewTh9M6ELdjLYi2979OZYw5/FhL2buHYdQR3sdZO1sqYHi1hoBFIs5mkR/flVMCiHsNBJjZuNsH9FI5qebHkOy4HiT3LsJCVZwotqEDl1PnIC89Ce0vpRlsVpb5JKQ0x+idca7qb/eeQcG0d6J8BgqChQW5hIqYAor5jLQjhUPr5QLyHasZSOoSc5pWnR3hBGvv0uJ6hdj2y1gVSSc+MhxWyCCOY75FBpVW/GhyNe+4WSLJQfYVeW2h9BDMqZ66hQ76tAi0FdUGQ+s0GX9MLotO4cS6hGtE4QMFSJlbsOMGUAYCOxoIS+XwGFwql+85ePPnUnKMALY/7kRMDOI5bH+gmbhb4sjRiHqZ81N9P7j6AkkWTwvU/FLg+EOnbLzGkaObEdVRihDIVhLVLExzPKI01EE6PWNC0J4H+VKnZb2fIWyLWFkeBVGjUCifurhw9c7TY+fMRGY3SVbFFfqu8ArILb9L8q9sknsrLzKMXyNZILPETAQZpy2O337C4qR4KdBh4KKlvsuKSKW0RjoUsDrxwyzVTfrxpUqBUtMvhO2K6COGXE+Av0MipmahW52guFLvQNv7ZIXGoZZLn0sM2XxlfevU6qxIB0G0O6tFadkmpTIpdz65u55DV2DRDXjoHOzgsXp8aoDdhGu50lAIhlETc80yhr46Q8bFrO9t4aODIU667g/XPRLm8XyT7C/GaVtb/dxVUaRrWVTJjVIKVmjIp/cXho/07iyh5NChQPRIR6g/A6RRIpzqaJ4tzxZJXOrHsSbgvN7Rni3APzGGQnRUbkBTwQTywuEXtIugd/09dgOykVTtiK0kVHA7UmXvV561Xs2nY4HuDgLKWmCttTfnB9ad0lLmTBjWAsir46DVPYyGJ3O02wEM0ZdXDLbHh4c+q0dXlKDp2vzKScTUWe2a3HS7VsvCbQU1lPGKwhPIrQkHN1mMLvxrQYSjGvosiNQYxQffvG2HByHvp8rEPVwaAMjxiyBlp7JWd3OfqVZ6PF4FolDxPqsTTwnBa/6ts5kHMH9O6TAJBq9/O7a+bOtawOkElzYdChY9omiP8dyqH7M8Qm7IE2+Aeu2W2LWjsyQN6Ue1G/jrgKx0BtoJGXKkiZ2iNAmCoSmcyhsSjw9go2SOyqRbPngsjc8DOO0YvjEBIr3z1rCLG/YtKn6oy37cMIcutQ8JPWJ+R+5kKgX8vgFjXKKypSk/0LCf8GRWoZWb0qVhI5Ur+ixRKTjjF4eE/vm5y7LkoWBObBCSr97DAFlIqaBlWcn9xDsiD+rVRGf7rrT2+89IcXAg+Yn1tyJRtWWXDCEaCYdjDbwpbDyv3v6Zo2wKarCMR4O2q+4ciaXB7Pfpc+M/B/o2hof5oK554kj3eMDAoEBWLC4MCr13kdTOKJuusxZnSPQAmwvkbcwZcVxOe8f8gJlsqfWQV/S285y65z7Ye1wHbdXyRhMMK1SUcirbwbIRsMYICTCwm/JILfm8lIhNA13EWrUSn8sUTFV5PGAtcQSRTswKS0KuoZHdM8alto9rAMItVhjKFj/ii7G7VDOkza0AttSR8Y244jIkSkg2KFWZM95pYPZfbZfyelCQa1u2tcx0xJTpTY6ydHddIsnzmWRrWYLXGcKnMXLz1s/+hivGGkIET16Vm4cqQVGIPTqx/nTz9pveLd0AuZczUWHkrSMS6Ui/oITQ1razid1TZU+gSupKn/oVfE6zXjJYtC2aaxVZCb+O75Ruk2oyJz+TU0Y4Ao7rWpu7VnlUxfofhIkF5F4qEvETTPVttXcXRss1IX5sGc9jCJUrD5eFuJ3xQfCz60jIFmq3+zz8b+UK/mQD4YNR5DN3rbVuuG7pTSambgasu83yqjEvLoBQuniH513uFGUgF00BSRIAFmr5JtY7mWTJZ0lL+i+ly7wtTghkqI5AH6q4Wv5HwHjNVRKBXfYciTxY0nq5mhL0td4PmRDOG2C7J/Gqr2EWNbJQgAIsHkzsM5pwOkSGIbCs5bMT1JfrzCN9grkZl165nAUndeq1ePfjwksDXBeec2KQZxXqyVfWiibjSP2ChdFLNl5FT9zyyQVbmc63pSdnjmoMWApQssJ9kVSl9Kb6T2rRhViaOFr4r+wgqY6+9N8MaPsg9+upxt9M/+fGX1mdgzWkffydHwp0eoleHQPAbY5fMd2HrPkcyQUvptfT1tDyTUlO4+Oa23Ush2xe8DpnUatJLQgMKS/n2o84lD+mJlmg+L+WoZiDbDlkS89tVaVbtoKL1Wz+p/OPUrOAW7nwkdch2+medJRYVsTDQENm49jlsxEUTjRaENxoNySNJ3s8x6xoJFiIZiUDRd9SoYDutZ6EgR8zKBx3mXfhkgTSL8qiE6T9cwJShQCtg2cUVi8A9PWNPDJtl7Z+TGMs0oQqFHilJErYRxhC9NcwyKw+q6yGiYr2niTvYlj5Ef3bcOKj3QyQBLOnkwdZOYqDK/Vd56HkiXN/ozq6pdFDks9eCeadE0aN9hP6ZFIFbiMAhAGKsv17tT1iy5V5tuqV2AgYQOqy4KMzWF+xiMKfccyLExU2xOk9wa5kZOdoMm89wN1GGSD9lz8kVATsMFaj2c6JlDmQnPSPXqi0jdjOG+ZU6qktkn+1NW6tV6vpj45aV/MDwNBuQsKSDZ8ScMTocbzXMMnGHJIsESoF0wzF/3XwaRb/JFuY0ViZc5eMmz9XdBWAJvptz6qPoxi8bfpNqb0uZc6w9VRF6Cc7sLZWAokFrYSgMdpQKTkOIJLP0aNR5bxZUCbRG1rmIwts494545rrIP63ZhyLTb8BtHQewWc8GA35PfaNjAEZSLSmis5jnaIMgjF0AteQdNLvaBQ21pApMZGSCcUCqY+tFNdnhLfGmrBgQsgmHAeCRLMQsldxdiQRbKy22B8jIKTBsfX/rt6dDPeFvlgSAnqeEq+EnW2Ivp4N8IhKwFyf/O8IPIKXN/bQHimfo5Ovhz5tbimCbHN/Ps+NbMut8Z7AGByP04Hk29grAjy7skp9bZqsRP+FI6b+i4rqMQz712Q951C5O9DeI9ASURoIP4IUw7iXgYEEir1EUqLy0iE21qdEqkRBUpS+kaJ8hY702VkhiyyCmCyMy30M3z12kEnjq4emBdsItERagIAz1752fnmkEsTljwr02dVQME3vo4DOHTujcqCPlaSWLryKK2qhyARCgFZ0goJVdbxh5ewKP4km6c6PVUuq2mTivbntLxGJ6zbjptxbPwxsFP8c8zisx+HSat2vjhkWqGfB1QcQ70v5tQfmO4Lc1SWN576eLgsBlGQCe/Sx1PcmlX8VQgVOMm37cyF81+psTex8TrmZ4oYcAmIvPrg5dlFJinkyJjNJVTteCNLkbsbIZGGza2YAn7/L9h50dNjrkyIToCMA12FpcdIwnSLdBUbrjbvOsNVqbOTik7qs37Ub4l478NEyO5V0tYEmk9eF3l7TJ5efc4mq8i3oahVO5oI+6NelcE6MUWoowGs29gM7/3ZntKTNDff5eF8T248PdBCthslkwKxVO7pETyDePVsxgesA2lnPUaLRbC/CUbYUBWIDsnLZoivfJVyIhzBhSX0ds1vKoUD03g7XJTkBkznlXzv0Tm3+/eHE9Kd4WjUslbbeJdHF3KZwZXCNh+/sQlV1UULdsR/32z/dtYxX0lEPfLsMiAa3uEl4TLLZ3pSURSRUk+FROhQGtLpUJFhAQEvzan5wViRP2qZbtylUhZKFuoGKYesrC5QTTtCNT30GDzLSdJyvq5QpUgk1DMwtnQ3P+nVptYlpyAbsnFBYr0/yXI+dBxOtYcGOANFJPiUuN1yBDrCD6a3QDnk3yxgmSb/DLpMaqM9sEApqhz/YCgEurdJ5E53afJJyPvvMJSuZT0wbQsc33gAMdgCCLHShVE3QWn4WpQz0AKLndIPSC7cup1NGkLhApYuzqHNrMro+NxdPwI05aHUpBZHlc4MA/8D9ecy3oT7yO0RgkBmSqD5zLGoDAemhYrk1tioPGgtMT/NjIEUmPav9iHMaHeiIqO/otGIv8Ne/Oa7WeFM2U/Yte/G9Mznfa1Nn6k5tvNoDQMd3yCM48Zwhtwh1en7KwsA3V++BLfhyrmiNARox+IxrXMlOrlSi9h60SW3yqkLWhg6eIRzmx8Z0FC9WJ8lsiNtO5tgLPZOnHGfGAVK0gv9GXCaNABxaOKFGrdsPaIqoo7Tfw6XfrEffq6ZyKbF5aNgc/OtXNjev+VRTgkVM3vftEBuvKrMWIWzrSdHWqPQY+7mkvgc+GX1O5ryBGeSPHZriNwOW5IVoxKQVmGrXLwxhcYIVGjznQwgPmbUbQd7BF6LddET6QtnzHXpgr3wt+Ex0libBRLK3Ct2V38fhzXS2AgSoHQhF++n1ZkEHahR1fKsw/i4cu5wM0JNS/0uJX8RqqU0RnH7Mk2KrNCeiaa+JWOqujBU6eG4XyXztgqTJbPgtL4b1Cf8d2t94/aJJLkw7ynAJdSZpNql6wWaYDB0gY+V/ZuOxVz5GH7DGsFW7Q7DxIsv7NhoT8S0yDIw16S1kWd8nhgjYvxMVcIKraMLUxsbWB1z3SbepZjnp1PhU2b9NnglQuePf/2RB9MBaZilvDUs/ZFTNwmcpWhlj2xDk72dupUlNPkOSaOYkpyxdY+XtigTi94i6NH1PrzTfQ9RAnzPFRkp+0UTi0BWvQVA8f1U4BZMSHeZjiaQKp6iGtlhVu2M2c8wsEDs2W0ICZfhg+gCwHvOG9h+Q0YBBkjnV0tWubj/nQdSrb5ihujIpGBwqN/fHkbLX4a0sDN0EBm7QTSSgkyuG96v5p7IMFRv/qqruouwSXegfB9fyRJavgeGN1icW94symziABTB227LhHsYmWIIQAXisQQg7WUiwSKJZ6ZZD0UUw20NZAKqJz3NFpSHqUb6S5VOj8J+FW4AjcngUVCy0y/b4mvf6fPGDiBq9lJNtnOqT89FGIy/UDj/BYe2uMkZRVEnyz6fXIyN5QnlPUIUfZmoq9hu538JdYMstEUYVXFniEWgr3UzZAyG+ebc9bkX3T+HWrRyb58DlRxdZaLBBi+cEJUjKVEzQFw/mG50Jd6dwkWECz+HWvMpDmeoo0o4eOqwab5i5yLwLjR2lT6lvrpkWsdPnYivuDoMW9vVJMTobarHgUCQSLdIwK5gihGlxK5LiYHmrU3UPCYe+eSQdvKhYgoNeCq1/6+RoyiJNeoBtygk/PT4KVJA57eZRQlY3nxF2H040VbP/oqWo0s44PKc+wMcpVr9a1HIi7CpswwSaD29ngoQUUuZqJEZ2h7LZg1DRjOWcN9SLDNdKrYgSfJuBKMc4GEpgXXZHPaFXDkSiXOh5Gth4f6NAxkmKvL/DbK+5l8+Z9hZzf+suXGhAaV83hXc7u5jkxBgn6OcJzIUzvqWzppsVqFHx6b0X0U6Fr7jbykS6lMc2FhYLGNFo0JRFvcDjNBp+M8kW1tEMds8UFwICXYDlWR9vWg4SQZmiuwZFU9yVS1n+S1mSAm7SRGmQF8zbXajmeCBzhukMrN9s2Gx74KNyIuLbT9LofTzVRYg/oHNSpKpdlcdLXFeJ4ji9J8usJWNc2rerFGxCW7eHHhdTAzl8rUxOb64aYplvIzrArA8ZFBEfKStlmoglLbaQYWjbLfCq066KJGGh+qYkb1qpLljmgvdyxnsHtpcEveI/DujW6eaXtmziwl+5PrI0+2kl3RvEJCDyJcvc2Fg/oWjvhA1V7EsyFXrqZBv3vjevrS7as/+NCO3WC/LVS5M1DlC78Bi4GBiQ4Qdb35rOdEZSAQz9PJXA1BNptqKn/+S9gp6zi+0ADgwKCEltfrSnUhND+m5PBnrcceGr2SN3QzbuMXEWfjqG+S9A5+FnTAh5ysQ1f1cw8c+ntg1gz+yVw526jJnqNXrAhVqUKuNQeIjDyst+1F4weNmZ+xIglAKB/wbhHoIugJ8myAmdEyANUyrXZrRYFcC75RYFgm7tt7uwuHXQju0FvBbA9vRywD+cxXRw5WCkkq3CLtrRk9Ev8s50RMJK3dItU2nnOTfSqXLQL24+sV3g4DyEDlrPhPWQrodyluU2ZFLELyNrkG7Be4KFN2HbdRhLeS8vJDORsvI0Q7lYkzf04HD8KSr4/UdEn7Q0+iguHRuOkLKFssPmCUBi4Y+aT7uehOmeH/qKDiXQpXP3FQ4MgG/NoEDYmKqvDVNw06eOb/3yXAur6j/yfLn9nYqiAjprqSCp1muoiRFJUfSAYP6appWi9t0YE9zkNyGYMpEpTjoGp0tEzw1+LLigEZgfR7ST0hDbUhfH5FyhiX0BWFwt/8Q5CLp3iSOlQwr8f0tgIKCwK2H242EO61d8tePkRPy1HZn3+7Gg9LGGUn/s81+UJWmvN6YEzhYo2YodRyngvr9G0SiWnmhqQgDhLCzd2x+y0oaLh6oSkUR2ojSG32HTaIr7CiJCz4ZKrjusk62E12EHIzK50exuLJqM1GgN+HmcKLhONkps2uWPOCr5VrUWBctlTwv7Iwi04JZXRftrO2iVk4d/5iD2YqWDD4yg6JuE1YjvIcCDB0HbaHQIRahQoYcZZdwncv2CLjk+jHthGJ4zwlgeRbR8t+Q5w7Azrc1qWhr5pY/lKh6lXwI7DuPEajSbYLKCQ1W7PmkqKhKMvOhhK5K1p/9EDoJBUelaJL0RJzqeu3pmp5ea+5L7RnuzPGg7jHWoiIdXxge+nGBJRNPUPP3coT20Dve4drwYABFb4hUsxY2iDJfgntirHvKbhs3Xc0A7QQnTogTO/LyKet18ZX+8dgiTPTjkC6PGu5FbDzNYO/fcAg8/1+lSzAG6P1NwcWK/xUxbKG+2c2Ax7+onAS8nQjPYZ5OL7dXlDU+tBeWsrqtaD30gxavNcqm+Cb4FULMM5a8Hvt4Ls0N1NvREAL7J98GdMOjKXVW6AXgG55XK8dF+Dg52ZSowrrVaoi1aZzLSrZxhEHSRucuQEu5tECfs70UufmiYGUVln/bJCKYd7WjxIzQ5226bamrM85Uh9z3Ozkg+nY3NJzmSo93UD9wSR5juNxWtkwj9UNvF3ajVRh/MXausYbeZRFyR7W33pqMZ8hA6hctpgIZ/Pd0zph4qihViHZc7c99HqvNTmSkUVdX5uumBXbemDhnW0BgJIMi4CumDemXX/mlkw2y1m5CBF3lFgu3NC9Z4SJHi12uGFhaGtrYeyJzWxx5Qlykkh8irNqFIt/n3Uz7Cp39YJih9anEauHBWNl64hpk+sOZMSZapkdkINclanqdqPwuvjrGHxOc2cmXAxmwif2t9ZCdl15/WeOSo4YNgVXK1DJYeLb6IIDDnxNLT3/0Rgcw/VHnOL+iKegdVYe7u8Y7OAyYOBol+Nc5P+cYgS9rGqEA5ef4XDk0VLQ0OJTbFzFSn5QL/2yqsvqexI4IyJomLlP3yZIe1QNpcYGZQuWb0gqB58AtVAFSy/WhCz74Fx27nM7t/0TsZE/NMgVgR3GzRlSAfERiu1XPhWwB8qr1kwK/AKvgdN4YUF58Ah4mnJPi0vBb72JoAg/KkAq+i2PFFRiVUnlcohrrkSstZp0NNzVfI56RaA2TOoKm4bxfi5ZFPFmE4b5yZQ+oKkYzHflGoMgcQt+CTshE+B0Oz0avr8wZffzQ3Uw39jiq8rMXFQfHZnnnNGfA7J/IO7YJ+z44D8f3hFEL1YrlE7/g3eXF96lRZC5VJ1Qb4p/r2Dat3ADGl8oPq9OCtJNWD7UugeRodVVgYDCyHHlfdt5ZpVLrFipiW26IvI+QoUqruDk+4ZMbNM8ipyfqt4FKZyyOtU90k/7j8S2FnWliWbuFOcI3G+0AXLkgGH38acK/XKVE8V5V7V5Z13Xvsk39llL+nEGxyat+dyMeYSIwdNsAb6ezjDwZ+A9UmPzOf/JTOgZT1nBPhk5/T22e4tLcHJrsp3acm4qMeyJbcdVKKI9L/Mi/vfdQsYHz29beJCxdF3gPN53+tmXb2s/HBrVku//RCV5mY0qBD1bj6F4ePIFXnKzbI0ePRtU8YW+S/r1um1jkILq+cdar9W7fcOlZ4jm5CtlOWIA6KfA2Fc58GiQV7xDz8hXTTQdjfy6biUOb26JtgcB3xYIfpmUXv3e0spi73xfyFb9Iui6ue7IBT9L/SVbMs07wU73cZsqEDldTUsijFs41NNI1jkWwvGqMe0TgjQs5StPNQn0N4Zay2vKymIibsZfyo7XlBXCzv7FTPA+npnny9eTywbfdc6EvqfjuqrFAC7oUyEehzwou5myX/9XJR86neCI4auXFaZi7P3+d93darBIckuDVevG/Eg0izYjm0O5hS1rYfe9wBqjDMmGZHux2tIZChw85DNSaPJORc0E/HoXXSvesb/qOxpqoViHxFWm2WBbi2lFDFkvtIURnAF5auHQKmYcNmErJM/L/EyymxRHZdJlaO+cZav3NuGnjdlOP3lTdTtK8h4Frk3Hw1AX+OGaXDUW/xLebrta9J9mk4+83CCbR4pKpy+onDiZIGcUsRV/yg2yC5jljU3SNGQjlGZcpBLruXwmRDxjIdH080p54tO3CvDxYwsHCLOCVXTb+dCUxpQ0B0KB5bc8zWUfndVXGAq8LIb7MczVsQ64EUTRmR1Kpz6Vs/5ocuTR6R02S9S6OcIrT4DZKPWBf3pnsZjv3tEYvkw8aaxPKRCAd216YS9c4YC8U+t4b5W969lWe2RHK5mZr22pam3I8NVlJjLUISKW2rKXzdKXdmFklgCL1VX+MJX1HRnkscDOeWDZe2MHFLIrHQI3Psa0R3fB1wYxox5WjCm5G0Lj610Wst+uCLwkjJUFX2R/xpR2bk01kFNmIRBB8rucakM3HXY2IbNPeeEhd+71XeBXhbF+5o3K9g8AckN3pfQNzlAbd12DXX+cuomB+Ldj5yDzb8XGbS7zHLUB7/KdPgGRiUXvcL5PRmShD8Gx+ZPukjCUVjjsyp+W68fr2/BdzC2oEh5ahDuFfuaL0MhF1jl9Esg6+2bIbP3yICGatN6yRyfuIMs2FLbcTDhDIQzDxXIsUmBkGCbo72UTJrcLInO6VA8RA+M2M84A8R/Jt5lMawVcM6gtvpLtRtAeexkU93p9AcZJBwM+oq0SB3dkFWNAXzrRg6QywruKj648WfhF/8IVfF35REj0O7oWv0OI6IgXUmEp193Z1dYFSR5a7zjyIqStck3tUtcM9hV5mDZpSWPBwn20HwmLrO2Z4B5swDLfQcTRrK0atPzMtjmxH98iu6YDgQRp8KQqBfhnWIKarQI5XbQZn6XLqgNbbY5q1radG++aMG1jKeaP+3GhuftMBLKopX2WLtcbhQDJLG7sQRoZbJlDjdEDh1dmMvebELUs2a5O29vEHFoPnOLvn0Z9CcMG2jlAMsEK0LrByJln9T3miO9gfuhrIB8ec04ujClY8opAUPXOhtRQYgzXLtzHkrW7VgV5BpLSif3ObrHqDCC6Fy461IzSxnUzwr1BkPrbIcogFX7KDz9IowMnMbLnIrRcPqZc+ILjYkMhTz7OprLKyX+XTeJYJJmAfM3H4yQ/T1/Qq6eotdnw0fGae8/E8gmnB74brBvuNlnBr+12mK9UvFlKBsc0i78hUllsJXE35lPoHxjHRx+bThVQpoRHqMrUKFkrLO0GkvoglOcy7VZC7nkw/OcCSxS3pxoLM4daxHrlCIUTcdV3ssZvXm9bWKYIGbYLBNYSd9VoUjMQUwKcb0VAtwRPwAAkvZfjqbFpOr3c7Qa+iDxJ0Ru3TwfjlftOZ81UhwZcS4rBT7Dmbt9t/M8gE3NI3ZKAhN/Z7k237wi8a01LptJ4Zc74vcCeqtXJLbJWYcdsLzcCNRow/VnrO70gkGS6bW9MvoczDF3yQeBVzKnMprsD/CR59Wm+As7HZr48+DqytFcAAUMAFB6jnEXsYn/F81TswxF1bPVypXSKmZ5WXJzpEuzjWPNHWg4eSMiDtKPjzU0wBl/tXDmcigGFDZK1IrHBb5AfBTJR2iZlIsjHq7LtYwYuQl6ozTG9IFIszJLjh1upKFBaBYFgta8L16NIXoMUgaK0ngybIRiPiUY+JaSm2GDMZ1mSUsiVZRhmc2hZz8WFQokHxW6Q7ZdeIIzHw3SXEgjCd9Q3Y61Na8ewBhC0O/Wf0Yi35kay88uccPPxheteYcqX43RFREcfr+2VhtSfTbW/xGy+G2sKWjRWBCWpPreJRrsyDBEeAGf5r4Mf5nv0pdYa4Y4aQcgWoAmbbc6AZYIj3hr6BvgmUe2jgeraDFj7SDNXb97HeIususUQBSg1Y2mafRNDR1z5DhyZtaYWEKW9xjevm10Vp2VXGes8Y/42iyx3NvZqxQLyePhkzIp6qqzZinui+sujXLRQA3kPLXJSWOyuIph9Q0MA+VtzHdlXb/9+mrOBnBLVUw0R35j2JLtvigHPb9uk2+riyMKCYunbg5X9vtDV1tpIF9ZwdbUpRiN8LCiiRShDqNfTpT7qOg+tZmfTV7vmsRy7XXioXH4JoTFU8DwPdTpMMQQHC1u/NlGSjPaHZVl2vNkfxwBp+VY5x7vVIIU7lK4lx3uW1WGSLog96imvxR0odNnA96crYcx88nmpTSE4L2PCy/PvFq4eiPhBfQbaFgesnrjyomFcPvAPU7Ce59a+k8EvQzUGz6Yy/TiJAQF64kewHddQ3pYqv//GPqzT+i8vk90wn/a2JkaPjVf6SOO6Eg1Kx37sGyw6KOz9Vjt6f2yqRyOJNpf1wWCIdHD3eyn4hkitKnF1fENC75rARvpBUv+01q99kajpomOBzTtcCmrDEFWtcnaqvckyrdezqP9wisdhj8CDUDlZr1ZeYfZ9BBO/NTpEYdNqTyI0hZDHAw2Ob7EtUjrY3Tula0W/TnjA64KeYDf8vsLPYypPHCSWeKSw5THkxjAe2CL4JwZMQOucahqMHxvLfioWAbqH9Po+/XyokvuMfsuOW/gcwma5wsVQXFJ1UA++KcsNEyxPi5KXekIk+DRPB37NcaenSTTD62mTiB+3AyCFmUjdb4tKvcA3KhLm5ioENhkM4UtZp1wGCNP7OIxRENM8bkn4VOqOSUXWvq9DX0WXX/+d128oykR+Q2VJa1cBi4SoKrqaDY/Bl/ht+2/ukeOlEXtwUNj0RJb0p94R/SmNyGuxQxoxB+4//wD6npGOsdsJK9frpuVwHeWJ9tcJxYqFUKlx317ckL/ZmJEZCVSC2R+19LeCIRYFbhSIJ6g4gXurjVVgs2+4zyUtYGet5acdaQMLs369/5NtSQb6bi0pWzO/sFNsxtHv2BigHDmF1dqiqPEuo9ki0z73fExC9CQ9FH0Wv7rarRcxDyGyvmWBoYfrF/BLAI0MpQwp3zE3y+S2uK+2GSejFwi4aeptJMkE+KGzbGlX37HJTNhRi8BUR5Ntxv9rCRY4x969E3EdHI/Lmp5QuohUnKvDL4jLOENAdQdGZIkhhxLIQ7472j2eSGQKKuckaH+o4VBwgb2ZDMt8zncvrNFmi8sH4Vo5zgzTV374GS+KU7zIyI07HZCAZcZAgrZpCzT++eqDcIszJhoogOoYNu+CvydkqbG+g2/RmInv3K8WApziwMFQ8XBtN2TYP3fSQnt8ehR5IIv0ccSWg9gc/xgeqv/pvgKyNuuUGOFiIaKN2y3URAF63kErzSPT4FOuN2RlKrxPYV+VbgJ0TNf8J1OevehyQ73/ZpC6XDYer1joszOK2BlB/cq6ZLuoqCBbNh3eo8FerRDTtxbieocZtKdG6YEHPnXW6jURxYzQcC1cfDFUHE69AY7F/MyKsTEWjcl7szkQNIV+HMr4OAZEiBTp9AEIgghIDO5zjWJnNUZNDrB/NZbBGVkcDApP/c2BOLLzQFomLfipzBd5lbnmKh4X+x1PuKz2M7jdG6tuObSFUG5vMo4gLLSfQ9pRCLbMQSHWYZsLgMM12TdQfulb8chPkrMBzXKjPSHHZSUGcV+nG1ErKQhw9ctg/qrL+OHHX4v4KfR//j1AaO0l7RIsNYIsb2pIYMNNMlmtbQprcqXafdlHzlmRTO1JHeRIyJp0XB90IsQ2OVGnHTS7ME4SjRG/jR9JJAIlmJ/dLuOXTN5GLgJC3+Pb58qe8+ej8A09ZU0hEsuf5gNwP2WIxm11x37hutnG834DzJANDBrYqPrr4P9dYLMIkzreEvK0DcNxabgckzlkacsqgHpnZNiDkLPXrMIIzYlDXpmwOqAFv22bIj3zYcAVsGzNQ4z4TT9U7GeX9NmuBXJZDFdo7S5Hl2kJ1ikQS0Gq3b99HhP7uTYiWuvE+lDFz/yUWGqjXjJaxXXb3g63hNPpE8SogvGCG86W3aE9s3BESQ88Y8iqSd7ljiAz2nB11xeEeznkVgSBtgNGpTTt/vanHP+Bbe8CDvJUHh4aDoH8GJbNkCqazQWWwCIsc5ynXLWr1ZZ0KKiCOKEAEjOZOohuqhXUkIvmirvF8a/qxLjHtXxVI8ZzjwhJ2hPO24tna0Q7SPoZI67lbAuVcS/ZsJzjdPQeEzGl//gHDsIUyIDI+WWiMpPDAduLLA4baXqrzU/DVd4yFViB06GX8FvhiqDGsI4sbffGeMnKQBE4rEDE3KlRwsznRuYg72TiJXmyLkzPtMApvO2L1Qafg0qCwn1p0Zu5a2uI+oi/dYdbZfLAGFG0ByIjpOZqlR+FpDTYFeWWc+R5NaCgb+JuXFrfKvFlx4epJxCDxu+tX9HiTFdhQCGGLinFltpftvWFK4fXnEOE3fsyiIixkpWx8HzHfiO1tl177+vPXCHzbmA0T8qGDx23AqMCsUsucAkKsuN1ThdCMG13Oa/2SoKKUjwnY+ycxtfEfprT3to4NTsYA9iq/ZzmUA6JN37VRVwRu+WFi7W4OvNpSmU8RRv6+F/j++rqhopyxFcN4DMoa7ILSXdMiNxcewrdpgyEQdlcoLgoY+wOOqltjD2GY9NmFCxc9NrJd78tglNMtaTGZREOnNWNQ9UK3DxgKn8fC5iIfuU6usnMgvZJI1jDl6NBnap16pyobDlVI9v3IBo6YWnQKAodSsaznwpCkFDaTCC6HP9sGklQOjw0UUGC1B3SD7za2+KSgdWNZmKjgwhrghVX0kMNRZN7JYYw1BsHWU8Z8FAjRPXQ94Md+z5n3HawoRm3U0jHMf8r+YFQ9oQrjMwPj5l7z2heUE6lm7KSG+qWEM1tFsPeqfB/nJjNLJNPdW2o2kqTzh5pEDxfy1kiIExMWddOvOg+NYX0mcgk33D5rT8dflcdXkjBC7Y3KONJekG+1zRYyIDsuz/AvH2JJSPwv0wQZDeDRzDPr5UiUF2dLBsa7DKXWu3D7oVE7bPOceZ/JwfNkBges38uuqVnriE9Mh4ps+nf1moP7MjNvIwbf95ZxXLUF5MBQNQNQYwPg6ei6gADjGYn5bFxM+9QIBeyFWjJ//xjmRa+qwQJr8Uyh+4UVVG5Cfkk89i/vRohGhynlpuL5ZysbA9s4SSun9FFnLx3i7rnJL+aTpjE9JTE3iUq5db8oHGJa7vd+/xN0DnFSNczZNkoUJX71GNkDy4FHy7B+3A3z6fwnQ51wGEcPRPV5crgGA7Q1HrbIyVh/Pxd+03JZY+WQFRP3q/6F49iBDIbgHuedPmjQC5oAORDqSREBc3dDkmOO8e6JIk06qSS8BM9Rv3wx4W+B4nP//srAOHOelUj7Hz/JvgI31sEEIQfCQp3S8LiMYoGhpBC1MtmzYhLYgSwNnN/caK0sUZW4RcfHUMXxX2bPy2x6Dqcz5oFX84R2oCAfBBfmgejUztefL0FFcJ5fNGjEFyUwV3avAGMhJuKJ+a89ZsIBMwT4U+YodUxaefDHpRRQz3AQskmps/AHPtrRCRAwMpDgswvTQ1SKnBtd62uBLgJwwrr62PyD4iIVXqRkViuhsaun1s3XwH+3xzRrbzEX9f73/Zh6gtS5DBu8LlBRDB2IuLRQaUiYmC1jj1MaZWUhwXJieJ4bDwEX3rDWkCNf2fnFFMFt//xbagceeABt/UEHUFMCgdR66KdUVlhcO/RRZz3LBt1Rqzf3bqD3J2P+EpeuLQNt+O4spntqJD/OLBilpC665QPsUHzjAFywMeUiQDkJsJ84ew8vtIIh1Fihujp3whYMYHNCC/ssSGyEEYyFvTAXLf1CZB0ZLzhSJU7l7XEcGaMarzdsbSlGibEKrRIahKVasWNN4fQ9r5OkQOqIcw5rZSIc8N/Pj4EUfbKkpoqPJK2gD9ZXME58/Fs5LRfnjhhDQCKYR91HJ1mawIhduFPdRZIzw+k+49RYkNQFsQOfg17fFKbAz8tY5QPM03SwYTsBYOVQ+WqkbiaXAT7yf2jJcl4tL9J8vZ72qx+OigWs+It4nDeVdrYMye/wVDkBgA6Mz3PEWb0LJzTAi5UDyqpMqKKSzzMc4y/2XIHHEoGkbPuCUto6o5zTLZXueeLPFG+qydyZi4hODyfRhEvPKIQrvLo4zx98FLLO2HbshkSEe+PtmlvODlS7MdPUlPVrgDpFz4IzDwKXT+GyoucZSNrz38c3eTYK6X4NPmcqkbA+tL0HvH70LJM5RE9uv0PaMviKPToYIppHgYNWO3DQVHH1I8N+7TL5cqYDZkNorZCij8dJ2MfbX3mNDOQ+QQDwHbsK7Gl21HsD9DjLBaC/pw8+kIfZw/UlIwqGKPAv+9PB+zWFusAZifsdRLLS5A9SGhuaF4GmW++RYF1rfiM8Lj/pn+bk0hnDGs4wFNRlpQkJdK2YhLtBebJU2+mxCO0tJGn7qEBnZSbShG7kNPxvFyjWwJcGC3pI3OoQk9gnM1tlXA4nc0hqZK/Mm1ORTW68zmXDBH8Y/L0dukQywXKJHG4AQZTUlqtd5D3uRp8B8aRDxVbyr4lQkvI7l+pHazH9aLww7UUXq25VOhz3mCglYpN+mpMZLIEtDrS+w1b8wuA09RdRtjVdxvUU0Lnpj2liUQJYu4X6NQdFEDFyHieUEup3g9SERDCGiYszCTIW1PPA/IErZTpBcFN60Kx0FNs6bHr6LB6cngDNWZ3GxkPKJoiQKWdzyV5cVpo2dcfNPIfP5lx6aG9iXUihc4+OJs81xXV5ZgvH8r1qSOZoppWg/RhLlYSecu/sYz9pONraNRdPN/eNQajBiQUME3da76RBGDMJO6fQ8L/+tuQO0cQPj8i4/6ewrYq1Eduo0W6ecayejdniRzxGjCzx3sPKAplS3iY1xPC5qB9OhBFIOIFT/EF/7iiGXpzMlK8lJFWHvpEDMjG2/Eco5q2mxplbHELrJVDtc8VUagxy/fvfgWpcSV/mXwfdo3NEcgHshJo2Q5IcXuMBJ55G5jvG2fnfwM9+38GIaHHmfddVzH8J0oasZEWXO39dcqEswbb6gJuNqkUc6RT1Fe4IQ+ACl/rYSLeCwDQgWCnyN4+8ppnGNu1Dc3hm3gp66Ma67/2WLzSKftoQkPpei/lq4iTW1KIaLwrL/tGgnqWb4Itn/PkgEt3rn94znYx6C2N11GbbdTLFMzHIYvBSD+1imY4SWloDB4RrT//hV4yKYTgTUOyO6gFPMLV6bY2ekeH1J/tTwUrt0HOcX8uaLw362Dl/UCxZmkqfqaCY0UQ36DpjbJiMT03CfDKRhl22pUnaGxnDobWXeUw3kv/ccE6B2AxAFj/5ly3eTo4PiHpk3cl2cFfvhj1pQDIRbCzDMhBBaubf/RAsJOMBbagz9chdPEI8bwXr/6ozXBs/NlmQDqYamGP+HbB7GvA16A2ocnhsQEEj8QOqw6ceQrp/3xGz6AJTeML21Jjzq/VL0KXsg6wUE1dCApWqKNFDWxt4y7NX7hIKRbd/mjp/z4dgYO5/6hQdLL6Ete5DMZ0tz2Gr5CmdDpNwQxyq6f9K3PaPmXwgpz+eMWVKtdYohUfZZYDsc2LMxnawE7QRTzzPPlIu3/MfvVRxyhKQ9CTYw0jRC83/ELIyJ82z3JR8GnyeHYqPOK31NkT68Al6kxXD898i9RTB+iHxfwxBE0SsqW7g9GrOcZoaTXVw16PQ9Sx2WVvTWfEHiAOirAE3fomewu4YK1M41YgLVbZE/y7ZwxUv151j7znpdplYQIsLO5aaE5ls8vQhWD/DsWljaDHkm7GOEyEdTFComx3/zEMt/+izvWYd/0A2Hy9WReLx5bNzneYSD9y++iFD7A20hdw6kjZi1AuL1GVaMA9/Rdn2X7MxKneNkRUk78pc0aSW6Djc4voN/Xj70HWMO6XrbxLXUjGisaeaKm9HZEyeidEXcZnGN7rY7Z0OxMIfgL4QzxKeFZRI4VFQcjiPhs1z3mr+fQ4hx88rLMaT/Z1i2Qu3R/2Uwe13pwwvoFc8JvqxVIoBkADzjTZEx6+VeI+HhrVrO8JNcdNm6dlKNIh6JCKjTC5GDqwDTkDdyzA+Uf/tkKy7Nfo7fruoOwoZGx0pM7Lx3x53x2s6XfOZPHt3w4tNw/bfOvq33OCG+5ITJgVgWfUNOKxHvis5cwZklDlCrqRWmADHjmmHLsnJFyCGHFAODqxH8DuUdzWSpegpYVCA7UqA44kZNBnn8/rBvFYbptBGN+iKUyUkax+1RlYAFeEMnFWheLc9tyX0Sl+qKF52siYTiucaQ5e3/N//p0Ld2kJ6HuGriffa35DkiEOWaPLU9qvojS/neCemIkAOxX/oR9lwXXJ107IrmDd/LPDxlNcT1Ke/Yq7u82+tFt7iBvY//iN1ZsdbhgHrVXjFU/OHib6QLtmzYXVMlNxQQZxjnEn8yf/uxVva7xoVAgXADp1OLtloLVeZmE8OnBo149CDFKisHMjfhhGEKMa2lGDoh9wDmWmmhcWcuR9B78XFLlPlNYqpbrpWO8XxwRE5RmYqvKeZxiMQhcP+A7yyCxpDf7WoTt4Bln90lmgplJYvadAeiNCS25RnZPNY7tM3lF4GCMYv/J21dLWhmVS682MeAI9O8T0yehzD3N2SavF9WH8qP62NCCin6cpxOgWprNJET/UMhd95lovMddf2oLzUL8sqVwjADJGV8H3SLYFb8l9TuooDa5PwodFXk7m3QOSM6i1OJROHggjdo4kxuZI4rKQxzuZmzQ7+16CL8t4TeF2qyzsirDY6fJB9whkIXLgpsceEbsPWNKE65whKgIcb5cC17nAbvHeK9ws/Y9WvEYzkTSTFvyDFo+q3MAJSTdKLi3o2bVLQWR4GlwN8niRB0NUYLEGYpSj6pzxUbp5s/wPMhtZ+a6BKA440DW8WjZ1JheAnwD1CjlxTKZtYMiX7FEeDHceNn10x5Pn0l3hKTdWjc6uaGlX5KJDPBUBb7iVaVVLMADJ46WsT0JKdOQ/9GnhM76JVJriA5r3NF8Uf+eLveYYdLFVMSsRF+wLdzzvzscoDNoNrnQF+hRhxLV2ojvxURTCrovuj7Ki74XFWq3SmOZKDmzp27GYsb6DNIkFnLFxgF8KB/wOAdR9DRPNevZ/eOwswuIQ4OiLM7Kc44IkEFAeXG52D6LEkYlLvnPV+ramzLdpkKDa5UI9Vpm6Kvgwtn8KDG7OqwtR35LHCDVlqX16ia1lHYfNNPf4QAQtTQZB52X3DMDi3jGOo7xds7WC843MR7Xy1EKL0q8CyAgndOIL7soR6FP4u4RSG9MXBeYQGk8dRQfMMWS1twd1PCutTpCoC3U4G00SvkDo/cMuwkYKyR30XxxOKy3ofNZeIFMgXjFfQiOoQtFXv6g9yUCx0ZB/VL4TP8hr4NKd64uA/yTlevGCpf36qB9anzbVr+GdOoc/12O99B4o18XQKVv1f1GNK23r4pfGB7+A0cdnPVsdBwKhEMHeCZ6QPPhqpln/Dy4p7rJqj59QgBNVr5so9URxG3hiXoJP1+hsCOsnHgQAwHP2icfV5zRnaJR1DmBuX9DeO8J52lqkOKZDf7vBg7yGJBMOCV2Vx48P8S05oXZ1sgp3oIGzGl/g45U1JPfsAzERJNLJDCVR1NpSC7wcknDHw+za8XpW/m/vpSli299Aqmu/s4phg3QUutAg4ngn4Xyaz6+kz2o4Kydf7cj0qOs5os6gNCjBGrv/nKJdWiCzEteLRtvFZwsU6xJh9v3s0XLHBJjSwwRFNIXnqSOJ3foT8YG0BZexRoYNxJGbRHGvUyb6868L5pvNF7/3t5LD5iaCE/r6OksIbsTLA0Xfks6naRz7rua6SBpc0oc9dVKGg75nqNFhLdKm8BLamh0RfkKS3ywJp6LGJwvWI3QkU1veq7sMDnvD3RZH0kMlClC7A8e4OVcKY6GugerEJodvZ+ErUeQsfHPs2MRJ/+j9q6iScfDQo4xxZWhD5y5VFViPTlysgO3z1EZDQCpx+2nnUsLnrxCAYEH1BWiJ80ZPiXg/6t1G4CYa/4uKvuo0MutgfoLhndgQbbGm3x8RsQApr247Vye/fxAHg5ZJIZPkSaelN30SH1QeY6CbIq/NrkEKwrYi4o2VSlWP+nhzd0Jm0+vz2KaBMDEav/7JUjlqsMPAVnC6++BoryjbNUH5z9sIF+mkOyvhYVejws2OeSgthOYWrDnZlJIN70gUf4EvRonNK10GZaksJfmAPweeO4QksEzwo9FtUpHrB2uX5gk6rZBe+5aCYSm8fSuURiqaLbRd33zYl2nn18VlHUsOXYkvK0v0ypOkKifny0KNDnFe4VxqV8QUj8J88kV3Hp3dsJqh2BCVT43dd1uHpVyzIGFhZIPPd4tyKWxrKwqZ8rwT0eLqmkUBip26eGFFI5W3JSGMrmRJqc86YkmMtCWLIDntvlp10MWWeJ5vC2Wbmzbhgar+vfHHZ3af7+r17d6G+YPIBkqxMHtloGQk/Fq1ABrOSZoxzDSnw1yoEs0LnpHHFsISXM5XwvofoWfRxkbipZ/q3oFTsM4v6xQhoboZM+TSefXs+gCHdFJJHAd5EE/SgSk9DG8kQhM12N4PzYVyw9TZUFEYh96zeHHZnrJcgFgPdl/X6im0jBznB2dn/a8dUopJLCWiW0Cow7//mMIZayWh4AWaJXf1qm4FMTQ+PKG7fRxZjimaofKaXeITHJY0U0UiwXWqjCVd2+8zWWxlR73FCpz68bNj0AurebE3LiE8k3bxjJZgZjU0NmvwBD5VQDPZKNami9VzTz/h6yhb5TLJA3RQMGjNpLwg3PUCehOdCc7uaQN119+BSzvhHwNJaBbuscT6x+TdAct5YtP9uhroayGcgmYpE5Z/TuTqpU+MRS9hwCrhl9IR3ENcytjLHHW8T5Z4mUPfAf3aRqs0MsZbxst/nvGXjv1AM6spZLnGGX+8P05ifYvKDr1TmIRcWtbl99w0LR6YuZkgCHPW7ENTfXGua5nqGdhBU8R6z+ICQKxn352ITLw7rQFMAKifbj462jCp6cIXZ2M9eTKQKDAvd41xyMuf3v7xjWvCyS8XhEaoERiC1dLxIfTbEQIZ7qGJD7x8ObQrUoikTmUICQeKda0T7PJQ1UtHxMq9C1mxtv41oFuWLVRUfspfxEiU7XZqDvhEJZVQgTua5dihXGYXOSUV8yV/t0xoFRXb6FP8uscTibLvr4vBcYww4A/vUFemKvBxo3uFhR3icNHyB+5Vkzo2qz0CTsggT0XEXWwpy1JdFLCjKiIsPjZHK1e2Xmiwom5sFxRUbhbuyNsdqJyaBsz4gf+Yf2PNNdH9iVVQTqp3hWTnRaDoslWGdGOovMWhFMIaKR/8djf2uNjv/mObfWUlJsQIo7B/QY3uiEVpKSMWKr04rnYbrpX5oV19aIg4oHsrjUYfm+gUwKi0A7CX3rmK5TIX9zSrVu+Tt8sNQOuCNOqvWvmGIkvgS64TdjBSJ6BQIXjj3S3H7SO1pECnJWvYykSXKwdSx6KtVXEHW5QB/fjvbAB2ZHbTyhk4cOA1aRPtAnvuFfCE9hWjB2UlGQkaJLiWfgxgcy2UxWAYv4KJNDujMwzG//LdevRyin5IXKU4IckCCgPWc3/OU6/CNrr+KO47N1iWKaDJOTmqrZkQ4YNZ0DcSmeJMa3uOqhDph0+fJRuD1qy2C3lZzkROWPDiCOlYNjTmIIRxVeoYsgFKqm6e2yzzJQtMWYA0utrL2eQSmpax+2medQPwcPU7gA8KwTIaKPXa1L3Hug1s9OEXoRc8mOjaGT5MTO+NZqFbrJgeE0AhGs+jgKJasna0sJiFsHpz2a3EjS2avXuW7HKUOiQYu5OiPBMd62d9j2kqg1QlA3AfKzFYt0iZu6uHK192wfHxxpzjD95hCmk03sCP6A8w62/9GHagfBtExb1CfO5P7fb/9tMmOzYftf6Is+ayIv8+TknckjlSt+ck5XHN4ZFhtlBA1nWluYcVzuKWTnFxoM0dqWaVLNRPb31LDbHSGonqnxGcVVUImu1klwjvsjNTtsh8w6frGkJoUv3NPJjcBcv40wH/PkQQEbJQ0GZsz25PXb7HKQ05AockHdvOUmCbPCnnuwxIf4ibw2zSV/VqQG2FQ7iP0HUQ1o4fh06cDXlICkpJqUUb1t+B8v1LDCg4gWtIwWPax3hDLP02SGV+Z8gpmLNT67/lhajrVywwjhD8Eara+mkQSnuFTE4tNUqXqxoVN8lKVMJzrOM/oBOsQ4bA1tyjRG25NpLcbVgYokPyXwnIuljdso7RALGtGAfzbdUuv6Ik/8CzatH+XueZlVKabj+8dE2D1XJLb4OeYOYIBEoGT11WvBYHxMUXNi3h9IeX0l+T5YnWTQUOrWpGABBD4XDVnviYIuFEURrYL9FJe92OzySvd7XTAOzIHjzQ3xTnllwYuk7F57VjEtDn80Hny74zYkSPAKz22k6y7JhIbtPQGF6UcXumeWUm+IGHXUETybqVGmHztuAPmD8SEqMyzrwsmnE5vTPZwT405L6LHF7P95AS+uNmB4TxwHreP4xqhAGCmMxtS1U93Lq6LrCM75JqHVl2mKAvlpjCUa93t1zojj1EtVp55eGrHlH39/MHAYRQwiBlN0r8cLS3/Aa4FQL59UanPwiMiAOdR0LyJ8tHu0IrLyPrtRTwwP+6vKPbFhg6/II9PKSdJEdSjBvQrKVd4xhBHTWeU5vGI792laeopV6TBrS/vh5NG3Txv/zNYCpiQTTN9m9+IRRtA93QICnOPkYJ8DGCOgjq8ixnOOVoMOk6jj9MNL7pvvMvC7dJvVNtJ0/Jf/2l8LCoLA4L540ryGgWm66Bu7hmyYOuy3nVi3b89mgpnASm8rftqoc1HuBz0oBOoHXH/f6ORnrLsx6cuBe8tyAt+2YPbADnGy9M8K+tEMqLTFR71wYjF/2qGyVVBeRIUtM0IvziTe7wJwN8DzU9kbgKN1c1t/zowMXXwkSPzIAyoZ5IPoXJdYeVS7lIEGcXNhi0wJnqrCDpthUk87iYCqxolVoeHlwhHyeoFj8nb7yZ77zv22lIrZLGqbtQ+RyVb8fyz0I/7qj1aiA3+wPBw52PmDowfW3Q9Jjwdc0bqquGT+Ui/YbNkjI9i9sM3QZvLqTQat97VDzAWf55o8bKUswoNU4sCDKCrqK5Nk6TSKe1wipj9HSEesIjS3GedXYkFSlyIpaFfDNk5P6fUXUlkuOTjZmzbkm4UdwnhtG/0JVd5nTE2RjznSJbd2N42ZXgxA22uOSIVxwKnITA+h/lPq01rC9ANhC+vM/jcX9zshDAZL5MYnvAFWWF5AxnGSAaXOyGmpxDigA8iNYIwc/E8CMZJEutwKURnH+wIQxKhCudCmAi9svLFpMB6ubWfpxItXWWlJD6oto/9m/a9y4zbPOWHx9MTEQBeBvF8xNxcJPncIx1BgjD5d50MjT4UXoTwQosrVm+Q1KQquiseL2JTQOYPPnOkygLSntPetivXTctP+HEaiGe5tHVSaAJ34pKn8PDMkK3I0zVhhHPbCpYB14mtQnlKRu/eLTDn8JeS8E5h2ePcKiDBv9ZiQbem+3tvjXFiUyPeK90MHSxKpPj1CswZvH1so5LqtskFPjfZn3kz8tMakyYB5BOsiE84D96tIUbhMaTuAWDGRPQ46jvVmFa5kts6n2vIeWyp5tAzFhHpIYuIkgWAa1wZ1dQ2HWlQZlY2/ukRHGvUOy9D+dlq+66q9Upfq1RIsImj3qPRoCI5ZX9vyo8tvg9Dc00/WdBlKVsCI+bFPJWnSlfnEah6FTYknLyAup1yK3kxh5Jw1C9tCdPc0PpegpGS8qxwTRnPF9GONLxtyGFhwtoWR7ne3TGGl9qqD5tEvYZcTCJ7nlz6P0kDikrK6lzsZGoSFsnK3SpfQs/uiq22DjmRSDSqRn8HV4abH4wsgu8MlIBiTN6wuDHQIRZYfEfe74MlnCWWTAMDNNNwotNR5piapbOtxRL3RpeWasfpXbze3MWiYLLEwpz+RW39tUCqJ4BJhMVmUj3qpTFM86ic7INheFg7GDFdU/i8xUW2tYXYLvpJeptDc1TRl0WMB1cXbMRrEx/MLtY5kJW15wsZH035tC2jiZm0KbXrL+b//vHMQ9YtnycRbRPeFxlgejenwNoL1hA+SWlqUgzwYe9fEBHlZs6o/yrIS8taLV63v4onAqiMd2C0s11wYiPNXf6EggyhCnCbJn9ycxjkVVKOf6QUGxzmq3JmUCKQCTtva2hZgnWeWApnB5ftR8ba+npMbnMyDYzeJjMXZRja8uCpDaOVn29remgX24XLTTp54NG1lnLi1j7/C+iwP7fjB37js7URiAwVCMqZ6bWEgexU1KJdt2plFyzz4e5WqpGG/VrZ/lZsr6E8VSfwaLtOGTYZPPW9cEmUTkttdSZlxt1OhDXI2/l1kmBJVba+m99zKr08frjF8k+fhvHO2HuDQQTHMdmqNblkIl7h192qEzwR8UVcjXzCxpuygvkiJzbzvCGi37HQMjIHhMDw0pOOq5c9D0en80GwKovW6F00xJ5ScremmaNSzp73zcjGsN8ZJEHW+oL8wM1uHTON48WXx5vJ0MBVvzOhlBOKxCMcizSwnZj61oioyqycQbUyhQylTFlB9aowcb8xkmyZbVvhgkTHVY/wl27P7rgmhf9FRx24zxExRocYwRiEJiHpv2O9csxsZacRdfX+NgYuV1k77pblTA8xnCTwOedxJRVgu1vaxDyCjFoQOFXYNR8eS0I5xq0671/gz2nxOiogq1j4FgseEW/xviNjo8wN65vdcxixlEAuOSCpkApOU2x62yWFCpXQYv2/3gBo+qwWR33gnsvthJ7kgbLUSD+ycs/MjYuTAqLzt4hI1xvn5TZbN6w1bZjNPenAjX5fMvme8OkuzAvbYXWYEJWj5EYndjDo+YlkA8CDOJtGUB522y3BEk4PC8r0x33EjZOM8E0xA8mrmtYul5JyPmrMOW4tG3SlgT7xGwq3OR4VI6BbU/norkQFJOFHyDGD74OHeq1n8bWIZ7bVlibNbvI8etUfjUqsX086zgtKmCRbM+jlrHhN6nbqXvfDAHbJ5QWsp6t2Lk30rQRXEHBO7D1yswAQSd/PykddosH9YKx/rxcW84CFGYP6F+Zk/HfQzNon1B4E6t5RI+TOs/VcivEcMDEWALeWzwYAS/KWwbgyLhgkO4F3CRraUkZ7YgMahXskt4velfvssnG9BqsH72V6bHSWgpaMrbXAkfMzOADKo5NHZoKQivAg470RAH7hY39sI6+I8Ui03i1Ow5aUuXBtll4BiA6yjURgpZ2wfh3b8M0jVoi8heZY7NI2yEZvDaVIHuhPX1jjo9QEJN3KFNR9Bdq02dbtPe1jolrvycAzrr9hGxRPqV3PM6lYHYYts4eX0SQ4Rqq4d0WlsEVUXaf28bb9HkSswhLlnCbJDfCp8Y7KIxXbDfH/cAd1xJIfAUFNGFqnx1kq6QlQBFX3CvQCL6rOFHKOJe5GaTCDjIG69wrTdkByZLah4ZNBVG/Lqfo6LdgN2dnuiluSBdi7kvVzUFZv7VPS3c9Fg437NSelWeqZ5DdsxRz782ZR1zxGqTLPT3bM2ScrSYKFH3NkBK+UPLhRu4rlwuOOS/bafhsnUinnqW2eKdw3xOxSu2H8zP4xL1mdKlXYfvq/ki1421exdEXnwF61xdiA8ILyw03jr3oON481Hc0dYNU9H7/Ye45HxABOazIktz0Vv3EyuO5bHqykbPp+2XJtyf/DYNhWDsSJj6HOiCTuXalb1avqMwgMpOajYXQW/joBuFpujsjCzzz5EfcrNHyT9qp2sL5VpETrBVg0XC926R6IbsSMSIHUxH27J9dyGV+4zy+wMeQB1RYUsS61WgKCQXvmmeNEag+FxRCsYGN1+6Agub6RdTc1oumhQafpw6BviWjR9W8+odH5wCRt6BzajqIPe2dMKPgUQTFXfuBztqMEpZr5VoAWLk/j6Ax8MkorPoKbAaC/geslm1+Q1Plzcw7waalAFItqHZjNZY6mPpdy73b6RVhjS+sJy59k5a2aWl6OsUH38FJxX8a7HfjoTlet2NWj7QO2YJ5KL+gDHRnb7WxBXl93DTzxO0TAAPVdBmTt/ZYiYtr5e6Bt5oGrWWfqfbLjxkXWhFecuNHpwNi1e9Hox06bhE31EaBcREsf8fLRVGd4UmAy1gdO5jEF9MLbzQ1dyGPRm20luU5h4awAL8RF3GUCOchmyTSL8yCsJkGysuAvSeKfKvMYmWEP7kXNIoqywY0qweKm0b0RoQP3ePdfDikmRlSFZTqVZYviTNsmli2z7Wg3pp4sVYEm5ZsghU4OdkyCIUbIyatOaDgyBsxTCU7Bcf8vOCszSSVNpdw34OtWYvYFrdJnwJYBOavOTOY0gZ5j1JiZjPuqjpHqpz5gYGVapb7fy8sLMpX/CRQwHMoe6yVi4waCK8DaMl9Ajz15DsukFXnMo09qI/bThb2kXnhtfP01iqnVbeQlN/INg/m8+LLVDaI1PktGZicykeJLIX6ix7/njK4LgYA+YPKqr6AtiT0f6LAZQGNVU3BvS7oOzFE3s2M/DnTgAR193XUWFm/zNTHUChSGP4lWuGq1XPPzpMQ5Lk6+j5jJTViFe2eJrdeOicnB1S9uBGLJqio0SKddNBh/vACNaIdbwFbBOqxtXYqQxZov4yYBefTOnwTk3hx2ng8M60JVueG9/1oUe25m5vh7CTpPGCWSkwS0HZepC+n4HhfwlR3o93QZ+3YUrV8ioqlTdM3kwlFVf0ugQ3RiXWSO76aO6I6hi1oeUmNnDS9+1Ft7ZkhCFK4/5qYjfmhsOth5qBccdOiqdSokOKj/PBZCEzl+UmFB6JjcoLV4FgIsuw908Vm3de97Cta10S4inNleNfw7vLhkTVjjWmTyp4YVUGlTqHcS3M6Kq9/fgKafSJgKQXoekW/cFUCXDilDQ4XaQOysjB5N9FRjorKyFpRfuPdMIn9f3IvGQgy9VwByZkV4vKmjX4cbq2c7NAG1nzPUoOKYtngwVtkY9aXdayUEq7C3b/HKVjE+9h7w5PAJCAVBzFDQVm2NhX4EA57Oltet/6SVLlCBK7JEXKrTpA7b0dotb/jyJqvgpaoftHSd1zNSH/hxFXIlxyILDA/p4vmq6iHLsRFMVykvdM8QsLheXsnsxfb+R3V2xBPuLMuRJKYAaFriSWNm+UkGOLsrRRR+9qC8Huvyw55JYrgHkMiL/suW0+0pQOr8AmI6PVBpXO9XVUCTpaPenZNtxVFiIclXos5QcWlrM83NtVgW2BMaF1Ayhy5Dtgs0N6LUReWwY7rpjjfGqpvmXKhGMFXzvmbCoFYirqZaWKVncJ+D5SYrXieUbdEL6KOdJdr+x7ccvosuOi2ZOHAYJ3dkLNfTYQ6KJHmVk8HRXcsuhXV1fH4sqoqbXwBgLQ55k020ae3ouftaSd+KNEB0EloUKogu/sYGs/JVtmHt+VuIr5W6iLZ+k7Bb4yaR/mV1zkVo3XD6dc7dpzYt/zUppk9JGZ2AonLph/a/bPa4nu3NNFXknpjXwtC3312mGKmXlTDmJ0UbQOXmg4V/ZPiBUYXPC1lzmHYqn6q8ipRkvFsidVx0w0WdqhmIywtv90rESAWr/CC6rrAwgVmnHxTuuJBTaulSYwYreGuGRNQ4XrD4t5ibWGwYQEGmz8HGTpCQthgpK21N64Xu2th2TW0kaFozb7KhZPkWUXk2R7hFcGquuyXZA2176rJa1vmODdLPOOVE4g0NB/K/y5/02aqMsZTJDY8jrW7F/jBWM7H+uW1eShypbn1v3MR+rIC9Yct37PN5hdajO+GdFDk1Mu2k3a7xEjk3eM4QIeqShHMDymu1DwbDnUI/6RXg4hhivmKqgOfPbkyw3Ty8ELLxAg4uxV2T3N+Z6CYSnT5qAycu/CFYb7W6XCv61e4OQNOg/fG2XOHqFCJ+i57uLhCNrHwvNBqrjSgL+83qhlu1zSTSosa9vsp880MTJDjufh7GaSzAx9DfHbAmfbO8LMH9EtupdGXs8spdyeZJwI+NBh+HbRddb4lV5bWiKAIWZp38m3IYgD6dyg8nnEDGzyHQW4s20whr6B6waJYupuUZrZdYK4KR1isj9hZxmYBFCCzw+Yb8JyTuULj/zm2nqswsyU626J2HJUeQnFK4nU8RmaayeRA4eZjeND+u85Lz5DLLFcG6wqtgLJRLRUB+MHOpZVNevnyUa1vJzNN2dYsKuLSuQY1GIaQx6v4iSF1R/YWwLTp6wkCMK3P3x+isEQbcLAY47GZB6MIiZx3n8DptekG9gsHMplSHqgPX9IC/ecIFPMfUNfNKwrYtKNyKbUODciWoHB1td7iWenFjRVT+z94Y+vNFE+r4TLrFuTr48drSRSBPUdZeLioAhTzq6PB5nikyCn/t9+hEI89ewZL3nrHltW1NAnPEx0mwelO26Oah+HyUsZpgly72oxujmSgKy7saEL9jlHvfpkOovXYbuMvq8slmtCKKzD7YfW6zngket3M0NipBDmi4cYB1h87YcysojQ2PBLTGWL1YrTs6PfXEefa/Y615fCY44Fyl2TOr8ZabcmfTG8i6q9g6grhrGRCBGAtLuRwspfliUE9iyVXV51b5DQTFenT3SFvfRuGBcvWUXTPrSUBI9UIFo42CtbtDRUzhgjVF9JFGRtHjrOni3pEd5fNrHp0c5BD3YHplT8FOrGamfRVQpfqpJcXbZfwNdwnhRhl5Uw3GFEbNEMGh2F1J0W09dRu98UX2MrpJbQTL6CDu/A8QyH29BqyFlJXfN9nCm3PwG5SbZt1vDdGV/h3Ze4P0ZR3zTAkSMIlFsX2xVlBL083++KnwlA6XPS+cbl9Y2e6XabSDbvAqBTd/0YI0dMnl56HW45RtTzYmzIhP9tYWJD7ewUjK8e+LbU86jJauo4a7wU5DnXtel8Qe2EvJ+pti5X7mKJzD7NeKQkF3s7b+nmpYiDnfuYPI7L1nkHE5/OUEXsLwXogNGfYSyJ62XGf0tnfcXYGYUoQUJyOmB7YLH3o1kJplI8zMaAeuJ2hl6KD5owuIruvsp+kJtqblH832GJ3SSkMPJZyejWJTfCF9dHvSbn9Gw9g/l3JMh9IDA8eJ4BxPzFf5n4yvrZI++8VaNjV1hhIAR32PMekzalOBPlWU9TnXTAnzcd0zTzvZcwxi8h2S8NZMkkv6eb7U3gPyhBrw9VQmwJP5hgHi/fI97yYo4pn86AsvUKekWT1pLDjed2Z9JmKY8F7n2jX87wivINq2tqsmbR6DDezaAZrDphIyevC/ts3VtHj46VOoG6VUlzwEf14AsxShME7c0G5SFAuzjIg9F1YT8pc4a6f1iSmGS8RgT4kKt0H2FOXJ/AiqE1aM7kvdu92Can7nta1sZ/PiSFbCOyUvQS/QzW2MANMQB4ONcdBLJiYtVcRCV/0DH9a9h0Xf9Tp4b4HN+JgzO9CBtGVIcYGmfm1rTZG6QPCOJxwQzCEBbmbzxU1BmI3oVhIHO8qhdKA8hSarUUq3c3tHPmulQ8dRp2AuNBwxPxW6obfezWdG7133MxIcaiXgXv15Slmh/xNubYbsvib7K60JqoNANunXl0O92ZWknsgK3I6rG5EtkWCiLFlJK8MHzWqrqkFKnFIuKukiXVRlQ2RcQTg9D7oKV28MrHAypBqTxYAkP6wW+9Qvlqi0UhAFJVnYfH6pH5iftadOXya4hZlEiYc3noOEkAO/60I2Wz/9VQPWCDN/Lh0Lgyln0c1G4NGLq5gjaDD4vModEoz550xxC58js56ncRuvKpqOibkg4OmS4VaEDNKkEbK4IfpWOOxTc0DQiOAjigh1M2bBYWnrDc5Htp3k5iOlwbrFjPr1BHBU9RyycrtOoChVh5pBkI2+wH4xku6AKzm8MQTSp0QPIacZKa4Z1m4AHoC40SnJhGspeUuXXLl4/9a8WEQy74Qyi2qchF6yTQO777Y8wAxd35DNfQ0RhShRK+10TuCDujBP1ni3bYZb7pUFL5DZhnxu2slEmDIdvpobyNGYrOmKEECk22HTb1Cjc811DU1OxXAaamrgtgl1S/P6Gzp5od7EEq86+34/zo6P8IckcDu7JEnzqWGY912K4PhL/jESVy3APfYOmHvpOgkk11wom10i35gZuRo1FsJlhZ/Zpa3tv1E0k2x1bH6P9KgXH+REpcppzXwaqRjuqHazdULkZcik7w7YhGz9XSxZdHbYmbZ3rPwgoa5mxQVaSMUdZ1/dk+iRX7yVsIJa1+z99CxrVTFOzXJQt0rERrZH6iQDSSdG0nIo3rHOZyOXU2lvnOweDuCOdi7c2wahN+nMkNDGBzZLNvgEsQWjirj0CStR/T+Fr1hfSBxIkC3E02dct+TX1U+aM+OPZv/DW/ZHy920WjzWCo9Or5mhNo/EaiFpxCEwLtnJAlYkwwkBTuwibmZtIzOCz7PZKCZawAQfX/zDEkUm+lXR1f4GdpH2guCeFWlPtfBhf4zROz69xS2A070PCD+ja3zBC+RZBCCQHLxVgHAKqo05EoJknZzDtLXi3kONhGx7/jaEe0U+7yYbw4KJN3dpIv35C2ulplBFf+waJEoX5hIf//QTtI0G/oedv8t6Bheu93ttO+fEyJbjtZYJeqOi40Cqhmyw/sEvxebxoycQup+czgl4FcTT6K8yLdDADe6FJRJ3wefWmZHKNObGHnlaUgGD2q0ntxFYiMZb8zE4Y4cjOvaTjiWxH4C9EM1PrOu83cIfZrFQT0XfoWA4rJVCWjL0+0YEPPbe/I597NdpZ01g5wzI4nvxdHTuqhD+x1h8ML9cleM+Uert6+aMIdiZ5NfmhD+GWHBehzGY+S/CJDMTJRnlhyyHFE99JuNtiLhCWP+sCPdvzBtRG4u5iJig0SjVmCdnZbGYht2hnYNWb+638wc7kcMT2JCG0dEhPM5vXRmf71XPpt24wYQ9ELOGY9nibtZ8qXF3cUmzXgey3MsGZQDFWdutOGDjb4SvIHWTQY1IYUK6Y5AX44Zvecd1ZfCt02qISIkXy3LR0XP/69bYAHryneu3BGkE9cUb6Mw0IEmBARrdtEnDIJrV+ER3kNKX1Ioi4UoQL3sx2RghRqxHYGDQtsZiJv7nrfgO08hPaYtuAxZVgE0K/yh3tizkXJivhQaCG6RVm4hPEF/9GTSfrf+A/rzrzx/JlHBeJ48dDT5O2wPm3h0pv23PTcbaeasDs+tI2CZVuw23Ih3p2rtdUZupdxyIlQ745qf992vbnq5906Ha1ZrGMFrdmScVYc4p01obfJsqI6C4UCK1UTuZnrUEVp1U4zuecKuy+MaOciPzP3+WH+VFb9SHVgECSjJ/lILJcigoNTeTB+g1rzmYdmmBziyhDNgkfADIEgK3HiigkDlc2o6Ezof0DB4xvDcR9UKwQNN21/kLsQY3ye/9hx0xDfUBpNrW6xJYFLCP50D87FHoDXYpL9GqFJ/VMpxChEZ5XVEVzYVWT1Px3q+2z3qioMe5eB/ILu+4K1NWMtuqfvvYQm6CJQl1iwKMrxsuPrXn6X7qIpfXPyAiGnDsBP0z2B9yMrf+SyBM9d/LC3gYWV3KE53p5q8JNbNASWjyJwxSx6oxHPRdkM9VCzkNW7A3uH7HJ8s2QxDL8TfmWXjNtp+UGDyNuYIzCdvpNtdlh4fPuDqVbZw5MevyEMWo8DBzZAt8Rld2ExnpKgb5QXw7QZsLjOpdZqZtGCRB9UfgLe3SatnMC5CSNQpsKVWi5NoqgbiGA2VgEdMhLmGR70ZovnB8xg2xFo4Iy7xXXSVaiN54721jlBGrIGVp5SNLbK3Knm71lqKWbqAP7VxZJ/y4UG/lmrVjoIvWyDBiN5Umfyqjt5Cayjjx/dBQWfn1SrgVaJBkHun9RZOi+Tmf/XncuB0iHPsyGBVHK6PVjBk+DIrsVx3WTGOXmC5K5gfOp3paBEWf1xvra9vea78JyaOdYaqouBqlo99PrnN+eh+Arp1SYxSEvEyf5ldjDhu5iZFa1NPSaPE/hzEMwlbrBvesaAHeBXwvwQ8XNjPwILV2eANvFOcOg9QxdLT3S+EKaUQ1XApEKNNb6qyOg1idhSZ+IBnV0/7YstsyM3L8VuXk4KKdlpk4kT59Ad3U1aDLY7lCJr+oNhVtzHsBGfr2hXWSoPOWZIHiABCT+DLmjZCxsfBdpDV6sPqSpccsaKv+Gb22+xVtgXZ3xgBv7ZGCN+vQnCKNXtBYybpm5kLRAJuxz/yHOpKZVFNkpgiwUomOCrV4gQUXB58bg//Bn9xhJsx/Hy1a+u/SrCiOTH8GsZrdcgHJns/m7jsKH1Cf5ugrxfHUr08p30VwIm4xD1OeuU51jxtewEJd8nAksSoCDcnkEKmlflmIa1YSkM+fO5Nrrozfa0SPo+wOtQqplteLqAYOJUdxPYoT93Ps+xr3A6EcXH5mJ7XB4TZYeIAl6HQTzxbJeW5BKG7PcycWfw5oYvkQwujmBwLNw/Su8sgcXQealVCav0BRQYWg59adtsAn4ucLEfkNzkoeLJR+42agrwt9gTu1zGfd0VZXXWVowonG0d1L0o2XqIurWeBrP7NKUYvJMSj9lwnqBaNShBeOjfXoKaHoHpoMt2mqDgEptxl7e1h5lAZmN3vBxkJR8sZGnYZ0/RG9loRnQYcaM8b47XckyN1b7p/M/cERCeoGH86neY1yXNAs3nxnC9f/0wRlK0zFOEPsAtFqCA2doVPbr/9QIwWqplMkUKgeAkTq5F7gD/JNLX9W/uoYiHPjDJoFr1pJi54hsBTpJvg1TS4NvI8lfSNVkRm9J1cGQLtcMJ9y66sKg25jVeEXUOmaR9xBYntQF5IYEam3bp1V8ALB3WXYbQ4DP4Ddql0gcuKRaMi1fWzJ6+KJ8oT4h8ROhDFVtODACgQmIfuZG+eRS0IbUKNolzCMOy5NwuIV8v0OvgDDlmq2qJccqpqcQFoMrKD0KIh7tRc/Z4gbCHrydQUhdqmBBGd6ycf8RzZwHpsfim6+L1ZQzhO8m43BCER6zhBb/BW1/J6bFFXXpFEp96ksBt5dp0yX/Qfh1qcSJXckDuPFijcnMCCxu1qYQvLc3lcZyTzpfdYxF69jOjbTNsp/g00p1xJO1u2EZpI1hLUk40UmtPeCxWb36voM8PJlf4aCQPXYbN+YBZJqkpj2RFVdFbmMjJ+Q4OG2R/eU4b0iFEEcSUsUo+FazbpohN4Z1ugfinASDsHuQ/5MBwAAY0IzyjOsYCTqZYni7QnFir3tey2cW/8yVR0GkgJFfCyqEF3sw8c6bZa4yVf3QFmeUDqjF+i8wQmSfniV9yHJrYRvpvjD4249ItdmwkIH6zgSDvpBThCtpWSil7jq3J/xK508cU4qwKf01knA3ygzeNYS8Qd+aamlXl/Li0/p8dz4v2xMJ0olYqf1kZMQ6cRZH3PE+JDbxZIJL7IQoZ+x42n8SRtPCpmEi+j73ULu5w5CsMZqDY6wF1ibyaeuU//2fVdlkXSZF6YpRvQ7C3KLLBbG+eljPdV1MBJCCPrC4ZmW1ADAN3k2xRsoi47ml0Izy2w+eQaR9NyDP598Mgx/iOpZYYSvscCywhg/0UBPAaneAi8tvQq4gQ4kEEP3BalARvE7iBLXe40U4cZiaGtmTQvHqUTYObZINwAYWwEF5IKG3hslu0TYZ7BL09abe1VabNhUos5KtQcZ1lLMcnPQIWiiqDObwMZqIfLQKd69d0oexLHXrNBLe33FfHhEUvxXDRSpTOLWtr1fWk8Q8pRTpR02Or1CAN9Q09chgjNDYCTciIMoxiL4IEzsSONKNaY2E5OU/j438q8N7dVrYhctQ7MmJnCJayWoETS7zFxRusmbM4Q9tOFXqjjQBg6UGSjtt589mSClrV1JfEx4rM0ax5mSNsm4SiuB0RXfz+HiihjEZqXwxma+qRDxF2+YRXW/XqgLzB6UgGPQ3oI26v96GSDDmYgEgxnf3S7EaxYUctstXGEsYAfvdT6nAafh+iEYtBTwvWKuGUC4qY5t77GxycQFOQLpjY5O0xw4s8/pXu64irEqPxps4WLTrcfjs7Bc3bGWqDbckAMnQZXDpNpRrthyWUQLyQpFMERicR4VQEd9iyQLaKwIvr5ZTrobi5ogsfnB7eKggwWSFXDq9A7QaUYhjfP0GJ8/qCynMuBEDkpp8gtfGDye/O1q37ZwBPeSFksvfZPkibEldzslwT4U3oHv21L8k5kY9Hy44GjoA/mo7M6u3zaSivuKzo4eknrO6mCpvSFJ7G3s6T+t33LdI4y7hWFlfCVurnlPZSxX18ygxmJJmPscRDD+pXdDIw1kIZ7aNXq3zMsUy8tdnaSCgU+bs2HpZblU6a/xJ6+aWYucbXLbP+rg0dtsTUIjMXvYX4Wt3f5IvAUqKRftTyd5P3onrWdDYPuz8oNluPvlcujJaRRO/BcOzVB4xD5i85NC8UDsyRyepL8hZAyAMGPhMWi++VMaflvI0oPaBDSQmuzryxTcC2HH+zPhewJJmrt33Tr/BleejcbWg3iWqAnP2iHE+5TM8mq/k44a2ygAreepnznOxGde3Or8aDfP5+zUreVxYEH7kssq+IwY2T+rcBJquFv74KfWX2x+ZBVYnKePLSRQhax60aQhwbmz4+KJBeE9R1Q1L02e+F8pMlCNr53a0woUeFJBY7eh1q0g4W7NFId+gMsn6Cq3EyT+fVfBm8xF/94gz3objN9ffA7gT86xQDFd3YYww3ZFiH2aikAH+xay1ma1Rs+tHFGacMm/9zZ+o4yA/0f3/OQKBmIYH0Z/3tYCMyZSYcwgucHhJdwnqRDUvwSBODuQmdCE5FXxFt9zqeF4BvWpCo47JGmprlrCa6re1yW6ipcQeSkKGAbMLL6D9ObGMF5XG5u6cFfV9jLojovSRp8ezOfkwODwLV3HxS96MBTZ34mnM5reIQYAeQl9D4/XAjWG5tHX5cDKGZjne3NgR/xzU+JTFH6B/xOhjsg5Uzjj3QAlX5kAsuHwVobpryEO4gBFWytbXuYabMGUU3Q+EnfWg/H8RIRLkulobSG5fSa42szix8o20GmIQJk9b2lJEwlI2l04QcbTwZRLh1bNPNw8AEd9l8gVTH/EAR8RcbIPUeNICPPX+hGEgfIjYfZ/BFa7TxCfV+ixiPsGSWe7qZqQliqaI+8XBva65eV0ff58TIo7kzEQyZHzrGjV4Xt1fwPCMKmgwJg2DggvS18HopKQWBGttFs6uvAt3IsuGuZYseM+1SBjeMnjdDPiVmoeD7kWMllYWwwbY88FFHf9dp9vVUfX1NYIuFMdMN7D179HhuXvgeLcZVBMHb0ZaSpVSfBv/DdLHtAtjTuyVbOzXt9jCgI0fWsIAWTSpa/d5SIvPXSKiQcav3eYTZxDi7myBYsS6qNSvagZuzF8a0belbgMxx1IG8pWDFhLhR2zjvkOOJkyyadtOleVm8hp18T0O3LGkQdpr90ZOu7GRsQuWqNpafcugJy8GhyHyR/h2Pf4R67Z4V0n0lWRPzQ9ripUe0yaa7wn06U+b6+i7tUzPD8q3DB4474J3MVGSD2LJY8m+DAEkFspgC7WjYQ6GwuCjE3MRNGz++6cGGICccFDmI/2dlKmN9JyzfjSBn0rouH7VGa3gT4cg64dIIS0jsdp6gXUwf1o+aYL051vTqH7+ANIDbZXp+sH5Jc7XpnmyZ8RBomHwGxHvH/JC0BGXnQQHdqLkLEJzF1ySXakH2JIlT32FHAlK+tX9jZW4mVF704+bC4wwlRypxmmmPHEKN69ZaRYHC/G+ZfkHkhFPEMDHGHxaGA98qE4oFi15a/CJPeIiLLDAGy3ahTJiVc/B3oUemoPabizAg1cu9qff2tXwbSyha9iiL5UdcBGi8H5dEEt1nLRjmAKgesQoSeUk2FzNCWC+hyvpXTWD9NWuCdFDalShrIiHgJrWDLlmjU/HRuXxBS/wfMaNYlt0SOLzcD7kcM28U006sdMVtO5jZ/VVn6ZupfVd1GdYgNL96YVmo+EOcffo1Ao6/SKLIgi64LtOrSV7Tqe/PVb33ZcCPuXyEi9A6ezz2RFIhEuP/5CLfY38qrgJhYEcHVgs90zCdK8C1HvR5X75XOmVLTQgLMrvHdSG3IMyRPe6YnSCxLnbuD9kWXDx5OuWYn1wZKWkN8VoxQeM5q0Ett4ZHsZz8E+W3Yeq7He7wZ7lc1J+PXO8N40cz2gpWKzmRgU6EclUFTvK+Y6n7N84HJV4QW2jIzY3tlMWVoRQummSTZ3O1zgetYefWr3TqcOs+783oF+u8o/cL8kWwoJBIgQeNzODaPTOP1qi8T3pEahw1onjkjd2Acb7LPHwpiGSjX4f1flkm6TfAvup39b92rzkRxVNDWI2k3nzDXYimnIHeklOwLidO4L85+ICo+kca7mBDCobCZNz1c+CaBOzEB+8WF9rIiu1H9k5vcBaBu4i7tkUfbmN6RyK3iSvSj8MaMyPpZK0PQaZ5RHqzOaTCSsQUkaIYeWIEk6UqefCn6Exjsqu31NN7sxz1Yz/M68Ko938RPDWExd3dLC07dDA0CLkdJWFiokZwbFrRVw3TDjTR+jPTnZyprPKbHvKvO256q1vgb+UUhXGoR+4vWnJUyqUg0xfEbvFhY+vuJZOwU4jAnj+VqR7RXKbXTy4uVkC91ZUcx4T4oNjxn8DVcsCAt2HDm+XBWCOgt1KyiMSL4BNt3ezLHUbpg1YemQbUp2C+ECPgZ3gwHQDe7NPO+/DA8bdWhW93vGZF4vCdcdsS79F86Cp6kH27DGw0miRh3JL4SJDL0eSfnM3WEhjRVMCVbAeKnPIww0W/XxRFBTiPY9R9eK8bzV5a0DIOv5mNWBgkhR7VIphzO+T6CwMq8MfV9BaLVGclFtgxVfHeCp5xu0Ke0xLK+HHcyI8j18IoqIYJ/b/Wp+FBiSLJH0BECWl7u/vCzlXXtlKk6GTjhXEts9vLvss9hYv4xEosLKiXwb39x9tjYAVmlcb+oLdJzU/JghUzqp+GSXewsvijV+JTm3W8A2TNIvnVhCmiHFLH/sdFtIyMNVCC+3HRt8T9AUxWLszeKTdIeiUdRTzub//Ug6RdnIB9wZGu83uCuuQAGjjmr/LANPi1pxjTPjN83xJRJmCZ60fxQXCLmKkfILD1SKyQrmOC4KfV39uKgWisE9AJe/kHhzLHgGHibJtqxgg6Xmssevkf1AqaiILA8Oe4hRBWxsiqSlOQJjXLRGXmt/O2iet/U8Bx3L5OYXAwA+vxq/asZzVyJzF18I7X2QJCV2dyHWbbCmR1TxtDNqFz083He7q42VyNET8fXVxOjGCbvZxLaypwjYQBiZGoGdGcQcN9DtWGbiF0ANW9bcWg+jCKpaI0I29P4/vwkcPTSEMqbRNcjvF7wSTnzSgAhKMOv7OKFKWIOqb7xNcrwFMc22355RapuOYV5D4ma6EbKEObWmCviH73mGELtcRUtdjiGxKOSyrCCZ8REk5LyOQ/bMWRfoEDZlraA2RWrbDZci9i3nEawaz/z/vp9cWY2ZzBFUJw215jBOSJaocYKECMFS5vRRKsR8TejDoa7MVmIbwUh8fN+TiepDsRlhR6hvWusjUUq94KBDQGZXYXE+cIYijeprqPZpKMgyDpepcoJyXEG8nLNpOQRfiMw8GiIhvAGeV9FPhX74DBE/PZjN8hrOVo1lp1axmbSBRTQmyemu7dFgwyxncjN7C2da91FumPXbPalBPJJkT0qgpyfDe0VYhFgeD5G0RnUxWkjlLcrvz2focelg3+ikqsfkp9ZAjtdixi0lPhqvvBg0DrfDMy0LUSDrbWZlcLq4KvbDiNr9lPrAmI/CPrt7MGlqXbsCn9g1fkzAKhY6/4EzXsxIL2UYDAsJmqq1yCUv/yZEfbnoLlVCspSzObZmhr34tyOyr2+BZqk/3DQI6+JLl3p5U2de7l1THkRaJcQvjFP+Am1ttX9M6xSRtyWafauzY1MRvs9pmK//for8J0dK593PJcGrPg+9G9erQaifyUcrkY1PNFqLBIHBHz0eZIA7z/RUxbujCRP1jY2RHjT0Wx7EJBuKBaOhbE4tx2mKy/C5WDt34vXGJW3ZA8Ccfsn4Qs0OgSl9VrkXt8xjBdqk+JeLsIRODU+V1+O0Wd9PT/Cf65j6ZI8DqcBd3bm/ltNgS4tn/ILu1w3+8coJ7/9V4GnABM3m0v9UZjy1V/MvS1Bmu2QJvOLvndUwHICdB+dD30MjrTRKjof+rV6Mjw6F0PCw5HX1E3WdgXWTkSpc9sVDM0nI8FAOwUF9+MWjw8qfGsmbcFmYo4dS73YY/OO6raILfoFqXNbUhDTCQ+coAzgUGMyNNYE3d08xwl5il/4XyaCSKqHUW9hvQSTTGSgQS3Agu9hz9znytf5qlcVldrYCCSTPtcfGxhECP9H058cGACZoCeJB1z/8/C+XJZhhg+m60NQMXHJo2h1LOFbuOezZS6tABhHqdjcHYGV6/x/Ckn0lKeu/A2dw82diC2Uj3HycyqgSW8/mcd34WLcFXr/qDnOL2/+lyb0CL9a1rSRBTNrlxDAp6KaXaneX76o9Q8+mTch6ObZuJUXs0IwhDEh2Rcg7UCxjYxIRbyviodtiK4F541U5gGkk/jGca6p18VU8PmW2EScxk8j/7JZyQtQ8iDXXF+vDMHnw/+rkcmWNjh66vh6Wus08NUVyKHwXBgzraZAnhxA0evrxG3GrMu/ah34zi7PGoR2aWcO2msFY37W6ACzqsnOqJIGEaRnP3A5H19hhOJTuvAPr3MVWZuigXcT9YWjFjgMhK031qDKjpogpoYsAQN8wbPLUg6cTxuCophqBhlj/eHsE2NKAuS6g3aRT2vH0nHQPCSq2ddGhvRf7knArMsOk1UBykhVeVFROBkL1mQuxdhgPI1HVGY0rvFE5PXThVm35nl1t2CfSMwEvdMONDhIR6O/fwPs0IpGqXEzSGXlGO/q0JqXB7OBJK9uYQzaD6GKW6/Q1v3ciZ2NLSFvRacrACL2Il4n/KzgJPBPw4mRXUYqtl28uTwyrwBZSgT421GYqhQsAulpKyjX3fCkqrBaeCIYNn0cAaU8h4k9k/yiTudPVDc7dquCiXBRfmmFN59z06rTpaDOCgJpneCK1ksv/qBcXq+WNY2FluxGOJCQqDz7gdh9YOA7TyG7vOb7XR8WXJE+ueNLEyDR5BRAhajmM/2VWgpwxpetrkAIP+qwbZJ0KMndsskJkjzYf3W4LTyoQLyj3yRAu75F7KFSYGemy+nltCobzCNN6DGLO8hV0GDfsEp/+iS2mCxMJ9Lk4suNOfebmtJuDOpJ4nGF1WIexWWHgeMa90hV4YyOGuNsGVxI0OzB9GFTBAdxmzH3w3NMPBaiTgg7nslTmOQU2qn5stuS8rDtTfTP8FZUaLkVkeTs0zzL+A52KENNy7FGUNU9yAxT/0R+pUhPETDFkXRF9R+QDp2FG7JuGu5Dd4Ico+7kXXjOgvLqRLZ564zlrjcBFRvizNJZ0YN045F7B0EqUIi+eIYWfewE3N0hpAtphOiY+w4ftze68F2R4JCmic1MMFV2P0T/YXuLJFCmKLdu8w37yiBUnJwXIv2gw18LLpmq9LAKIpzMoqC913OeTfXIxBNfbHmAbXiEVFPAtQaznxWDz+N+fNV8SqW9v8LazGifKPbaQ1zePDoEOGr+krA/3mNs5bXpgxB4LCxsi83hZONJkr1tJEfiKCF6KvUXHtCQVp+HN4jHzsNF2iBangtY4D3btXqCosAP2r9vRd3Lff1DTzW+HFfBoeb9w3uIPAEVwe8f9p3b9c1DJiBiacAHld7N7dnXGII9acLnriRPKfYBtmGPwm51qli6BoBwh19E6XxZwyvR6Fp+AoC3Wmbb4UCpgJWKWdfs/ODYuC9QSyBJkYXbpKpywn+JEzIVQNmUXviZ/s5wfoKVoPGc5j/k++QI1ob4IPCenhwR/i/Yi8F6El0FN8SvCw4RX+Dn7e1WOAIHamM03D2QHKRtBvce7LBFySRv00Qw3qxyadx6MZC496X+0iEC5bCbITF40ER0hmEhJn3KOI1G2TkzPctaEa18PWVt/cQnmYYcqyVye9rhlPCPVXyY/8AIsy0sA03Ul7N0swy8OjM9qJa6U/7l1VVAFX6QohOtUR1SLq0xHuIwowTpIwFMuc3vivuZfvxgWXa11692kAuFVsLiT9WzE2FtxEpgdrQcnJROtYiAxyH54vm3mghBsdbSmDaHKr6vuTW93JIuTmza8w8Qr1xkknAX9NC6f/oQp76D+qe+t41zYr6aqUR3qZpsWVTlPpkkBbTBmzEB9iTi8OvNw0wNfIncVUrqYf1ZicEW29RGTvmh5jWlP1R+TqFuy8RsBaKIcOtjPf9pUVfQGf3WaKWsG7dk8cg46dJYxksmgJTsYBXGHvTBQW2GSVAKTxO0pwRp0jnTv4lDQXIWVzwcd6mBrwrhVgGr0/16STwbpGuKG7o3QluuTEte0KC487lPTinwygkND2JFrRY96kP4dix49GHJpkNOe+Nc6EeTUuqEjwNfWCZJWw88R0JWo94cKSRJ5mE9sxD5Wm6AFTVP/hQeIK6pQK3q668i5K+4K8eSHaXjWhRTN0JAX5bQE2N4T6EhMQ9hub50JxAcKqkpiPeujCkcwp00XhtpJyNuM1DSXY6eebbj5BageNF/lN6tbc2yhfcIfDO5AC6bfba1SzODqlB2OA6Jfp3NBK3/0u2Ovp4/1YH3jz9QlaFwE4pAK7/FHXQlMi6jvi0g1CkuQMkut5VCUiC3jHCqIFE+WJN4mFpt6BA3+TBD0GWe24MThV8koULHrNKbViUUnwdcVzXHKcLqIirHt+JZtKavQE0HeOHZaLhyOjKKzpvoblV6BkKO4PlAmrXQyKZy3/75eDkp/GG/KjZeTHr9EIZTm5H6Vu6PGpuJ9AWi26Zbp/ot3kvjV8KnsQpPhXpyt3Xo/aOMq9E38kPQBj2GHCqcOTejv09WLTz2s+BycjRrwHFJrxJIcYrNFSnYQvbImD3uPQBXFL/o/5lY8p+28drtPd5yZ0fGejFEhSzd6IZqEPG+naxKNBcmbh+gmja2DcRexn9KnmhtTGTAQHxgWrZ90L0RG2dUgAv2q9Y/3gkQLFtyL3di+sRkNwTu78hLMWeUNuzy9U8t6MuP3afavby2ANtiKkAGAkSWzsRe32BeM0Y2HETsRRN2j0Q0vvPWd0Evx9dmQlL/zSFBepS0QSALMSP4CS401Cl0+t/OuSePyl3sSPthlbk5uw/g4lFn1zAAHs1Hgoce4lvj0RZg64GhQdumjM7PaA/hM6YWUG92UXuo+g0bMghwTEtTSFZm3zGwKkpXo4linLCrQ5UYY4j+cqFUTN2rrXCmL9eWRkobnDm0Dtfv5AnLeXx1sM6roVLe9r2Z0ARVzSg5JoP9CcL3hPKmP9FYG3aAXLACLxWJT07sRoja3Kli1+cTgv2efuORLhVFjxrORSyattVbAy7cNEMqL41fDZPXNHDGTdTsUonwEt3sSCSNW/9lghjsJ0AZG8Xo0/H6x06I4e1nUsuTSRemw6M+uvVxiWcUow/ujb0eoOMnSJ3SjLTKTdeR3fUj+47D6fhL/ZPMICPWRCOuIwMZgz0xmd+KAj3qP3GkQTQ14aK0+anKR1h4eqSZInA8l94LJKnVXdrO1ql/Mbmxldgemg1TneqrHHWG75qM4mn0IzRc0FPDUq+9ApFdRY9ggFSrpPXvDtWGHoEjxeaQIPm1RcfYurIebcHHHmlKVEo1xiOIzAo3OMJ8a4VHnSZky8vG5nIUvCSPkcez9pf3dCHZnaPUnzhpEwMZpo2wcnHKOyqtDWtysNVeCnZNMJ3VvT4bwobTccHeuKLD8j9rseDBqH5F7Czc14J3ZMz5qNYcNMN6+uvYKnLvRNvYp6gZPbiE3ugylj+FchU7Q4sMX4qbZOZMNJpbpvgD0SiMn+vxFaYeH7FCNvm/Wl8FhnWSffu10y4YRJRyZKj4Udda1eM2m/9goN9m7MJI2dxXfd1nRjG/PJqHs66bkNyfA2fFKKyuvfb5TWWvBCmmdiEOtxQJ1XtBIAPNitZTBBURe5KPUAzfktUrRkFaww5QBEqhyDyP0k5sh2Bj19Ofd9iWi0V7QxYzstmY/sZWzZTOtWDqRSF308aF4CwDECHrynf7gJNzkP+NqX2uGw1rd9NpHGDSr+nj3Rgao7oBq6UCXMjtTMTBfbl/4xt+SgV3TVt1R1KH2ee65Spb7OYBToIZ8gknwYYT7fPDDKV4SyXBAvFh5YrOI+LaexjbG7oBSknXNQ8iGzOWBrku+V0ES4NEj985/spPvGtvHjZIVmHHEgzovqqJwV5O0/+1QtbtawzJ46MFCysiZ6ezEEcGRkkoREd1T/0bb+4DPl73ohNWJEVGl0wx4ZDyXtLaCfUovoZOQVrjnWd5BySdvXL9CBJs4oKhIlqad3U3dPSWLQ5qe5JCR1SttS6xolIng3oh0QGZkmbJGTbp63kU36wIfhWgogn2jz9bprnfuY0VKhiOXgTqC+llP2X0X6XgBCsfT1qad9C2pjewq3A0hZ8YA/WxEtlUS8XoCSmiZJ4DkbcIiuuQlxwMErO1WUBS1zm8SC0Vth8X297D2re9WyuTlH6cJ9Q4CEIuGA4fsQ6xXGqrM5mTKiMkmDO/+IMDr/cKJLBYy3qPFmft/l3DCLmD8FRyngDroTX090b0X0glX3AycitMzY5BUR5Md7JmOOR1XqVxV1TrbvRQnC0nAAzjjLXySq4fa0oNo2Hz6g6mh7x6fYwib8X5YR5qFLeAtBgxe8eCi66WmIUIb73YjdaHD3pYlWHMvbTaky3LQLgchjAzHKcVQbuB0MBkh/RRYsipqeNZ4JZtpreRGqDNgbM5q2qXjsckzCwk13dClz3NiK0yXJPp13+yE1h8ysa3lXmqOx/f/GXZ6LA2J9ePug+Qyp3uQnrJqlAwe7SkeLaIKLn9AGObTWlELINKTY0u2LvD++b++cmhDCAH0KU1zYPJLMlhe2ASbdip6rRAxKuRYFohtR0hnGY/ZJNRTqvVlr5Nbzg4ANuP1LM41Fza2HZWDpEBaADIh5UtKHVot9uqlJ5XTkP2JPR0XymU47wMpvmArM5vRaxX0buj+BABqQf3tVWBtdZK/B8yCtQpN9Q6yQ2BamJ9cQW1TVFZQNYdBILMXsGIOJ1ga+r5ozryflMXEKhfOLeLfN3jpVTOFOhoZCUh6q07AULUORxxy/h60ivx/Z0HUNwPZRNKsC0HUVmMr7XTyG2dOsxnWcLnclbOKrQk2ZHtHqfjg9pymJf+2mrPiE7j4SCFXQq7IqLR/rkkMXgXMP99yuISLXuucMKsNpf+lrOIWHCBesItog+x4xW3eN7S7ElMdo13FK5Q1EzKhCJtlQhlWSqU0dYVrLHVgVKbrd0Qdr9DEXLUjZUHQ4Phjg9o3vGRM8KZO1/Osk4t9jF5l4j1+n6BI0EHB4FGmc7mkW9iQrFrmiEYKdFbdoy6LUySrkoZ0hfdmS43xwusAm7n7b1U2z/qysa3mJRiBxoyRynBTxFj6EeLUA/1G74/9ymZHEwTTH8Yg29zaCH2di90KpmvfiICxzlZHIm5y5Vv9Dw81tsxhbKqic4bbpHH1fkJrJcyjSROJ0sq3Hh4mMWnZDKzPd73fTwij2WqH0Uzm+FxvtJOndH2/rVtpizj2UBJZfTnqrK9Lgp2U0f2btwra1Ixq+RM3XW/Yw2TLDgY+0FnsHOC4neBuMtQbOBH5b1Oy38+z880D1LE0CdrBvPWxPhaC6HZHEAertax8+WrlneCf8QPqeoVSp/pV5pmLQUEy4EWesIJuppOWG2a5x1W1G9VefBeQJYPnesmS6/I+kJnjeWnAeCrXqphr2bQwzTIPIkbazkfkP29AgPVASQL/a6rqWsmdRgf2Q4xeeQ+Eyx4tYz2mKH9+NvjQYQk3418mM+O0Px16QIW8bNtryNCtOoae+R3nTM990uP9df2P/2JN0HG7aH7AlIN/kwsCdHZ/2FLFZ1BtJcWT3BkYflEpp4/9gVpsJZ4pnThE+yf9oPjvvmGujvInagDXXAnwE7J3Myoaqpd7ZQqYar1+MPadFTLC4SdLZwR2ra4bUhhboKGy+GmL5mbT7gifbm/n6iZXr7dOG7titciE88fTc8JEfhsjTqWr9eQYp9l3Sq17JfxHPpMJLGYGGw6PsZgUDePAV28lPI0ppvR5BG47B1lwH7T6YqGJWVu//oLvE1fJcsKDX62dvz6pLOSTuHF3ZIq+ukgNLkStOSE4RY/ayo+TL6mEotaQrV0BxF0BBdhp20h5sRG3pOK63YXwf5NkV6By8gwMT+ThhPlqwU/F57vXz/1WK96rdA4o92NCRs3Xc4QI3KBpCRBX0ZHpgFP2CJVmkNjuXD6v5dHy7+YA7Qfd6mLVfBMkixOFvUpckvAs/XkD1HwhcratGHOPqJXc51WNX481dbBzW8HaD3n7E7FESJAse8j+6/y/72L9wE1Q+tzes5GaQugOyHbPCAkz1lSUm3JmTI1cV1f0Oo57htK5BZVSr+wPWPTUIV53FX6zv7/hy+tnZV2FZk6xX8ozLIDqvbaWCOaiQUFwnNV41irTSmT7AlnMKRwMTYJszuJoeOKQMv+8glnmpdQLHaU3bMTNFAgTV2FNYC7Y+WuUL1RDeNarizmeCPoQKqWCS2ULmkeuOuLzJyfD2sCPKIVLzMatHyyXF9yx4+2BIzhdwq7HytZK8qcRklaVulVGIEK1lZLJ8TN6rHBMwzcuvNecQEIJkThkFtv8KvsZCk9b/rv4MFfdS96rIRkt/tkF5gCoVR50yIwK7i0Xjkan7P62xe2HmYF1slmDRRjxz8eSloZAa7FAQDqmVsDsUEjbkeegrdceiBceC8ZKdCgw6qJ1LQe74IsC/JT4jlLMF+yz0WzDUY+bMRz1S9N4sv4jyGM4esKZHty9VhYhs43oz9xEOGwrMa0cRXttqznaQMAQYwzpz1hclPjajYJP1u7jtdqr7qBxiK7oEKf1E5eW8LExXBlsekxVNcEWeKyEXhET1+P6hHzkHLGaZSh/bO4yoRqGv73AmA8VQvQmOPIXaFlmQsvcQQq0ut1L60fSa0aZ2lFY6kRwys0dIuJ8JDm9S66MrPDYhKHwI4F9RiAFVvYFR8SbFoyCCSXtXe+2mnqGC1Pal9shdoeufS5TebkgFVXoPU76zUoUyWHzazA0FYxSJoBe2QTAGrHEgRECdwzuhFYUFKVvqvvhV+DCixlrZ0K7MWakdCemb2P5NXT2BZ2pd8wO5MzVzBHHhAYP181/v4aiPNuq5qugLFmfmhMajdLzAW/lMZBSwIbR1peSX9zP3b0Y8fHSn8vmNs3RJrfpbLVBbSa+qnIV1y+pvzUtF+q6BORGzajYNU1b0RL2KNhY8kpwb/jny6wCT5H7jXTrJALz3YiFKh7Qhg+FtcVR9A8rD/GYvto/YSjojyuz3q4ZEbXf7h8Yyofth6lh2cfnSpCoEpwWWwGyNUD0AcP7QA31S7mEdmP1MuZYwy+lYPDmPyrt3+cQ5qyDQLtQwACbk9YS6ZUt+d69Oz3e12bv5sUsa1SHVFvbBwL6umMuXOH4Qir30mRwCijrYvFelNK08Fy5TIhGlcoY3ZfECujvwZmW8Amm+VutDYTuT7nbA8zjDg0kVuPy6kOPdMpPDIkJlUGgw6Ku6p/8EECSB3ZqM01WD2La/XNVIE8BNn76gcECeJFiYILVMySGRx7tPWh64oiDyHHEZRdSNtWA5F7LPKs8NaSYwiAOdESQktol6yiot1/9bOZ3mInWASYzObX7i2jT+VItYIwD4/Wtq5ycGxYNCEDCSz2XOm1IRtVwKZKXNqPq++MXgqRhiPlQAQjGCLn8ThkKoAR2y64BvBjJVSfqhHgGq9NWa6+sZXZWtMHmBQW9GnW9qWXUETNzYoMmzlJZCUqlCPmZBqQtC2cWoXHVUq3D0zAultDLJ0f1sXXQA7/xFexy67u2UwoqwZC1/aVUENqExTf30pYYwPGsnnlQk4+vopnoXTDMeBjcn1UvR+PXdtQcXlCpyQLErfGeXDfbV5w4O/WBYHSHJj2tb1ZIXH1YAa6pSWZXImwMvvzrDNsxMStqnAOKE8VN4OwJ/MqccrTmOcRKNEME63s0DFYqQfQ0+7VFJ84MeQmLKNZIn5U+HrxLhNunC/eyGlyqiOn/AzjKSCU+QWTV2++AAQTdot7UFxFhqTjAMOtB5PGxW4ahpjltMcZK9WXIdsGG/hYkHj+CIqCOOULiqmS60QcxMrt2S/ec6Y5RbPP46xiYlRyj7v1G67KAL8MXYZyd6eQU9PMWlppjXik6bRGmT7fbIQYgXRcJpAQ/2YP6dYLMW950ONoQJP9tYzazHrhXacrSw2+tU8230oWUuEePgn+rweAS/VVCvuTIEt9AZzjG3XA1DnHIosjGQ/yaqPaOm1kGdqcThKJaJ3jkEpGpz0hXHgo56NekQFc0NQqzjUVTQKs1FdwXE+CAf4hhLMWYw21lIzR+tBzu1PacQrWU0ppD7BIuZgLnr732xo3MGpefm1vHRU/VlsyjmI3Kf1g7Il3lZCpKUnbfpy1JyVho2QmbP1hxPMWIduDcwsHegDvTLt+Y7ce3gBPXCUEB3YOB9UK0JHGnRyFLH5nfYCWQeB0gEcdhAJ9o2Sqj3oyEqIFsUn3FE0eyTHDacPHf48g//X9u1I7fh4/BkqyBPCmhJqbJab32p32XIiEc9ehxxwMfF2GP1f1TPRaQ5BaN2XB5f16WUB/aygjiVWncYxwHxvNIax3ZOy2kwFe40Fj/91anFbo3/bnjKJUOCCIky5SUIboXC+lHxJVaLNZY/d/QseDswUZmUWq6kN4Z5xM3cHgYvsPjIXDkDycM/fOAFpxZzfJ7dQDlT9OnsfI6aebxO5CzsQjHo0a0hsMgvu+1m9yaZBOf+SmzyV5+ZxofPAH6uJlR9UdwvqH9duSluTKSB2TUCgrFVlKzh4Q2GF39WaP4v2ZX3eKgVqNc+gE80DHl/c9FSCCYdIe0yUUALhP7BoZPsGXfFKHRVEJWRlAHpp07cbrCsnZIM5k4C1Ppe6/b04gJj4SO2Cb3mjm5QuO4IR5VAKy6t6rGLGmaP3tbl79UVbz6nflF8Mo07PIpflZtyf0aAG5vlTXbDyfMYbrbfGu8kQgHaazvF49S6NqW6ZE6q3/NEms82O6CkMDgByDbWLdZA77yiCDeuB5xMs+vTy16iW1FBP8PJnJIPzosxY08uZELiEbC2QSqNUVR7B0Bd5i7URaS7ECa1SBmBhFRE18OIA48ZBiwamIYJarJ1v5uSV+/6ATlkW8qjQYqkTztzHFxX3g8hwBtUx6U9KUechriryrDepi8jGeieTlm/i7JyhsN+W6yVFnqcTPYDA17SNjIjYQYJYcTKC5TVEpLbbM19qUgclbAPUNtqWAoevUekpNtwPC17pvo6u+rmngluRK0MB3vEfRjI1fsHGDXxK89o1AMRrfi98M3sPUR8/d+4hxJp+JB9C74vM6dNFIp0C1ry9EBCi6s7hk0JCFKycS5yxR3az2QAXYo8mnZan140kJ0wvVoqtG4yaMToqYQuC3Nrk7k7i/J+m0q48lf/VOmNbAs9XD8EIcKLvDpdacALwGk0iaaLHH+xtiIn9JiMHJ3iCuRqJDpSRLXuy2V7yZzON+9CDd1vcHQ0ItLXi1G1AiBcyayakZsfgdkVdfx2joYzglOPjiRLSfnocFEqrXmxgMDpugZcuV7cDySP0BYk6omh2UEYJKkoqV+eRLnTTJnPHQ0Bn9pWJRF+DxsmOFv5arIDiekguSRzWofNE4pXNESWjMjyK9wnyD4sJhUmDOG1+H1QUBTkGssPqhyZE68wNmC1CMKHIzS9ee5NKSI2d0cHFVtcJ6aUG53dPkxc8cvKfK8NnHZ6uRvl7Uv2YDt8YqN9+Y5t2ev+QxqXPXTDVkXXDqritZngoSSoSGwXFFr00Lp8pR4GxiSsr4s+RzQEflHfdm6M1FCwQuvIDFmEeG1twyxGuTx06+bCghw7pPFbUCnLzfkCVbGqmo2Oa+8Q5gLKO4qjQWMWamiglNtKt8um2SsM4i66Sl0HrzVv5RerXIVdRiQr/3cK3GGroWfpqFubQQ2TruCRlWi6QyJp29AMY1pKWl3VSeMK9JaKsQgoJcJdrvS0iJDL4pJ0zJPCS0lZ/gD00ma7V0+gu94zyQWhbjJeouLFLKV7F9uhIpxqy4NDq2hB5UU/c14R8pfYJozsaGnkrIUT96TKPeqkLMkWtU+t8VthurzjFAds2aQ+YixnOCEThl75u0WJiQnFucaTcgEb3EiiN1X5Bv27rY1GMwmfZs/2Ux+LvWkruZ8mRXGwVpNfysB6TLlGocqUus5l5EbMfJ0D/YEGqivq+z9AgONiPejPvpVyGBXDDoPnNfmPblpM/+r7xcldw3o5TNAye5/UDBmHKhGJ89WKTgUD7+fAVj4PK3yF2oHYq4KpydPEQTC6ddqWk8uFLnqB86Fj9HbcRBgzc75ftSkle0u4VnLHKnPES8XcNwzl7p5OBwwUmEiAEu6ygdiNzl36SmYme91T/wegyKAutyu99br29nTBBbjO4GTGvQ8uf7NAtBdVBESSUdvwVcUc08Fr6aFX9Ze1NsmZF3ibxk0JZwIYPNPBY5AKIpogR8I1WQcWSUEjKd67yOZM3B0XuLQ0nuCDswkiUF4Xhr6hl3AKVI523Pl6qp2GqpI9jzr8typw1CVAv8yOZFDuG/ljCQway7NAXcbiKGJ3vy20hLyRCM4hjG0qbDyLqyhZFH7UHRhlrn8nWBViEknHmjo7p+FAF8DsCc2buqnlTJapjkSRxpmW9pJwFabTp0FmavkWdjduGfePPmNuoItWPeYCUi4ksiiXMQuokByZVsmysoTiyW5WeAX2w42LbcKuTPvgBuVa6QxGmTKcY1T2EESWdprWT/7oCIKkSvL8v0XYDN/TXq917VtQ+FRtGl+jVX+4gMOdUGez5xNK+m9TsgAlm1yLtEMFSb8P77AK/OdJREj42ho0TGA5syYT4gVPa5GgYb+AQNOzfBr6k8odqk6CoBn2l4cmmQIzy3lz0994Y0Pbp5mOa8v8vHNeE4bTBRAxIzILUH2NajnI5dK/URA06KWSzNj1/8iku8THxSpf85WKnXoHZAAFFdHk+t8hHwNdQIqCSLhjzbRmPVgYvHHDFNd4FK1ck6EfE5PsiwSUA6yI3pWUngXY7pwBFs6HZRQvG1JTdhQFBGPIJPIjUJxZXy81yiiSUh/6i4XYuIFUjeh/QWo0FuURrtQ19zkjh2hAX/x9ipZIUTmG30PY1jq9dnLM95dXTtgYO4YgUyy6nHQQeifXEe9yENphZPAD5AM/XI2Y1XFHFsadv7dgMf+3cEmR4L6ZaMqwtw+ZurBbQeMIoYAQr45w6wv5DignXL62w/G5ySViIZaeJUn4YS6O5RgnlVvzmzbG65SZADR3TQ0GCTz0qJ5VgDmqwxiZZMhat7XuisPYxzeLlSdWkJgzH/aOvNlC3dTI/Oew78qD82j6Ep9WKqUhD6SuzAhAAfRlkWyv0Nj027mavj2bolOdXskB+IyJCmUI55gSwLzsPysXPOjvlrlP3noaI9SIRc5zndAgQTa3eeoiE11BYiEZwZEBN4ue6JK+wqbRHuSyImgF9qAl00DxcgDT2D2bp6msLqfPHRPKlFsQxThrW+j21lH7qE8SqqhSNM2AS/BZTPQPscHtGFLXptGNVLS+W2rzyKAbDQDDEaHcRsI16Wzjpql04+kCquXS8yFRbJh6IgJGRnsFBeLmsoJCz2am3vnJuAUcCpOQ0PgRhogdPKnekys9lgtNGmt3UeCftgJVs9+ZvmXHUFjrs9GJPN5DV5eiuud4UNSspvlHVxr5GfRz13D5v4/NxGq13VXH6KXk+KIxAgUi0cbtLRy2HULGgVGtKJzkQMg7rC7sOBwuWGE+XUzofAkqAxfpkoDRLqZ+cmX2p0vx+vRdyGUrNlC4hbepQ7yyerLcY9y89zFgIVPZ5soOOVA+tRfVuiqIf0ZfXq8yieog/CznZNvPDsQH0DZZvP0sVMuSxF8lg+ImjfNNlFxmj9hgo3fJlE6oalInBTQMGBs+8hphVDgjyYFQKbIqPx9TVIldSWnXQAHFjnoXdRnMEqNCyE9n87hZqEsOxJyThasEOzrFe22o2SmMFSdufVNiV4+uhnPSXIjeQG8Pywgn35EZYFQ5DsfHtfN1kZW6l8inN6HdZRGCM7kR5Rcqk54hzFLi/ooXAfb5y9y0yO05qvgkHIiw4DbDlpGCEwNjSM0BOt8NtFd7uZE5RP5LdGP7M/mVI4yoBu9PQb40cllPXJGC6/0ULKXTSrfFBcRFg07/xlJ/A4CvK+j04iL9dhj7bvQZuCTTdAEZivLDVnpZ1Xnaiax9DJORuBi0wxE9W4VCZPuZbC+jxuAV8S2nTAECldH3foKBX4pebEsIdysvP4J/F0CtQXyntHoFUUn9N+ns35Jpqdy5uLSBdN5gxn3sQ34I5VYKMLaZDbfSbx1/BgyzHegfGKRx0HpWZHWt3AAx7Zs6e2vNe2CZNsDtbWs/41bxpA507cGLnSELgMrbxPckINl8cZFfQhbpg4PmihpFZ47/c4kvDXMP9MZ87CcxDmzWAXMjz0MWcyq4ZEY4AdYYHRBhDu2MznRvK/xH0jNsaCBgoMK8QKe0ZtXqclNzpdh53AQ4Psb69NQ/tmV0Zmw4iR1R50x82r1LS4wBBwHca2giWvwJUzRGVZAqbyHQsJqEg6iFZqZlT8Lv8z7SCFdrMStnuheBln7G8bC1vCnk7vSMjcjD2yBih3elUueEqVWHuMcaJUbUhoQ0FOjZx+cCL8G3ZpJUOn8SYbGWFgWvYQPnu1+CU4rnD7XhHe7DZxic71gJXxH31gW5q78TxnUt38oJkZacNcBhuTCFRKCbjT/ZVTQyv29+ANs+QVkLVkj3pS+uzceF/msz70lFwXOjKYp/NkrFoS0h6WzF0SdkU9oDBp/iK//18UGwQWhiw3qkQHVg1xqh7xw+KwocRX051omJ5WlYaj9ACnqdciExfOE5TzB5SIJ1VD4aURVRvziHowg/GB/39nUlAVlp1XMwjFaqKbOBPyTDEnBajNGwo5Xx10s/pxk1R38zMeinsTsUPU8gkTxCP6LKFh1vcDpofIRiIavC4/Q9wdvOl2btyVOZWZx/wDOqFp3/vWB8M8SjGfskHMnSwQZII+fxv5PFvjY4aq7GAINVw18oHlFhDT8PpS8NCi8ilfLWH/7NQWQQoiKiymXYABOwGz8g2SIZj24DU1XfwMr388rQYlTNGA2uaSXR1bXOaVkzKDAIQy9eR5Z45b/0A64uSJWm23Uw2u4cRuDyLWlD9LGhtC14GX8QCsJ/OwzlMBn5rUGsKBy9zOHhFDY2UDuWMAvmTOpXTkcxGEzpQigC3yWOeXduhc0zkf1ZQ+3E256hJZry9shu4RwZq001YQEUfpoVZoNRhCgB9nDFGN5pHNDwJZfW/60QZ+VjNBq/mWQAkVVMQ2TiWDrGoOmDdDvs5WKY6hFMyZMuxvRct8qSe2ZI8OFgkS4yLbIkpvC3o/WeGaT5/2tdBzBWcHj4cQ4GjtdpnBowSoCxXrQNFLbKrlsgyVVy4/8vs1u+ZuNI1w7T5F8NBMlD7XB/S1Qzb4gRuXl2JDqf8R2UmLZzakrlDKcXpvHeLbBDVT8Z+jegMMuRKMfHkDf1pjzvoF3FYvIdlKoSyvKSGr2VoxkYOQBxWn2b20bdq/rcDhYdUq9C6j0t2I+HI4J6oANwhzdeK484AQHfPJVips4Lx3Gj7CmnjX8DdfscJQXvZDTY58l4pIkxW7dPteOhZKl/WZeufZka6iXdSsUfEfoqi/PW4Ahq8B0rS9nJoOIndz+yVFETrxFvXXZw7XB7xwIYAm9H9HAyPyBdhl6kt4Etm5tq3R0k0q06drYVLexY8J0EWIGPyiVY7R2h6kiIlIDRJCX/lE0Uf02R6Cll0LqdCAWD7/kmq5JKW6Gk0j/vRdjlNTXFoQfoA/c+CH5O/zMrU27pT4SQ8uZ+pL8dE9NGPz1zOazJqiVlzCzXfrXMR1M2mYvw0lcCd4SplsXeOiNHJIhy84fMmYP9Sn7TwcntkWsb4bKmNwruw/R0M8Oy+eSUOzy793GpMWBmXdCi4s1gPMbswDLT7AX1BB5oqNHvdu1QfKDnS7I1Dq38vGzJ8h12Ibx+O/Qmh4Exr71aevI8yKuqXKgjCvb3vtk36icx0pUODZMh7g/tsGdBtKnyL0CviVXOQqhvs/KJ9CqPSBEtANr2LBAp181g6IZMQorAmhKUAViVPhAHpmntBFBOCCnAfHdXYFwuGonMfvL2cmYVM4gA809oc81m3cUipcfWBjYnlGuH5aRyROoqcuL0Cix41w1W1DDQxpGQjIUxmvR0MSKFy0WADMiSGpvEzxpewxREnjh7tL9GlUzgaiV0UA0pyPwEFFIhdSUwPSkRJPMChRtijMHttmfwXC7kyUAU1ji2W9s/IeYwHN8UnYQoUZLKmrGVUox3XKBvnPSGKJS/UcpOe7D9NmejryaFNTwzQvKIpipIuMHQSMoVp9lalvSSfO/QHSimyT6lUWWtDRdXl06lHea0jbKqc2Oab7GzEQKFoN/zsOC6PU61TlbM+at5CRtKmwjkNzYoegg22ZSIjZNgd2VAaskMCkwKJyMvZc4OsOS5J" title="Mekko Graphics Chart"/>
          <p:cNvSpPr>
            <a:spLocks noChangeAspect="1"/>
          </p:cNvSpPr>
          <p:nvPr>
            <p:custDataLst>
              <p:tags r:id="rId5"/>
            </p:custDataLst>
          </p:nvPr>
        </p:nvSpPr>
        <p:spPr bwMode="gray">
          <a:xfrm>
            <a:off x="331686" y="1685325"/>
            <a:ext cx="6696478" cy="4607751"/>
          </a:xfrm>
          <a:prstGeom prst="rect">
            <a:avLst/>
          </a:prstGeom>
          <a:blipFill>
            <a:blip r:embed="rId17"/>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4" name="btfpBulletedList996647"/>
          <p:cNvSpPr txBox="1"/>
          <p:nvPr>
            <p:custDataLst>
              <p:tags r:id="rId6"/>
            </p:custDataLst>
          </p:nvPr>
        </p:nvSpPr>
        <p:spPr bwMode="gray">
          <a:xfrm>
            <a:off x="7573487" y="1682432"/>
            <a:ext cx="4288313" cy="4750907"/>
          </a:xfrm>
          <a:prstGeom prst="rect">
            <a:avLst/>
          </a:prstGeom>
          <a:noFill/>
        </p:spPr>
        <p:txBody>
          <a:bodyPr vert="horz" wrap="square" lIns="36000" tIns="36000" rIns="36000" bIns="36000" rtlCol="0">
            <a:spAutoFit/>
          </a:bodyPr>
          <a:lstStyle/>
          <a:p>
            <a:pPr>
              <a:spcBef>
                <a:spcPts val="900"/>
              </a:spcBef>
            </a:pPr>
            <a:r>
              <a:rPr lang="en-US" sz="1200"/>
              <a:t>‘Tools, fixtures and ironware’ product category with </a:t>
            </a:r>
            <a:r>
              <a:rPr lang="en-US" sz="1200" b="1"/>
              <a:t>highest online penetration among BBM products</a:t>
            </a:r>
            <a:r>
              <a:rPr lang="en-US" sz="1200"/>
              <a:t> in Delaware’s core markets (DE/ BE/ NL/ CH) at </a:t>
            </a:r>
            <a:r>
              <a:rPr lang="en-US" sz="1200" b="1"/>
              <a:t>currently ~10-20%</a:t>
            </a:r>
            <a:r>
              <a:rPr lang="en-US" sz="1200"/>
              <a:t> - expected to grow to </a:t>
            </a:r>
            <a:r>
              <a:rPr lang="en-US" sz="1200" b="1"/>
              <a:t>~30-40% in 2026</a:t>
            </a:r>
            <a:r>
              <a:rPr lang="en-US" sz="1200"/>
              <a:t> </a:t>
            </a:r>
          </a:p>
          <a:p>
            <a:pPr>
              <a:spcBef>
                <a:spcPts val="900"/>
              </a:spcBef>
            </a:pPr>
            <a:r>
              <a:rPr lang="en-US" sz="1200"/>
              <a:t>Secondary sources and experts indicate </a:t>
            </a:r>
            <a:r>
              <a:rPr lang="en-US" sz="1200" b="1"/>
              <a:t>deviating</a:t>
            </a:r>
            <a:r>
              <a:rPr lang="en-US" sz="1200"/>
              <a:t> penetration development </a:t>
            </a:r>
            <a:r>
              <a:rPr lang="en-US" sz="1200" b="1"/>
              <a:t>patterns </a:t>
            </a:r>
            <a:r>
              <a:rPr lang="en-US" sz="1200"/>
              <a:t>for comparable </a:t>
            </a:r>
            <a:r>
              <a:rPr lang="en-US" sz="1200" b="1"/>
              <a:t>international markets </a:t>
            </a:r>
            <a:r>
              <a:rPr lang="en-US" sz="1200"/>
              <a:t>UK and US similar to B2C </a:t>
            </a:r>
          </a:p>
          <a:p>
            <a:pPr lvl="1">
              <a:spcBef>
                <a:spcPts val="300"/>
              </a:spcBef>
            </a:pPr>
            <a:r>
              <a:rPr lang="en-US" sz="1000" b="1"/>
              <a:t>UK</a:t>
            </a:r>
            <a:r>
              <a:rPr lang="en-US" sz="1000"/>
              <a:t>: Early adoption of online channel for tools and home improvement products (B2C) contributing to B2B ‘tool, fixtures and ironware’ business with current online penetration of ~20-30% growing to ~50-60% in 2026</a:t>
            </a:r>
          </a:p>
          <a:p>
            <a:pPr lvl="1">
              <a:spcBef>
                <a:spcPts val="300"/>
              </a:spcBef>
            </a:pPr>
            <a:r>
              <a:rPr lang="en-US" sz="1000" b="1"/>
              <a:t>US</a:t>
            </a:r>
            <a:r>
              <a:rPr lang="en-US" sz="1000"/>
              <a:t>: Lower penetration at currently ~8-13% given weaker adoption of online channel in B2C segment – expected to accelerate growth going forward reaching ~20-30% in 2026 </a:t>
            </a:r>
          </a:p>
          <a:p>
            <a:pPr>
              <a:spcBef>
                <a:spcPts val="900"/>
              </a:spcBef>
            </a:pPr>
            <a:r>
              <a:rPr lang="en-US" sz="1200"/>
              <a:t>Delaware’s core markets </a:t>
            </a:r>
            <a:r>
              <a:rPr lang="en-US" sz="1200" b="1"/>
              <a:t>trailing early adopters </a:t>
            </a:r>
            <a:r>
              <a:rPr lang="en-US" sz="1200"/>
              <a:t>such as UK and are expected to </a:t>
            </a:r>
            <a:r>
              <a:rPr lang="en-US" sz="1200" b="1"/>
              <a:t>catch-up in the mid- to long-term</a:t>
            </a:r>
          </a:p>
          <a:p>
            <a:pPr>
              <a:spcBef>
                <a:spcPts val="900"/>
              </a:spcBef>
            </a:pPr>
            <a:r>
              <a:rPr lang="en-US" sz="1200" b="1"/>
              <a:t>Strong growth </a:t>
            </a:r>
            <a:r>
              <a:rPr lang="en-US" sz="1200"/>
              <a:t>expected across countries mainly driven by:</a:t>
            </a:r>
          </a:p>
          <a:p>
            <a:pPr lvl="1">
              <a:spcBef>
                <a:spcPts val="300"/>
              </a:spcBef>
            </a:pPr>
            <a:r>
              <a:rPr lang="en-US" sz="1000" b="1"/>
              <a:t>General increase in online retail </a:t>
            </a:r>
            <a:r>
              <a:rPr lang="en-US" sz="1000"/>
              <a:t>– also supported by adoption of tools and home improvement products by marketplaces (e.g. amazon) increasing price transparency and leading to lower prices</a:t>
            </a:r>
          </a:p>
          <a:p>
            <a:pPr lvl="1">
              <a:spcBef>
                <a:spcPts val="300"/>
              </a:spcBef>
            </a:pPr>
            <a:r>
              <a:rPr lang="en-US" sz="1000" b="1"/>
              <a:t>Inherent product characteristics </a:t>
            </a:r>
            <a:r>
              <a:rPr lang="en-US" sz="1000"/>
              <a:t>of tools, fixtures and ironware being ‘parcel-friendly and limited in complexity </a:t>
            </a:r>
          </a:p>
          <a:p>
            <a:pPr>
              <a:spcBef>
                <a:spcPts val="900"/>
              </a:spcBef>
            </a:pPr>
            <a:r>
              <a:rPr lang="en-US" sz="1200"/>
              <a:t>Overall all markets gravitating towards </a:t>
            </a:r>
            <a:r>
              <a:rPr lang="en-US" sz="1200" b="1"/>
              <a:t>ceiling of ~70-80% </a:t>
            </a:r>
            <a:r>
              <a:rPr lang="en-US" sz="1200"/>
              <a:t>which is expected to be reached over the </a:t>
            </a:r>
            <a:r>
              <a:rPr lang="en-US" sz="1200" b="1"/>
              <a:t>next 20-35 years</a:t>
            </a:r>
          </a:p>
        </p:txBody>
      </p:sp>
      <p:sp>
        <p:nvSpPr>
          <p:cNvPr id="30" name="Rectangle 29"/>
          <p:cNvSpPr/>
          <p:nvPr/>
        </p:nvSpPr>
        <p:spPr bwMode="gray">
          <a:xfrm>
            <a:off x="1764165" y="1989005"/>
            <a:ext cx="1819699" cy="181137"/>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200">
                <a:solidFill>
                  <a:schemeClr val="tx1"/>
                </a:solidFill>
              </a:rPr>
              <a:t>DE/ BE/ NL/ CH</a:t>
            </a:r>
          </a:p>
        </p:txBody>
      </p:sp>
      <p:cxnSp>
        <p:nvCxnSpPr>
          <p:cNvPr id="31" name="Straight Connector 30"/>
          <p:cNvCxnSpPr/>
          <p:nvPr/>
        </p:nvCxnSpPr>
        <p:spPr bwMode="gray">
          <a:xfrm>
            <a:off x="3691306" y="5843410"/>
            <a:ext cx="631841" cy="0"/>
          </a:xfrm>
          <a:prstGeom prst="line">
            <a:avLst/>
          </a:prstGeom>
          <a:ln w="952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gray">
          <a:xfrm>
            <a:off x="3691306" y="6037643"/>
            <a:ext cx="631841" cy="0"/>
          </a:xfrm>
          <a:prstGeom prst="line">
            <a:avLst/>
          </a:prstGeom>
          <a:ln w="952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gray">
          <a:xfrm>
            <a:off x="3691306" y="6212103"/>
            <a:ext cx="631841" cy="0"/>
          </a:xfrm>
          <a:prstGeom prst="line">
            <a:avLst/>
          </a:prstGeom>
          <a:ln w="952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42" name="Oval 41"/>
          <p:cNvSpPr/>
          <p:nvPr/>
        </p:nvSpPr>
        <p:spPr bwMode="gray">
          <a:xfrm>
            <a:off x="3939847" y="5771034"/>
            <a:ext cx="159231" cy="16043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43" name="btfpHBCheckCross678377"/>
          <p:cNvSpPr/>
          <p:nvPr>
            <p:custDataLst>
              <p:tags r:id="rId7"/>
            </p:custDataLst>
          </p:nvPr>
        </p:nvSpPr>
        <p:spPr bwMode="gray">
          <a:xfrm>
            <a:off x="3928121" y="5759522"/>
            <a:ext cx="184727" cy="184727"/>
          </a:xfrm>
          <a:prstGeom prst="rect">
            <a:avLst/>
          </a:prstGeom>
          <a:blipFill>
            <a:blip r:embed="rId18"/>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40" name="Oval 39"/>
          <p:cNvSpPr/>
          <p:nvPr/>
        </p:nvSpPr>
        <p:spPr bwMode="gray">
          <a:xfrm>
            <a:off x="3939847" y="5963323"/>
            <a:ext cx="159231" cy="16043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41" name="btfpHBCheckCross678377"/>
          <p:cNvSpPr/>
          <p:nvPr>
            <p:custDataLst>
              <p:tags r:id="rId8"/>
            </p:custDataLst>
          </p:nvPr>
        </p:nvSpPr>
        <p:spPr bwMode="gray">
          <a:xfrm>
            <a:off x="3928121" y="5951811"/>
            <a:ext cx="184727" cy="184727"/>
          </a:xfrm>
          <a:prstGeom prst="rect">
            <a:avLst/>
          </a:prstGeom>
          <a:blipFill>
            <a:blip r:embed="rId18"/>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38" name="Oval 37"/>
          <p:cNvSpPr/>
          <p:nvPr/>
        </p:nvSpPr>
        <p:spPr bwMode="gray">
          <a:xfrm>
            <a:off x="3939847" y="6155611"/>
            <a:ext cx="159231" cy="16043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39" name="btfpHBCheckCross678377"/>
          <p:cNvSpPr/>
          <p:nvPr>
            <p:custDataLst>
              <p:tags r:id="rId9"/>
            </p:custDataLst>
          </p:nvPr>
        </p:nvSpPr>
        <p:spPr bwMode="gray">
          <a:xfrm>
            <a:off x="3928121" y="6144099"/>
            <a:ext cx="184727" cy="184727"/>
          </a:xfrm>
          <a:prstGeom prst="rect">
            <a:avLst/>
          </a:prstGeom>
          <a:blipFill>
            <a:blip r:embed="rId18"/>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cxnSp>
        <p:nvCxnSpPr>
          <p:cNvPr id="49" name="Straight Connector 48"/>
          <p:cNvCxnSpPr/>
          <p:nvPr/>
        </p:nvCxnSpPr>
        <p:spPr bwMode="gray">
          <a:xfrm>
            <a:off x="4525951" y="5843410"/>
            <a:ext cx="1299528" cy="0"/>
          </a:xfrm>
          <a:prstGeom prst="line">
            <a:avLst/>
          </a:prstGeom>
          <a:ln w="952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gray">
          <a:xfrm>
            <a:off x="4525951" y="6037643"/>
            <a:ext cx="1299528" cy="0"/>
          </a:xfrm>
          <a:prstGeom prst="line">
            <a:avLst/>
          </a:prstGeom>
          <a:ln w="952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4525951" y="6212103"/>
            <a:ext cx="1299528" cy="0"/>
          </a:xfrm>
          <a:prstGeom prst="line">
            <a:avLst/>
          </a:prstGeom>
          <a:ln w="952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bwMode="gray">
          <a:xfrm>
            <a:off x="5018689" y="5771034"/>
            <a:ext cx="159231" cy="16043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54" name="btfpHBCheckCross678377"/>
          <p:cNvSpPr/>
          <p:nvPr>
            <p:custDataLst>
              <p:tags r:id="rId10"/>
            </p:custDataLst>
          </p:nvPr>
        </p:nvSpPr>
        <p:spPr bwMode="gray">
          <a:xfrm>
            <a:off x="5006963" y="5759522"/>
            <a:ext cx="184727" cy="184727"/>
          </a:xfrm>
          <a:prstGeom prst="rect">
            <a:avLst/>
          </a:prstGeom>
          <a:blipFill>
            <a:blip r:embed="rId19"/>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grpSp>
        <p:nvGrpSpPr>
          <p:cNvPr id="5" name="Group 4"/>
          <p:cNvGrpSpPr/>
          <p:nvPr/>
        </p:nvGrpSpPr>
        <p:grpSpPr>
          <a:xfrm>
            <a:off x="5078683" y="5951811"/>
            <a:ext cx="184727" cy="184727"/>
            <a:chOff x="5006963" y="5951811"/>
            <a:chExt cx="184727" cy="184727"/>
          </a:xfrm>
        </p:grpSpPr>
        <p:sp>
          <p:nvSpPr>
            <p:cNvPr id="55" name="Oval 54"/>
            <p:cNvSpPr/>
            <p:nvPr/>
          </p:nvSpPr>
          <p:spPr bwMode="gray">
            <a:xfrm>
              <a:off x="5018689" y="5963323"/>
              <a:ext cx="159231" cy="160433"/>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56" name="btfpHBCheckCross678377"/>
            <p:cNvSpPr/>
            <p:nvPr>
              <p:custDataLst>
                <p:tags r:id="rId14"/>
              </p:custDataLst>
            </p:nvPr>
          </p:nvSpPr>
          <p:spPr bwMode="gray">
            <a:xfrm>
              <a:off x="5006963" y="5951811"/>
              <a:ext cx="184727" cy="184727"/>
            </a:xfrm>
            <a:prstGeom prst="rect">
              <a:avLst/>
            </a:prstGeom>
            <a:blipFill>
              <a:blip r:embed="rId19"/>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grpSp>
      <p:grpSp>
        <p:nvGrpSpPr>
          <p:cNvPr id="59" name="Group 58"/>
          <p:cNvGrpSpPr/>
          <p:nvPr/>
        </p:nvGrpSpPr>
        <p:grpSpPr>
          <a:xfrm>
            <a:off x="5168738" y="5759522"/>
            <a:ext cx="184727" cy="184727"/>
            <a:chOff x="4788371" y="3812748"/>
            <a:chExt cx="848819" cy="848819"/>
          </a:xfrm>
        </p:grpSpPr>
        <p:sp>
          <p:nvSpPr>
            <p:cNvPr id="66" name="Oval 65"/>
            <p:cNvSpPr/>
            <p:nvPr/>
          </p:nvSpPr>
          <p:spPr bwMode="gray">
            <a:xfrm>
              <a:off x="4842251" y="3865647"/>
              <a:ext cx="731664" cy="737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67" name="btfpHBCheckCross678377"/>
            <p:cNvSpPr/>
            <p:nvPr>
              <p:custDataLst>
                <p:tags r:id="rId13"/>
              </p:custDataLst>
            </p:nvPr>
          </p:nvSpPr>
          <p:spPr bwMode="gray">
            <a:xfrm>
              <a:off x="4788371" y="3812748"/>
              <a:ext cx="848819" cy="848819"/>
            </a:xfrm>
            <a:prstGeom prst="rect">
              <a:avLst/>
            </a:prstGeom>
            <a:blipFill>
              <a:blip r:embed="rId18"/>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grpSp>
      <p:grpSp>
        <p:nvGrpSpPr>
          <p:cNvPr id="61" name="Group 60"/>
          <p:cNvGrpSpPr/>
          <p:nvPr/>
        </p:nvGrpSpPr>
        <p:grpSpPr>
          <a:xfrm>
            <a:off x="5079090" y="6144099"/>
            <a:ext cx="184727" cy="184727"/>
            <a:chOff x="4788371" y="3812748"/>
            <a:chExt cx="848819" cy="848819"/>
          </a:xfrm>
        </p:grpSpPr>
        <p:sp>
          <p:nvSpPr>
            <p:cNvPr id="62" name="Oval 61"/>
            <p:cNvSpPr/>
            <p:nvPr/>
          </p:nvSpPr>
          <p:spPr bwMode="gray">
            <a:xfrm>
              <a:off x="4842251" y="3865647"/>
              <a:ext cx="731664" cy="73718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63" name="btfpHBCheckCross678377"/>
            <p:cNvSpPr/>
            <p:nvPr>
              <p:custDataLst>
                <p:tags r:id="rId12"/>
              </p:custDataLst>
            </p:nvPr>
          </p:nvSpPr>
          <p:spPr bwMode="gray">
            <a:xfrm>
              <a:off x="4788371" y="3812748"/>
              <a:ext cx="848819" cy="848819"/>
            </a:xfrm>
            <a:prstGeom prst="rect">
              <a:avLst/>
            </a:prstGeom>
            <a:blipFill>
              <a:blip r:embed="rId18"/>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grpSp>
      <p:sp>
        <p:nvSpPr>
          <p:cNvPr id="74" name="btfpBulletedList769998"/>
          <p:cNvSpPr txBox="1"/>
          <p:nvPr>
            <p:custDataLst>
              <p:tags r:id="rId11"/>
            </p:custDataLst>
          </p:nvPr>
        </p:nvSpPr>
        <p:spPr bwMode="gray">
          <a:xfrm>
            <a:off x="12268336" y="1"/>
            <a:ext cx="2375670" cy="6859176"/>
          </a:xfrm>
          <a:prstGeom prst="rect">
            <a:avLst/>
          </a:prstGeom>
          <a:solidFill>
            <a:srgbClr val="FFFFFF"/>
          </a:solidFill>
          <a:ln w="9525" cap="flat" cmpd="sng" algn="ctr">
            <a:solidFill>
              <a:srgbClr val="5C5C5C"/>
            </a:solidFill>
            <a:prstDash val="solid"/>
            <a:round/>
            <a:headEnd type="none" w="med" len="med"/>
            <a:tailEnd type="none" w="med" len="med"/>
          </a:ln>
        </p:spPr>
        <p:txBody>
          <a:bodyPr vert="horz" wrap="square" lIns="36000" tIns="36000" rIns="36000" bIns="36000" rtlCol="0">
            <a:spAutoFit/>
          </a:bodyPr>
          <a:lstStyle/>
          <a:p>
            <a:pPr>
              <a:spcBef>
                <a:spcPts val="900"/>
              </a:spcBef>
            </a:pPr>
            <a:r>
              <a:rPr lang="en-US" sz="1200">
                <a:solidFill>
                  <a:srgbClr val="5C5C5C"/>
                </a:solidFill>
              </a:rPr>
              <a:t>Target: CRH is a leading platform in GBM/ SBM and other formats (mainly in DE, NL, BE, CH and BE), generating ~€3.7B in revenues</a:t>
            </a:r>
          </a:p>
          <a:p>
            <a:pPr>
              <a:spcBef>
                <a:spcPts val="900"/>
              </a:spcBef>
            </a:pPr>
            <a:r>
              <a:rPr lang="en-US" sz="1200">
                <a:solidFill>
                  <a:srgbClr val="5C5C5C"/>
                </a:solidFill>
              </a:rPr>
              <a:t>The risk from future growth of online-only models in Delaware’s core markets and product categories appears limited – overall, a number of characteristics ensure defensibility</a:t>
            </a:r>
          </a:p>
          <a:p>
            <a:pPr>
              <a:spcBef>
                <a:spcPts val="900"/>
              </a:spcBef>
            </a:pPr>
            <a:r>
              <a:rPr lang="en-US" sz="1200">
                <a:solidFill>
                  <a:srgbClr val="5C5C5C"/>
                </a:solidFill>
              </a:rPr>
              <a:t>Online penetration of BBM distribution is expected to grow slightly (yet remain low), while SHAP online penetration is expected to be higher in the future – going forward, traction for multi-channel propositions possible, where Delaware has an opportunity to participate</a:t>
            </a:r>
          </a:p>
          <a:p>
            <a:pPr>
              <a:spcBef>
                <a:spcPts val="900"/>
              </a:spcBef>
            </a:pPr>
            <a:r>
              <a:rPr lang="en-US" sz="1200">
                <a:solidFill>
                  <a:srgbClr val="5C5C5C"/>
                </a:solidFill>
              </a:rPr>
              <a:t>Online penetration expected to continue to grow significantly within two categories – tools, fixtures and ironware in BBM (30-35% in 2026) and sanitary in SHAP (30-35% in 2026) – where a high online share and price pressure can be observed already today </a:t>
            </a:r>
          </a:p>
          <a:p>
            <a:pPr>
              <a:spcBef>
                <a:spcPts val="900"/>
              </a:spcBef>
            </a:pPr>
            <a:r>
              <a:rPr lang="en-US" sz="1200">
                <a:solidFill>
                  <a:srgbClr val="5C5C5C"/>
                </a:solidFill>
              </a:rPr>
              <a:t>Country: Germany</a:t>
            </a:r>
          </a:p>
          <a:p>
            <a:pPr>
              <a:spcBef>
                <a:spcPts val="900"/>
              </a:spcBef>
            </a:pPr>
            <a:r>
              <a:rPr lang="en-US" sz="1200">
                <a:solidFill>
                  <a:srgbClr val="5C5C5C"/>
                </a:solidFill>
              </a:rPr>
              <a:t>Year: 2019</a:t>
            </a:r>
          </a:p>
          <a:p>
            <a:pPr>
              <a:spcBef>
                <a:spcPts val="900"/>
              </a:spcBef>
            </a:pPr>
            <a:r>
              <a:rPr lang="en-US" sz="1200">
                <a:solidFill>
                  <a:srgbClr val="5C5C5C"/>
                </a:solidFill>
              </a:rPr>
              <a:t>Client: Blackstone</a:t>
            </a:r>
          </a:p>
        </p:txBody>
      </p:sp>
    </p:spTree>
    <p:custDataLst>
      <p:tags r:id="rId1"/>
    </p:custDataLst>
    <p:extLst>
      <p:ext uri="{BB962C8B-B14F-4D97-AF65-F5344CB8AC3E}">
        <p14:creationId xmlns:p14="http://schemas.microsoft.com/office/powerpoint/2010/main" val="3464336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btfpColumnIndicatorGroup2">
            <a:extLst>
              <a:ext uri="{FF2B5EF4-FFF2-40B4-BE49-F238E27FC236}">
                <a16:creationId xmlns:a16="http://schemas.microsoft.com/office/drawing/2014/main" id="{75654DFC-CDA5-4F88-BE33-65343A8BC034}"/>
              </a:ext>
            </a:extLst>
          </p:cNvPr>
          <p:cNvGrpSpPr/>
          <p:nvPr/>
        </p:nvGrpSpPr>
        <p:grpSpPr>
          <a:xfrm>
            <a:off x="0" y="6926580"/>
            <a:ext cx="12192000" cy="137160"/>
            <a:chOff x="0" y="6926580"/>
            <a:chExt cx="12192000" cy="137160"/>
          </a:xfrm>
        </p:grpSpPr>
        <p:sp>
          <p:nvSpPr>
            <p:cNvPr id="44" name="btfpColumnGapBlocker805007">
              <a:extLst>
                <a:ext uri="{FF2B5EF4-FFF2-40B4-BE49-F238E27FC236}">
                  <a16:creationId xmlns:a16="http://schemas.microsoft.com/office/drawing/2014/main" id="{C84298F8-64CD-4F4F-BBDA-7145201C7BC4}"/>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42" name="btfpColumnGapBlocker545788">
              <a:extLst>
                <a:ext uri="{FF2B5EF4-FFF2-40B4-BE49-F238E27FC236}">
                  <a16:creationId xmlns:a16="http://schemas.microsoft.com/office/drawing/2014/main" id="{637AB6BE-9CA6-4774-B8F8-866E6B49175C}"/>
                </a:ext>
              </a:extLst>
            </p:cNvPr>
            <p:cNvSpPr/>
            <p:nvPr/>
          </p:nvSpPr>
          <p:spPr bwMode="gray">
            <a:xfrm>
              <a:off x="9447371"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0" name="btfpColumnIndicator558947">
              <a:extLst>
                <a:ext uri="{FF2B5EF4-FFF2-40B4-BE49-F238E27FC236}">
                  <a16:creationId xmlns:a16="http://schemas.microsoft.com/office/drawing/2014/main" id="{6C52C4F6-4487-454C-8474-F4E316D2FA60}"/>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8" name="btfpColumnIndicator763747">
              <a:extLst>
                <a:ext uri="{FF2B5EF4-FFF2-40B4-BE49-F238E27FC236}">
                  <a16:creationId xmlns:a16="http://schemas.microsoft.com/office/drawing/2014/main" id="{97212ACE-13EA-4771-8177-91551F88302F}"/>
                </a:ext>
              </a:extLst>
            </p:cNvPr>
            <p:cNvCxnSpPr/>
            <p:nvPr/>
          </p:nvCxnSpPr>
          <p:spPr bwMode="gray">
            <a:xfrm flipV="1">
              <a:off x="998791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6" name="btfpColumnGapBlocker247199">
              <a:extLst>
                <a:ext uri="{FF2B5EF4-FFF2-40B4-BE49-F238E27FC236}">
                  <a16:creationId xmlns:a16="http://schemas.microsoft.com/office/drawing/2014/main" id="{9214D066-F437-42E3-B76A-E1B8B7F37CBA}"/>
                </a:ext>
              </a:extLst>
            </p:cNvPr>
            <p:cNvSpPr/>
            <p:nvPr/>
          </p:nvSpPr>
          <p:spPr bwMode="gray">
            <a:xfrm>
              <a:off x="7032943"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3" name="btfpColumnIndicator844324">
              <a:extLst>
                <a:ext uri="{FF2B5EF4-FFF2-40B4-BE49-F238E27FC236}">
                  <a16:creationId xmlns:a16="http://schemas.microsoft.com/office/drawing/2014/main" id="{26760C77-F056-41F9-8F37-0BFF9643B3B7}"/>
                </a:ext>
              </a:extLst>
            </p:cNvPr>
            <p:cNvCxnSpPr/>
            <p:nvPr/>
          </p:nvCxnSpPr>
          <p:spPr bwMode="gray">
            <a:xfrm flipV="1">
              <a:off x="9447371"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1" name="btfpColumnIndicator904072">
              <a:extLst>
                <a:ext uri="{FF2B5EF4-FFF2-40B4-BE49-F238E27FC236}">
                  <a16:creationId xmlns:a16="http://schemas.microsoft.com/office/drawing/2014/main" id="{B29BABA1-D86D-4149-82FD-13D06D73F22C}"/>
                </a:ext>
              </a:extLst>
            </p:cNvPr>
            <p:cNvCxnSpPr/>
            <p:nvPr/>
          </p:nvCxnSpPr>
          <p:spPr bwMode="gray">
            <a:xfrm flipV="1">
              <a:off x="7573487"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9" name="btfpColumnGapBlocker384305">
              <a:extLst>
                <a:ext uri="{FF2B5EF4-FFF2-40B4-BE49-F238E27FC236}">
                  <a16:creationId xmlns:a16="http://schemas.microsoft.com/office/drawing/2014/main" id="{927E7048-BD98-4C54-A4B0-A3A65B1AD572}"/>
                </a:ext>
              </a:extLst>
            </p:cNvPr>
            <p:cNvSpPr/>
            <p:nvPr/>
          </p:nvSpPr>
          <p:spPr bwMode="gray">
            <a:xfrm>
              <a:off x="461851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7" name="btfpColumnIndicator390516">
              <a:extLst>
                <a:ext uri="{FF2B5EF4-FFF2-40B4-BE49-F238E27FC236}">
                  <a16:creationId xmlns:a16="http://schemas.microsoft.com/office/drawing/2014/main" id="{B12509FC-7F02-4A9C-9BF8-BCCA350CEA2B}"/>
                </a:ext>
              </a:extLst>
            </p:cNvPr>
            <p:cNvCxnSpPr/>
            <p:nvPr/>
          </p:nvCxnSpPr>
          <p:spPr bwMode="gray">
            <a:xfrm flipV="1">
              <a:off x="7032943"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5" name="btfpColumnIndicator642558">
              <a:extLst>
                <a:ext uri="{FF2B5EF4-FFF2-40B4-BE49-F238E27FC236}">
                  <a16:creationId xmlns:a16="http://schemas.microsoft.com/office/drawing/2014/main" id="{478896A7-AB94-4AF3-BAD9-AE3EF5549145}"/>
                </a:ext>
              </a:extLst>
            </p:cNvPr>
            <p:cNvCxnSpPr/>
            <p:nvPr/>
          </p:nvCxnSpPr>
          <p:spPr bwMode="gray">
            <a:xfrm flipV="1">
              <a:off x="515905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3" name="btfpColumnGapBlocker828813">
              <a:extLst>
                <a:ext uri="{FF2B5EF4-FFF2-40B4-BE49-F238E27FC236}">
                  <a16:creationId xmlns:a16="http://schemas.microsoft.com/office/drawing/2014/main" id="{FF0F6428-1606-4C66-A2CB-B0C42AB5CF74}"/>
                </a:ext>
              </a:extLst>
            </p:cNvPr>
            <p:cNvSpPr/>
            <p:nvPr/>
          </p:nvSpPr>
          <p:spPr bwMode="gray">
            <a:xfrm>
              <a:off x="2204085"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1" name="btfpColumnIndicator576298">
              <a:extLst>
                <a:ext uri="{FF2B5EF4-FFF2-40B4-BE49-F238E27FC236}">
                  <a16:creationId xmlns:a16="http://schemas.microsoft.com/office/drawing/2014/main" id="{CB7A344F-17BA-4740-AC89-5EF354B5F886}"/>
                </a:ext>
              </a:extLst>
            </p:cNvPr>
            <p:cNvCxnSpPr/>
            <p:nvPr/>
          </p:nvCxnSpPr>
          <p:spPr bwMode="gray">
            <a:xfrm flipV="1">
              <a:off x="461851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9" name="btfpColumnIndicator782333">
              <a:extLst>
                <a:ext uri="{FF2B5EF4-FFF2-40B4-BE49-F238E27FC236}">
                  <a16:creationId xmlns:a16="http://schemas.microsoft.com/office/drawing/2014/main" id="{B94978F2-F636-463C-A4C6-32079639A744}"/>
                </a:ext>
              </a:extLst>
            </p:cNvPr>
            <p:cNvCxnSpPr/>
            <p:nvPr/>
          </p:nvCxnSpPr>
          <p:spPr bwMode="gray">
            <a:xfrm flipV="1">
              <a:off x="2744629"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6" name="btfpColumnGapBlocker235377">
              <a:extLst>
                <a:ext uri="{FF2B5EF4-FFF2-40B4-BE49-F238E27FC236}">
                  <a16:creationId xmlns:a16="http://schemas.microsoft.com/office/drawing/2014/main" id="{B746D430-AF58-4783-A4C7-A53083D4C983}"/>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254520">
              <a:extLst>
                <a:ext uri="{FF2B5EF4-FFF2-40B4-BE49-F238E27FC236}">
                  <a16:creationId xmlns:a16="http://schemas.microsoft.com/office/drawing/2014/main" id="{B9135ABB-B709-4471-90FA-7A2C776981DA}"/>
                </a:ext>
              </a:extLst>
            </p:cNvPr>
            <p:cNvCxnSpPr/>
            <p:nvPr/>
          </p:nvCxnSpPr>
          <p:spPr bwMode="gray">
            <a:xfrm flipV="1">
              <a:off x="220408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559481">
              <a:extLst>
                <a:ext uri="{FF2B5EF4-FFF2-40B4-BE49-F238E27FC236}">
                  <a16:creationId xmlns:a16="http://schemas.microsoft.com/office/drawing/2014/main" id="{923AA99A-B191-426A-899E-261C161C19D8}"/>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45" name="btfpColumnIndicatorGroup1">
            <a:extLst>
              <a:ext uri="{FF2B5EF4-FFF2-40B4-BE49-F238E27FC236}">
                <a16:creationId xmlns:a16="http://schemas.microsoft.com/office/drawing/2014/main" id="{313A37A9-28A1-4FAF-B809-FE31D6FD41ED}"/>
              </a:ext>
            </a:extLst>
          </p:cNvPr>
          <p:cNvGrpSpPr/>
          <p:nvPr/>
        </p:nvGrpSpPr>
        <p:grpSpPr>
          <a:xfrm>
            <a:off x="0" y="-205740"/>
            <a:ext cx="12192000" cy="137160"/>
            <a:chOff x="0" y="-205740"/>
            <a:chExt cx="12192000" cy="137160"/>
          </a:xfrm>
        </p:grpSpPr>
        <p:sp>
          <p:nvSpPr>
            <p:cNvPr id="43" name="btfpColumnGapBlocker946374">
              <a:extLst>
                <a:ext uri="{FF2B5EF4-FFF2-40B4-BE49-F238E27FC236}">
                  <a16:creationId xmlns:a16="http://schemas.microsoft.com/office/drawing/2014/main" id="{E2165132-9E0B-4F0F-9DCF-25870D62B168}"/>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41" name="btfpColumnGapBlocker608531">
              <a:extLst>
                <a:ext uri="{FF2B5EF4-FFF2-40B4-BE49-F238E27FC236}">
                  <a16:creationId xmlns:a16="http://schemas.microsoft.com/office/drawing/2014/main" id="{536A4435-B3A1-457E-98D2-1859F25A9E4C}"/>
                </a:ext>
              </a:extLst>
            </p:cNvPr>
            <p:cNvSpPr/>
            <p:nvPr/>
          </p:nvSpPr>
          <p:spPr bwMode="gray">
            <a:xfrm>
              <a:off x="9447371"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9" name="btfpColumnIndicator592625">
              <a:extLst>
                <a:ext uri="{FF2B5EF4-FFF2-40B4-BE49-F238E27FC236}">
                  <a16:creationId xmlns:a16="http://schemas.microsoft.com/office/drawing/2014/main" id="{EE7B3C23-70F6-469F-A66E-6B78EFE3A590}"/>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7" name="btfpColumnIndicator777820">
              <a:extLst>
                <a:ext uri="{FF2B5EF4-FFF2-40B4-BE49-F238E27FC236}">
                  <a16:creationId xmlns:a16="http://schemas.microsoft.com/office/drawing/2014/main" id="{68F9D0EA-25D9-4F27-BE34-4414EF08224A}"/>
                </a:ext>
              </a:extLst>
            </p:cNvPr>
            <p:cNvCxnSpPr/>
            <p:nvPr/>
          </p:nvCxnSpPr>
          <p:spPr bwMode="gray">
            <a:xfrm flipV="1">
              <a:off x="998791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5" name="btfpColumnGapBlocker908433">
              <a:extLst>
                <a:ext uri="{FF2B5EF4-FFF2-40B4-BE49-F238E27FC236}">
                  <a16:creationId xmlns:a16="http://schemas.microsoft.com/office/drawing/2014/main" id="{3E56474C-3CE8-4182-A0BC-5D81A6142536}"/>
                </a:ext>
              </a:extLst>
            </p:cNvPr>
            <p:cNvSpPr/>
            <p:nvPr/>
          </p:nvSpPr>
          <p:spPr bwMode="gray">
            <a:xfrm>
              <a:off x="7032943"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2" name="btfpColumnIndicator568396">
              <a:extLst>
                <a:ext uri="{FF2B5EF4-FFF2-40B4-BE49-F238E27FC236}">
                  <a16:creationId xmlns:a16="http://schemas.microsoft.com/office/drawing/2014/main" id="{94BC1A98-BB14-435F-A963-AABA835C25E2}"/>
                </a:ext>
              </a:extLst>
            </p:cNvPr>
            <p:cNvCxnSpPr/>
            <p:nvPr/>
          </p:nvCxnSpPr>
          <p:spPr bwMode="gray">
            <a:xfrm flipV="1">
              <a:off x="9447371"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0" name="btfpColumnIndicator400098">
              <a:extLst>
                <a:ext uri="{FF2B5EF4-FFF2-40B4-BE49-F238E27FC236}">
                  <a16:creationId xmlns:a16="http://schemas.microsoft.com/office/drawing/2014/main" id="{C89969A6-5995-430A-B7C3-AAE5D818F6D5}"/>
                </a:ext>
              </a:extLst>
            </p:cNvPr>
            <p:cNvCxnSpPr/>
            <p:nvPr/>
          </p:nvCxnSpPr>
          <p:spPr bwMode="gray">
            <a:xfrm flipV="1">
              <a:off x="7573487"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8" name="btfpColumnGapBlocker535931">
              <a:extLst>
                <a:ext uri="{FF2B5EF4-FFF2-40B4-BE49-F238E27FC236}">
                  <a16:creationId xmlns:a16="http://schemas.microsoft.com/office/drawing/2014/main" id="{762E2D83-3F2D-4642-91C2-48543AC8B711}"/>
                </a:ext>
              </a:extLst>
            </p:cNvPr>
            <p:cNvSpPr/>
            <p:nvPr/>
          </p:nvSpPr>
          <p:spPr bwMode="gray">
            <a:xfrm>
              <a:off x="461851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6" name="btfpColumnIndicator302546">
              <a:extLst>
                <a:ext uri="{FF2B5EF4-FFF2-40B4-BE49-F238E27FC236}">
                  <a16:creationId xmlns:a16="http://schemas.microsoft.com/office/drawing/2014/main" id="{4FE9F464-1FA2-4EBB-AD53-ADA4A854CCE0}"/>
                </a:ext>
              </a:extLst>
            </p:cNvPr>
            <p:cNvCxnSpPr/>
            <p:nvPr/>
          </p:nvCxnSpPr>
          <p:spPr bwMode="gray">
            <a:xfrm flipV="1">
              <a:off x="7032943"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4" name="btfpColumnIndicator471161">
              <a:extLst>
                <a:ext uri="{FF2B5EF4-FFF2-40B4-BE49-F238E27FC236}">
                  <a16:creationId xmlns:a16="http://schemas.microsoft.com/office/drawing/2014/main" id="{952065A1-DC4E-4EFF-BFFA-5F3229722661}"/>
                </a:ext>
              </a:extLst>
            </p:cNvPr>
            <p:cNvCxnSpPr/>
            <p:nvPr/>
          </p:nvCxnSpPr>
          <p:spPr bwMode="gray">
            <a:xfrm flipV="1">
              <a:off x="515905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2" name="btfpColumnGapBlocker212738">
              <a:extLst>
                <a:ext uri="{FF2B5EF4-FFF2-40B4-BE49-F238E27FC236}">
                  <a16:creationId xmlns:a16="http://schemas.microsoft.com/office/drawing/2014/main" id="{F3872FFB-8369-4ABA-929F-4AE0F81807B5}"/>
                </a:ext>
              </a:extLst>
            </p:cNvPr>
            <p:cNvSpPr/>
            <p:nvPr/>
          </p:nvSpPr>
          <p:spPr bwMode="gray">
            <a:xfrm>
              <a:off x="2204085"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0" name="btfpColumnIndicator869541">
              <a:extLst>
                <a:ext uri="{FF2B5EF4-FFF2-40B4-BE49-F238E27FC236}">
                  <a16:creationId xmlns:a16="http://schemas.microsoft.com/office/drawing/2014/main" id="{72BAB644-45EB-41E1-B26E-F20D40B56939}"/>
                </a:ext>
              </a:extLst>
            </p:cNvPr>
            <p:cNvCxnSpPr/>
            <p:nvPr/>
          </p:nvCxnSpPr>
          <p:spPr bwMode="gray">
            <a:xfrm flipV="1">
              <a:off x="461851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7" name="btfpColumnIndicator429055">
              <a:extLst>
                <a:ext uri="{FF2B5EF4-FFF2-40B4-BE49-F238E27FC236}">
                  <a16:creationId xmlns:a16="http://schemas.microsoft.com/office/drawing/2014/main" id="{677FF1BD-82BE-4B4B-A2E5-17F82B6510DC}"/>
                </a:ext>
              </a:extLst>
            </p:cNvPr>
            <p:cNvCxnSpPr/>
            <p:nvPr/>
          </p:nvCxnSpPr>
          <p:spPr bwMode="gray">
            <a:xfrm flipV="1">
              <a:off x="2744629"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8" name="btfpColumnGapBlocker850400">
              <a:extLst>
                <a:ext uri="{FF2B5EF4-FFF2-40B4-BE49-F238E27FC236}">
                  <a16:creationId xmlns:a16="http://schemas.microsoft.com/office/drawing/2014/main" id="{10C0BC52-B349-4AC9-BB5B-E9BDC4F5AC4F}"/>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600710">
              <a:extLst>
                <a:ext uri="{FF2B5EF4-FFF2-40B4-BE49-F238E27FC236}">
                  <a16:creationId xmlns:a16="http://schemas.microsoft.com/office/drawing/2014/main" id="{9F7CF705-CC5E-43C8-8380-CD790E505F1B}"/>
                </a:ext>
              </a:extLst>
            </p:cNvPr>
            <p:cNvCxnSpPr/>
            <p:nvPr/>
          </p:nvCxnSpPr>
          <p:spPr bwMode="gray">
            <a:xfrm flipV="1">
              <a:off x="220408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840995">
              <a:extLst>
                <a:ext uri="{FF2B5EF4-FFF2-40B4-BE49-F238E27FC236}">
                  <a16:creationId xmlns:a16="http://schemas.microsoft.com/office/drawing/2014/main" id="{B93CD884-3548-4205-899A-6D5B4E35966F}"/>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b="1"/>
              <a:t>Level 3</a:t>
            </a:r>
            <a:r>
              <a:rPr lang="en-US"/>
              <a:t>: Deep dive on customer stickiness and channel analytics</a:t>
            </a:r>
            <a:endParaRPr lang="en-GB"/>
          </a:p>
        </p:txBody>
      </p:sp>
      <p:sp>
        <p:nvSpPr>
          <p:cNvPr id="3" name="btfpLayoutConfig" hidden="1"/>
          <p:cNvSpPr txBox="1"/>
          <p:nvPr/>
        </p:nvSpPr>
        <p:spPr bwMode="gray">
          <a:xfrm>
            <a:off x="12700" y="12700"/>
            <a:ext cx="57604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overall_0_132126071481331299 columns_5_132126113683716213 8_1_132126070029761363 </a:t>
            </a:r>
          </a:p>
        </p:txBody>
      </p:sp>
      <p:grpSp>
        <p:nvGrpSpPr>
          <p:cNvPr id="9" name="btfpColumnHeaderBox385981"/>
          <p:cNvGrpSpPr/>
          <p:nvPr>
            <p:custDataLst>
              <p:tags r:id="rId2"/>
            </p:custDataLst>
          </p:nvPr>
        </p:nvGrpSpPr>
        <p:grpSpPr>
          <a:xfrm>
            <a:off x="330201" y="1327418"/>
            <a:ext cx="6702424" cy="293090"/>
            <a:chOff x="330200" y="394084"/>
            <a:chExt cx="2761832" cy="293090"/>
          </a:xfrm>
        </p:grpSpPr>
        <p:sp>
          <p:nvSpPr>
            <p:cNvPr id="10" name="btfpColumnHeaderBoxText385981"/>
            <p:cNvSpPr txBox="1"/>
            <p:nvPr/>
          </p:nvSpPr>
          <p:spPr bwMode="gray">
            <a:xfrm>
              <a:off x="330200" y="394084"/>
              <a:ext cx="2761832" cy="285432"/>
            </a:xfrm>
            <a:prstGeom prst="rect">
              <a:avLst/>
            </a:prstGeom>
            <a:noFill/>
          </p:spPr>
          <p:txBody>
            <a:bodyPr vert="horz" wrap="square" lIns="36036" tIns="36036" rIns="36036" bIns="36036" rtlCol="0" anchor="b">
              <a:spAutoFit/>
            </a:bodyPr>
            <a:lstStyle/>
            <a:p>
              <a:pPr marL="0" indent="0">
                <a:spcBef>
                  <a:spcPct val="0"/>
                </a:spcBef>
                <a:buNone/>
              </a:pPr>
              <a:r>
                <a:rPr lang="en-US" sz="1400" b="1">
                  <a:solidFill>
                    <a:srgbClr val="000000"/>
                  </a:solidFill>
                </a:rPr>
                <a:t>Detailed, differential insight and perspective on customer stickiness</a:t>
              </a:r>
            </a:p>
          </p:txBody>
        </p:sp>
        <p:cxnSp>
          <p:nvCxnSpPr>
            <p:cNvPr id="11" name="btfpColumnHeaderBoxLine385981"/>
            <p:cNvCxnSpPr/>
            <p:nvPr/>
          </p:nvCxnSpPr>
          <p:spPr bwMode="gray">
            <a:xfrm>
              <a:off x="330200" y="687174"/>
              <a:ext cx="2761832"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2" name="btfpColumnHeaderBox385981"/>
          <p:cNvGrpSpPr/>
          <p:nvPr>
            <p:custDataLst>
              <p:tags r:id="rId3"/>
            </p:custDataLst>
          </p:nvPr>
        </p:nvGrpSpPr>
        <p:grpSpPr>
          <a:xfrm>
            <a:off x="7572375" y="1335076"/>
            <a:ext cx="4289426" cy="285432"/>
            <a:chOff x="126305" y="-1461349"/>
            <a:chExt cx="2786718" cy="285432"/>
          </a:xfrm>
        </p:grpSpPr>
        <p:sp>
          <p:nvSpPr>
            <p:cNvPr id="13" name="btfpColumnHeaderBoxText385981"/>
            <p:cNvSpPr txBox="1"/>
            <p:nvPr/>
          </p:nvSpPr>
          <p:spPr bwMode="gray">
            <a:xfrm>
              <a:off x="126305" y="-1461349"/>
              <a:ext cx="2786716" cy="285432"/>
            </a:xfrm>
            <a:prstGeom prst="rect">
              <a:avLst/>
            </a:prstGeom>
            <a:noFill/>
          </p:spPr>
          <p:txBody>
            <a:bodyPr vert="horz" wrap="square" lIns="36036" tIns="36036" rIns="36036" bIns="36036" rtlCol="0" anchor="b">
              <a:spAutoFit/>
            </a:bodyPr>
            <a:lstStyle/>
            <a:p>
              <a:pPr marL="0" indent="0">
                <a:spcBef>
                  <a:spcPct val="0"/>
                </a:spcBef>
                <a:buNone/>
              </a:pPr>
              <a:r>
                <a:rPr lang="en-US" sz="1400" b="1">
                  <a:solidFill>
                    <a:srgbClr val="000000"/>
                  </a:solidFill>
                </a:rPr>
                <a:t>What we did – phase 1</a:t>
              </a:r>
            </a:p>
          </p:txBody>
        </p:sp>
        <p:cxnSp>
          <p:nvCxnSpPr>
            <p:cNvPr id="14" name="btfpColumnHeaderBoxLine385981"/>
            <p:cNvCxnSpPr/>
            <p:nvPr/>
          </p:nvCxnSpPr>
          <p:spPr bwMode="gray">
            <a:xfrm>
              <a:off x="126307" y="-1175917"/>
              <a:ext cx="2786716"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15" name="btfpBulletedList123001"/>
          <p:cNvSpPr txBox="1"/>
          <p:nvPr>
            <p:custDataLst>
              <p:tags r:id="rId4"/>
            </p:custDataLst>
          </p:nvPr>
        </p:nvSpPr>
        <p:spPr bwMode="gray">
          <a:xfrm>
            <a:off x="7572375" y="1821555"/>
            <a:ext cx="4289425" cy="3088913"/>
          </a:xfrm>
          <a:prstGeom prst="rect">
            <a:avLst/>
          </a:prstGeom>
          <a:noFill/>
        </p:spPr>
        <p:txBody>
          <a:bodyPr vert="horz" wrap="square" lIns="36000" tIns="36000" rIns="36000" bIns="36000" rtlCol="0">
            <a:spAutoFit/>
          </a:bodyPr>
          <a:lstStyle/>
          <a:p>
            <a:r>
              <a:rPr lang="en-US">
                <a:solidFill>
                  <a:srgbClr val="000000"/>
                </a:solidFill>
              </a:rPr>
              <a:t>Conduct customer survey to identify KPC, customer demographics and </a:t>
            </a:r>
            <a:r>
              <a:rPr lang="en-US" b="1">
                <a:solidFill>
                  <a:srgbClr val="000000"/>
                </a:solidFill>
              </a:rPr>
              <a:t>performance on</a:t>
            </a:r>
            <a:r>
              <a:rPr lang="en-US">
                <a:solidFill>
                  <a:srgbClr val="000000"/>
                </a:solidFill>
              </a:rPr>
              <a:t> </a:t>
            </a:r>
            <a:r>
              <a:rPr lang="en-US" b="1">
                <a:solidFill>
                  <a:srgbClr val="000000"/>
                </a:solidFill>
              </a:rPr>
              <a:t>customer advocacy and KPC</a:t>
            </a:r>
            <a:r>
              <a:rPr lang="en-US">
                <a:solidFill>
                  <a:srgbClr val="000000"/>
                </a:solidFill>
              </a:rPr>
              <a:t> </a:t>
            </a:r>
            <a:r>
              <a:rPr lang="en-US" b="1">
                <a:solidFill>
                  <a:srgbClr val="000000"/>
                </a:solidFill>
              </a:rPr>
              <a:t>per player </a:t>
            </a:r>
          </a:p>
          <a:p>
            <a:r>
              <a:rPr lang="en-US" b="1">
                <a:solidFill>
                  <a:srgbClr val="000000"/>
                </a:solidFill>
              </a:rPr>
              <a:t>Assess customer conversion</a:t>
            </a:r>
            <a:r>
              <a:rPr lang="en-US">
                <a:solidFill>
                  <a:srgbClr val="000000"/>
                </a:solidFill>
              </a:rPr>
              <a:t> by customer type and application steps and analyze </a:t>
            </a:r>
            <a:r>
              <a:rPr lang="en-US" b="1">
                <a:solidFill>
                  <a:srgbClr val="000000"/>
                </a:solidFill>
              </a:rPr>
              <a:t>customer churn</a:t>
            </a:r>
          </a:p>
          <a:p>
            <a:r>
              <a:rPr lang="en-US">
                <a:solidFill>
                  <a:srgbClr val="000000"/>
                </a:solidFill>
              </a:rPr>
              <a:t>Deep-dive on customer acquisition costs and development of </a:t>
            </a:r>
            <a:r>
              <a:rPr lang="en-US" b="1">
                <a:solidFill>
                  <a:srgbClr val="000000"/>
                </a:solidFill>
              </a:rPr>
              <a:t>application channels </a:t>
            </a:r>
            <a:r>
              <a:rPr lang="en-US">
                <a:solidFill>
                  <a:srgbClr val="000000"/>
                </a:solidFill>
              </a:rPr>
              <a:t>through primary research </a:t>
            </a:r>
          </a:p>
          <a:p>
            <a:pPr lvl="2">
              <a:spcBef>
                <a:spcPct val="0"/>
              </a:spcBef>
            </a:pPr>
            <a:endParaRPr lang="en-US" sz="1600">
              <a:solidFill>
                <a:srgbClr val="000000"/>
              </a:solidFill>
            </a:endParaRPr>
          </a:p>
        </p:txBody>
      </p:sp>
      <p:sp>
        <p:nvSpPr>
          <p:cNvPr id="18" name="btfpBulletedList769998"/>
          <p:cNvSpPr txBox="1"/>
          <p:nvPr>
            <p:custDataLst>
              <p:tags r:id="rId5"/>
            </p:custDataLst>
          </p:nvPr>
        </p:nvSpPr>
        <p:spPr bwMode="gray">
          <a:xfrm>
            <a:off x="12268336" y="1"/>
            <a:ext cx="2375670" cy="5689625"/>
          </a:xfrm>
          <a:prstGeom prst="rect">
            <a:avLst/>
          </a:prstGeom>
          <a:solidFill>
            <a:srgbClr val="FFFFFF"/>
          </a:solidFill>
          <a:ln w="9525" cap="flat" cmpd="sng" algn="ctr">
            <a:solidFill>
              <a:srgbClr val="5C5C5C"/>
            </a:solidFill>
            <a:prstDash val="solid"/>
            <a:round/>
            <a:headEnd type="none" w="med" len="med"/>
            <a:tailEnd type="none" w="med" len="med"/>
          </a:ln>
        </p:spPr>
        <p:txBody>
          <a:bodyPr vert="horz" wrap="square" lIns="36000" tIns="36000" rIns="36000" bIns="36000" rtlCol="0">
            <a:spAutoFit/>
          </a:bodyPr>
          <a:lstStyle/>
          <a:p>
            <a:pPr>
              <a:spcBef>
                <a:spcPts val="900"/>
              </a:spcBef>
            </a:pPr>
            <a:r>
              <a:rPr lang="en-US" sz="1400" b="1" err="1">
                <a:solidFill>
                  <a:srgbClr val="5C5C5C"/>
                </a:solidFill>
              </a:rPr>
              <a:t>Advanzia</a:t>
            </a:r>
            <a:r>
              <a:rPr lang="en-US" sz="1400">
                <a:solidFill>
                  <a:srgbClr val="5C5C5C"/>
                </a:solidFill>
              </a:rPr>
              <a:t> is the #2 credit card provider (after Barclaycard) and has very strong customer advocacy, is differentiated from peers in ability to underwrite higher-risk consumers and establishing third party partnerships; however they lag peers and local best-in-class (e.g. N26) in consumer UX</a:t>
            </a:r>
          </a:p>
          <a:p>
            <a:pPr>
              <a:spcBef>
                <a:spcPts val="900"/>
              </a:spcBef>
            </a:pPr>
            <a:r>
              <a:rPr lang="en-US" sz="1400">
                <a:solidFill>
                  <a:srgbClr val="5C5C5C"/>
                </a:solidFill>
              </a:rPr>
              <a:t>Management forecasts to maintain current level of new customers in Germany between 2019-2023, assuming slight improvements in test and learn capability but no material investment in UX (although they do recognise that investment in UX and IT systems are required)</a:t>
            </a:r>
          </a:p>
          <a:p>
            <a:pPr>
              <a:spcBef>
                <a:spcPts val="900"/>
              </a:spcBef>
            </a:pPr>
            <a:endParaRPr lang="en-US" sz="1400">
              <a:solidFill>
                <a:srgbClr val="5C5C5C"/>
              </a:solidFill>
            </a:endParaRPr>
          </a:p>
        </p:txBody>
      </p:sp>
      <p:pic>
        <p:nvPicPr>
          <p:cNvPr id="34" name="Picture 33"/>
          <p:cNvPicPr>
            <a:picLocks noChangeAspect="1"/>
          </p:cNvPicPr>
          <p:nvPr/>
        </p:nvPicPr>
        <p:blipFill>
          <a:blip r:embed="rId8"/>
          <a:stretch>
            <a:fillRect/>
          </a:stretch>
        </p:blipFill>
        <p:spPr>
          <a:xfrm>
            <a:off x="318226" y="1765106"/>
            <a:ext cx="4580655" cy="2576617"/>
          </a:xfrm>
          <a:prstGeom prst="rect">
            <a:avLst/>
          </a:prstGeom>
        </p:spPr>
      </p:pic>
      <p:pic>
        <p:nvPicPr>
          <p:cNvPr id="136" name="Picture 135"/>
          <p:cNvPicPr>
            <a:picLocks noChangeAspect="1"/>
          </p:cNvPicPr>
          <p:nvPr/>
        </p:nvPicPr>
        <p:blipFill>
          <a:blip r:embed="rId9"/>
          <a:stretch>
            <a:fillRect/>
          </a:stretch>
        </p:blipFill>
        <p:spPr>
          <a:xfrm>
            <a:off x="1410653" y="2770761"/>
            <a:ext cx="4580655" cy="2576618"/>
          </a:xfrm>
          <a:prstGeom prst="rect">
            <a:avLst/>
          </a:prstGeom>
        </p:spPr>
      </p:pic>
      <p:pic>
        <p:nvPicPr>
          <p:cNvPr id="152" name="Picture 151"/>
          <p:cNvPicPr>
            <a:picLocks noChangeAspect="1"/>
          </p:cNvPicPr>
          <p:nvPr/>
        </p:nvPicPr>
        <p:blipFill>
          <a:blip r:embed="rId10"/>
          <a:stretch>
            <a:fillRect/>
          </a:stretch>
        </p:blipFill>
        <p:spPr>
          <a:xfrm>
            <a:off x="2503080" y="3776415"/>
            <a:ext cx="4580655" cy="2576619"/>
          </a:xfrm>
          <a:prstGeom prst="rect">
            <a:avLst/>
          </a:prstGeom>
        </p:spPr>
      </p:pic>
    </p:spTree>
    <p:custDataLst>
      <p:tags r:id="rId1"/>
    </p:custDataLst>
    <p:extLst>
      <p:ext uri="{BB962C8B-B14F-4D97-AF65-F5344CB8AC3E}">
        <p14:creationId xmlns:p14="http://schemas.microsoft.com/office/powerpoint/2010/main" val="2747389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btfpColumnIndicatorGroup2">
            <a:extLst>
              <a:ext uri="{FF2B5EF4-FFF2-40B4-BE49-F238E27FC236}">
                <a16:creationId xmlns:a16="http://schemas.microsoft.com/office/drawing/2014/main" id="{7B4485AB-5D17-4F70-8ADF-6F192FA26811}"/>
              </a:ext>
            </a:extLst>
          </p:cNvPr>
          <p:cNvGrpSpPr/>
          <p:nvPr/>
        </p:nvGrpSpPr>
        <p:grpSpPr>
          <a:xfrm>
            <a:off x="0" y="6926580"/>
            <a:ext cx="12192000" cy="137160"/>
            <a:chOff x="0" y="6926580"/>
            <a:chExt cx="12192000" cy="137160"/>
          </a:xfrm>
        </p:grpSpPr>
        <p:sp>
          <p:nvSpPr>
            <p:cNvPr id="11" name="btfpColumnGapBlocker291219">
              <a:extLst>
                <a:ext uri="{FF2B5EF4-FFF2-40B4-BE49-F238E27FC236}">
                  <a16:creationId xmlns:a16="http://schemas.microsoft.com/office/drawing/2014/main" id="{AC1E0382-0469-4CCF-A10C-5439FB7598DB}"/>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356172">
              <a:extLst>
                <a:ext uri="{FF2B5EF4-FFF2-40B4-BE49-F238E27FC236}">
                  <a16:creationId xmlns:a16="http://schemas.microsoft.com/office/drawing/2014/main" id="{9CA779DE-03D1-439F-8C6E-E3ADCF6C2DE2}"/>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728321">
              <a:extLst>
                <a:ext uri="{FF2B5EF4-FFF2-40B4-BE49-F238E27FC236}">
                  <a16:creationId xmlns:a16="http://schemas.microsoft.com/office/drawing/2014/main" id="{5E99EDC3-A8E8-4CE6-ACF4-E6A7323DA4C1}"/>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299794">
              <a:extLst>
                <a:ext uri="{FF2B5EF4-FFF2-40B4-BE49-F238E27FC236}">
                  <a16:creationId xmlns:a16="http://schemas.microsoft.com/office/drawing/2014/main" id="{44CFE8BD-7139-49D9-88EC-905A31DAC25B}"/>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2" name="btfpColumnIndicatorGroup1">
            <a:extLst>
              <a:ext uri="{FF2B5EF4-FFF2-40B4-BE49-F238E27FC236}">
                <a16:creationId xmlns:a16="http://schemas.microsoft.com/office/drawing/2014/main" id="{A47232A5-B520-4978-B284-161BD7DAC383}"/>
              </a:ext>
            </a:extLst>
          </p:cNvPr>
          <p:cNvGrpSpPr/>
          <p:nvPr/>
        </p:nvGrpSpPr>
        <p:grpSpPr>
          <a:xfrm>
            <a:off x="0" y="-205740"/>
            <a:ext cx="12192000" cy="137160"/>
            <a:chOff x="0" y="-205740"/>
            <a:chExt cx="12192000" cy="137160"/>
          </a:xfrm>
        </p:grpSpPr>
        <p:sp>
          <p:nvSpPr>
            <p:cNvPr id="10" name="btfpColumnGapBlocker459323">
              <a:extLst>
                <a:ext uri="{FF2B5EF4-FFF2-40B4-BE49-F238E27FC236}">
                  <a16:creationId xmlns:a16="http://schemas.microsoft.com/office/drawing/2014/main" id="{173B50A7-F240-4B95-9410-741BE17A65B3}"/>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772392">
              <a:extLst>
                <a:ext uri="{FF2B5EF4-FFF2-40B4-BE49-F238E27FC236}">
                  <a16:creationId xmlns:a16="http://schemas.microsoft.com/office/drawing/2014/main" id="{6C32D428-E691-432E-AE19-FCC56131AFF0}"/>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454853">
              <a:extLst>
                <a:ext uri="{FF2B5EF4-FFF2-40B4-BE49-F238E27FC236}">
                  <a16:creationId xmlns:a16="http://schemas.microsoft.com/office/drawing/2014/main" id="{184B6B87-CC17-4A04-A6D0-1D825278E78B}"/>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501435">
              <a:extLst>
                <a:ext uri="{FF2B5EF4-FFF2-40B4-BE49-F238E27FC236}">
                  <a16:creationId xmlns:a16="http://schemas.microsoft.com/office/drawing/2014/main" id="{186CCD2F-561F-42AD-B1E5-1B114740BEE1}"/>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Best practice due diligence objectives and approach</a:t>
            </a:r>
          </a:p>
        </p:txBody>
      </p:sp>
      <p:sp>
        <p:nvSpPr>
          <p:cNvPr id="3" name="btfpLayoutConfig" hidden="1"/>
          <p:cNvSpPr txBox="1"/>
          <p:nvPr/>
        </p:nvSpPr>
        <p:spPr bwMode="gray">
          <a:xfrm>
            <a:off x="12700" y="12700"/>
            <a:ext cx="72031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overall_1_131855444535130021 columns_1_131878879699220606 4_1_131855447417650777 7_1_131855447417650777 </a:t>
            </a:r>
          </a:p>
        </p:txBody>
      </p:sp>
      <p:sp>
        <p:nvSpPr>
          <p:cNvPr id="19"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grpSp>
        <p:nvGrpSpPr>
          <p:cNvPr id="32" name="btfpRowHeaderBox497893"/>
          <p:cNvGrpSpPr/>
          <p:nvPr>
            <p:custDataLst>
              <p:tags r:id="rId2"/>
            </p:custDataLst>
          </p:nvPr>
        </p:nvGrpSpPr>
        <p:grpSpPr>
          <a:xfrm>
            <a:off x="330199" y="1274210"/>
            <a:ext cx="1701800" cy="2486820"/>
            <a:chOff x="345497" y="1243664"/>
            <a:chExt cx="1873885" cy="972979"/>
          </a:xfrm>
        </p:grpSpPr>
        <p:sp>
          <p:nvSpPr>
            <p:cNvPr id="33" name="btfpRowHeaderBoxText497893"/>
            <p:cNvSpPr txBox="1"/>
            <p:nvPr/>
          </p:nvSpPr>
          <p:spPr bwMode="gray">
            <a:xfrm>
              <a:off x="345497" y="1243664"/>
              <a:ext cx="1873885"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000000"/>
                  </a:solidFill>
                </a:rPr>
                <a:t>Objectives</a:t>
              </a:r>
            </a:p>
            <a:p>
              <a:pPr marL="0" indent="0">
                <a:spcBef>
                  <a:spcPct val="0"/>
                </a:spcBef>
                <a:buNone/>
              </a:pPr>
              <a:r>
                <a:rPr lang="en-GB" sz="1400">
                  <a:solidFill>
                    <a:srgbClr val="000000"/>
                  </a:solidFill>
                </a:rPr>
                <a:t>“What to aim for”</a:t>
              </a:r>
            </a:p>
          </p:txBody>
        </p:sp>
        <p:cxnSp>
          <p:nvCxnSpPr>
            <p:cNvPr id="35" name="btfpRowHeaderBoxLine497893"/>
            <p:cNvCxnSpPr/>
            <p:nvPr/>
          </p:nvCxnSpPr>
          <p:spPr bwMode="gray">
            <a:xfrm flipH="1">
              <a:off x="2219382" y="1243664"/>
              <a:ext cx="0" cy="972979"/>
            </a:xfrm>
            <a:prstGeom prst="line">
              <a:avLst/>
            </a:prstGeom>
            <a:ln w="152400"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6" name="btfpRowHeaderBox497893"/>
          <p:cNvGrpSpPr/>
          <p:nvPr>
            <p:custDataLst>
              <p:tags r:id="rId3"/>
            </p:custDataLst>
          </p:nvPr>
        </p:nvGrpSpPr>
        <p:grpSpPr>
          <a:xfrm>
            <a:off x="330199" y="4078531"/>
            <a:ext cx="1701800" cy="2486820"/>
            <a:chOff x="350428" y="1157974"/>
            <a:chExt cx="1873885" cy="972979"/>
          </a:xfrm>
        </p:grpSpPr>
        <p:sp>
          <p:nvSpPr>
            <p:cNvPr id="37" name="btfpRowHeaderBoxText497893"/>
            <p:cNvSpPr txBox="1"/>
            <p:nvPr/>
          </p:nvSpPr>
          <p:spPr bwMode="gray">
            <a:xfrm>
              <a:off x="350428" y="1157974"/>
              <a:ext cx="1873885"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5C5C5C"/>
                  </a:solidFill>
                </a:rPr>
                <a:t>Approach</a:t>
              </a:r>
            </a:p>
            <a:p>
              <a:pPr marL="0" indent="0">
                <a:spcBef>
                  <a:spcPct val="0"/>
                </a:spcBef>
                <a:buNone/>
              </a:pPr>
              <a:r>
                <a:rPr lang="en-GB" sz="1400">
                  <a:solidFill>
                    <a:srgbClr val="5C5C5C"/>
                  </a:solidFill>
                </a:rPr>
                <a:t>“What it takes”</a:t>
              </a:r>
            </a:p>
          </p:txBody>
        </p:sp>
        <p:cxnSp>
          <p:nvCxnSpPr>
            <p:cNvPr id="38" name="btfpRowHeaderBoxLine497893"/>
            <p:cNvCxnSpPr/>
            <p:nvPr/>
          </p:nvCxnSpPr>
          <p:spPr bwMode="gray">
            <a:xfrm flipH="1">
              <a:off x="2224313" y="1157974"/>
              <a:ext cx="0" cy="972979"/>
            </a:xfrm>
            <a:prstGeom prst="line">
              <a:avLst/>
            </a:prstGeom>
            <a:ln w="152400" cap="flat">
              <a:solidFill>
                <a:srgbClr val="5C5C5C"/>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39" name="TextBox 38"/>
          <p:cNvSpPr txBox="1"/>
          <p:nvPr/>
        </p:nvSpPr>
        <p:spPr bwMode="gray">
          <a:xfrm rot="16200000">
            <a:off x="11275274" y="5081778"/>
            <a:ext cx="503590" cy="1032330"/>
          </a:xfrm>
          <a:prstGeom prst="rect">
            <a:avLst/>
          </a:prstGeom>
          <a:noFill/>
          <a:ln w="9525" cap="flat" cmpd="sng" algn="ctr">
            <a:noFill/>
            <a:prstDash val="solid"/>
            <a:round/>
            <a:headEnd type="none" w="med" len="med"/>
            <a:tailEnd type="none" w="med" len="med"/>
          </a:ln>
        </p:spPr>
        <p:txBody>
          <a:bodyPr vert="vert" wrap="square" lIns="36000" tIns="36000" rIns="36000" bIns="36000" rtlCol="0" anchor="ctr">
            <a:spAutoFit/>
          </a:bodyPr>
          <a:lstStyle/>
          <a:p>
            <a:pPr marL="0" indent="0">
              <a:buNone/>
            </a:pPr>
            <a:r>
              <a:rPr lang="en-GB" sz="1400">
                <a:solidFill>
                  <a:srgbClr val="5C5C5C"/>
                </a:solidFill>
              </a:rPr>
              <a:t>Blueprint</a:t>
            </a:r>
            <a:br>
              <a:rPr lang="en-GB" sz="1400">
                <a:solidFill>
                  <a:srgbClr val="5C5C5C"/>
                </a:solidFill>
              </a:rPr>
            </a:br>
            <a:r>
              <a:rPr lang="en-GB" sz="1400">
                <a:solidFill>
                  <a:srgbClr val="5C5C5C"/>
                </a:solidFill>
              </a:rPr>
              <a:t>VCP</a:t>
            </a:r>
          </a:p>
        </p:txBody>
      </p:sp>
      <p:sp>
        <p:nvSpPr>
          <p:cNvPr id="40" name="Rectangle 39"/>
          <p:cNvSpPr/>
          <p:nvPr/>
        </p:nvSpPr>
        <p:spPr bwMode="gray">
          <a:xfrm>
            <a:off x="2324100" y="1270000"/>
            <a:ext cx="8229598" cy="747059"/>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6000" rIns="36000" bIns="36000" numCol="1" spcCol="0" rtlCol="0" fromWordArt="0" anchor="ctr" anchorCtr="0" forceAA="0" compatLnSpc="1">
            <a:prstTxWarp prst="textNoShape">
              <a:avLst/>
            </a:prstTxWarp>
            <a:noAutofit/>
          </a:bodyPr>
          <a:lstStyle/>
          <a:p>
            <a:pPr marL="0" indent="0">
              <a:buNone/>
            </a:pPr>
            <a:r>
              <a:rPr lang="en-GB" sz="1400">
                <a:solidFill>
                  <a:srgbClr val="000000"/>
                </a:solidFill>
              </a:rPr>
              <a:t>Provide </a:t>
            </a:r>
            <a:r>
              <a:rPr lang="en-GB" sz="1400" b="1">
                <a:solidFill>
                  <a:srgbClr val="000000"/>
                </a:solidFill>
              </a:rPr>
              <a:t>differentiated insights </a:t>
            </a:r>
            <a:r>
              <a:rPr lang="en-GB" sz="1400">
                <a:solidFill>
                  <a:srgbClr val="000000"/>
                </a:solidFill>
              </a:rPr>
              <a:t>to allow the deal team &amp; IC to form a well-informed</a:t>
            </a:r>
            <a:br>
              <a:rPr lang="en-GB" sz="1400">
                <a:solidFill>
                  <a:srgbClr val="000000"/>
                </a:solidFill>
              </a:rPr>
            </a:br>
            <a:r>
              <a:rPr lang="en-GB" sz="1400">
                <a:solidFill>
                  <a:srgbClr val="000000"/>
                </a:solidFill>
              </a:rPr>
              <a:t>opinion on the </a:t>
            </a:r>
            <a:r>
              <a:rPr lang="en-GB" sz="1400" b="1">
                <a:solidFill>
                  <a:srgbClr val="000000"/>
                </a:solidFill>
              </a:rPr>
              <a:t>attractiveness of an investment opportunity</a:t>
            </a:r>
          </a:p>
        </p:txBody>
      </p:sp>
      <p:sp>
        <p:nvSpPr>
          <p:cNvPr id="41" name="Rectangle 40"/>
          <p:cNvSpPr/>
          <p:nvPr/>
        </p:nvSpPr>
        <p:spPr bwMode="gray">
          <a:xfrm>
            <a:off x="2324100"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Validate</a:t>
            </a:r>
            <a:br>
              <a:rPr lang="en-GB" sz="1400">
                <a:solidFill>
                  <a:srgbClr val="000000"/>
                </a:solidFill>
              </a:rPr>
            </a:br>
            <a:r>
              <a:rPr lang="en-GB" sz="1400" b="1">
                <a:solidFill>
                  <a:srgbClr val="000000"/>
                </a:solidFill>
              </a:rPr>
              <a:t>equity story</a:t>
            </a:r>
          </a:p>
        </p:txBody>
      </p:sp>
      <p:sp>
        <p:nvSpPr>
          <p:cNvPr id="42" name="Rectangle 41"/>
          <p:cNvSpPr/>
          <p:nvPr/>
        </p:nvSpPr>
        <p:spPr bwMode="gray">
          <a:xfrm>
            <a:off x="4419600"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Provide critical</a:t>
            </a:r>
            <a:br>
              <a:rPr lang="en-GB" sz="1400">
                <a:solidFill>
                  <a:srgbClr val="000000"/>
                </a:solidFill>
              </a:rPr>
            </a:br>
            <a:r>
              <a:rPr lang="en-GB" sz="1400">
                <a:solidFill>
                  <a:srgbClr val="000000"/>
                </a:solidFill>
              </a:rPr>
              <a:t>input to </a:t>
            </a:r>
            <a:r>
              <a:rPr lang="en-GB" sz="1400" b="1">
                <a:solidFill>
                  <a:srgbClr val="000000"/>
                </a:solidFill>
              </a:rPr>
              <a:t>LBO model</a:t>
            </a:r>
          </a:p>
        </p:txBody>
      </p:sp>
      <p:sp>
        <p:nvSpPr>
          <p:cNvPr id="43" name="Rectangle 42"/>
          <p:cNvSpPr/>
          <p:nvPr/>
        </p:nvSpPr>
        <p:spPr bwMode="gray">
          <a:xfrm>
            <a:off x="6515099"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Uncover true</a:t>
            </a:r>
            <a:br>
              <a:rPr lang="en-GB" sz="1400">
                <a:solidFill>
                  <a:srgbClr val="000000"/>
                </a:solidFill>
              </a:rPr>
            </a:br>
            <a:r>
              <a:rPr lang="en-GB" sz="1400" b="1">
                <a:solidFill>
                  <a:srgbClr val="000000"/>
                </a:solidFill>
              </a:rPr>
              <a:t>upsides and risks</a:t>
            </a:r>
          </a:p>
        </p:txBody>
      </p:sp>
      <p:sp>
        <p:nvSpPr>
          <p:cNvPr id="44" name="Rectangle 43"/>
          <p:cNvSpPr/>
          <p:nvPr/>
        </p:nvSpPr>
        <p:spPr bwMode="gray">
          <a:xfrm>
            <a:off x="8610598" y="2725554"/>
            <a:ext cx="1943100" cy="1035476"/>
          </a:xfrm>
          <a:prstGeom prst="rect">
            <a:avLst/>
          </a:prstGeom>
          <a:solidFill>
            <a:schemeClr val="bg1"/>
          </a:solidFill>
          <a:ln w="9525"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Identify key </a:t>
            </a:r>
            <a:r>
              <a:rPr lang="en-GB" sz="1400" b="1">
                <a:solidFill>
                  <a:srgbClr val="000000"/>
                </a:solidFill>
              </a:rPr>
              <a:t>value creation drivers</a:t>
            </a:r>
          </a:p>
        </p:txBody>
      </p:sp>
      <p:sp>
        <p:nvSpPr>
          <p:cNvPr id="45" name="Rectangle 44"/>
          <p:cNvSpPr/>
          <p:nvPr/>
        </p:nvSpPr>
        <p:spPr bwMode="gray">
          <a:xfrm>
            <a:off x="2324100" y="4078531"/>
            <a:ext cx="8229598" cy="458642"/>
          </a:xfrm>
          <a:prstGeom prst="rect">
            <a:avLst/>
          </a:prstGeom>
          <a:solidFill>
            <a:schemeClr val="bg1"/>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108000" bIns="36000" numCol="1" spcCol="0" rtlCol="0" fromWordArt="0" anchor="ctr" anchorCtr="0" forceAA="0" compatLnSpc="1">
            <a:prstTxWarp prst="textNoShape">
              <a:avLst/>
            </a:prstTxWarp>
            <a:noAutofit/>
          </a:bodyPr>
          <a:lstStyle/>
          <a:p>
            <a:pPr marL="0" indent="0" algn="ctr">
              <a:buNone/>
            </a:pPr>
            <a:r>
              <a:rPr lang="en-GB" sz="1400" b="1">
                <a:solidFill>
                  <a:srgbClr val="5C5C5C"/>
                </a:solidFill>
              </a:rPr>
              <a:t> Scoping 				Diligence 				Synthesis</a:t>
            </a:r>
          </a:p>
        </p:txBody>
      </p:sp>
      <p:sp>
        <p:nvSpPr>
          <p:cNvPr id="46" name="Rectangle 45"/>
          <p:cNvSpPr/>
          <p:nvPr/>
        </p:nvSpPr>
        <p:spPr bwMode="gray">
          <a:xfrm>
            <a:off x="2324100" y="4673599"/>
            <a:ext cx="2006600" cy="1848689"/>
          </a:xfrm>
          <a:prstGeom prst="rect">
            <a:avLst/>
          </a:prstGeom>
          <a:solidFill>
            <a:srgbClr val="FFFFFF"/>
          </a:solidFill>
          <a:ln w="9525" cap="flat" cmpd="sng" algn="ctr">
            <a:solidFill>
              <a:srgbClr val="5C5C5C"/>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72000" rIns="36000" bIns="36000" numCol="1" spcCol="0" rtlCol="0" fromWordArt="0" anchor="t" anchorCtr="0" forceAA="0" compatLnSpc="1">
            <a:prstTxWarp prst="textNoShape">
              <a:avLst/>
            </a:prstTxWarp>
            <a:noAutofit/>
          </a:bodyPr>
          <a:lstStyle/>
          <a:p>
            <a:pPr marL="0" indent="0">
              <a:buNone/>
            </a:pPr>
            <a:r>
              <a:rPr lang="en-GB" sz="1400" b="1">
                <a:solidFill>
                  <a:srgbClr val="5C5C5C"/>
                </a:solidFill>
              </a:rPr>
              <a:t>Investment thesis </a:t>
            </a:r>
            <a:r>
              <a:rPr lang="en-GB" sz="1400">
                <a:solidFill>
                  <a:srgbClr val="5C5C5C"/>
                </a:solidFill>
              </a:rPr>
              <a:t>driven approach</a:t>
            </a:r>
          </a:p>
        </p:txBody>
      </p:sp>
      <p:sp>
        <p:nvSpPr>
          <p:cNvPr id="47" name="Rectangle 46"/>
          <p:cNvSpPr/>
          <p:nvPr/>
        </p:nvSpPr>
        <p:spPr bwMode="gray">
          <a:xfrm>
            <a:off x="4480695" y="4673599"/>
            <a:ext cx="6073005" cy="1848689"/>
          </a:xfrm>
          <a:prstGeom prst="rect">
            <a:avLst/>
          </a:prstGeom>
          <a:solidFill>
            <a:schemeClr val="bg1"/>
          </a:solidFill>
          <a:ln w="19050" cap="flat" cmpd="sng" algn="ctr">
            <a:solidFill>
              <a:schemeClr val="accent3"/>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endParaRPr lang="en-GB" sz="1400">
              <a:solidFill>
                <a:srgbClr val="CC0000"/>
              </a:solidFill>
            </a:endParaRPr>
          </a:p>
        </p:txBody>
      </p:sp>
      <p:sp>
        <p:nvSpPr>
          <p:cNvPr id="48" name="Rectangle 47"/>
          <p:cNvSpPr/>
          <p:nvPr/>
        </p:nvSpPr>
        <p:spPr bwMode="gray">
          <a:xfrm>
            <a:off x="6720724" y="5221775"/>
            <a:ext cx="3683180" cy="350769"/>
          </a:xfrm>
          <a:prstGeom prst="rect">
            <a:avLst/>
          </a:prstGeom>
          <a:solidFill>
            <a:srgbClr val="B4B4B4"/>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400">
                <a:solidFill>
                  <a:srgbClr val="000000"/>
                </a:solidFill>
              </a:rPr>
              <a:t>Commercial excellence</a:t>
            </a:r>
          </a:p>
        </p:txBody>
      </p:sp>
      <p:sp>
        <p:nvSpPr>
          <p:cNvPr id="49" name="Rectangle 48"/>
          <p:cNvSpPr/>
          <p:nvPr/>
        </p:nvSpPr>
        <p:spPr bwMode="gray">
          <a:xfrm>
            <a:off x="6720724" y="5636044"/>
            <a:ext cx="3683180" cy="350769"/>
          </a:xfrm>
          <a:prstGeom prst="rect">
            <a:avLst/>
          </a:prstGeom>
          <a:solidFill>
            <a:srgbClr val="B4B4B4"/>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400">
                <a:solidFill>
                  <a:srgbClr val="000000"/>
                </a:solidFill>
              </a:rPr>
              <a:t>Ops DD</a:t>
            </a:r>
          </a:p>
        </p:txBody>
      </p:sp>
      <p:sp>
        <p:nvSpPr>
          <p:cNvPr id="50" name="Rectangle 49"/>
          <p:cNvSpPr/>
          <p:nvPr/>
        </p:nvSpPr>
        <p:spPr bwMode="gray">
          <a:xfrm>
            <a:off x="6720724" y="4807506"/>
            <a:ext cx="3683180" cy="350769"/>
          </a:xfrm>
          <a:prstGeom prst="rect">
            <a:avLst/>
          </a:prstGeom>
          <a:solidFill>
            <a:srgbClr val="B4B4B4"/>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000000"/>
                </a:solidFill>
              </a:rPr>
              <a:t>Strategic DD</a:t>
            </a:r>
          </a:p>
        </p:txBody>
      </p:sp>
      <p:sp>
        <p:nvSpPr>
          <p:cNvPr id="51" name="Rectangle 50"/>
          <p:cNvSpPr/>
          <p:nvPr/>
        </p:nvSpPr>
        <p:spPr bwMode="gray">
          <a:xfrm>
            <a:off x="6720724" y="6050312"/>
            <a:ext cx="3683180" cy="350769"/>
          </a:xfrm>
          <a:prstGeom prst="rect">
            <a:avLst/>
          </a:prstGeom>
          <a:solidFill>
            <a:srgbClr val="CC0000"/>
          </a:solidFill>
          <a:ln w="9525" cap="flat" cmpd="sng" algn="ctr">
            <a:no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GB" sz="1400">
                <a:solidFill>
                  <a:srgbClr val="FFFFFF"/>
                </a:solidFill>
              </a:rPr>
              <a:t>Value creation A1 </a:t>
            </a:r>
          </a:p>
        </p:txBody>
      </p:sp>
      <p:sp>
        <p:nvSpPr>
          <p:cNvPr id="52" name="Chevron 51"/>
          <p:cNvSpPr/>
          <p:nvPr/>
        </p:nvSpPr>
        <p:spPr>
          <a:xfrm rot="16200000">
            <a:off x="3162404"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3" name="Chevron 52"/>
          <p:cNvSpPr/>
          <p:nvPr/>
        </p:nvSpPr>
        <p:spPr>
          <a:xfrm rot="16200000">
            <a:off x="5250552"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4" name="Chevron 53"/>
          <p:cNvSpPr/>
          <p:nvPr/>
        </p:nvSpPr>
        <p:spPr>
          <a:xfrm rot="16200000">
            <a:off x="7338699"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5" name="Chevron 54"/>
          <p:cNvSpPr/>
          <p:nvPr/>
        </p:nvSpPr>
        <p:spPr>
          <a:xfrm rot="16200000">
            <a:off x="9426848" y="170213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6" name="TextBox 55"/>
          <p:cNvSpPr txBox="1"/>
          <p:nvPr/>
        </p:nvSpPr>
        <p:spPr bwMode="gray">
          <a:xfrm>
            <a:off x="4605690" y="4730595"/>
            <a:ext cx="2019700" cy="1734697"/>
          </a:xfrm>
          <a:prstGeom prst="rect">
            <a:avLst/>
          </a:prstGeom>
          <a:noFill/>
          <a:ln w="9525" cap="flat" cmpd="sng" algn="ctr">
            <a:noFill/>
            <a:prstDash val="solid"/>
            <a:round/>
            <a:headEnd type="none" w="med" len="med"/>
            <a:tailEnd type="none" w="med" len="med"/>
          </a:ln>
        </p:spPr>
        <p:txBody>
          <a:bodyPr wrap="square" lIns="36000" tIns="0" rIns="36000" bIns="36000" rtlCol="0" anchor="ctr">
            <a:spAutoFit/>
          </a:bodyPr>
          <a:lstStyle/>
          <a:p>
            <a:pPr marL="0" indent="0">
              <a:buNone/>
            </a:pPr>
            <a:r>
              <a:rPr lang="en-GB" sz="1400" b="1">
                <a:solidFill>
                  <a:schemeClr val="accent3"/>
                </a:solidFill>
              </a:rPr>
              <a:t>Rigorous testing </a:t>
            </a:r>
            <a:r>
              <a:rPr lang="en-GB" sz="1400">
                <a:solidFill>
                  <a:schemeClr val="accent3"/>
                </a:solidFill>
              </a:rPr>
              <a:t>of investment thesis based on proprietary insights</a:t>
            </a:r>
          </a:p>
          <a:p>
            <a:pPr marL="0" indent="0">
              <a:buNone/>
            </a:pPr>
            <a:r>
              <a:rPr lang="en-GB" sz="1400">
                <a:solidFill>
                  <a:schemeClr val="accent3"/>
                </a:solidFill>
              </a:rPr>
              <a:t>(company data,</a:t>
            </a:r>
            <a:br>
              <a:rPr lang="en-GB" sz="1400">
                <a:solidFill>
                  <a:schemeClr val="accent3"/>
                </a:solidFill>
              </a:rPr>
            </a:br>
            <a:r>
              <a:rPr lang="en-GB" sz="1400">
                <a:solidFill>
                  <a:schemeClr val="accent3"/>
                </a:solidFill>
              </a:rPr>
              <a:t>primary and secondary research, next gen analytics, experience)</a:t>
            </a:r>
            <a:endParaRPr lang="en-GB" sz="1400" b="1">
              <a:solidFill>
                <a:schemeClr val="accent3"/>
              </a:solidFill>
            </a:endParaRPr>
          </a:p>
        </p:txBody>
      </p:sp>
      <p:sp>
        <p:nvSpPr>
          <p:cNvPr id="57" name="Right Brace 56"/>
          <p:cNvSpPr/>
          <p:nvPr/>
        </p:nvSpPr>
        <p:spPr bwMode="gray">
          <a:xfrm>
            <a:off x="10668168" y="4673599"/>
            <a:ext cx="249347" cy="1848689"/>
          </a:xfrm>
          <a:prstGeom prst="rightBrace">
            <a:avLst>
              <a:gd name="adj1" fmla="val 58037"/>
              <a:gd name="adj2" fmla="val 50000"/>
            </a:avLst>
          </a:prstGeom>
          <a:ln w="952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848503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btfpColumnIndicatorGroup2">
            <a:extLst>
              <a:ext uri="{FF2B5EF4-FFF2-40B4-BE49-F238E27FC236}">
                <a16:creationId xmlns:a16="http://schemas.microsoft.com/office/drawing/2014/main" id="{3F2DA2F7-67C8-4B68-967B-48FE3F80C747}"/>
              </a:ext>
            </a:extLst>
          </p:cNvPr>
          <p:cNvGrpSpPr/>
          <p:nvPr/>
        </p:nvGrpSpPr>
        <p:grpSpPr>
          <a:xfrm>
            <a:off x="0" y="6926580"/>
            <a:ext cx="12192000" cy="137160"/>
            <a:chOff x="0" y="6926580"/>
            <a:chExt cx="12192000" cy="137160"/>
          </a:xfrm>
        </p:grpSpPr>
        <p:sp>
          <p:nvSpPr>
            <p:cNvPr id="12" name="btfpColumnGapBlocker213465">
              <a:extLst>
                <a:ext uri="{FF2B5EF4-FFF2-40B4-BE49-F238E27FC236}">
                  <a16:creationId xmlns:a16="http://schemas.microsoft.com/office/drawing/2014/main" id="{ACD16B53-D409-463C-9142-E20F434546F8}"/>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211784">
              <a:extLst>
                <a:ext uri="{FF2B5EF4-FFF2-40B4-BE49-F238E27FC236}">
                  <a16:creationId xmlns:a16="http://schemas.microsoft.com/office/drawing/2014/main" id="{E12CD7C5-0798-4DA5-A988-0D6A67D44C42}"/>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209555">
              <a:extLst>
                <a:ext uri="{FF2B5EF4-FFF2-40B4-BE49-F238E27FC236}">
                  <a16:creationId xmlns:a16="http://schemas.microsoft.com/office/drawing/2014/main" id="{B89B25E2-6621-46F8-8942-309E505B953E}"/>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111068">
              <a:extLst>
                <a:ext uri="{FF2B5EF4-FFF2-40B4-BE49-F238E27FC236}">
                  <a16:creationId xmlns:a16="http://schemas.microsoft.com/office/drawing/2014/main" id="{9B52C3FD-AA44-491F-9F99-A9641CB99A80}"/>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3" name="btfpColumnIndicatorGroup1">
            <a:extLst>
              <a:ext uri="{FF2B5EF4-FFF2-40B4-BE49-F238E27FC236}">
                <a16:creationId xmlns:a16="http://schemas.microsoft.com/office/drawing/2014/main" id="{ED2510B1-48B8-4B22-A289-0EE5A08DE99A}"/>
              </a:ext>
            </a:extLst>
          </p:cNvPr>
          <p:cNvGrpSpPr/>
          <p:nvPr/>
        </p:nvGrpSpPr>
        <p:grpSpPr>
          <a:xfrm>
            <a:off x="0" y="-205740"/>
            <a:ext cx="12192000" cy="137160"/>
            <a:chOff x="0" y="-205740"/>
            <a:chExt cx="12192000" cy="137160"/>
          </a:xfrm>
        </p:grpSpPr>
        <p:sp>
          <p:nvSpPr>
            <p:cNvPr id="11" name="btfpColumnGapBlocker400815">
              <a:extLst>
                <a:ext uri="{FF2B5EF4-FFF2-40B4-BE49-F238E27FC236}">
                  <a16:creationId xmlns:a16="http://schemas.microsoft.com/office/drawing/2014/main" id="{787EB22F-7C43-43E6-B073-8332C754AECB}"/>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105586">
              <a:extLst>
                <a:ext uri="{FF2B5EF4-FFF2-40B4-BE49-F238E27FC236}">
                  <a16:creationId xmlns:a16="http://schemas.microsoft.com/office/drawing/2014/main" id="{A7795EE2-4172-4EC3-A9E4-25F632E66374}"/>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957088">
              <a:extLst>
                <a:ext uri="{FF2B5EF4-FFF2-40B4-BE49-F238E27FC236}">
                  <a16:creationId xmlns:a16="http://schemas.microsoft.com/office/drawing/2014/main" id="{CE2EAA81-4F30-4904-BF61-5432496FDB26}"/>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328318">
              <a:extLst>
                <a:ext uri="{FF2B5EF4-FFF2-40B4-BE49-F238E27FC236}">
                  <a16:creationId xmlns:a16="http://schemas.microsoft.com/office/drawing/2014/main" id="{3080F291-943E-4209-8929-5E867ABB568E}"/>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Key messages – Value-creation A1</a:t>
            </a:r>
          </a:p>
        </p:txBody>
      </p:sp>
      <p:sp>
        <p:nvSpPr>
          <p:cNvPr id="3" name="btfpLayoutConfig" hidden="1"/>
          <p:cNvSpPr txBox="1"/>
          <p:nvPr/>
        </p:nvSpPr>
        <p:spPr bwMode="gray">
          <a:xfrm>
            <a:off x="12700" y="12700"/>
            <a:ext cx="57604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overall_1_131865314068518451 columns_1_131865314068518451 4_1_131865953697813201 </a:t>
            </a:r>
          </a:p>
        </p:txBody>
      </p:sp>
      <p:sp>
        <p:nvSpPr>
          <p:cNvPr id="4" name="btfpBulletedList883652"/>
          <p:cNvSpPr txBox="1"/>
          <p:nvPr>
            <p:custDataLst>
              <p:tags r:id="rId2"/>
            </p:custDataLst>
          </p:nvPr>
        </p:nvSpPr>
        <p:spPr bwMode="gray">
          <a:xfrm>
            <a:off x="330200" y="1268413"/>
            <a:ext cx="11531600" cy="4950962"/>
          </a:xfrm>
          <a:prstGeom prst="rect">
            <a:avLst/>
          </a:prstGeom>
          <a:noFill/>
        </p:spPr>
        <p:txBody>
          <a:bodyPr vert="horz" wrap="square" lIns="36000" tIns="36000" rIns="36000" bIns="36000" rtlCol="0">
            <a:spAutoFit/>
          </a:bodyPr>
          <a:lstStyle/>
          <a:p>
            <a:pPr>
              <a:spcBef>
                <a:spcPts val="900"/>
              </a:spcBef>
              <a:buSzTx/>
            </a:pPr>
            <a:r>
              <a:rPr lang="en-GB"/>
              <a:t>In light of strong competition and high valuations, investors </a:t>
            </a:r>
            <a:r>
              <a:rPr lang="en-GB" b="1"/>
              <a:t>need to build conviction on value creation potential </a:t>
            </a:r>
            <a:r>
              <a:rPr lang="en-GB"/>
              <a:t>as part of their deal thesis to make winning deals</a:t>
            </a:r>
          </a:p>
          <a:p>
            <a:pPr>
              <a:spcBef>
                <a:spcPts val="900"/>
              </a:spcBef>
              <a:buSzTx/>
            </a:pPr>
            <a:r>
              <a:rPr lang="en-GB"/>
              <a:t>PE investors that </a:t>
            </a:r>
            <a:r>
              <a:rPr lang="en-GB" b="1"/>
              <a:t>consistently deploy value creation plans </a:t>
            </a:r>
            <a:r>
              <a:rPr lang="en-GB"/>
              <a:t>(VCPs) are much more likely to generate attractive returns</a:t>
            </a:r>
          </a:p>
          <a:p>
            <a:pPr>
              <a:spcBef>
                <a:spcPts val="900"/>
              </a:spcBef>
              <a:buSzTx/>
            </a:pPr>
            <a:r>
              <a:rPr lang="en-GB"/>
              <a:t>The basis for </a:t>
            </a:r>
            <a:r>
              <a:rPr lang="en-GB" b="1"/>
              <a:t>value creation starts during the due diligence</a:t>
            </a:r>
            <a:r>
              <a:rPr lang="en-GB"/>
              <a:t> – “VCP answer first” addresses three key areas</a:t>
            </a:r>
          </a:p>
          <a:p>
            <a:pPr lvl="1">
              <a:spcBef>
                <a:spcPts val="300"/>
              </a:spcBef>
              <a:buSzTx/>
            </a:pPr>
            <a:r>
              <a:rPr lang="en-GB"/>
              <a:t>Value creation </a:t>
            </a:r>
            <a:r>
              <a:rPr lang="en-GB" b="1"/>
              <a:t>opportunities: </a:t>
            </a:r>
            <a:endParaRPr lang="en-GB"/>
          </a:p>
          <a:p>
            <a:pPr lvl="2">
              <a:spcBef>
                <a:spcPts val="300"/>
              </a:spcBef>
              <a:buSzTx/>
            </a:pPr>
            <a:r>
              <a:rPr lang="en-GB"/>
              <a:t>Strategic choices (ambition, where to play, how to win)</a:t>
            </a:r>
          </a:p>
          <a:p>
            <a:pPr lvl="2">
              <a:spcBef>
                <a:spcPts val="300"/>
              </a:spcBef>
              <a:buSzTx/>
            </a:pPr>
            <a:r>
              <a:rPr lang="en-GB"/>
              <a:t>Growth / commercial excellence</a:t>
            </a:r>
          </a:p>
          <a:p>
            <a:pPr lvl="2">
              <a:spcBef>
                <a:spcPts val="300"/>
              </a:spcBef>
              <a:buSzTx/>
            </a:pPr>
            <a:r>
              <a:rPr lang="en-GB"/>
              <a:t>Cost / capital efficiencies</a:t>
            </a:r>
          </a:p>
          <a:p>
            <a:pPr lvl="2">
              <a:spcBef>
                <a:spcPts val="300"/>
              </a:spcBef>
              <a:buSzTx/>
            </a:pPr>
            <a:r>
              <a:rPr lang="en-GB"/>
              <a:t>Enablers (operating model, results delivery, etc)</a:t>
            </a:r>
          </a:p>
          <a:p>
            <a:pPr lvl="1">
              <a:spcBef>
                <a:spcPts val="300"/>
              </a:spcBef>
              <a:buSzTx/>
            </a:pPr>
            <a:r>
              <a:rPr lang="en-GB" b="1"/>
              <a:t>Size of prize </a:t>
            </a:r>
            <a:r>
              <a:rPr lang="en-GB"/>
              <a:t>and</a:t>
            </a:r>
            <a:r>
              <a:rPr lang="en-GB" b="1"/>
              <a:t> key choices</a:t>
            </a:r>
            <a:r>
              <a:rPr lang="en-GB"/>
              <a:t>:</a:t>
            </a:r>
          </a:p>
          <a:p>
            <a:pPr lvl="2">
              <a:spcBef>
                <a:spcPts val="300"/>
              </a:spcBef>
              <a:buSzTx/>
            </a:pPr>
            <a:r>
              <a:rPr lang="en-GB"/>
              <a:t>Where should we play and how can we win?</a:t>
            </a:r>
          </a:p>
          <a:p>
            <a:pPr lvl="2">
              <a:spcBef>
                <a:spcPts val="300"/>
              </a:spcBef>
              <a:buSzTx/>
            </a:pPr>
            <a:r>
              <a:rPr lang="en-GB"/>
              <a:t>How much is each opportunity worth? </a:t>
            </a:r>
          </a:p>
          <a:p>
            <a:pPr lvl="2">
              <a:spcBef>
                <a:spcPts val="300"/>
              </a:spcBef>
              <a:buSzTx/>
            </a:pPr>
            <a:r>
              <a:rPr lang="en-GB"/>
              <a:t>What is the gross full potential per lever?</a:t>
            </a:r>
          </a:p>
          <a:p>
            <a:pPr lvl="2">
              <a:spcBef>
                <a:spcPts val="300"/>
              </a:spcBef>
              <a:buSzTx/>
            </a:pPr>
            <a:r>
              <a:rPr lang="en-GB"/>
              <a:t>What are counter effects, contingencies and investment to account for?</a:t>
            </a:r>
          </a:p>
          <a:p>
            <a:pPr lvl="1">
              <a:spcBef>
                <a:spcPts val="300"/>
              </a:spcBef>
              <a:buSzTx/>
            </a:pPr>
            <a:r>
              <a:rPr lang="en-GB" b="1"/>
              <a:t>Prioritization </a:t>
            </a:r>
            <a:r>
              <a:rPr lang="en-GB"/>
              <a:t>and</a:t>
            </a:r>
            <a:r>
              <a:rPr lang="en-GB" b="1"/>
              <a:t> phasing</a:t>
            </a:r>
          </a:p>
          <a:p>
            <a:pPr lvl="2">
              <a:spcBef>
                <a:spcPts val="300"/>
              </a:spcBef>
              <a:buSzTx/>
            </a:pPr>
            <a:r>
              <a:rPr lang="en-GB"/>
              <a:t>What is right type of VCP for the company (strategy-led, growth-led, cost-led)?</a:t>
            </a:r>
          </a:p>
          <a:p>
            <a:pPr lvl="2">
              <a:spcBef>
                <a:spcPts val="300"/>
              </a:spcBef>
              <a:buSzTx/>
            </a:pPr>
            <a:r>
              <a:rPr lang="en-GB"/>
              <a:t>What’s the right sequencing of value creation opportunities based on type of VCP/impact/ease of implementation? </a:t>
            </a:r>
          </a:p>
          <a:p>
            <a:pPr>
              <a:spcBef>
                <a:spcPts val="900"/>
              </a:spcBef>
              <a:buSzTx/>
            </a:pPr>
            <a:r>
              <a:rPr lang="en-GB"/>
              <a:t>Ultimately, VCPs help to assure, amplify and accelerate equity value creation – and not leave money on the table</a:t>
            </a:r>
          </a:p>
        </p:txBody>
      </p:sp>
    </p:spTree>
    <p:custDataLst>
      <p:tags r:id="rId1"/>
    </p:custDataLst>
    <p:extLst>
      <p:ext uri="{BB962C8B-B14F-4D97-AF65-F5344CB8AC3E}">
        <p14:creationId xmlns:p14="http://schemas.microsoft.com/office/powerpoint/2010/main" val="45809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btfpColumnIndicatorGroup2">
            <a:extLst>
              <a:ext uri="{FF2B5EF4-FFF2-40B4-BE49-F238E27FC236}">
                <a16:creationId xmlns:a16="http://schemas.microsoft.com/office/drawing/2014/main" id="{B9AC4FCF-3F4B-4C11-AD3D-13873A3A594C}"/>
              </a:ext>
            </a:extLst>
          </p:cNvPr>
          <p:cNvGrpSpPr/>
          <p:nvPr/>
        </p:nvGrpSpPr>
        <p:grpSpPr>
          <a:xfrm>
            <a:off x="0" y="6926580"/>
            <a:ext cx="12192000" cy="137160"/>
            <a:chOff x="0" y="6926580"/>
            <a:chExt cx="12192000" cy="137160"/>
          </a:xfrm>
        </p:grpSpPr>
        <p:sp>
          <p:nvSpPr>
            <p:cNvPr id="18" name="btfpColumnGapBlocker996669">
              <a:extLst>
                <a:ext uri="{FF2B5EF4-FFF2-40B4-BE49-F238E27FC236}">
                  <a16:creationId xmlns:a16="http://schemas.microsoft.com/office/drawing/2014/main" id="{101A2ABE-493A-4594-A914-31B8291898F3}"/>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6" name="btfpColumnGapBlocker807392">
              <a:extLst>
                <a:ext uri="{FF2B5EF4-FFF2-40B4-BE49-F238E27FC236}">
                  <a16:creationId xmlns:a16="http://schemas.microsoft.com/office/drawing/2014/main" id="{E4C9DE3E-C307-42C3-A8DD-FA3789B716DE}"/>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4" name="btfpColumnIndicator326156">
              <a:extLst>
                <a:ext uri="{FF2B5EF4-FFF2-40B4-BE49-F238E27FC236}">
                  <a16:creationId xmlns:a16="http://schemas.microsoft.com/office/drawing/2014/main" id="{DDB360D9-38B2-4EFE-A8D9-E7ABE7A5CEA4}"/>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441172">
              <a:extLst>
                <a:ext uri="{FF2B5EF4-FFF2-40B4-BE49-F238E27FC236}">
                  <a16:creationId xmlns:a16="http://schemas.microsoft.com/office/drawing/2014/main" id="{8A61AFC6-CDAE-44F3-A39E-C2097E257832}"/>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9" name="btfpColumnIndicatorGroup1">
            <a:extLst>
              <a:ext uri="{FF2B5EF4-FFF2-40B4-BE49-F238E27FC236}">
                <a16:creationId xmlns:a16="http://schemas.microsoft.com/office/drawing/2014/main" id="{C67F50EB-64A1-4F55-9798-C2C551C4438B}"/>
              </a:ext>
            </a:extLst>
          </p:cNvPr>
          <p:cNvGrpSpPr/>
          <p:nvPr/>
        </p:nvGrpSpPr>
        <p:grpSpPr>
          <a:xfrm>
            <a:off x="0" y="-205740"/>
            <a:ext cx="12192000" cy="137160"/>
            <a:chOff x="0" y="-205740"/>
            <a:chExt cx="12192000" cy="137160"/>
          </a:xfrm>
        </p:grpSpPr>
        <p:sp>
          <p:nvSpPr>
            <p:cNvPr id="17" name="btfpColumnGapBlocker463291">
              <a:extLst>
                <a:ext uri="{FF2B5EF4-FFF2-40B4-BE49-F238E27FC236}">
                  <a16:creationId xmlns:a16="http://schemas.microsoft.com/office/drawing/2014/main" id="{22AA2C3F-95C0-4301-A845-2DB11361EA9D}"/>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5" name="btfpColumnGapBlocker239617">
              <a:extLst>
                <a:ext uri="{FF2B5EF4-FFF2-40B4-BE49-F238E27FC236}">
                  <a16:creationId xmlns:a16="http://schemas.microsoft.com/office/drawing/2014/main" id="{04A57744-4AE0-4740-A27B-57A8B7D1D51C}"/>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894098">
              <a:extLst>
                <a:ext uri="{FF2B5EF4-FFF2-40B4-BE49-F238E27FC236}">
                  <a16:creationId xmlns:a16="http://schemas.microsoft.com/office/drawing/2014/main" id="{727CA4FC-CDBC-45C9-B882-5B99393E5F25}"/>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 name="btfpColumnIndicator762373">
              <a:extLst>
                <a:ext uri="{FF2B5EF4-FFF2-40B4-BE49-F238E27FC236}">
                  <a16:creationId xmlns:a16="http://schemas.microsoft.com/office/drawing/2014/main" id="{2BAA1563-EAC8-4D5B-9D06-DE8A7A02CA96}"/>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8" name="btfpBulletedList585028"/>
          <p:cNvSpPr>
            <a:spLocks noGrp="1"/>
          </p:cNvSpPr>
          <p:nvPr/>
        </p:nvSpPr>
        <p:spPr bwMode="gray">
          <a:xfrm>
            <a:off x="6676294" y="1805725"/>
            <a:ext cx="5185506" cy="1326837"/>
          </a:xfrm>
          <a:prstGeom prst="rect">
            <a:avLst/>
          </a:prstGeom>
          <a:noFill/>
          <a:ln w="9525">
            <a:noFill/>
            <a:miter lim="800000"/>
          </a:ln>
          <a:effectLst/>
        </p:spPr>
        <p:txBody>
          <a:bodyPr vert="horz" wrap="square" lIns="36000" tIns="36000" rIns="36000" bIns="36000"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600">
                <a:solidFill>
                  <a:schemeClr val="tx1"/>
                </a:solidFill>
                <a:latin typeface="Verdana" pitchFamily="34" charset="0"/>
                <a:ea typeface="+mn-ea"/>
                <a:cs typeface="+mn-cs"/>
              </a:defRPr>
            </a:lvl1pPr>
            <a:lvl2pPr marL="447675" indent="-80963" algn="l" defTabSz="981075" rtl="0" eaLnBrk="0" fontAlgn="base" hangingPunct="0">
              <a:spcBef>
                <a:spcPct val="20000"/>
              </a:spcBef>
              <a:spcAft>
                <a:spcPct val="0"/>
              </a:spcAft>
              <a:buClr>
                <a:schemeClr val="tx1"/>
              </a:buClr>
              <a:buChar char="-"/>
              <a:defRPr sz="14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400">
                <a:solidFill>
                  <a:schemeClr val="tx1"/>
                </a:solidFill>
                <a:latin typeface="Verdana" pitchFamily="34" charset="0"/>
              </a:defRPr>
            </a:lvl3pPr>
            <a:lvl4pPr marL="1144588" indent="-206375" algn="l" defTabSz="981075" rtl="0" eaLnBrk="0" fontAlgn="base" hangingPunct="0">
              <a:spcBef>
                <a:spcPct val="20000"/>
              </a:spcBef>
              <a:spcAft>
                <a:spcPct val="0"/>
              </a:spcAft>
              <a:buClr>
                <a:schemeClr val="tx1"/>
              </a:buClr>
              <a:buChar char="-"/>
              <a:defRPr sz="14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0" indent="0">
              <a:spcBef>
                <a:spcPts val="1200"/>
              </a:spcBef>
              <a:spcAft>
                <a:spcPct val="0"/>
              </a:spcAft>
              <a:buNone/>
            </a:pPr>
            <a:r>
              <a:rPr lang="en-GB">
                <a:latin typeface="Arial" panose="020B0604020202020204" pitchFamily="34" charset="0"/>
              </a:rPr>
              <a:t>Returns on future investments will be less shaped by traditional return drivers than </a:t>
            </a:r>
            <a:r>
              <a:rPr lang="en-GB" b="1">
                <a:solidFill>
                  <a:srgbClr val="C00000"/>
                </a:solidFill>
                <a:latin typeface="Arial" panose="020B0604020202020204" pitchFamily="34" charset="0"/>
              </a:rPr>
              <a:t>profit growth</a:t>
            </a:r>
            <a:endParaRPr lang="en-GB" b="1" i="1">
              <a:solidFill>
                <a:srgbClr val="C00000"/>
              </a:solidFill>
              <a:latin typeface="Arial" panose="020B0604020202020204" pitchFamily="34" charset="0"/>
            </a:endParaRPr>
          </a:p>
        </p:txBody>
      </p:sp>
      <p:sp>
        <p:nvSpPr>
          <p:cNvPr id="4" name="BainBulletsConfiguration" hidden="1"/>
          <p:cNvSpPr txBox="1"/>
          <p:nvPr/>
        </p:nvSpPr>
        <p:spPr>
          <a:xfrm>
            <a:off x="1625649" y="11700"/>
            <a:ext cx="8190403" cy="107722"/>
          </a:xfrm>
          <a:prstGeom prst="rect">
            <a:avLst/>
          </a:prstGeom>
          <a:noFill/>
        </p:spPr>
        <p:txBody>
          <a:bodyPr vert="horz" wrap="square" lIns="42122" rIns="42122" rtlCol="0">
            <a:spAutoFit/>
          </a:bodyPr>
          <a:lstStyle/>
          <a:p>
            <a:pPr marL="0" indent="0">
              <a:buNone/>
            </a:pPr>
            <a:r>
              <a:rPr lang="en-GB" sz="100">
                <a:solidFill>
                  <a:srgbClr val="FFFFFF"/>
                </a:solidFill>
              </a:rPr>
              <a:t>33_84 39_84 45_84 52_84 59_84 63_84</a:t>
            </a:r>
          </a:p>
        </p:txBody>
      </p:sp>
      <p:sp>
        <p:nvSpPr>
          <p:cNvPr id="3" name="btfpLayoutConfig" hidden="1"/>
          <p:cNvSpPr txBox="1"/>
          <p:nvPr/>
        </p:nvSpPr>
        <p:spPr bwMode="gray">
          <a:xfrm>
            <a:off x="12700" y="12700"/>
            <a:ext cx="1034505"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overall_0_131854799298775890 columns_1_131878947544491859 10_1_131878940031411317 13_0_131878947566090301 16_1_131878940994848238 20_1_131878941000089842 </a:t>
            </a:r>
          </a:p>
        </p:txBody>
      </p:sp>
      <p:sp>
        <p:nvSpPr>
          <p:cNvPr id="29" name="Title 4"/>
          <p:cNvSpPr txBox="1"/>
          <p:nvPr/>
        </p:nvSpPr>
        <p:spPr>
          <a:xfrm>
            <a:off x="334963" y="1"/>
            <a:ext cx="11522075" cy="876687"/>
          </a:xfrm>
          <a:prstGeom prst="rect">
            <a:avLst/>
          </a:prstGeom>
        </p:spPr>
        <p:txBody>
          <a:bodyPr vert="horz" lIns="216000" tIns="36000" rIns="36000" bIns="72000" rtlCol="0" anchor="b">
            <a:noAutofit/>
          </a:bodyPr>
          <a:lstStyle>
            <a:lvl1pPr algn="l" defTabSz="711200" rtl="0" eaLnBrk="1" latinLnBrk="0" hangingPunct="1">
              <a:lnSpc>
                <a:spcPct val="100000"/>
              </a:lnSpc>
              <a:spcBef>
                <a:spcPct val="0"/>
              </a:spcBef>
              <a:buNone/>
              <a:defRPr sz="2400" kern="1200">
                <a:solidFill>
                  <a:schemeClr val="tx1"/>
                </a:solidFill>
                <a:latin typeface="+mj-lt"/>
                <a:ea typeface="+mj-ea"/>
                <a:cs typeface="+mj-cs"/>
              </a:defRPr>
            </a:lvl1pPr>
          </a:lstStyle>
          <a:p>
            <a:pPr marL="0" indent="0"/>
            <a:endParaRPr lang="en-GB"/>
          </a:p>
        </p:txBody>
      </p:sp>
      <p:sp>
        <p:nvSpPr>
          <p:cNvPr id="7" name="Title 6"/>
          <p:cNvSpPr>
            <a:spLocks noGrp="1"/>
          </p:cNvSpPr>
          <p:nvPr>
            <p:ph type="title"/>
          </p:nvPr>
        </p:nvSpPr>
        <p:spPr/>
        <p:txBody>
          <a:bodyPr/>
          <a:lstStyle/>
          <a:p>
            <a:r>
              <a:rPr lang="en-GB"/>
              <a:t>In current market context, an activist approach and driving profit growth will be essential to unlock equity value</a:t>
            </a:r>
          </a:p>
        </p:txBody>
      </p:sp>
      <p:grpSp>
        <p:nvGrpSpPr>
          <p:cNvPr id="10" name="btfpColumnHeaderBox432899"/>
          <p:cNvGrpSpPr/>
          <p:nvPr>
            <p:custDataLst>
              <p:tags r:id="rId2"/>
            </p:custDataLst>
          </p:nvPr>
        </p:nvGrpSpPr>
        <p:grpSpPr>
          <a:xfrm>
            <a:off x="330200" y="1270000"/>
            <a:ext cx="5495528" cy="315913"/>
            <a:chOff x="330200" y="1270000"/>
            <a:chExt cx="5495528" cy="315913"/>
          </a:xfrm>
        </p:grpSpPr>
        <p:sp>
          <p:nvSpPr>
            <p:cNvPr id="8" name="btfpColumnHeaderBoxText432899"/>
            <p:cNvSpPr txBox="1"/>
            <p:nvPr/>
          </p:nvSpPr>
          <p:spPr bwMode="gray">
            <a:xfrm>
              <a:off x="330200" y="1270000"/>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Future deals will face headwinds…</a:t>
              </a:r>
              <a:endParaRPr lang="en-GB" sz="1600" b="1">
                <a:solidFill>
                  <a:srgbClr val="000000"/>
                </a:solidFill>
              </a:endParaRPr>
            </a:p>
          </p:txBody>
        </p:sp>
        <p:cxnSp>
          <p:nvCxnSpPr>
            <p:cNvPr id="9" name="btfpColumnHeaderBoxLine432899"/>
            <p:cNvCxnSpPr/>
            <p:nvPr/>
          </p:nvCxnSpPr>
          <p:spPr bwMode="gray">
            <a:xfrm>
              <a:off x="330200" y="1585913"/>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3" name="btfpColumnHeaderBox832570"/>
          <p:cNvGrpSpPr/>
          <p:nvPr>
            <p:custDataLst>
              <p:tags r:id="rId3"/>
            </p:custDataLst>
          </p:nvPr>
        </p:nvGrpSpPr>
        <p:grpSpPr>
          <a:xfrm>
            <a:off x="6676294" y="1270000"/>
            <a:ext cx="5185506" cy="315913"/>
            <a:chOff x="6366272" y="1270000"/>
            <a:chExt cx="5495528" cy="315913"/>
          </a:xfrm>
        </p:grpSpPr>
        <p:sp>
          <p:nvSpPr>
            <p:cNvPr id="11" name="btfpColumnHeaderBoxText832570"/>
            <p:cNvSpPr txBox="1"/>
            <p:nvPr/>
          </p:nvSpPr>
          <p:spPr bwMode="gray">
            <a:xfrm>
              <a:off x="6366272" y="1270000"/>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…requiring activism during ownership period</a:t>
              </a:r>
              <a:endParaRPr lang="en-GB" sz="1600" b="1">
                <a:solidFill>
                  <a:srgbClr val="000000"/>
                </a:solidFill>
              </a:endParaRPr>
            </a:p>
          </p:txBody>
        </p:sp>
        <p:cxnSp>
          <p:nvCxnSpPr>
            <p:cNvPr id="12" name="btfpColumnHeaderBoxLine832570"/>
            <p:cNvCxnSpPr/>
            <p:nvPr/>
          </p:nvCxnSpPr>
          <p:spPr bwMode="gray">
            <a:xfrm>
              <a:off x="6366272" y="1585913"/>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65" name="btfpIcon161317"/>
          <p:cNvGrpSpPr/>
          <p:nvPr>
            <p:custDataLst>
              <p:tags r:id="rId4"/>
            </p:custDataLst>
          </p:nvPr>
        </p:nvGrpSpPr>
        <p:grpSpPr>
          <a:xfrm>
            <a:off x="330200" y="5311800"/>
            <a:ext cx="903514" cy="903514"/>
            <a:chOff x="5015220" y="3211374"/>
            <a:chExt cx="1081088" cy="1081088"/>
          </a:xfrm>
        </p:grpSpPr>
        <p:sp>
          <p:nvSpPr>
            <p:cNvPr id="66" name="btfpIconCircle161317"/>
            <p:cNvSpPr/>
            <p:nvPr/>
          </p:nvSpPr>
          <p:spPr bwMode="gray">
            <a:xfrm>
              <a:off x="5015220" y="3211374"/>
              <a:ext cx="1081088" cy="1081088"/>
            </a:xfrm>
            <a:prstGeom prst="ellipse">
              <a:avLst/>
            </a:prstGeom>
            <a:solidFill>
              <a:srgbClr val="CC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pic>
          <p:nvPicPr>
            <p:cNvPr id="67" name="btfpIconLines161317"/>
            <p:cNvPicPr/>
            <p:nvPr/>
          </p:nvPicPr>
          <p:blipFill>
            <a:blip r:embed="rId9"/>
            <a:stretch>
              <a:fillRect/>
            </a:stretch>
          </p:blipFill>
          <p:spPr>
            <a:xfrm>
              <a:off x="5015220" y="3211374"/>
              <a:ext cx="1081088" cy="1081088"/>
            </a:xfrm>
            <a:prstGeom prst="rect">
              <a:avLst/>
            </a:prstGeom>
          </p:spPr>
        </p:pic>
      </p:grpSp>
      <p:cxnSp>
        <p:nvCxnSpPr>
          <p:cNvPr id="22" name="Straight Connector 21"/>
          <p:cNvCxnSpPr/>
          <p:nvPr/>
        </p:nvCxnSpPr>
        <p:spPr bwMode="gray">
          <a:xfrm>
            <a:off x="1389413" y="3291312"/>
            <a:ext cx="4436315" cy="0"/>
          </a:xfrm>
          <a:prstGeom prst="line">
            <a:avLst/>
          </a:prstGeom>
          <a:ln w="952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bwMode="gray">
          <a:xfrm>
            <a:off x="1389413" y="4935649"/>
            <a:ext cx="4436315" cy="0"/>
          </a:xfrm>
          <a:prstGeom prst="line">
            <a:avLst/>
          </a:prstGeom>
          <a:ln w="952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5" name="Isosceles Triangle 24"/>
          <p:cNvSpPr/>
          <p:nvPr/>
        </p:nvSpPr>
        <p:spPr bwMode="gray">
          <a:xfrm rot="5400000">
            <a:off x="3875708" y="3831732"/>
            <a:ext cx="4703106" cy="475902"/>
          </a:xfrm>
          <a:custGeom>
            <a:avLst/>
            <a:gdLst>
              <a:gd name="connsiteX0" fmla="*/ 0 w 3666279"/>
              <a:gd name="connsiteY0" fmla="*/ 976325 h 976325"/>
              <a:gd name="connsiteX1" fmla="*/ 1833140 w 3666279"/>
              <a:gd name="connsiteY1" fmla="*/ 0 h 976325"/>
              <a:gd name="connsiteX2" fmla="*/ 3666279 w 3666279"/>
              <a:gd name="connsiteY2" fmla="*/ 976325 h 976325"/>
              <a:gd name="connsiteX3" fmla="*/ 91440 w 3666279"/>
              <a:gd name="connsiteY3" fmla="*/ 1067765 h 1067765"/>
            </a:gdLst>
            <a:ahLst/>
            <a:cxnLst>
              <a:cxn ang="0">
                <a:pos x="connsiteX0" y="connsiteY0"/>
              </a:cxn>
              <a:cxn ang="0">
                <a:pos x="connsiteX1" y="connsiteY1"/>
              </a:cxn>
              <a:cxn ang="0">
                <a:pos x="connsiteX2" y="connsiteY2"/>
              </a:cxn>
            </a:cxnLst>
            <a:rect l="l" t="t" r="r" b="b"/>
            <a:pathLst>
              <a:path w="3666279" h="976325">
                <a:moveTo>
                  <a:pt x="0" y="976325"/>
                </a:moveTo>
                <a:lnTo>
                  <a:pt x="1833140" y="0"/>
                </a:lnTo>
                <a:lnTo>
                  <a:pt x="3666279" y="976325"/>
                </a:lnTo>
              </a:path>
            </a:pathLst>
          </a:custGeom>
          <a:solidFill>
            <a:schemeClr val="bg1"/>
          </a:solidFill>
          <a:ln w="9525" cap="flat" cmpd="sng" algn="ctr">
            <a:solidFill>
              <a:srgbClr val="CC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70" name="btfpBulletedList585028"/>
          <p:cNvSpPr>
            <a:spLocks noGrp="1"/>
          </p:cNvSpPr>
          <p:nvPr/>
        </p:nvSpPr>
        <p:spPr bwMode="gray">
          <a:xfrm>
            <a:off x="6676294" y="3450062"/>
            <a:ext cx="5185506" cy="1326837"/>
          </a:xfrm>
          <a:prstGeom prst="rect">
            <a:avLst/>
          </a:prstGeom>
          <a:noFill/>
          <a:ln w="9525">
            <a:noFill/>
            <a:miter lim="800000"/>
          </a:ln>
          <a:effectLst/>
        </p:spPr>
        <p:txBody>
          <a:bodyPr vert="horz" wrap="square" lIns="36000" tIns="36000" rIns="36000" bIns="36000"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600">
                <a:solidFill>
                  <a:schemeClr val="tx1"/>
                </a:solidFill>
                <a:latin typeface="Verdana" pitchFamily="34" charset="0"/>
                <a:ea typeface="+mn-ea"/>
                <a:cs typeface="+mn-cs"/>
              </a:defRPr>
            </a:lvl1pPr>
            <a:lvl2pPr marL="447675" indent="-80963" algn="l" defTabSz="981075" rtl="0" eaLnBrk="0" fontAlgn="base" hangingPunct="0">
              <a:spcBef>
                <a:spcPct val="20000"/>
              </a:spcBef>
              <a:spcAft>
                <a:spcPct val="0"/>
              </a:spcAft>
              <a:buClr>
                <a:schemeClr val="tx1"/>
              </a:buClr>
              <a:buChar char="-"/>
              <a:defRPr sz="14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400">
                <a:solidFill>
                  <a:schemeClr val="tx1"/>
                </a:solidFill>
                <a:latin typeface="Verdana" pitchFamily="34" charset="0"/>
              </a:defRPr>
            </a:lvl3pPr>
            <a:lvl4pPr marL="1144588" indent="-206375" algn="l" defTabSz="981075" rtl="0" eaLnBrk="0" fontAlgn="base" hangingPunct="0">
              <a:spcBef>
                <a:spcPct val="20000"/>
              </a:spcBef>
              <a:spcAft>
                <a:spcPct val="0"/>
              </a:spcAft>
              <a:buClr>
                <a:schemeClr val="tx1"/>
              </a:buClr>
              <a:buChar char="-"/>
              <a:defRPr sz="14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0" indent="0">
              <a:spcBef>
                <a:spcPts val="1200"/>
              </a:spcBef>
              <a:spcAft>
                <a:spcPct val="0"/>
              </a:spcAft>
              <a:buNone/>
            </a:pPr>
            <a:r>
              <a:rPr lang="en-GB">
                <a:latin typeface="Arial" panose="020B0604020202020204" pitchFamily="34" charset="0"/>
              </a:rPr>
              <a:t>PE funds will increasingly need to </a:t>
            </a:r>
            <a:r>
              <a:rPr lang="en-GB">
                <a:solidFill>
                  <a:srgbClr val="000000"/>
                </a:solidFill>
                <a:latin typeface="Arial" panose="020B0604020202020204" pitchFamily="34" charset="0"/>
              </a:rPr>
              <a:t>build a </a:t>
            </a:r>
            <a:r>
              <a:rPr lang="en-GB" b="1">
                <a:solidFill>
                  <a:srgbClr val="C00000"/>
                </a:solidFill>
                <a:latin typeface="Arial" panose="020B0604020202020204" pitchFamily="34" charset="0"/>
              </a:rPr>
              <a:t>repeatable model for generating consistent returns</a:t>
            </a:r>
            <a:r>
              <a:rPr lang="en-GB" b="1">
                <a:solidFill>
                  <a:srgbClr val="000000"/>
                </a:solidFill>
                <a:latin typeface="Arial" panose="020B0604020202020204" pitchFamily="34" charset="0"/>
              </a:rPr>
              <a:t> </a:t>
            </a:r>
            <a:r>
              <a:rPr lang="en-GB">
                <a:solidFill>
                  <a:srgbClr val="000000"/>
                </a:solidFill>
                <a:latin typeface="Arial" panose="020B0604020202020204" pitchFamily="34" charset="0"/>
              </a:rPr>
              <a:t>and attract LPs capital</a:t>
            </a:r>
            <a:endParaRPr lang="en-GB" b="1">
              <a:solidFill>
                <a:srgbClr val="000000"/>
              </a:solidFill>
              <a:latin typeface="Arial" panose="020B0604020202020204" pitchFamily="34" charset="0"/>
            </a:endParaRPr>
          </a:p>
        </p:txBody>
      </p:sp>
      <p:sp>
        <p:nvSpPr>
          <p:cNvPr id="72" name="btfpBulletedList585028"/>
          <p:cNvSpPr>
            <a:spLocks noGrp="1"/>
          </p:cNvSpPr>
          <p:nvPr/>
        </p:nvSpPr>
        <p:spPr bwMode="gray">
          <a:xfrm>
            <a:off x="6676294" y="5094399"/>
            <a:ext cx="5185506" cy="1326837"/>
          </a:xfrm>
          <a:prstGeom prst="rect">
            <a:avLst/>
          </a:prstGeom>
          <a:noFill/>
          <a:ln w="9525">
            <a:noFill/>
            <a:miter lim="800000"/>
          </a:ln>
          <a:effectLst/>
        </p:spPr>
        <p:txBody>
          <a:bodyPr vert="horz" wrap="square" lIns="36000" tIns="36000" rIns="36000" bIns="36000"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600">
                <a:solidFill>
                  <a:schemeClr val="tx1"/>
                </a:solidFill>
                <a:latin typeface="Verdana" pitchFamily="34" charset="0"/>
                <a:ea typeface="+mn-ea"/>
                <a:cs typeface="+mn-cs"/>
              </a:defRPr>
            </a:lvl1pPr>
            <a:lvl2pPr marL="447675" indent="-80963" algn="l" defTabSz="981075" rtl="0" eaLnBrk="0" fontAlgn="base" hangingPunct="0">
              <a:spcBef>
                <a:spcPct val="20000"/>
              </a:spcBef>
              <a:spcAft>
                <a:spcPct val="0"/>
              </a:spcAft>
              <a:buClr>
                <a:schemeClr val="tx1"/>
              </a:buClr>
              <a:buChar char="-"/>
              <a:defRPr sz="14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400">
                <a:solidFill>
                  <a:schemeClr val="tx1"/>
                </a:solidFill>
                <a:latin typeface="Verdana" pitchFamily="34" charset="0"/>
              </a:defRPr>
            </a:lvl3pPr>
            <a:lvl4pPr marL="1144588" indent="-206375" algn="l" defTabSz="981075" rtl="0" eaLnBrk="0" fontAlgn="base" hangingPunct="0">
              <a:spcBef>
                <a:spcPct val="20000"/>
              </a:spcBef>
              <a:spcAft>
                <a:spcPct val="0"/>
              </a:spcAft>
              <a:buClr>
                <a:schemeClr val="tx1"/>
              </a:buClr>
              <a:buChar char="-"/>
              <a:defRPr sz="14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marL="0" indent="0">
              <a:spcBef>
                <a:spcPts val="1200"/>
              </a:spcBef>
              <a:spcAft>
                <a:spcPct val="0"/>
              </a:spcAft>
              <a:buNone/>
            </a:pPr>
            <a:r>
              <a:rPr lang="en-GB" b="1">
                <a:solidFill>
                  <a:srgbClr val="C00000"/>
                </a:solidFill>
                <a:latin typeface="Arial" panose="020B0604020202020204" pitchFamily="34" charset="0"/>
              </a:rPr>
              <a:t>Portfolio activism </a:t>
            </a:r>
            <a:r>
              <a:rPr lang="en-GB">
                <a:latin typeface="Arial" panose="020B0604020202020204" pitchFamily="34" charset="0"/>
              </a:rPr>
              <a:t>is a critical step in a PE firm’s differentiated model – </a:t>
            </a:r>
            <a:r>
              <a:rPr lang="en-GB" b="1">
                <a:solidFill>
                  <a:srgbClr val="C00000"/>
                </a:solidFill>
                <a:latin typeface="Arial" panose="020B0604020202020204" pitchFamily="34" charset="0"/>
              </a:rPr>
              <a:t>it unlocks the value in a deal</a:t>
            </a:r>
          </a:p>
        </p:txBody>
      </p:sp>
      <p:sp>
        <p:nvSpPr>
          <p:cNvPr id="30" name="Rectangle 29"/>
          <p:cNvSpPr/>
          <p:nvPr/>
        </p:nvSpPr>
        <p:spPr bwMode="gray">
          <a:xfrm>
            <a:off x="1389413" y="1805725"/>
            <a:ext cx="4436315" cy="132683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spcBef>
                <a:spcPts val="912"/>
              </a:spcBef>
              <a:buSzTx/>
              <a:buNone/>
            </a:pPr>
            <a:r>
              <a:rPr lang="en-GB">
                <a:solidFill>
                  <a:schemeClr val="tx1"/>
                </a:solidFill>
                <a:cs typeface="Courier New" panose="02070309020205020404" pitchFamily="49" charset="0"/>
              </a:rPr>
              <a:t>Risk of</a:t>
            </a:r>
            <a:r>
              <a:rPr lang="en-GB" b="1">
                <a:solidFill>
                  <a:schemeClr val="tx1"/>
                </a:solidFill>
                <a:cs typeface="Courier New" panose="02070309020205020404" pitchFamily="49" charset="0"/>
              </a:rPr>
              <a:t> macro-economic cool-down </a:t>
            </a:r>
            <a:r>
              <a:rPr lang="en-GB">
                <a:solidFill>
                  <a:schemeClr val="tx1"/>
                </a:solidFill>
                <a:cs typeface="Courier New" panose="02070309020205020404" pitchFamily="49" charset="0"/>
              </a:rPr>
              <a:t>–</a:t>
            </a:r>
            <a:br>
              <a:rPr lang="en-GB">
                <a:solidFill>
                  <a:schemeClr val="tx1"/>
                </a:solidFill>
                <a:cs typeface="Courier New" panose="02070309020205020404" pitchFamily="49" charset="0"/>
              </a:rPr>
            </a:br>
            <a:r>
              <a:rPr lang="en-GB">
                <a:solidFill>
                  <a:schemeClr val="tx1"/>
                </a:solidFill>
                <a:cs typeface="Courier New" panose="02070309020205020404" pitchFamily="49" charset="0"/>
              </a:rPr>
              <a:t>with regional differences</a:t>
            </a:r>
          </a:p>
        </p:txBody>
      </p:sp>
      <p:sp>
        <p:nvSpPr>
          <p:cNvPr id="73" name="Rectangle 72"/>
          <p:cNvSpPr/>
          <p:nvPr/>
        </p:nvSpPr>
        <p:spPr bwMode="gray">
          <a:xfrm>
            <a:off x="1389413" y="3450062"/>
            <a:ext cx="4436315" cy="132683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spcBef>
                <a:spcPts val="912"/>
              </a:spcBef>
              <a:buSzTx/>
              <a:buNone/>
            </a:pPr>
            <a:r>
              <a:rPr lang="en-GB">
                <a:solidFill>
                  <a:schemeClr val="tx1"/>
                </a:solidFill>
                <a:cs typeface="Courier New" panose="02070309020205020404" pitchFamily="49" charset="0"/>
              </a:rPr>
              <a:t>Historical record </a:t>
            </a:r>
            <a:r>
              <a:rPr lang="en-GB" b="1">
                <a:solidFill>
                  <a:schemeClr val="tx1"/>
                </a:solidFill>
                <a:cs typeface="Courier New" panose="02070309020205020404" pitchFamily="49" charset="0"/>
              </a:rPr>
              <a:t>high multiples will</a:t>
            </a:r>
            <a:br>
              <a:rPr lang="en-GB" b="1">
                <a:solidFill>
                  <a:schemeClr val="tx1"/>
                </a:solidFill>
                <a:cs typeface="Courier New" panose="02070309020205020404" pitchFamily="49" charset="0"/>
              </a:rPr>
            </a:br>
            <a:r>
              <a:rPr lang="en-GB" b="1">
                <a:solidFill>
                  <a:schemeClr val="tx1"/>
                </a:solidFill>
                <a:cs typeface="Courier New" panose="02070309020205020404" pitchFamily="49" charset="0"/>
              </a:rPr>
              <a:t>eventually go down</a:t>
            </a:r>
            <a:endParaRPr lang="en-GB">
              <a:solidFill>
                <a:schemeClr val="tx1"/>
              </a:solidFill>
              <a:cs typeface="Courier New" panose="02070309020205020404" pitchFamily="49" charset="0"/>
            </a:endParaRPr>
          </a:p>
        </p:txBody>
      </p:sp>
      <p:sp>
        <p:nvSpPr>
          <p:cNvPr id="75" name="Rectangle 74"/>
          <p:cNvSpPr/>
          <p:nvPr/>
        </p:nvSpPr>
        <p:spPr bwMode="gray">
          <a:xfrm>
            <a:off x="1389413" y="5094399"/>
            <a:ext cx="4436315" cy="132683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spcBef>
                <a:spcPts val="912"/>
              </a:spcBef>
              <a:buSzTx/>
              <a:buNone/>
            </a:pPr>
            <a:r>
              <a:rPr lang="en-GB">
                <a:solidFill>
                  <a:schemeClr val="tx1"/>
                </a:solidFill>
                <a:cs typeface="Courier New" panose="02070309020205020404" pitchFamily="49" charset="0"/>
              </a:rPr>
              <a:t>Rising interest rates and tightening lending conditions will </a:t>
            </a:r>
            <a:r>
              <a:rPr lang="en-GB" b="1">
                <a:solidFill>
                  <a:schemeClr val="tx1"/>
                </a:solidFill>
                <a:cs typeface="Courier New" panose="02070309020205020404" pitchFamily="49" charset="0"/>
              </a:rPr>
              <a:t>reduce leverage headroom</a:t>
            </a:r>
          </a:p>
        </p:txBody>
      </p:sp>
      <p:cxnSp>
        <p:nvCxnSpPr>
          <p:cNvPr id="76" name="Straight Connector 75"/>
          <p:cNvCxnSpPr/>
          <p:nvPr/>
        </p:nvCxnSpPr>
        <p:spPr bwMode="gray">
          <a:xfrm>
            <a:off x="6676293" y="3291312"/>
            <a:ext cx="5185506" cy="0"/>
          </a:xfrm>
          <a:prstGeom prst="line">
            <a:avLst/>
          </a:prstGeom>
          <a:ln w="952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gray">
          <a:xfrm>
            <a:off x="6676294" y="4935649"/>
            <a:ext cx="5185506" cy="0"/>
          </a:xfrm>
          <a:prstGeom prst="line">
            <a:avLst/>
          </a:prstGeom>
          <a:ln w="952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nvGrpSpPr>
          <p:cNvPr id="39" name="btfpIcon312439"/>
          <p:cNvGrpSpPr/>
          <p:nvPr>
            <p:custDataLst>
              <p:tags r:id="rId5"/>
            </p:custDataLst>
          </p:nvPr>
        </p:nvGrpSpPr>
        <p:grpSpPr>
          <a:xfrm>
            <a:off x="330200" y="1977443"/>
            <a:ext cx="903514" cy="903514"/>
            <a:chOff x="7597184" y="3461485"/>
            <a:chExt cx="1081088" cy="1081088"/>
          </a:xfrm>
        </p:grpSpPr>
        <p:sp>
          <p:nvSpPr>
            <p:cNvPr id="40" name="btfpIconCircle312439"/>
            <p:cNvSpPr>
              <a:spLocks noChangeArrowheads="1"/>
            </p:cNvSpPr>
            <p:nvPr/>
          </p:nvSpPr>
          <p:spPr bwMode="auto">
            <a:xfrm>
              <a:off x="7597184" y="3461485"/>
              <a:ext cx="1081088" cy="1081088"/>
            </a:xfrm>
            <a:prstGeom prst="ellipse">
              <a:avLst/>
            </a:prstGeom>
            <a:solidFill>
              <a:srgbClr val="CC0000"/>
            </a:solidFill>
            <a:ln>
              <a:noFill/>
            </a:ln>
          </p:spPr>
          <p:txBody>
            <a:bodyPr vert="horz" wrap="square" lIns="86817" tIns="43408" rIns="86817" bIns="43408" numCol="1" anchor="t" anchorCtr="0" compatLnSpc="1">
              <a:prstTxWarp prst="textNoShape">
                <a:avLst/>
              </a:prstTxWarp>
            </a:bodyPr>
            <a:lstStyle/>
            <a:p>
              <a:pPr algn="ctr"/>
              <a:endParaRPr lang="en-GB" sz="1519"/>
            </a:p>
          </p:txBody>
        </p:sp>
        <p:pic>
          <p:nvPicPr>
            <p:cNvPr id="41" name="btfpIconLines312439"/>
            <p:cNvPicPr/>
            <p:nvPr/>
          </p:nvPicPr>
          <p:blipFill>
            <a:blip r:embed="rId10"/>
            <a:stretch>
              <a:fillRect/>
            </a:stretch>
          </p:blipFill>
          <p:spPr>
            <a:xfrm>
              <a:off x="7597184" y="3461485"/>
              <a:ext cx="1081088" cy="1081088"/>
            </a:xfrm>
            <a:prstGeom prst="rect">
              <a:avLst/>
            </a:prstGeom>
          </p:spPr>
        </p:pic>
      </p:grpSp>
      <p:grpSp>
        <p:nvGrpSpPr>
          <p:cNvPr id="42" name="btfpIcon849889"/>
          <p:cNvGrpSpPr/>
          <p:nvPr>
            <p:custDataLst>
              <p:tags r:id="rId6"/>
            </p:custDataLst>
          </p:nvPr>
        </p:nvGrpSpPr>
        <p:grpSpPr>
          <a:xfrm>
            <a:off x="330200" y="3644622"/>
            <a:ext cx="903514" cy="903514"/>
            <a:chOff x="7230587" y="962819"/>
            <a:chExt cx="1081088" cy="1081088"/>
          </a:xfrm>
        </p:grpSpPr>
        <p:sp>
          <p:nvSpPr>
            <p:cNvPr id="43" name="btfpIconCircle849889"/>
            <p:cNvSpPr>
              <a:spLocks noChangeArrowheads="1"/>
            </p:cNvSpPr>
            <p:nvPr/>
          </p:nvSpPr>
          <p:spPr bwMode="auto">
            <a:xfrm>
              <a:off x="7230587" y="962819"/>
              <a:ext cx="1081088" cy="1081088"/>
            </a:xfrm>
            <a:prstGeom prst="ellipse">
              <a:avLst/>
            </a:prstGeom>
            <a:solidFill>
              <a:srgbClr val="CC0000"/>
            </a:solidFill>
            <a:ln>
              <a:noFill/>
            </a:ln>
          </p:spPr>
          <p:txBody>
            <a:bodyPr vert="horz" wrap="square" lIns="86817" tIns="43408" rIns="86817" bIns="43408" numCol="1" anchor="t" anchorCtr="0" compatLnSpc="1">
              <a:prstTxWarp prst="textNoShape">
                <a:avLst/>
              </a:prstTxWarp>
            </a:bodyPr>
            <a:lstStyle/>
            <a:p>
              <a:pPr algn="ctr"/>
              <a:endParaRPr lang="en-GB" sz="1519"/>
            </a:p>
          </p:txBody>
        </p:sp>
        <p:pic>
          <p:nvPicPr>
            <p:cNvPr id="44" name="btfpIconLines849889"/>
            <p:cNvPicPr/>
            <p:nvPr/>
          </p:nvPicPr>
          <p:blipFill>
            <a:blip r:embed="rId11"/>
            <a:stretch>
              <a:fillRect/>
            </a:stretch>
          </p:blipFill>
          <p:spPr>
            <a:xfrm flipV="1">
              <a:off x="7230587" y="962819"/>
              <a:ext cx="1081088" cy="1081088"/>
            </a:xfrm>
            <a:prstGeom prst="rect">
              <a:avLst/>
            </a:prstGeom>
          </p:spPr>
        </p:pic>
      </p:grpSp>
    </p:spTree>
    <p:custDataLst>
      <p:tags r:id="rId1"/>
    </p:custDataLst>
    <p:extLst>
      <p:ext uri="{BB962C8B-B14F-4D97-AF65-F5344CB8AC3E}">
        <p14:creationId xmlns:p14="http://schemas.microsoft.com/office/powerpoint/2010/main" val="331847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btfpColumnIndicatorGroup2">
            <a:extLst>
              <a:ext uri="{FF2B5EF4-FFF2-40B4-BE49-F238E27FC236}">
                <a16:creationId xmlns:a16="http://schemas.microsoft.com/office/drawing/2014/main" id="{D73129C8-5CB3-4204-91B9-BE12EE534124}"/>
              </a:ext>
            </a:extLst>
          </p:cNvPr>
          <p:cNvGrpSpPr/>
          <p:nvPr/>
        </p:nvGrpSpPr>
        <p:grpSpPr>
          <a:xfrm>
            <a:off x="0" y="6926580"/>
            <a:ext cx="12192000" cy="137160"/>
            <a:chOff x="0" y="6926580"/>
            <a:chExt cx="12192000" cy="137160"/>
          </a:xfrm>
        </p:grpSpPr>
        <p:sp>
          <p:nvSpPr>
            <p:cNvPr id="25" name="btfpColumnGapBlocker574223">
              <a:extLst>
                <a:ext uri="{FF2B5EF4-FFF2-40B4-BE49-F238E27FC236}">
                  <a16:creationId xmlns:a16="http://schemas.microsoft.com/office/drawing/2014/main" id="{89EF1C47-327D-49CD-A114-44D5A197F2C9}"/>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3" name="btfpColumnGapBlocker271367">
              <a:extLst>
                <a:ext uri="{FF2B5EF4-FFF2-40B4-BE49-F238E27FC236}">
                  <a16:creationId xmlns:a16="http://schemas.microsoft.com/office/drawing/2014/main" id="{63468221-13CE-4A43-BF6B-464643D9D92A}"/>
                </a:ext>
              </a:extLst>
            </p:cNvPr>
            <p:cNvSpPr/>
            <p:nvPr/>
          </p:nvSpPr>
          <p:spPr bwMode="gray">
            <a:xfrm>
              <a:off x="5825728"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7" name="btfpColumnIndicator407730">
              <a:extLst>
                <a:ext uri="{FF2B5EF4-FFF2-40B4-BE49-F238E27FC236}">
                  <a16:creationId xmlns:a16="http://schemas.microsoft.com/office/drawing/2014/main" id="{56F3C7B9-FAB0-4DE0-8532-231CE3C26979}"/>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3" name="btfpColumnIndicator423752">
              <a:extLst>
                <a:ext uri="{FF2B5EF4-FFF2-40B4-BE49-F238E27FC236}">
                  <a16:creationId xmlns:a16="http://schemas.microsoft.com/office/drawing/2014/main" id="{B9B4F345-B805-419F-8F04-2433C5222A67}"/>
                </a:ext>
              </a:extLst>
            </p:cNvPr>
            <p:cNvCxnSpPr/>
            <p:nvPr/>
          </p:nvCxnSpPr>
          <p:spPr bwMode="gray">
            <a:xfrm flipV="1">
              <a:off x="636627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1" name="btfpColumnGapBlocker870106">
              <a:extLst>
                <a:ext uri="{FF2B5EF4-FFF2-40B4-BE49-F238E27FC236}">
                  <a16:creationId xmlns:a16="http://schemas.microsoft.com/office/drawing/2014/main" id="{9AB6B78E-7E1C-4FBE-AF38-01AF21D9FB30}"/>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9" name="btfpColumnIndicator186652">
              <a:extLst>
                <a:ext uri="{FF2B5EF4-FFF2-40B4-BE49-F238E27FC236}">
                  <a16:creationId xmlns:a16="http://schemas.microsoft.com/office/drawing/2014/main" id="{F641407A-EBBF-4642-BBAE-5963058BEFAA}"/>
                </a:ext>
              </a:extLst>
            </p:cNvPr>
            <p:cNvCxnSpPr/>
            <p:nvPr/>
          </p:nvCxnSpPr>
          <p:spPr bwMode="gray">
            <a:xfrm flipV="1">
              <a:off x="582572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453510">
              <a:extLst>
                <a:ext uri="{FF2B5EF4-FFF2-40B4-BE49-F238E27FC236}">
                  <a16:creationId xmlns:a16="http://schemas.microsoft.com/office/drawing/2014/main" id="{B7EAA1FE-F6E0-4E30-AE88-77921CF868D2}"/>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6" name="btfpColumnIndicatorGroup1">
            <a:extLst>
              <a:ext uri="{FF2B5EF4-FFF2-40B4-BE49-F238E27FC236}">
                <a16:creationId xmlns:a16="http://schemas.microsoft.com/office/drawing/2014/main" id="{E9FEADEA-78FF-4DB0-9F5E-FAC40C463DF6}"/>
              </a:ext>
            </a:extLst>
          </p:cNvPr>
          <p:cNvGrpSpPr/>
          <p:nvPr/>
        </p:nvGrpSpPr>
        <p:grpSpPr>
          <a:xfrm>
            <a:off x="0" y="-205740"/>
            <a:ext cx="12192000" cy="137160"/>
            <a:chOff x="0" y="-205740"/>
            <a:chExt cx="12192000" cy="137160"/>
          </a:xfrm>
        </p:grpSpPr>
        <p:sp>
          <p:nvSpPr>
            <p:cNvPr id="24" name="btfpColumnGapBlocker287705">
              <a:extLst>
                <a:ext uri="{FF2B5EF4-FFF2-40B4-BE49-F238E27FC236}">
                  <a16:creationId xmlns:a16="http://schemas.microsoft.com/office/drawing/2014/main" id="{463EC50A-00C5-455B-B239-8ED2EEAB4B3D}"/>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1" name="btfpColumnGapBlocker427378">
              <a:extLst>
                <a:ext uri="{FF2B5EF4-FFF2-40B4-BE49-F238E27FC236}">
                  <a16:creationId xmlns:a16="http://schemas.microsoft.com/office/drawing/2014/main" id="{74E5A491-72CF-4ED3-8508-E75231031587}"/>
                </a:ext>
              </a:extLst>
            </p:cNvPr>
            <p:cNvSpPr/>
            <p:nvPr/>
          </p:nvSpPr>
          <p:spPr bwMode="gray">
            <a:xfrm>
              <a:off x="5825728"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6" name="btfpColumnIndicator629923">
              <a:extLst>
                <a:ext uri="{FF2B5EF4-FFF2-40B4-BE49-F238E27FC236}">
                  <a16:creationId xmlns:a16="http://schemas.microsoft.com/office/drawing/2014/main" id="{6C1D8097-707E-4B49-B7FF-17C92FEACED7}"/>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2" name="btfpColumnIndicator273802">
              <a:extLst>
                <a:ext uri="{FF2B5EF4-FFF2-40B4-BE49-F238E27FC236}">
                  <a16:creationId xmlns:a16="http://schemas.microsoft.com/office/drawing/2014/main" id="{157156BA-41F0-4137-8A58-EA5A6D18D3BB}"/>
                </a:ext>
              </a:extLst>
            </p:cNvPr>
            <p:cNvCxnSpPr/>
            <p:nvPr/>
          </p:nvCxnSpPr>
          <p:spPr bwMode="gray">
            <a:xfrm flipV="1">
              <a:off x="636627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0" name="btfpColumnGapBlocker642751">
              <a:extLst>
                <a:ext uri="{FF2B5EF4-FFF2-40B4-BE49-F238E27FC236}">
                  <a16:creationId xmlns:a16="http://schemas.microsoft.com/office/drawing/2014/main" id="{AB31F24B-CE7F-40ED-8A91-5D0EEE2FA563}"/>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476698">
              <a:extLst>
                <a:ext uri="{FF2B5EF4-FFF2-40B4-BE49-F238E27FC236}">
                  <a16:creationId xmlns:a16="http://schemas.microsoft.com/office/drawing/2014/main" id="{7EA71A66-27B9-4A87-BC69-DAA3B60454B3}"/>
                </a:ext>
              </a:extLst>
            </p:cNvPr>
            <p:cNvCxnSpPr/>
            <p:nvPr/>
          </p:nvCxnSpPr>
          <p:spPr bwMode="gray">
            <a:xfrm flipV="1">
              <a:off x="582572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 name="btfpColumnIndicator651046">
              <a:extLst>
                <a:ext uri="{FF2B5EF4-FFF2-40B4-BE49-F238E27FC236}">
                  <a16:creationId xmlns:a16="http://schemas.microsoft.com/office/drawing/2014/main" id="{17271F91-80C7-4FB5-B235-2479FB90D3DF}"/>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15" name="BainBulletsConfiguration" hidden="1"/>
          <p:cNvSpPr txBox="1"/>
          <p:nvPr/>
        </p:nvSpPr>
        <p:spPr>
          <a:xfrm>
            <a:off x="1625649" y="11700"/>
            <a:ext cx="8190403" cy="107722"/>
          </a:xfrm>
          <a:prstGeom prst="rect">
            <a:avLst/>
          </a:prstGeom>
          <a:noFill/>
        </p:spPr>
        <p:txBody>
          <a:bodyPr vert="horz" wrap="square" lIns="42122" rIns="42122" rtlCol="0">
            <a:spAutoFit/>
          </a:bodyPr>
          <a:lstStyle/>
          <a:p>
            <a:endParaRPr lang="en-GB" sz="100">
              <a:solidFill>
                <a:srgbClr val="FFFFFF"/>
              </a:solidFill>
            </a:endParaRPr>
          </a:p>
        </p:txBody>
      </p:sp>
      <p:sp>
        <p:nvSpPr>
          <p:cNvPr id="14" name="Text Box 13"/>
          <p:cNvSpPr txBox="1">
            <a:spLocks noChangeArrowheads="1"/>
          </p:cNvSpPr>
          <p:nvPr>
            <p:custDataLst>
              <p:tags r:id="rId2"/>
            </p:custDataLst>
          </p:nvPr>
        </p:nvSpPr>
        <p:spPr bwMode="auto">
          <a:xfrm>
            <a:off x="330199" y="6438301"/>
            <a:ext cx="11531600" cy="127599"/>
          </a:xfrm>
          <a:prstGeom prst="rect">
            <a:avLst/>
          </a:prstGeom>
          <a:noFill/>
          <a:ln w="19050" algn="ctr">
            <a:noFill/>
            <a:miter lim="800000"/>
            <a:headEnd type="none" w="sm" len="sm"/>
            <a:tailEnd type="none" w="sm" len="sm"/>
          </a:ln>
        </p:spPr>
        <p:txBody>
          <a:bodyPr wrap="square" lIns="0" tIns="0" rIns="0" bIns="0" anchor="b">
            <a:spAutoFit/>
          </a:bodyPr>
          <a:lstStyle/>
          <a:p>
            <a:pPr marL="0" indent="0" defTabSz="883479">
              <a:spcBef>
                <a:spcPct val="0"/>
              </a:spcBef>
              <a:buNone/>
            </a:pPr>
            <a:r>
              <a:rPr lang="en-GB" sz="800">
                <a:solidFill>
                  <a:srgbClr val="000000"/>
                </a:solidFill>
                <a:latin typeface="Arial" panose="020B0604020202020204" pitchFamily="34" charset="0"/>
              </a:rPr>
              <a:t>Source: PE Firm Example</a:t>
            </a:r>
          </a:p>
        </p:txBody>
      </p:sp>
      <p:sp>
        <p:nvSpPr>
          <p:cNvPr id="20" name="Rectangle 19" descr="Enter Chart Description Here:&#10;&#10;End of Chart Description&#10;DO NOT ALTER TEXT BELOW THIS POINT! IF YOU DO YOUR CHART WILL NOT BE EDITABLE!&#10;mkkoexcel__~~~~~~~~~~False~~False~~Falsemkko__4HooU0THZk28POP9trq+pbTvvzd/gcV8t56cq85kb3NDTsUhojRA0EsgEHHMH7oYP1SYpn09ysXVivguJdhTvfyVMsBLTGvcX7WPTor/CmV9WzVfHy8CnMUuNyY3ZV473ScLfQTvveA/j0bn2fyJT/1XWBTdM9AhF+ExlJ/xLQzBZfiIiuQBaQzIGWXVDFoem/VVWHtmDjiHMMB8tiU/YMVNjdFXVUxqZYv5JOZz46Jl4oMeQknpcuT0iVUsJQqtCIv1LuNvveGL6ZzQfkNnHLInY4LWAIuvppyo/ZYZlceZq6mKGr7LSa2M0PMUlmyaDqflrquTglJ0JMf0cNrIg7ESFII/6J0/uS4qaEFBTliKrdUwCqX8Q0qN1AiUCkjYoxLgu3YrYPx/pdcB/A+yDlwEjD4dx98Ikae6OQpj3KFNG1s1VtbSNy9A/LNnuNum+YDywW2u+lu3esep8gpsbAQWPlQDIjma0M75mhYaaCOf4N1Jdi3Vps7nhtXDOmDW0rM2VpAi8zqQX863o4L4asAC33A+BsBxkBU04VWKLvmUsgO+hIxUBKMrZVFWR3/3WcXwkztJygYjE0bQmob2S6GSWN0hhCtVeB70Zp4pmiHaqM8LO7to+/2hUkbIAgI3rv3E1FWlfMjz/tg0sT7rQqJfslXy+fpQCOy1+/0EfIYkxV/62z1WehR8xw002ANKQYYi4s01FSxA+g6i2VfhRWn/q7FilxbC56aqkiwVg2HNB9e0dEg2HdvMd9LNvEhxJHWHgZfpGlzkxIiQu2GovSaBT84/hDKoO8g7puQG29OJH35/T2FRXx1IaRog/gKCZTZUqjGGdfq6/Odle9ZLYcQCELjjDlD/66Szz+1wZRH1nLbRLnQcVzYGzcGg/NAFv/M5zv+V+RfJSrhfPrXj90by+ahV32lX5QKvyJSjMuhmujcoFkv1W6mm81cp8KJedn48Pa1hGAyaVoeM7S1hdUjSy4O+r71sSBkbFGBYH2Vqav1qie4Pf6bDTF6nO9cwF51i3No2lg8SSQAVjqBVLkwr+8o+XbOURz62uI9X8sHgYr/+hQ/6A10VlNh0p5NX3NPn45NJoW65B7VwjLUSNVuwsIoRLdxIpbjzfnMk2tOKqVu0zTfxI+jiNOR6Gt7aH78ZEuajdB4PglOFe2jjF7cnJUbU18lKUkgfmXhQtdLvOMGZFxixncz6n3+CUxY57QyiHg28ddWZBuDLXMn8x2WkWcprWYkCIezhNxd9cp4ulUFYkszMadSdLE8557XDXAYUlzVm6/EUm7s+FD706ohKbZ8bw0pl1bAOWcksct9nS2tBFSz+hwxgiPJjcqXXhCFiTdlnWzz3UAvRNxjB74fNKl+rIeAVvfetmi6XO46JwRRHqD/NA0A0cJUbKDyNIEOqDwVEcKoyBB9ZDkvOKhbMj9SaoiKIO+//cAUqElFT/AawALssk8Txt4QDbAL9y/B4aZDlBE4+hS+aMftU1oJui8nwFZvZXgqWhxBoydvee+jTi9hu4CYi04N4Op0vOlUnNkgbnM1QCBDdTziaNN1sGTPUQ/bwWHQV0ilUTpj12lnymfvIcXbdqkizz7hbMrMfJ8D+8c7rXBV4C1dvlJCI4JFlFDBxrrJHbmMAO98gGscvHEl04lp9aTVHMT1LvCYK+hqsClcEGwiLSaE3WDpze0l28hLP6KTs0MFSG51YrUoD/ZKHHh6GJNI3p4clQQ9IxAhi32PLZB0obCveswyWMlE9K7RXsxy1c9NSeiPE08tWuZoFLM/HwM13dJN7vFyL1KD8OCJeJY0iYD8U8VMWgovXl/qOZ/eW5hEQdl3Xyx2DLjykYx7fpzIPQD69b7y3tAwTolPUz6qiG1yBWui6gt/XWETwmMXIdYe4y+L4TLimS/N4BxQ6u1N5UQVhPNVNEdbO5sspBhBm+5Nclr8vXR4fXzytdKAZGuMGCHxuzpgJRegT6cLHP3DggpZ3gTgExwoMWtlX8NBhY/tmo9UTNxdQm2fL/ndqOKqQ+up+Q4SKwVrL5dZxracMlh/wtYdzv3OGD+QwBwn/ahnZi/jMBxYhElEYesZuSHlzuOYpYTOj53TGJcYI+kV2h5vj8rSia9tHQPD0Wf+Fsh9ZRTb7sISQgIy+CAUvkVQNfyToJ96VW+Zl6D/5WWCZxP5//xpDDZ9DeMCdVjf8baL5X8UyKKYMJDKwsc/wwJlHKz2J9VNoXgTHdYKpu/IDMu8IhygjvXZHDib/JXPDCG6Ipz0HzZjEBtV624PjeRAXlX5QSGrGue4MnxOlfneDPKSZnqNFH9hyJZjUK1KcSy8RwhfVemx0YfFNqV9WQZvXt/uE5+CA4rMWLnCboCFw8wRiJ205jbpWthYFJAJuWNvdIcUETS6NaFAKtoUETzdeM4uA0K8lQrWnY9wRCjyZJaGZgxCi8prBQMNVoeq93BJs/07fYGZGI54HoXPKMDbNFeXgGMx3q17AexmZthsYhv41BEyI/m4k/vR3AGpuYIxuztWAzhNh7iAkH5BCz0M4z78UCKiQwAU4pRTW1Bm9s+kfmkW5s70FowoomSJKpC2ZG13HM5EW8wCIg5Hdq+c1ofzK3UDcn0F8ESdE8VR6uNCBN/TVZzjzUfHJEb/OBJhm5n2U+hS7nunrzWt546DuEQLZ6jUDW1GAiQQZ2eA2RPEfB4AMAnwMgVs2VWT/e7NeqcIeuVKTHo42p9HMc8/CQwpCsv6uTVDPROqMhAbUKDPGFmoS2mRytZCUCQHhCnaSzFxumJm4V6RvY7a+haeGxVxCYJosR9uG2KjUI/J/F9jW2SWs81ksY6Tpic+oESqC2jWWTL6Ew8+ripv16SGoYRYwNNj7UigEFI3tm6gNHPsDKHr1xOuP3IgQMvP70nk+marHk102PelLL1JKPvDFMOWTFvZQK+437EcGiGKfo0r8td5uahiRT8W1NTQDy1PZlVnM6nkjrJJtskkhy3ekUPxGZ+MDVvIUfTfwurbopSwzQtrlNYP1YnbwVxsZo9LjDzzqBXFkrlx4f6iy4lK7bX5IvZcYXranAysg4t7o5QpF9G95p2CGdHIiExTE04SJ9eCjxrGghq8WZc0C3tqFUJA2M25xvbZe8PH4Fim5v/8Ot2uiEOpUOV+k5ChEndRW9S8e84+NeDWVpPQph8HGNPIQwuQ1uJe3VWTo+1N1dN+jCh1MGckeRSdO7FomiB5X0zV3HeRKkaIyJhSqlop0DVlFAbtMDlWYTGOP5eycno3uVFEscNeM82/nUSeiBTbVMj+20nHJAd8Jd1yuZlwp2FaGO5FXxHJ1Ar/7SwXxRJJO2m1y/PUbxEn8vjr3QFP8f1i6kNOUCKz71OKBj0NzOWtRfbkf4fIkvpgUnO2TY6IrEmeUkaHYn91R+9eNkhgf5fCjt+OWrAwsBwI90h67vKl1b1tDkaA9+ZIpAsjkGhCrv3vuUZF0jgYo3prLKSIqz/RmeiMDTycKLZ8rv1epZIAO+uDBig+7hj8rTMMNfTaqatTtYc2w9mZIez4AlNXUlyn2jcfI3GJ/X5BsOy4x5fBWlnbnA3FNG+BLelXaD8QPDydzvU6sVwfdNTqSv7XO8QAuRaG50AoHLyarFspGYTgyc3LKcAPS6f3/LEh+8DVIR4DdJji+/fCJH8MF0b4/hN3q5JHgXeU4g1oj/2MT5V47iWyXgZkySNHJ9TXvi/UjCtKP+La9QE3k5l0+rQ0einc8QQpNQoNqGQ2XsgAiCCVZtBtMj5SJK2FDbLqIoaVTJGS7JNZF6L3h19PDKIeHT12dMNkqnkkWMzlEWnuJxWHIxqmYS3GGebcCsDk8mvzIVyguy6MCIrrthPoWZ/zjTOoaeTuqQqCD8PXU9EmbgyU31vxTlosSEz/DxqGMtDI7SMIx9B3pntjGTQmJRSNcTvk6O542zlejxLl8KCzfg24qG/06uxvAbqbFXZHl3Ohtmlt9xArcEU2Ph1YAl8D+a1ODRo7Hu+vY0jPZm+lr4TmgpKy9robKejK2/gBgHH1vwXUQFhjIxYXLWXfKW8oNvCdJZze93VFktrOV0KD9nC88A1GxGvxyPHgZ+mhtGXrb4J+2Kb0nhMeSsaK5BAeAHm2YhBL6m5kjLRNJ+hbQKLLXwYP/+qMhSPmSoynHnEToFdMOMX84dtJX2QLbWEtXccy+FxW+Y10ze7koTH8fJWpdR2D7AAhGpdUvtq29z7kWjtyqw92DyXfGNava/UEeMxNhbx5rmFG63dJgfn30HyyYq8T59N0A7sTPfWtOADqv8LDbPHBqdS2yprVNxrEQy0jRAkQozqr0vLy3okqm+ke6yQAyWUxj9stao1DRADS7Tbvz4MHoOtc8wXobLPfLVMrBUxpBqYDcxazoKxpXRIiZ4BoRGNO4ly7H7jMTFWVm1ntpvNL0keVHVCCOVzY358jpgoPGQFzeydkaUc8qVdc7VwkWEgpAHKCMAPFx6PHN5odz96wY2mQh7phylAqG1fMpG2d9C6Y9GX6DBRME/dr7t13vVy5VvwHbTu1IldEtIGhrWaekfD4cqpJdxPfh1dJXjgiRgWFxh9Y1RT1+RO88QhEWmou0z6HWz3smy751vayh9k6YIxe+EK6RqJJCqUkdM2GqTvZXGFtSoY19q5K9yGqHIj56CG7e6dEaXQCDr7phadLaD1nBrfbnmX5i61P7Q39KuukvvRBOq/QBUBtYLLl+bOVoMTA/gO/Gk0yckpIvc9rFFg6j3rGY4ZrhVGE064UmgYg9wu7CXvR2c6w/bmx3lq/a3kHeyC14hwLF+Ud23sx0wCHo8SPB8tuT0tZ9NC1FULpFHcZcWIOqwJYTemmQVKz/7CkcqSRPJrTZRNL9vq45pfjPJXWb9fvVGpvm064oTnP3h+sZgcE2EjDdVSzXdXf0CLY2y5JO955q3vtNR32g28XAeqSXP+jIHOOdQHPhLiCPmG9pifpKwQ0qUufda9el3vs9EHkDpPxN5CRpifVrHKmxgy+TmDPYS2sSkJRPfHGtDiyYC2Q9gTdpO1opoHA4OEfcokz3wet1brgLXnCmEj/cevm0hoL6VoD7qCcib4fN+5+aCLWz02cMz96BSHoV8y0xukpYhIzcepQyoHOiNVc/e6CBpB5rQt/qicef1biyYg7eqTC3isqwvNQ95SDZpvVw8Sql8cEcLNz2vdHWr1+5VpC3TPK56Z0ggXeuzqFlwSz435vzKmmh9s5Ex052HFFVIF+EEpGJ3rEn3C8caEgcfP0We2uY70X6PlI7wWyouGLct1dCorbEWq07RZiNdvELtPu5WDO7kqDAv/R1vuycfLjgngJUwlxbNK3U+q+22CIDxRiNy6SFH+MonjJ+LT2pmOzPlqkwiCddsY1B8zEm2b9uFv6ghmVt6IRKNkHQOIOvR22CfKUMqpeGzjOphoKPWZbmSBz//5hAl4hZ2Aoajx6bu2NwtKIlXsqGCNa/MbBy4IH4JL+pkteE3mtydQBrIyu4sE+73NXP0T6P59e0Sxvhqu+2YPoZ7cixyO9YOxJYGsBEETbHVp6zoER1BcPISllQ7KKprQB+eS+aAsFDrPT+cgZ/QOszc91p4/NGPqaSKrlBASbHPwjWOjNBSFMImdAP93A8UDTB1IZXNcz2BcVWDSdq4DHXvTNtNKsEj1ZtZ9dAP9x2RdFBVRF78lf2LLcxDZIYsSdLTs9/brCPQoO9NITXGm2Yv/BCRYdkm3MgXCr+I56qMaZl2b5HmrOcXVB+XAIIqE1mxuLStHgWsfDjpMMaGer09+MEPt+IFgC8tA4PsEmKBzs+ziqTGC8TVezJuGtBVt/5AeXBDIc3tLXh20+QkapF8lRVcM0JhW3hT64A8hz19Igq6yhUu/9+hO6conLljJ3wnFKrrv9JRXs2eU4tMNx4CqtKeTTYUssVW53N7A44ju8Q78oKDF7x0Up8UbbBotDwNJOBhSuS1qmJ1qGDJP2wiQnzUNfyqq61dCU8+uAXUouDdnaGn7CamHQ4bWQlfqkhTks5uji+U9c0qZ47Xe2CyTKjLlkRXn+MrxgduZXeDC5lObKNT233aV3Vkck3K9YSCcfH2orKmkqvYhi0Di38c/P2cVolRKYrXG25x3bM8ZoWdXMy26RLDj1F0otJCKvc+EPVpYgfhRk1wyJFX2YefKkNlL3hB99L03n/iHrPS93PqtJvewzS44s1lHXZTw2xMXvgXGLhcWEI3xQLjO9hR6CpmTY3uBQEiUpme147ufGe3zohaNL8sGTuoWgLlFHBHSpIf68uEm96OsB7aoZDNO4wiVAVQY4QGolirHQYskUtkEUFys7bXgBxKox6oZuqK4KRTrNKNl2zKxIbaHhvxt2BCaDFZfjKW6EE5UTpKFcjIhJlIpaUQme/ReKhdnHF3Pm8HAF/PB+Bz16+JQmLl83TuwjFkYQFywdwgCdDcoAxSEiZeH3nI8RTAxz9f2DoRvn9CE5Agu1tUVl33o4s8BYcL3s05jagXunbdAr8g38QFG5l4qXCvkU/khVJBv/6CfIXXfUiRPe7xmZH7rUsqvLPz21KYzNoGkG16K2N6GN/wYslYzwBZzH5kQJ4ntfhcitz5l/Lx6WXF9TkD1kqE/qZ9dEoMTq5xbVhqCVxFjobnRlGWHDL5Jnf7yAXKpgdwpVSJYRX1DTNEzb7gDEnNmHDUQuc+zyEc3jubko4A1HBlQz8/tYxv8fN5qF6VG1tQFSeh99wZUAZzjXxe4gePtzVAhfPEqeC6c99SiGMO3v5sWRHO5pIt4XmqLF7/yIBaSdiA5cwBpcJTHszpKsByR/pXy56WyP+XaiW9z7/rPU5agz+weiPWtUe9TJpiqYRH85bfy52oea4MlIjgfgvvhtyLSw4imiAx4juY6pFqVbfDe/UGALmVECLlO2oBtfZFMc6fFEUo0POtATds61AZvzhPeRfkV0IKcs9eRj8aqqLdWtJbbDKOGv0BURdEgpW3Pe1kIlxUhlAsCtKEqsxGEd+DTm1RtFGnc+jH6CdEKseU/G4hWZTcPO9Phv9GCOIsjfsz7JJjVBhoesiCwr4nkVKl0YKvIEQDVBQyzFL5DnJbCyN1bpD5OuLdu2UYKXwvnCtSLdD+jcs32WJFyqwCdAB3r3CGUACHLQ4+o+s0MNGn3rzZKJjSkIVmNGbC8mFMtuVlB1VwzH/KWQKccebSbaVBM8TljXvGJK6451/LLHWjxaeR6HwBcFb4SndB5N0g/1JEpnBmTvqG+Ds7LCEcDCg/BTfMr4LOf3hNLSQbn0LR+0HhEInz9JFz5C6vtH1dMsGnOi1LQP+htUmR8/FJu0debyceQKjPWMKgIkzsZiILFV4svR8ke5M3MORf7WZEd98TsW4Qdg8z9OUiBDPj6IDSK2loD1U2yWdO+/eR8dbPNX4esH5+2GK6dMMOHW5ar/ccdQdNL1PumP9h/0VNYwoP5zZ2mWKeBEQwYF01GUpxpDT3ZrWz/DW+0xP1rUtv9jdS1uddDtv5iDqW2uTZ6NdRxRlEI1oJuolf+dwFysGlekOYbFfqZAGF5ez3CRujZ1ZIRSVIUwxP1pLuRLV93Q4VKWzNoszN/FFaitfZcfloqZQNyoedHlHrHbLXnTZXTVFnYpsiX0lxLp+m87XJk3QPtLfewoq7tXZeW5YFs0dRZcDYPLmPEyeXOmbbYXDgAza7K5WwmXND7mpJoqBE7ZRYMp3pymxoj7azd0P7XkaOBPkcOTN1p/k39AdJZNOnQjJlPY1sqee9/vyz1BlqEFX0ZOAv0mFDnfKTbbC/y4rDleVJOiNZ10W13MEJ8MJVF8HdoR7pQcbUel1i8kLBzcNBldaxcNN5Yg3liHhBTP7X1yYxs5UxfhdKZR3JnBL34Y75BGxoiCaAwfDWBschP1kK1TvtrfCZPrtdahB7VGNFsE1QuwzELZDOqQzIxZ/bTJ7aDODHDzLcZSPgjQFHY+8mjfewh+WOQLvrZ9R5PyZkMEIRONtfg3k6/o3zFWDosIbTgYBg0eFXQvbjt690U8JCyL9uxgMsTe+VFfIAG0/xQ2kpp9CCmtyHnPmJtVjE5fdyIRdMqB3Nx/w0ci0EuKs3kUQeGA2EDavAohhpBxTliVFe2I+5wcS3FiYCV2A1RHzSTZcNRzyjuUUHhpu7GlKC8PsMWLihytXywHM71pfwacCACsIJt8EsxHE89mBwiO7h4icfoTlBnM479hIpdm3Rcgj9RCERuEPcWtFVSSU6T1uYR9I0q7Lf8grRg5CqODkR8Q3IXpqoVC/FPox76a82QbVAuZdbX2+ufxRVImqMaX7jm6PelLl0TWEUFlZX6LStoWuHy/JTShuuudLQqm+Dr3olLEbjl766q6Eku7COxgI9MEF6nCZXhDzkS5UaePObopBpPN5PeLKu7YQ1AwLYN7CkXeER8DQJwP2IB5St0UutH4YUN/Q4yiLKpKadv5uXiUsemiqruwXHuRRXWxIv++VJlbf7UJuHqVsDf4u/UFDLf4+CLHorHGPKS6EASmIWdGq+N+F8+1ssXvCHoatxM9YarJeA7P5DKD7oUGendhB/g/ov31zzQTd5sJ8KE14ApDk0BOCVr2IuLUPM4E0+Cau0YShLVWv8Yudu9UJ0H4aU0rV5Q5qFPuPKTZ0OhOE6CEjesqCALmE73NwTvJFGfA0pZHEjowI8ULNpCxo2sAqWp7onAcSdctF2IgPlwiX/Hh433qPxhdkfhH98ewZXb2yza3XnYCRT8H8n7v4CCNKuAg7UrKWQVYKKJhE5iU2yiMfsYIr3puBquG23cgxnBIitVhk+YFlChOrrW6pYF72fF4z+wI7r4sl1/KGQYcWtbsREo/ZpuTaFYbaXsk5A22gegwY7YNwYsBs4Zk9ad0J9x6fvXR8YOcsWVzSCgJDtQyJlwhA0kIWf2ClUYcYjyX8RUwMeplsUcbgCCI5G/RXph0wWx70c9CQpjqDvRRYkdHU4INV/3BuRplzRSOGzVOWKFCVPBRZ/mRp0n6dncFNO+Gg7nDZohPXiA4F01I/sjJmoPoqYWaMq1fxOUt/kQniY9eBOViZICUyr6qLvWzCRPnvTpQwzWeeaIGLX3LTowIX6arCgcRH4Ptjg0y5pJLVn403C5aHRFFVkJqnj1tgh/q03NiF4EuHgmzNPWJkEuuETBuBsU9zRxo6/9N17AD+I1oifxW6dmfel7tsUyjjuM2H25yjNy7Vro4mm1VYz6uxQPZIq5k0r1wxrJaNmDI4rQAg5b7ZYgNt8RcGdxQAgwIGgPjvbn0Tudt97eGrG5qLGh73svUdADUVI6GIGMZZUK3HndHh2VvT0l14Fxr9yHALb8QfKcuy9mNCMNtD+PJNGfQ/O8euXT/Ow8touFf8mulaqXi5DsSs1VIrwNXTHaImqwF8YyvIqyvIWrN6AyEjNsneW7RMsCw4+t2aQHfIhv9+5ni/pnMrF7b/OeUNC7VjBLdFpNvsZzLa0e0Wr6Mgdk3+oO7xX0u+m0J4niVKWFHKNTBTe852nGU5mbe5pTeqQ6qPZLHKpx0N1fqu7DrfLRo+x15hHPToi3waXXy67CfqbOvvSVHcmgInaRprcN54oW4pZpMyrPPrk/RpRo0tFQB+HmAsMmU08YtaCJADRaKIdYeFdBg7BeYWPAjSSYVqHlstAUq0381VqGu91oddKFCze9AbB9qIFNLivO/YCjZBCtfeczgFeQDpN2L9HdqWhf2VCXHv0Hf95dMmOVHzVfzDVw1x+gfiKM3My1rs7oByOfjrgBacLRCI6x7OBeqs2MKqg02YL3uU7dVBSwrjBn2jkJWG/B99IhsRz7jslALwIR69uvlI0qyxDLMAw98TtdZl4pxlE1MdPn51v9DxMHNO75cwssPuxGiRjwFcB8qPmi5eKtF08T6AznNNcGqGqtmYTOlbqo7NJcY1dxCa5nqCcpEmOYA/Xq9NlGl/maOUul3ojs7bJGYAbkYEpAs4RI46tzl2m0ukzvgcdzZvnO83LPuGR444/x25FzRZ9BkyZIMtHYQdgA/8bjqjlJj0t0e8xY+w2uCaI41QoFN5jPnQOhomCYBuyJZ0qHJMe2mLDEUBmmxzZ3Tp4ZPg6lX7sTX5buEfulHqz1A9Ak1JxhHW8z5wzyC+n6LerODQHTEEn0AkWuvsbcI33ydmQe/rwB360rQlmHdK0moTzMvmi3OPokgHIxxqnR7Qc3p2GUh7Wurge/FuKXCQ4MgDA+uPk3JZBvk1PJjJldT67mAYOBtOhUXZxXNt8wORQ0nA7n/niu2M17NVehQsCQDXKgRxyNrW7NL3d8eBcDMeR6xb4IcIuvmKCSGe3QJWr3saREAN9z+7+9C6VKg6gRxBsf0gTamRkOSNxU8H9i1UMdDmsYggpNj/GWLgy8LpIrtK2A7l5/qZygT5+sBUI6Z2c4J4nGTg5lBdzL/PPF23ttTSpKZIidLvQ1waahgE7zWi+yZeECfwQraqIYiUVNeEFfA83YysM/uFgV0c0x+1yBc3LRKD/FlF4HKJ1TkiKFoNWYEuSXIc5bh1FmC4zbyz4zMxwVUDagPVOdZYas5FbT6kOmwaKvjOjKTFNg2IJg+otA2Zfv1RbMJvXn2owY7NTK4q0XhBsCZCNB4kHmuhQqwHtsfoYmXqJ+nh3MdAg7UP+48uwJHmvW2BcrN6Heqksn8VNxCOSvZS3RpP2n64mX7MPnmZeOY7f79vVIuu3NplaGZPUUO9u7sxPiQUEC6ZxnnoS5pp2vsp/OBmD8f3KuZDwCYHbuHnvxDxOj6Rh28U+Sfi7nypH0jal2SSUfT+NPFfUDz2BuCaivm1xuucqA/uEkKeNcK1BWdxOG61PyTLr5VYRv8JYFWMlI4d2wEKoAw5cgQ6uyYiedF88EiB5fBt6NLP8y/6Fs9TX6bLlWQbpHzzNZdyOOBooJALuMFwSr1iLHhRsbekKGqGHAHQVjWJAGK9//ggmfOzxh6N/rIEP8OfS/aH+LlU57VeaTSKp46XyKRsNu9NW3VtvTRL/qy+wA8jReeBY2BU6V1lVklVnudhP8+IKfxXeJ5gPu6mSiLwyWfjB34Q4ojkxXMdy+BhviK34gikTOHLSV59jqKHvAh6eESo8qu0yEp+czbsm4lDkWwv0Z0MgaS63aSQtI7IaadL5tu4KUwItUolBdl0m4eqlh67O6152lljZfa8diToaVKMjf1WSqB3nvHPGEq/tVMILkIASCZ+hVGaVGPQcc4jRMpuVTVep/mttEZrKu9HS3PsofDL1E1QNZYII4qPKdMCtx12tquUheSVDsOFLPLFeLugi2QkrdNyT8FM2LCQMiEYMM7LOI/XyrOSjnNfJbXEDvmaBMNoEZI08MYr9o2z5pMAFLLgS/KY+RYD0OHYfSWLQubgPdRerhou/xCnOU38gwb/kSmwqmzUSwlhHuqrXXTgXyo+3M6OkotJYKOSP3o78CMlx9OLfiU4moeSj70EvyQvcOVeUYLYm0bCRSFVULeIECxpbp4NBbzzoBZBZjVfkF8mKOw1O8qqbKWwjPtg1Dk6ZS9WScYKvFgNkA0DS7spiGTcU4mRaEl4C3QP/tZpOdYEAlwfFfXviISdoe9aCuEL66AWqyGFHFE78Sbp/xSjXI/ROAXM4kqK9X60BND4qdfvtHieSZp7wNGsaIHqdJrwvDleUunZja4WkBvUNLI6dyb03AE2LWFQcyNzDUGhttaeOso6XAxG0Qkg5fqsIwuUjnZITswXrq8gkVJcbuYmTEeadyoG5GZFF8BwI20kAUKHmwgync2Gj3I3fsybhG1SbeEEJsIsHsTpBZ5szfa+NrQupb8Jd/2BqUiJRqRgV98mpipWNwmYS2ywf23Dlj7CCJoxLJX/i7BuV5rqLOxLDQ6BXjfQTSCt4++9Aq8r3MARtKOYJSXGpunna+SuNFXVWlGv68QCcerPReGqRhjG08fkCWafdxUf6gpqnoozKNSnQvDghZDthNhSMYkrCdCtPkDy9ehYBuv1m95nR5MPD12XW9eYH/lg6g2qZasOYjF+4VWMV2VDPTKIqfl1tzoS67E0gCsMpktS+aO2BBwT/zchojFyvkar6+In1UzBkizaZ7nmZyzHZ4HRwHioO/RZbXivUdTVnUqNWLQEmNC4d39W6cIAP58Ni2qmth+vUqMjG+jV68kB7dAXXoMGxvYT5gWjzGlj+aqgDQ56w30YYxI36iIeGBXThxaOWsUPZjz9M2Oga86GcY4+ivGAgcr8CayLS2C5V0S1JZBYlXZ87uVdgMR55u1BBd4jzIbsDdCuOKSyFLM18/WSz245y7kc+Gk77UyjgF8LoThXmKAE6igdit2rdbzi6xKDyJBgt0FjQLaDvXAP/xVT7pD0uo8yo420EbgfjVSIT/VtWH/LiZj8TKjupRqVof0g0JQp7wkNfHXFiYSOTm1pU+ssgt76sNp6omUcz9EXwIzHBJ3ccJVxaZtYSMoVhNiJrTGKrp4/pdUhE7G9U6GDGxcD5uY90LTW5m39TKsMFbstP5oLeVIRNelhCr/+1CGCHCq6wXkotndCQzKWzoNPxE7aUNaY9O3QwTB/+rH0N1wmi21KNXTKGKy/h7/UJcWYU5iT6y8N/8vrWCC2jPIeqV//kVuiT+N8m+CwzntHcAIW+ZyVmkarFPnzSGlDXLtZLMY63/ug5JMX2osV5FVJAhH+7Sp9kriNY40PxsPMvj6x1miAc0/cmI74dI5apiNrLlBORGvpnbUPobq+kwQan6Up13UpiYu3k4b7WlLBhYjKMK68Se9GIzR9aUsY4OKQAfYTKL9mUeCmhC3/DRHuJyFUuf6735Cm5pK8QC1RK3M3k7oRRC1biMLrJ1ZgRImdivpKnrUItHTCv4Hy93VJ0n8/CAKGtXamgOumMm2KxGUkRz7B+Y4shIqrY2MplE+iE2O6WdBQFOHMCfJDkQEkxOJs18AzdQFvaQy0lx+DX9w3EUs7BXgZz++ilDOuXCmlc+rp8KIbFAHabU0NkEz1uV8pxFsI68Mb2bMsxuHSZxtWeA4LhwuJbmSnGUINeAJ2/SkwbAd9om1NipYF6I6to9oL7Mevs5NLARb9c3kejVz3IH8ay7gzBlhccY5YN8kTwM1UxHPC0hyliYIQMJGFL5JLB4WQiLhnbkmsek9GkpaGXfO8mvyONbX6c6i0Qg/oUweCLWyX+Y1Oh45WEnrp4Lrc5vExanMwz7k9Jwkw8FByS+WinJ/UxqkHymZ1F7UyouQSjfxTm7QhLevGHS19Frym6tBOfJjwu7OKvnHGI08joRGAvuTKr+aE60VAl1qYQSYmEp86mTuEEwLWs93EeI+WG1sjCISygE5z8F84TGh1Plmqo/RVGxPY9r6G3C7oE2wc7zfRcOaR/TLGze8TpsNdLOOJijjPrzMImR3xlfu1qmDnRKEHkusDu3Hw8haICltsiTooYrO3tFm4ILSUlvSc2P70XpAooXt5FNPMHRUPIFAxgzoE6Q2cAydWARQATmYJ56xnR/BBN65Tp3XHDnuhjaOlLxE1iuXWEHs2pvHz42B5HzJUpNTUtQRYLZ0L8jL7fshSiTGcVecPKzT8abzpvZ3/Km2fgNfMsclZbpBSgoT/eiT5bFS/aYoABqvfESqna/rd+cla2iFCe6PyvJyZM/8q6pBkFnpVRSDHNJrr9FqlNHplMwONeP9QbHZuJwIzSOeiaGfGds33FcMabXSWb3zlFijuW/N3PfEmW3dOrFacEzf8nanUoHmjkvAl+vn5VKSVN6nzL0CB05VJVn0PV9tE7hAA/E+UwjkF3wPWsP6BlZG6gQRcu+H4WmVRZE/1gMmEnH2MtQh8rt0oIuXHmQR1dxkotQ80AosQ+d65BwtLENnuZT5MwlpmUwZnsHugPL1CJu7o7MqSgHz8t4mbJAENjZsTxVFF7GxaMkR8WPkB7IHnrzEnk0hpmLiVBuM1F7DJwfoAGGrS85eaK5O2KmvGoR6q2g/MFQ/cV0yt4S78XgJ9v2jNmDr3FWzhTCa4CF2PmrsRKUQxpe+76N4ouGa/tKs/VxhMiR8BUzdkffwhqjoEJ9dietB+ZMUZAIHR9BlrRHBMTNuT1AUPJEGbePsWKoKYYE0k8RQKEGCXs2nGS9Ns5N8ZaNASiZOOPSOIHXShjybTqifvUo+vIhKHYTk5JLJYFG6uIkOSppdIRjp2UXVBPXoaFM6aSB65h3hSwzP2dpOXYYRZmITPMbgUSVZFRnJ0iP7M14DBjEyZEMz3vzTSnRxcJky+9ajrjJTMSKXBbO1Kj4pbOGCIUXqZSq3tCNVJCj6az8lso7mqrt5sZDU0H/lfaaNU20VRfqoWku4usC99qPvFVx7J+p4T00qFRGdsjCvPrTtSVQZ3XLgCffgeiG27iBuObNWfChc0QFmd9oTWEH9JQVysmP8F8ok7PzzpiRO6pp08NWtwEznX1fd6jtyCgug+lw3ibO2EIt5dSJHJ9FA6TiHdzRC22Uy4Bxbt1IS11adRmjyXFxbcD4W6pPbQIMQQne0NIGP9lgjaQD2RK7mm5x+mzprWKtjfhVi1V387NuRhdzBglrmkYovvgmKmJUXsMxDp8olhv24kaCu+o/xdnmrjObbVB+D7GnlLEbvR0OVcXUKMpONiuUgniyqJbjVdPJQZJ/UowZW11v2LUrNXZDZjyZCQaDzyJ6qerKjUiWbj/WI+zC9hY3nJPAEBaW+9ySIQcCH4WtVq5eDIRTjJnO0PIgQKIqRDMLQE9IO1rdYwrefdGOxitEl5gTwMYziu8TkkmCupdz3qWh4b7CSHUBYZBAXUxtqJxOLWS0PwFb3QrOPra8ln3YVFYTZXLFe4jwCvTtP9Rk6/xj+QVI1nF3YuMhzVGEOhQMGQE/Nc5lPv7n0Jgdeyfy6zQOrHfTE51xEgK3hIqd6LqDTbdHiiwiOcBs3iIIF9kM7nKnrENhj5IM+HACS59jXiM9hMIuc/y7lcMx1t7DuG1hOvyybVbcJVmf37hw5Ua1GuTPfDLsaZZ1n5pIf36CMVWAmgkGcMbG5xTyL2gQW63GRocQ/Zny4v0az/53lqaaarFqw86/K2mslvE7ZsDCfoljt07vRS+iz6kEDOpgUrjF43qy4sK4IL1Y1cKI+1dtX+Du0/mwucyg1qf7BDkuACQ1re4M09Zp0ZQ0sgHjd0nlGWe2hzNuXiqofHBzHrMIq5rIIIVMS6HMVgBfLkuugjc40tm7AFcP97dCFDqeXSGcyop94/TM7ZhUnj8Ta9qza7dkPq4gr8Y4uEypfjjKb6FM43jnWuPaUGtGKV1kiQWAl7Maz84+/JKWmKitMOl0h8NWc0Pr3zbKHCiVtloLbRojpE98U5K98spSwIQTjlv+n2tE5m1aYXVfxUmkPKiwzYOMCqdm7LLUbSkv+64SLUnM2fBf9u/MlEtdAbUuBtawF+E49cGcwohmBRquNKIQIHcS1l5918t3WlIoZcuEPRD6B7nXKsl7pKPatZ4NfjVmvBwd1ZnyTyZefz8QKUn7kPsThs88wKfYAKMdm7/U7e60ZahRCYTON6QU1tZ1Bovr5rsrT5/rf+q/5eaHh4PHfKRQKb4KgXA7Snxd8rMetvuWHSALzo7TvkRg19EEJkIQqh9nr9adVOK/tjYzztN3fN0UXNBfAyyw828KSC2WVSfScrx2y906IAaXDqnF7QFsPWP9yw9aG4gH6DjeB1fQ5V70s4TADndKmjITB/Nq0wKboP5haiR7aAXi53wkdaaEQnhLiI7kYUSNggJiCU/cfK2ub3SqOGE5fg2wFV+GeYIcSMy/lErkkUsacBBSKMb4blB+5T6f1hT0B5CcZawlsO45jfQvCAG0OvP3MFJhWt+yymRcc8jXzlWGoKkVdX8B2BZ0HrH6KtHVwaClSZBI/JD6l3yOVxn1ubhgpCw6I9nNpMrs1/VC5plCUfvH+NpVmRvGUrJ+8PTJlglf/A1bmRDzeRz43lJnu5tq5gAZgws32ni9wn5uxFEshVTZ2KbMYCF5PIlF/UD5xsFDa9PKgCje/kMiAZdPmMzpYJQlt3KLOIV/gc1Vi0oMD18DDmvTjanX8g4jM+2geVbFZ9a1k9gKdpNYPbogcjngMfO5DXuh3Q/KXhGvGIWShe/YOil07GUZmMvzoFMR4LvwGgjEZupgvDth/yZMJWpHCdCRkcLSOA7cyBBv1cLbTK7anjCgkhpF8WLhRUDrdLovUoHneHsUVbgqmGmDJ7Djv8Y9GSE87WTeLnhQRYfQNrLrXtbsVP2dp/k20liqb8GPr3YHbbMLW3E3673nsX5RYaitCPuiOC8mSKugbTV3ESHJ5XMbhBW3BJdGiVq+DydCToUY386jNQc3YYsAvT25XQaKBzKUyCUAjBijNHxVkKmkjbx3D5kup2F6nvSRPNdZMqQjZr8MlpmkNwNY1ocZ8EXqTDfTCdQSe+Jzry/HKVxfVVfnIeiqcPDjz8ZlSRzJrLmgMim3D6kawzxFHI+Owp1SbpDkQ7ZHmhfRnJN8yzvG6j3a1O75oo0vuIn79AQ7m9a0L1+1WP2Anv4dT6bAGaXCHh3lN/CDOpiYMstkvIirPMD+0RFK+O5HcDbBPzmxQAWZa7k4rZ4aaubMneqmD4azYQC44cwug2eb0e2Ub9cAyGvIhX1Qt0MDWylCWfc/J89qBjFloZn+4UFqFRa3PKhBKgRGGS794dFZmQufKHtNdgLKRas7Z/y04ApS37M06m3Mo+WKszVoxVdgOpXY3sYtzpdpqTMj+SBsXeTyWqTHmniBEzNZemInv8QG0hb7gulH6UEnCl9RPGY6y3I7hr7Xr5azdl4yPh8+RwD1az9OnzwRnizN5qo2RJOHKiPMJhCjNx3CAl9MjwPESg2PjtChRT2BenPivHfVb66sFdyul2YRIFSWiiooUTAXdFXyRDYFCRj3uD4DaBI2ZlD6VAnvHKGnfSuU+1MDWi5i+boDlDUu4VZhLE8GBtThYQ+mykGhHMOo3iTyeI7FqF0IihuRWuhuFQjBm2peeXmIEX5xTVUdUwBE4xv8tpjL2dJoy9rCKZ/fecGbfW8Th8PxV4Xyu7iH1BVrK4xP8p7aqgNqQ2MJuzynMbnaki0ygp6n3hkkVGddqb6fms4fwX+6ildztl/8eCnLXtPCMUqHz1DklH6cWPGr8RBN9r97cqYEElhYGjbzjonNkkVGL418ILuuUYAbkdV+0UAv6qZN8d8ZQITNODUlIkKKdp+pT9g6aizSR1ptqWOqlsBftuL02L/9W6FjO5dA7YIRy5qRpXxr99Uv7zNBbqRMX7CpTK2x+/I7aJ6vEBp4rGVCh7sqD38aURVnHJDCKNXJX3fQ2TNq7c5ftjab2HTsGSKZodrMmgIoA4TcsEaahxeUssMJM4/E7090ri7/Sckmx8hfggLAIibfz8963UFmvDfFcSc73l7mhI8A3nth9nsscNYpGv3smwCKSpw31QyIco9owUfybZfQxOBZocuyi+MXQyMV2VZ8pUBgh97AxbPbylQMC/sSdORNCPGW3mcYK6vIbX9kb7HrTdaLOAsCeewKs416glkpcsY3cBZFNO4LPjo6bsY7pQGKV6ghBUmZLCxXjCyxTm1oAU/tkueoi9iWQIj2UrudFNEs4o7zXuXLNKschLXW5Vr2Kj8WAhpbqk7VaeXZjTvHUGe2WW9msvKwqGsp+BoDPL7DOzDYiwigxDH26YRh1cCEORL7P7RfCRxmUpSSyVyLBf3km2eLCkxrrztsz1SqinxIrvVDjIEuFh98HNJyQsP6aM9sUI9Akr+DDHy+T/qemfpbVd/FqYa0UAXNmVowVv9Zvuej4rRB7+9yFBWOtcElwg+5VOap6pqOUpgRO0FsI9Dr/g3W23kqKg80vzP2IR81NKn5tQbQ41w7rktHIkor9h+wXzSEx75GQazlHcssN8Vq/VPMnSdi0+UMlkK3PiAIEggzrB4PN+ebmfzYzjgOKzPoVwo69U+nNX6gJHQVUOXixv3kdjy/7rfJMza6oUAs4wMVHUhWKe0WpLTVvBS0YKeq+cdr2dHl+7vcIvjHduf1+9qn5UES8OymuwrwtoQkXedQ9PFsrbfWp5851HhoAiki+1WkO2a4GVQWapO9JewiRaG2xASZDzNrRi0JNSC8pD4Gz8CpbTqtDmnJoxv2Z/GQ623jzsVigh8grOk8fa+Kazk+XYpRzEKaO/XmIvL2YEyZuOrLn0opWhHfoJT4st/yNlGeizLWwVT5s99opvhkWfhgDHyEEzMJYeEdDb8PXO7fO/PeX0ARzbUCwK6zQZxlP7GWdkRxsOzsbiuDRe5SYKqpzvmagAHSbdmltnqT0F/GZxYk3vAxk+A0HVN72p0mjSINYEUZDr+Fm/b+N5y7lYmlH12HQKiXBDwF1Pc4nqp844aShHPzkD9mHQtLq5kBO9T/S9Y3F/0wBxY56lpM1yJU1pixk/HGcM3zRmEa8L3Ij8ZCl68cVGYAwPkTJMcq09jLs3uxU+3HsXXefumHWofxePIuTomHNp58dJIiBjKM8bLsTqztIVKrvjEZR2Sca5xmjAmOB2u5RT5+KOLQ2wB6aPRPzX0+6ONTwXqHZ2On2jczdfb6YHsG40/FcCrkpNdNvC4B7Bu9jy1SXBQh/TlblxRRaoiQGRLQJzhdBIpvzr6L6qA7pKvzBmc2BvdD3IIxMpPochTtTgBw7VUSffQwCe/tIU6aMYGtE2JSMdqSDueX+ThmbW/czzOQhc5Axaa3xynXkw0kvT5X4k2ioi+65PXT6OPug2mnm2BgGpbkyStPeIPRUlllOKUQA7FxuJUnmuTLHRRZFpH/TVNTvGv/mLH0LMxR7v/GU/mqRZ+2yFtmnCRj8jaM20oO7vPgI51DZx3MwXqBvX/1EWt9x5RyVklOAIZghkPLfesavp+DMJgcGfptpPY7fGkH2ujEqo1IHIv6hO0eG1ckz31ljUku3Qa7h+bsNGq1KVcZCCouU3FYTK7jQKu1AOGZd7d0zGMK5mPeZcHKi/DeNqZSE2MS1ASmUxHxx3HhVNvevsCc0rNek+33taK0JMyBk7pcoSPAMUjs4SE6NEL8dcTA9ss1e9KDoxa54E9hBJGyLkPi4zprJjT6wTX7outx9VJrtCzqDTUzNr9tUfGWtFBK/fNRNjxLHgNlKuOpknXMtfsFMyay8vDjVsIkoqR9IETmEAb8+MNmPSSBKFSNdzbM5PCB/g+DPvMNBUeW+T24zhc5SR2aRPkZdU3+ki0mkazOmJl6V5ETYzLe4X3xB/PHsFnkcVjxF4FAO9H6FAt2KX891OpjRqbLLn0+lPzIH4ZBxr+M8O9zX0SlbxexJgH7eIJwrHQLZeCT8CT/TcbyKSRXLlKIiJx/ZKsPl/FSgWBHibgzyYONdhfwx+fdpmveNoboX0Gg/9FGU//2p754uX1b1XjTvrjBG1mDKULSHpoD5gAXBn+gdtFW+jCLHPxXIKrtpPVq7oNzzyu9cReUc16fiVX1gcnMj/OoAU5umqE0KmycivWwNbBP7+ZuUisxRj/DD4Rlc1O7LxA6/kYDKoXVUgvMdMDGX/bbgmvQm0L5SfaXuGKjZrMZP+w+vNwuyXfN3oPajLFIwBD6ImL/28xrf90tx/8X6AogJ06bwe/kH5JwGglpzR76n4WI70qbfnYim4al88+OntolMhiB4L5JDGGoISNwralREpQdsUXtyp+nb1yQFL+I5v1bjtSorHMKxUJlVwZ5CiZn8zqvBv2VeHP+oDpnoqGKt3GLk3LW6lxZlDSS5x1rsl10dI7wDZxb69vT2YNMVoBLLiPzTO7mws4uM47vFiyIJk0UYd44FMVrtQCeCZ+SA/pYyS5o2xexu8YIZHMOsnRIBJF4pm/nZfu5qwFdvMR0b2A8bUIIqvNtzf2VtG6PJx3uShao+o+/WErSJ+bSLSFzDYc1kGbNGXY4woocfOpI2W0sjF13yj3WtngE0RsZErVshGgePxTmQ7hFwLq4bHivUOYulCteM1HBXZTPeN2EFZm8D2Q96W7Kd3u7Jvjwq0hfIA2LoExGvufRsh61ZU/MEObZkG4RTXrvtWSNpK+9spa4Q5JuYd8/k7NVURYrTQWLTehEmdVf8C8aPT+LNsSNvZwLU9wLMSVt8zKT00TlhA/tdIAaaVIVawDqlknM3aG5H+QB29nYhRPwlhlGS143975pIb1TrgiC+gCGbrtnuWMfOz8WNl6YLovvoBpt2W6B2ZdDR029Drxfez6toIZs2bZywTHilQUOPpX3LYjfHVw0HtOW791+QGZ61dkehP2SUJ663wLkc5jY1jCQUe3XSfomIuHlczGJUukVXQUoAy86K1/yvyTMrsrnegHgOd5Nwfggc1W/93dDfl8FvINzygi0tyjYTlIIZ8dMUeMHt6UjNJaqFoGaXUfDMbXmwSfIRUcIqFSlJBIsVJjak10C5dWxwEJzLqiKYaxfZoZSvjOcShFV/Cdn4D8sOZrp8vneUbr7MY4yJ30GdGFq5acn2408UEA/VItPNkSrSjQj9Dis85rzvbQD3sqqU7CBbOMkHPTgJG0ql1l5Qu5x6s6IRqMlw/JgJIWb7kSGzdQU9kQP+hl46+ZBN2pwavXtUBM+Ypmjku2F8OHt/Mz7AI81GtJ24LI0bX3/XkRz9/IMulnMwIyfXOMH7suYJ4igXhhC550qeOPUMvwkCweZ+Q84o6FPEmqOSTegM3R/XvXoe/+m78JKd/6PAJygb/KUS2BkUxxOXOxRm2Z0q5eHAIr7gIrH60FPXFkZeSAZUv+eCb/DfkWU6pn1dmLCNiZpIoIdWRpvXyJv3qm4zGZ32Ih/vTJ7Q5AOaANO1/DkkDLzVm2/XGVvQ2lnqWIT4NhT/M/cvG8kLhLef3LWJ0tBTw21S4KxnSdORB3ZzONzQ3iWwWgrYEllOUuakaOH35MPYkNx3A/Kv9vBpfQu8xtfijylmAl6nVGVOF/pUZ9RPtbyarGRTuv7gjBd3lLPeSvtcWK+musmBsVRR1D+fIu81fQDgPT7Xgmtcug9Pzj+BYT8j9sc7pQoGp8IVgq6LJWrRNbFeswcCJzwdZupdrjLLJCIX5Zsn2nDhdshTvb6dFnbyDLGWcQ+KucVZ8tQGpuBPZKolXCdwxhLR/yC8ml+KezPBWnhfHVoNiwLt5r/baKd+J/mUGxfiklFAczS4YHAjPTETfOvhCa6M8PNlEXMpsLOeZCr31rfprDsY/ipljqlIrX8ho9193JLngzjHFvL/yqVQpndduUDWEGmK95H2h22XwS7OSXmWU3SyQ0XF0L8hPShCwEGj4Cry6Ae8mPxC+A6FzypKAn6V7fNuP1olRSE63QbicJLgzTKwQ7NKRU66hHIwaVNzunliIqVETfeVaYeaC1mFH17Nrl1m+DQ3M/6COn+9IcHSY14SgP4zqjrzfUUATpEaUBFv10w3zxiwR0wW/CEsG874wJ47/j5Zcj6RcrRlVPTFd3hTnupBNZHCCwmZlzVAyx8AZ8C3BVFA11goxxE14nGVKPiuml0XX8tX/fKkK0Jdm9wDgc6qOW4KX4zUkjATtDL5xqEA9KeqcEQB7BEFJzynHSmcjkS13yKDFShjAWpjKdvJFUPm2CDtBe0Jf5kC9r6ahes7Ec7OKrKYQKxbT8CuXiH4Iy1AMTEeYBal4DSwAclkOwHoDzQ2NnA3MSUQT+vy5EBS0JoM9EKdFYZIXWjsnTduWAagmGL7bVr5FYeJ+TxWwob59W1o5MPXdj+oqumIWJGfJX2rBIQjEzLzQvUbzLOZtQpkdUlAMBtx7kbW8pldPUHCc5IJuSSEacmc6kgqOcuNg/YucHtg4D4C0i4AeEAWnAwROg8+BmGbrPaU5W/+d1tLtz0vX1zJ7EFeodpyGDKa/HasVqrOaI/KlwtUczj1QJOTOufPkFR5nWi1hhzV7QususP4GPQRb42Ym77U701Ezu06pZOcAq+asRcgUAUQ6vPGehXOC0qtxqc28pqfQoNs6mE87UYLpqcX10zDK5Nl6UKMgzDUwmSW1ufHNAXszbMn2jtGuJoTMeT5x9AU3QmuzFX+x78VOZHW2CBx18qfsoveizCQ+58k6EU/CAd9QCExy96z06Gkq6RuuIwhWBw8eI/0rFsD1BKgQlmlOzYsojVmouTOVB5x46sqnCEkpD2zd34qPY6A8waQIVaNDw2m9nlR8+lwBBcSznjWQo1ojfDdmPy9RPALm/yxVmiqe7pV5v45PsAhXjmD2x8W0mYdZODL3DQnPqgwEbkv13IJ8cF1Yvq1k15yIHDPWVOwhausrjw1rQaZ5ZabwvfxgR9GLMkKtgrPAsnx870SFCN+F2aY5LewxMyAs3YKXnzEKf3MdBRzOhFCtGb2uEWOY1BNrM4o+jLf1Oe/Ij1CZKOkJSuRb649nRKGbc2UUZLfobA2iIytSR0q6aSL1Z5KPX+qPHUD0vpna134XC+bEbFdJkwxDt8ItXPRVEaGJS4q/K8FnOSkCFv7ZOPTkn/qSnapu1K8CRpbGnGhTqIq2bC/+zqMGKSCRcg0A65fG52hiZR0Go73VZBUpGQy/8+nMKA3JtCVp0ZpxCobd/ffsfmG1NJmpD3350iDpKEWGI0jHDM8/s0oZ20l6vk8RS/ADd1ToCoKIDajnu1L/5/hRaFrfD9iXd9AMPJwrSItG7JIFKEHVi4nvJeSipTopFEY7yfWUFSGDID5r7387h4dZU6c9aCzsTJ0YeOtEn7kSawIRS602UAsUhATxGF0YXc1mAbdF1FtUK96qVDpPTLWFSJaAgchEiSHXsgOWTussZ75E54FzvIkDDa3fWjAakj8BwkbtzTJn/0/Hl98fSWhsWsMolS8uERSJwg2OfIcf9J2ScEuvpKwd3lEakkDM/iwPsxHRfE85uv+3iyVBnYY3fvepfAjqfcvR4R0Uuc6IuHlXi9HF0c2uog5sIoLjyXnL/lpMtmcgGMHIjt00drIkrn2zYZ+4mKqk4FcW6KzPSQleYoTQEinD3fk0DpFskFROMD/cy8+tfn9uKyw7UZpL+mepkEzn5YU4s7kYQfaLsNt4xkHbJ6H8H+aq1pLsodBT70L629tlwncRZqLVngkzhAn42oMmBbfokokJFEcHP+Qbsa93aCcFy1l/AJTVfJjEmSUAVkhmKCfp5LRKyPrHU7wuIeQpxxSheoZqoRrFxXo0hfeblyufZ/PXvykb4+tCRhrsj2bapw3kNx0Rzc5vjvqXYX6DaMyoZep8AZpUQD3cJT0ud5iSwrDC9E/BvLxgnKGtQ0O7cUsAFcs++p0sy0Mi1jj63O2fQLhxIORMlraw+qtrY/mZNv6Tk1nCZTyg+MjPBXpCl+q9SGU71j4vVziNS9a1D1MTHb0TujAe1prxYf5NqetabJylDXTjHIFO5iaxynbjvHyecxDnn+q07ez11awadGFEirHch16STcFzFM+Ay+AxJJz3Ba/hjdKh4wFMI86derSKh41+re7k6UT1RA1398o3xVcfm67qmmMMGrdsfn3zycVzoPNxB3JZbFdZwfJAHSLCU4X+ZkCGW2SMSuHLiduNliK3oGw5FUFYbf5EWkyaCe2FXbVEIvEfl56zpOntp0AaBTCZ5XIvF5ucxkqlvwBR9C1c/YeiNXqEGnxqOcPdjuKdnunsDCYFLMZqtk24hJXOHTPLRF0UAUmHXVqlZrixWGv8LLDSfs11r4CZ/vIaufDRJTQY4EnNxz/Ta19qAPn2N70Wm1iboo1SBOSa8/5SxNKCVIw2g3j3HTjJpHNvafIy3N4EIhMcXGywZhu3bw23xP3idUju2AgO8piyW90luqY/Sgm6OB+lF3k8SBFaorw8aayi++v0vtqMMn8Mh/wj1lNzvdLZMzqsq3qRSLldpRR+kRCcGGIwKorqGChNGBw8sT2fNgzzKOLtQjbb9ki9OwWeaDbvjCXhf+pL5UELWQWAr9RguRApFUP0NWPwIsLuDxjiLMuQUfHXLsU4iUvHbXPFhKh+8BsZZ8TeQR2iD19IlDvVOn2Ns44OnmcWgqb3sEnkgsoZU9iseWwG/xUwMk+yiRITraZIUh2S2O0H4fmM3uerlRJU+CCEWnv3fAGgteVtwXIZnNmxFuCOvy57ZzldEZMa4C2kcNz67NdSZKcenszEutB5chCluARVVR0GYF1dCAzECkyLQ+wTej5cEydjBy4twFSoyJ8udEfDtnWf9LLeV38Vox/ulSqBgOkYXiIvv62Ci1IVwyKDQm6c4NgQ0Jz+Sw66fGzu4FE3nmJKhfqjmD6gLXt6zXe+lJ8pf4gCSTM9v55/QwozvhpV4bB14rveuaX77MZvvccd8eA85q3ugCDueqPxSF0B2Wa5m0TyXB+2uVfUYKLx6pqJ7mN3sFbWX02moR+E/5Bl8jTiL/mnvl0wfPFDZzPrzbnweqc7412GvVQkFzT6ddhI3q4FLzDMjl9/kmHgHHmAEp8Kwq5q5IgLpquWmk9bl3KFXrAiQgcfHzsJ+zUBT0fyBC5W2j3dx+lk3Hks1zqpl2pgWcMFB5uK3AnEI7bShwIvpZq9tQsQ8aJIvfDoViVEGVwo0xMqST4UYqxOwCbmM0hGVi2lT/UEwb431uoHvvWYO9bacniDJYgHcLv+eTBENZEOgE/nteZuDRE1HoiyE1s6j4VuBx/y/hhlUr3WY4rMrOnQRXZdKkH7c1DCtzQYy/9DbEwFIl+r9pBq9RvKBH8TZWh0zJidB65rHFH9Asf3cwwD1Gpyzhb7A5aRZt0TRYBHXXORhC+HM7MmFbT2+2ynYMdCi0O7PSjqHh4x/SLM9FXdvOS58hR77H9gty4L6RPmCiNfZTDVHGEw2iDMnJQzP2+YvlZK60+43ExwA0VJH2GutDdN/IL2gg0ao8LO8Xk/VZ40mpsHfO5Z+URKdWg8VllDC0v2j0zVAmDtrC38lWEEIMy+Kwb3k2fO2er+28Sxa6tkVH2YXNVojNt9csktwnDMZUDoAYaifnMoIHCoYYcIeW4LdtfkePTXwlFVmxnkY2ZS0tmENUNxCwyIxrg8nLjJHPvdKOlQrAiLWAn/ajty8AAoe7uZQagxYqOM+c09mPFf9ItZcPOroFewadJ50NQ2Ybxx0ewGuU7Wab8Tb4lyBdW/opFVHgrfgO37xvCtrnNC6FxxjxUcs1yFDuxJUL3uq6KyAOwp6yW5jWYYzcM1LOVwBccPvvYJ9mH3biPt7q0ifFC2xJEURh+ozimc9rsNNfiufZy3mdzk8WF4947ePVBigdgRuQeCG0nQVVR/QBfrI1MQS2Rs7XZfQkmjnVoi57L1GGOGepj2sSj71czp7Z7W05+e0duxLj1gqghK0T+JGmJV3SdZF8RR11Cg6KHoAx8eT29hK0+98MyR54U+ZtMPfMpQHp6ZAWoeFaE2XRcgpSnbh5pJfM9yUMOf341/7KzgEZ8L7eO9rgLA2kdIsAtn3Or1kUK29NZybzWsn6pHDJJr3gh/tQPVTVcpU5ahLvCbrsAecYqLEzN9O0Kcy1f44Va0pfDrYk87a9s0o7c2UAs7G7aS6EFk1+G3SXc0iewMr7qHOGMIrHLEjgISCtGPDZVMEyoq6QneYGNwnu6sIi5SH1ZAUB3HvRq9LU8t81btvdD5wjgPP09EFYmpjscXk/DpcKoNJgHyqCGxV+EA5d2UAIZ/rw5Pzvh6pdCxXOkPiu7u27tTUF16luZa1P1LtucxkP1b2pZpDgR1i8c0a8fXEPCF7AbesSN8msxSO2h5RrhxS3QUaHMITog45yxk4hVeUrecGP0v4BUQFVnTpm5tXpfxKKB7xEysuXyAqoJV+Wt4XGXM0CQVoGw0n+FQo+RjNilDkwPOif+p6i2RNxegTh3uY/QM51F05FZO3CxRePvjWKysAGU1xxMC1C7MghH0XdY6bTSuMv9bh4FUhiaOLol5pyvisjJ5ckriq1SIC9u02WbkY6Lh9pLzN/k/LRKK8D3By7O18oyARnb2qz4jbh+2+iVekStCbKIno722vd6md1CQrpsCH4V8HMWkpHYhMhai9rphzoDimaSZanKmpBya1nGuTz1kYMkBk3cy/xqcZ70eo/6mQZlaoyHFyYdf/gDSo+k2Sx814WnKK8wxWrQgkKJrzDloefdbQhRnMLDJqjqk2mbXuPqP+cF8qoHfgijy164jlv6+sjH1KNyabTsd7qB7e0Y3a6nVIPBzhML57s/QD1nBHqfOP3Cw8XhMnEoHI4zi6Bbo4y4nPwl7T9OAV2s6rZAm0zT8hlfnAGMivnQM1lcbehdA0mZqiS4i3vG5d/PmPLjjqHoteGL4wRY6fv2ST7kbZ2r69V89BBGfJ65cPMswJC6LgnjJfthe3zqyIjCZmq5BPh68HmBQZTfOmnT5wf7tB5dIwcsWPUcckJ4JlWNpiWKKgIP2e+cwSrY6fB0LdKBoDU0AhjKIiGD4MtcnkLlwuitouuYk3rEltJtHvXjXjsox6SsNptrFQe9YJ0eGVagGrFyHCVwa6GfWyHMFgDM/8NhxE0VuGT9Xhp/Uy0WqJNAs7bUVs5oFqs8CsCKmss4u/r5ZmT/gT49RY4k0K2lLXD1kdXezauttTOp2oEybs5EPQ7InDQtl5FCumtchZx9qRUiLcxvCYNaxvmaiKP6PLtFAfCQGs7vYOO/vGT3+tTeAxOSCXo77mIlx/qDOy5S4WAsQBjv8dbYCL2ose7inAI/e5kF4ZJMGBWHF2NcQYQQLXm5jv+l4lsnjt7isJPvSYFTAy+l/SjQrYsOJtlLQ1G7ORq+xl6snmxipLoYvTyMg0C310sTC/f+rZgABXvUK7hrxo7JMfZIajJzN8hRVYi/es1sYzv4JqtLHnX+0GuLNhLG2lJ5vxV46pDIpXG27BT4P6fgpwkMSFxXbiSg/CGI+PyDJ5G0zSCZw5X2nLKsCo38ic4iulhD9pn4P0XVDW5Y7ny2A2qep0d3U8ODKQyozzU8/Zw/GJr3aGYNOyn5LlWtL/p60q2TlocaP4SRnXgY2Gb9kDhN9yqYGvxP8zjCi/JY20hfOVLNLnLYtTC7GAZ+omvuxGeEsa39VqhrffDFqxSUNyYmkOchTKsxd5NW8ewl4oKkN7u8jF+crcXyqvE9U1Z+875gMxJL0p5sERlXlRNYBsNljtM37uDkbmlUlBk0EzIwXke0Hp01Qu+dSOWeWMLlQL7n8i9yVOjPhmsZXbK7sUH+lw5HA5DkA3bUIg0UOIGXGTDGJYKwKkJyOROZrNNa7ljDDY0OkS1045h5fuhftBq8NzLFC8lQjm91zDs3hagj2MK6XUw7LA47zQu7zHixvIL8nUuG00zachac8/JG+3sNT4slqx/XJuJ661h0AWmdQhVgLrZPhCRnBHgdHU1IfQRYedgscVdgEr06bKlBxjcyWRyqNXVoc10qes+dCGkf6MM7G9W3spTKPCDWe0bv5SqhGU482m1rw3i19Tzojvg1nQQvGKLGTPeJGrXdyFOlAdV0i7OYQI44f2nW8p2LeXNY/HH66PcFAmNLGG95kFqsCMHlFrzfBDAJgM/4Nymwgyh8Cti8x4OEzE1DehiX/uxn4PREkjF3+JNwlHdauTv9HuMdd5xC2Gky0WX9CdkIkzlBO0OUlUkYZR1095uXgsCg9HOn2S3MSXq3swtv5J4gzfRsn2OMH7M/i92U7eX2AzE2aEJwwZwfJYskPbcIWZUhmdC9UJv5SSnDmomHR4yBrNixHVRw6KrxYp3V166I4SfpNk+x/YH5Y3KoQV+RWXNMTudoc69Kkt+3V8Twz3aklQ7qmlw3MFFvKPTE23qhVg9ii6UFPnCwJKiq0NFQzy0kj8XvZznI2FO1lPqkBuV+B1QoRtMW4mk7IC91Cm+UWjKw5+Ajzw64/JzptCJhAQcv7JFxiR9isme0+f59CYpnDBSupxta2imca6KDELJQ+VX81IXYRnPlSp1z+mQNhH1unnjIQqdC62BJ3rPFzlDb6GrxHkXAlczd4Zh/22iEBnppLLmJPjsFn8vtanvgjPFEUO/E7+f/c8bn5AE4z6HYqFeCNm7Hv6OYvFyaFcscec/4RIMJfDhrqurXs3f1VB/ARjOenwslD3p89GGUZaSCxxVZ+dE0Lphaelb58cV5UegIBLpuoBp9lIbxvnZ8heNZM/nD3O15PeIgX9x0i2fVjbuSEWk3EVPE/eJqeSAwGx4UBBNJOenO+vyUXn6tZD8v92Uj568vJ2T3saD5dMQ33WTNnETL/JinUWadbfZQASVccCg2TwgWjrAOXobDAK7X0AWs8DWjFfhLbwtmx2TNx1nRcTaCn/IfmQxVnzDJU6sGC//SkA/2SoFI0+XzzPPPnFvb072OQ2bbVqfizzR2fh62m/R/vtxQaoRCAErJKMhjMhUmOAHVLft+rIAjEJpB/442gE5V10QepLguHXzi2ht06o2FuWo48Zope3RQx/VkrbJMS4NhwM0CO9rTApAVezJSzURHZMZmyDN9ki+je93F21r3gwKa+P2YMNBW85nbnz3KQ19S7K2eHGqAJpw2cDv1RCbWJRXyAqT7kC0lSpENwSflex4CLjqDsQcHpA7bBlwezSTizLPm/yKebtcdx9Qca0JCGJcqwAbdS6EkkEMAUOh0GM4jdVWDHyplylZPaU7b0ZdxZ0uC7SLkJ/osxbDhZO9lV7GHPIjfIQLtFBEq0aeSanxUAr2hCkxPI7KAfPwoxIZ6LbcuKa5FE2T3pw8a/W2LGyAzO8swG23qBWTOp8pF845pyCrQC2p6IAQsfP8MVZrqTnTe4KtZDvjAuxWZ6urkqT4YXgdgScSIbbtCOhm0C9LhHDUBn0lczy0qCjOvj0PsCBH0r5DzM9SMdJK/NbfuZ76SU6DwsmBd19GayqRAygYWvu3oTvVbQo+9e9bpudTTgJn4XgTsDim6el5qq4vDfk+5PHwtc4VjjujwZ3/SLj9oBnZjsBS64opLEs+G6B1n01KbbjHuzs3qmcceEMxgBoQv2i4dwYqNyq9/FwqOgvs8bxEkRO/iynWBLReAsMHyaUwaDC+ftgMx/MWlJRaMt+6bc+LGUys1aHGmiA+CeeKPfdlikKgLXnlguqqWgoAmdepKFQeDmCXqGpJ4KYCBtotDhtAtv1LFHrCz7PjaK4DQNfpoaxgC9XRucYWyQY5JQHubgHCLQ37MG/c1D3NFuEj7U//rNzBXs4PAbq1I+E9y8PulBIdjjWbmYGf3oPUNetk9ATEY+fh2raX9wJvLhUmcdpbooYdItV2fGdYMKXCrq8jePjJMzXEsukz1NNsNjzwyvvtyPCYcTCv0cXrzbYS8CzfDDTbqxq1qcJ1hP7Aa+oLpQn7kP9drAM5Ya63hsKOjBqWYNHwESfUVovsZ2wuiFHyeSW3D+qOmCkTW9TOpcAyTZjXHpha9leC6nzx6M+FuK1N0Uj61UFtmHvlTEK2+N8mUMBeVm" title="Mekko Graphics Chart"/>
          <p:cNvSpPr>
            <a:spLocks noChangeAspect="1"/>
          </p:cNvSpPr>
          <p:nvPr>
            <p:custDataLst>
              <p:tags r:id="rId3"/>
            </p:custDataLst>
          </p:nvPr>
        </p:nvSpPr>
        <p:spPr>
          <a:xfrm>
            <a:off x="330200" y="4032301"/>
            <a:ext cx="2872978" cy="2533599"/>
          </a:xfrm>
          <a:prstGeom prst="rect">
            <a:avLst/>
          </a:prstGeom>
          <a:blipFill>
            <a:blip r:embed="rId11"/>
            <a:stretch>
              <a:fillRect/>
            </a:stretch>
          </a:blipFill>
          <a:ln w="19050" cap="flat" cmpd="sng" algn="ctr">
            <a:noFill/>
            <a:prstDash val="solid"/>
          </a:ln>
          <a:effectLst/>
          <a:extLst>
            <a:ext uri="{91240B29-F687-4F45-9708-019B960494DF}">
              <a14:hiddenLine xmlns:a14="http://schemas.microsoft.com/office/drawing/2010/main" w="1905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2122" tIns="42122" rIns="42122" bIns="42122" rtlCol="0" anchor="ctr"/>
          <a:lstStyle/>
          <a:p>
            <a:pPr algn="ctr"/>
            <a:endParaRPr lang="en-GB" sz="1843">
              <a:solidFill>
                <a:schemeClr val="tx1"/>
              </a:solidFill>
            </a:endParaRPr>
          </a:p>
        </p:txBody>
      </p:sp>
      <p:sp>
        <p:nvSpPr>
          <p:cNvPr id="22" name="Rectangle 21" descr="Enter Chart Description Here:&#10;&#10;End of Chart Description&#10;DO NOT ALTER TEXT BELOW THIS POINT! IF YOU DO YOUR CHART WILL NOT BE EDITABLE!&#10;mkkoexcel__~~~~~~~~~~False~~False~~Falsemkko__4HooU0THZk28POP9trq+pbTvvzd/gcV8t56cq85kb3NDTsUhojRA0EsgEHHMH7oYP1SYpn09ysXVivguJdhTvfyVMsBLTGvcX7WPTor/CmV9WzVfHy8CnMUuNyY3ZV473ScLfQTvveA/j0bn2fyJT/1XWBTdM9AhF+ExlJ/xLQzBZfiIiuQBaQzIGWXVDFoem/VVWHtmDjiHMMB8tiU/YMVNjdFXVUxqZYv5JOZz46Jl4oMeQknpcuT0iVUsJQqtCIv1LuNvveGL6ZzQfkNnHLInY4LWAIuvppyo/ZYZlceZq6mKGr7LSa2M0PMUlmyaDqflrquTglJ0JMf0cNrIg7ESFII/6J0/uS4qaEFBTliKrdUwCqX8Q0qN1AiUCkjYoxLgu3YrYPx/pdcB/A+yDlwEjD4dx98Ikae6OQpj3KFNG1s1VtbSNy9A/LNnuNum+YDywW2u+lu3esep8gpsbAQWPlQDIjma0M75mhYaaCOf4N1Jdi3Vps7nhtXDOmDWVMZq+smt+q7SJc9NN9eX9HruRHNRLqCmVV3bkoPNIzY1Uf23hJoNZ/X+mLOjKy/4fwi0Ptve37fBSDdewY8kSpyJiAPwmInywYchvzvJomLKCTf3V7c+ufeikm5PpF/q+3tREcSNSVBYA3DzSU0cVkNuec7RnLsy1vI9phjVXF3kzXIz/SxQ3aIzyACUq7uXqf/MazFTWDvJbVDWq6usq1PvShznMeDZOmjh9WRv2xHZlNsSDDneIt6rGVuBSBKK5bmTKAR4VBSviK4ZiqvpnxaocdsVmnO0V71SoRDoNecESF86adsYnFEpXLtnRfvm1VeT3BbzdbNOidJ4hO4/cH4rIJ1zPk82X9chY8faGghkDHRLtQeVAk869xJM9LFFZ3uYe8zPMF0f5J2xyiuCe662n6IauDopAEYRcQQ4ZmaxOBHFfX2A0XHEHlrHjP9uV0qnhIl5pEZtfGkrn2gkr3TVEWxvq2aIPo+jOUt+Z2j20fzKmYlUDuIAJwdLjxOgWNJQkqeL0b+nD2Ha8atwBHDw/C9NDDQd6hOzIDs+14Y/CqWjEMQ9RUnjmtd/5xzaQyD1Z+f0hzSlUp9yGudKJaZBP3cHTUFGNocYllUzvcUmOVvOJlIaUi/AfVw3fsSdnjsPIWPCiEH4Yd4ydQWp8bgBy8kgqvZ9wM6miYl4sehIbZkf07MNowddYLeZE96qQhcNpHcqYrJByic5wZ028JyD8OpycFOSOVahRkKj1uz6hj5TR5gkfpPR/5r9ScxDGBQ3m8EY121S+F9TbJ/Yfux4y0w++kHpOEgSCKfJBIbA5unFHebPJXO6vfbwTOcYqCKucAJyu7pVCa8AvuXmMd8s5m7rfTVMkuD7PTgH09UV9Zu/O/NZdBmRMx5FFkOqb7v/l9Ka9XvBciulLWYxlYf0bxKAk2hKR7X+vtVZ1CFKEpRD8Jht/QEl+MkqWYrxLCL8XDgBmAGFTHNbxlYuYMNmDVr0UNJGxz31q9EIXXKLecQDqTMwohhOZwttY7A5RuqpxnwIcUGWCWDejMWLtWy+/a2pBaj2RBoL9+zES7lpS9wwwLP+NViPWgpMJZDRKNWvmJ0UbZGO+wACyWVO6+43yoa4J19ld6Dlnj/g1upDz351WmVpl1Vz9YBeu7pa7raeZ8D8aGa7eoiGjhKXogSKOKwdQB5TSZ3ZujHRzOjKIPI04f1jEVY7EdkQno2rF4Lur5RobrZ0sswx4AI+A5UUvW85ZYu194tfXEyZO0/gWGCmUmx5xYDsfTfZ2RiCAUsRkk2qZLPZHFY630JFVpgII8yTZwSrjQ0y9cgLUPlO2GW+Dc+ywcHiJt2c2HUyytc/OqoZw/2esY40TvadaKC5S6zq/CpEQMPd0i7mi5OazN7FppkMH66ej1dWkJBsmDVkSj/kxptEGI+3esdAE2fnRlh4+Ylh4TnTCniYbiJ5hFs2j92CTaPH2jALaQitcYZy+i3CeLb878JnnmIf+Eadr8u49+EL+PPhtlJ1UWdffX41dW6HEQ8Oe8fJByl9n/ewHlTBh4gVZ0mU5MAcdwy9O+FEF0L85Vvywqwf35dM0o2qCw8mx3n/SHCEW0xFzWg6LrGKfGkZhZwwh1dbtdm7/JY2RHHtmdHyaMMMOwhp0py1LQ/6E1l0GGTNiDpD6vsTZqwLx71Rkk12xJKGCUjhGfAPy6rUYws9AHiFIqii8cqaNXoPqt3zpQlPoHRETJfYJotrEIpYxi4K/GEe8AKo8hhUUbr5sBZWqq5Z92C1Vurqge4uZdgNuETbKc4hSmNxmTXhW3oHlIYeMYaDvj9eznaubfCmxJ5OZ/ov3edpsN8RhHZSrCN8gwxbT5kwSaXpKXIlszZWmtRaezEa/rSc7tF1KD83qVOQRedkEDb6mDk8AnQ0WJ4xTtB4bfzEYeeXeNW0+c6ry3i2SicPura76PzBzl4QhAraBTTd49NFwa582iXQwFA14x3OZDoGkJUxQFKoyO2zRpqPyCsp0nP11YtWaZpU3ZEEtQlxws1LXNMUkrXCsTBjWarK2ra4aWntb6rTLndggS78zFebjpPgaUnB2bXxvqwbwagBcRg6q5S2LBDSzWpPZuIV7pflKeRM4RpaitWi2qAhwny40I1f5N1hqs7cgEZvH/GBw0lAyS+4ehgtR7q3Pudg+aozr6i7Bh1EDVgPNfYUbmX6rYDsT3/kO7+RlF0vWq19HoYeYn1TRN0fDV4ngFL5lx5mLat1cphHSYwDG89xHrXSNTZ1R0aiFp6Slq8OwGVoYNhWF+GkiTWaExTct+Jwk7w2kUKQK6Who5ZLVbyFTR35/Vhoc6DyGBWrb2tagzQb6G7s/SjMPAwl4hqy6ebZWdshQa3a8kiVWw7sTvdCOJcfpc0tD23RaciN4UPdxtaj0i0SmLVeOLHmGUTHipGY7vTHebtAQyUMyES35FbAGUGdCd4lAEn5AMPUa5XbDyob55ATboa2VwBwCR40EtCMql0iKwtY/mzqLFjbcXykBuqcXvewr0nYwx26dyO0+hDAXjiWC16T6HDWv2h/INX/BI+x4eAfpESG00FG6hfZ7jTY1mQmWEREqYtPEaJlMR5RVOX1YqIEtmAM0jEsT19WOikVYgSvQXlCxgjNUEUz6d2iJulKrBhse1dygZQHiXFhehG2LjKn3il/aDETE/5bVg1NEsnKTU5CnXfpnVzQ3/AKh5QphMpMHHSMSTuJ9bm3WrhPFddWnUI/nbp3tkknDqLa/nlzDkttG8Yfn07XaoP0pnBiSYpocoY8x5xzj0mvIAkbXfPQHiOhAem6RPJX83p9DnsxBwppnz87nfWBzO8Lr0DRHbvd7ramDbAGjF6jL2hRMKVqp8kWpVkCA+a6VaLdi5/SWCn4pwhJYGGC4ub2mUjJvy3q/fpU9b1rmZXAM4tC8QNQnUDqEdn0gkfYrYyQJfMWyjpN/ee2dC2gZQxNGybbUlvNyMRFIJ99sfn018EfJd6LDJZ/MiWQdSVJ+ObzHNeqyUDazjRX7PRYgjgoExbCPmWgTdc9AzzXdDycZzoug2bsruCpVv6xkCxL511VnDu9s8dUtSXIaexJAvaxy7sCnqlmrbrn538C7EAtBnWex0VHlUVSqmZ3jL7dc6e8roh4+DegwCnYCOh9oj3XjO9Zwv5zsZ3G1snnS6uvZ2JZQyn0kVz4K4NHUebVDfX+xSwKtghBSvuEyR3gXEUC9uYs0zKX9JMyPIiZRd/JUAtgtoYFwoZ324aNYB2sBkw70r3yh3O1eFTjWE+Qvnc6rJfNfdsWxs5sTc26j6+EnsOY6ehX8WxCKopMi/a1LGiDqPhPE441lZQo3xZV7BXgGThFGcoiudswbhb33CARLgHwKlYcjg4zc4/xq26244T49dMG9UqHo/+dB4ouqyHUBf6y545cWw3wJrlYJj5ojdWzx39Jq+nqBex5YrC1CxCdHvos07pagCRXIO6Cm0No53+nxU09ByH2pyl2ZZPyQ5UNmsTbk4lt5Nv7A1Xvmxv5+H3lD+LoPoMwZaqjTusJwD4aHVslawy1TWZilkaB4mfnMQsCQMpqdea4xo+yjIIQ7DWOqtK0FxMgxnknuwI0jakK/Ex7VCttgVpSzl/a3iyBrIN+mQRbq59q8WM4XZV7adqpwnnHreCgsMTdfHgjG7zbsdeY1HQin9bGrf+TSLn1zC2pcfAp9T6txtqHFSSHdX8IyuJiGCcH5xUR1CvZoc32GqFDv0ONFi/R2WtdD7cefUqPTk2cA6Gec6xf2+6fhBJAP8UfXc6Z3Qwb7TGiz5VBabGniXRZikLc2OCyikGSpgT9ICjsXXqOvpE6qyWlsIk2rUss6hDJ9cZWTwawmIIQV8mOnlLXHL3I3iM+2UomY53bbp3FeW28ccPYrERdcWKfa9C0oW4cGmqwzRNA85t7rzdWCTtO5eR9w2djNZpvfo+Q008t7pjO6dJw1Oa4dCQasCeZ9mKgD95IbA2g1+7FsH6ukEw4srV52I4VRfUdJXnQNT1sLp1Yn9im2MQfuyAAY3jHjC+PkYQ3Hgq5v1yrhvMnFGUGRuzGXeyhapOHUdLLu8cGHevlnipY2x4xNYxw/sdYN7TZnp3zv8600srh/SCiUzfd4Vb7FkF85kOEQ3wThK1iWxquQQDDIaBReASUpyjvDelNZTUSVYq9buOrD4ylIl9ABJ9kMxCGuRBAAGjGogLZGWXwJ6QqJNxaNvLqFP99lFrI+lelEI0HgJgxgJmThQY6r+uGiYsgXKFpZ/jidc9xJRpSEHw6xlAbUC582PcMVjKG46UngCe5vgQw8Qzj12qqP4D7HEwNxZ/1Lx9cjGZdtZPvhE8ilFjJh+WMMVGva1zqJlzAuAFcnrEMn3H+bPJTtjYQi8KHImAcEAK4Vf0vKi+QukYmymaLdjiXcTEK6L7pXvUA/GKMaDFIpgwcoPwdOenarzL38TPrs4FRihKdCmTDVHn73L4uri4SE+L1KZmLqgqIw7BFpVSvD+2JpSDXU4cfPntqIktTMXtZU5QbKaK4mw2oe89KyDC90VhMQLAfNjvHwTVn7r4tIOB8U/vzFM/Ued1JLwWZTqR/FO78ifkHT3uFH+5afCKyuY2ttUNk2ryQmYRttSIvNK54hKKIpAHPUGXMabdR9ut3Ib9cSXfw/ih/ZmMoRUyRW/bUA1BDuwFzf+qdLBQhR1hSzdUMWGmey8AbYaRwvC1Wzo57aXh6PDTMJikSOM92o0BuVpFdjdfLPP5al9WI3mt3JTkrg1m8Z4r259eQiMEd9DyvBdKbF7biySlX9fhIQSq3IqOw/cPCUZx6AFPIRtiDG5WVAh2bV39FaeFJCREOq02JJORx5GOeTzvmKHkaA3VvlbWDDJZ5YzPgprWlP/j+GIf/3wiILbNzX8M+fih0cEj7+ySWpmGbVW/5pRqRkCVw5o/ldEaK+2/3wLHzpZ4a+HwKWVEb4GbAkFZ6YgUlVjnPzN9aI3WG1WS8icU5uUOoaQs8P14ZKGIsSlmBpluuSVT4/hNNngwodwF0y6fGvRNBmC7b22aEg5TUFFuGeQfUvZo4gMrWeWMgMeoXC6Mg4TvJQC9meNjNvokYNO3kzVkTddtOZLWVSNIHKnJWxedBBsuaIzOKCOkkIYr5vfV/0Hz9pYzX8niBdbIm8Z0YR2HrDHI3x9oyolr4thomWCJrj9EmI8ekIoKvbOAnzdXmt+yMHuzwqBdcJoWo75zMoxk15yxwAvuRSKEusW7IyTvt6tgGtoFXth/qGxR9FYWFklsRVbsQrBpMP+gpA4R0xzEKkYFxgdwkOGtZLFW5/BfwbZDA+L1DmnlO4VMmTv3KUIRqK6+uVFuXH8DT7MQ/rkTO3o5IyLcqpMt543PjaJ7nO7gTCWO+UUV4QEt+lRz+tW38Epl5qJ8XjPSL5JkjarBG+BDvlRdnGznJ5nR2VmnQAuoaq3pSmRImmmsL7LGXdiUCAq1AtnVazxAxSOYaHoA/8FJQIXMRiN6710vr6uoshaV5E6nYvvRH3Oe/4jMW+R52sfJREQ5BUXTGgh6B1HSs+Khuoc3zhfvIDN1meKw0hJ6hanXWqiXdZcJQT3HWrY7t6OgXFGbXzD7nG0VR9hxMUi7y4CR3b9ytVAB1gGi8SqVjvEz71g8x6PDbFH1YC9g7uwQqwD0FcFIubInTRIP7+XZDFnRub4F3ISEjFgm/SUOw3ISyxKtW3oHPCbwL0TXTqbO0SVJt+sX4yrSaU9Vu5YXS4L+ZJufNoQCbbisbSPulWk6kVm7RiXAsEB946kC9z1bsfYrpcIFwBIPXVLa5Mt2JCtRuF9u7cb5XaI6I5pvo/2pCKuw+184xprq7FVE5g4vJtNB2KQDQZA36mkBTp9Rj4S0XMtNgpXj4BjRNdTZaSjrg2Dy/vtrj9DEEntbr6nLpp2a8s20+K6fffk0gML1SxiwS9eKNDyTT/7pFwE2bduHPFg+AjP7Am3jtUV+h/EsSH8tReBNReaEpa3XbZJ2VO0BsqI/rKrwa3Vfw6AGtgrto3UGiQCm+9H1MiGgECmJqGlPhjC3vviBeoWKuz9Iv5HlnZeAH9ZnG6S14+akZrHOXIjGBs+Ow+b6Y+77zruZbYsU5cRROKi0YMJyUMI3bEDnD9H/+WXqn67IHCtvWO6TbIt6RfEIWs4wKQ12rq4I1ukvFEFv3j65T42gt7Rf1aBtSO56CgBHLnm7To1tQ6u02gfQXPTZVWS010sTdwBCy4pX4Dj+A+BjLPWVc2DvDlM0pAsHC+41I3p1+vp4xwME/VlcrzpAvaCx4MhhTayRv1Xi4utHeCyMr9Xzk7uQFkXFD2dA+L9nnTfh3PirSazA+vZKIj+0mcYl28UsB1UMVPP9kxzFbyFgTry22Zwc6uq23WtZFQYSMoIbk3LEW6dc+d/IjHPPZE4wN/33bWNyha+OeFI32FfSMz4wEZKF3LahgXt2dWJfF3Ff3m/P7GSv6R8G5FxtNKmyCd0w0HEOQSCzfFzL08J4Qzf9CX4fPAJSxc6WaUrI5Yaw4QD15JARxQRoDdmbS7+NJfHRJEQuzo0Qe6t77TaexFS8Yo/y4tZhhbLZ8xG4GGzg+eTdR4xl70po9zK9pqXAXMn/s5XQ/IUHhaDUSiiHPsWvMBCJa+ehMn82nrXubgcp7wkf98gX67l/K6wjc97q0I6gp/i3lFZnJ/nxqukzjEeLZniX/xlQmzBRIoNrMbUsJ9GAELAhlNHyVP+ioegbvyFUVSDlMN8vLSa8dA6/yxCwxD8ZqkVVS49M35QPAaAzKRzdLWee6nD0LCMYdX4dd5fk6+irDRSVNUx+g7hjQCBSVh7QkuxWuSDaepxNUjDnmH8jtsl9W6jqg6KFjMb3Rr9FUU8WtZWj6OhlYgi89/L65Wa93WpW/OUs2klyztQKUy1C8G2LMyss4MYyPIOv+4kSrW6gjZfwxfx+Gn05OVCajWWhfWYwEADCN2tg3FavaiCZYX5CXUk5BV/vMnHZ33dEXoW5iVZo6APHBcSs7hIkUql0W3rzUh2kx7btjsHuIxX2nI5kZ3k6tnCihnBVpcgjOKlS+p7iWFQyjNG3fqqKJZo/gGzatbps0gFnrRdO/0clNaYuLUVS1PUYzRUNpzmIg+4vL8k9cb9vWba6q0p/sKYh60qEUXdFQTydWFq+GFJHcG64g2ep3SN2pZQ6e4vq50FSFFQeYHU27hDsaDpwElgxCPUqXXUgyb0UT1NjHahvbeego2FeJQP1/oO8OZihWmc9nLESwnxUuXmi5DmE1G08H1mVhLv+FIX1cEIfWyr2cNiFVivlvNDHXNYqNArEoIvp5T3Fzn/DyUrlcOXjowFa6fnwpXaDtOMg36yp98odafbdiG8tfX+qjMuxMZGRghX/zJhQLWgFQSeotCeV9aZrFNTsCJredKPGMV8Wue74xSW7vSvGSNcSpaxGSyaZAUmiUzYIa1Ty/BlMv56s/Tnb1CMW+V+YpAWxDP0kvH6yvH64m+sGn1i5/aMNJQoZqb45FdvK6IDSgMNOj1CnGYmK+9azJJ6+dCsupjPmfBOc8gpgOsz/+cpIPJdKr+TmcbKmxPNOPM5QVq7DcoIAtb9KCero6dCx0enNHCWR0l5KRF8bgsnQy894MqrcS1VNQbE2/XDS5BVk9xYxZcGRGL3pXQHnBcqDsPCCZkfXwXpkFd8rAEOplOnkaGvFpTmsVdCOFJ/a8T/hioh7qjndZewM6O/udLcC8NTIf32gGlkYZNV5D1jOiyeePlaF5dJXoJK3HRaL/7/EnvfFck7shbHgQIj4i8xMAkab/ZrkBpqnM85bw6BYa9TUpAQM48rBi8AioPwwEDhfbJYNS29GOZewwrOvoOwUf1YTW/wfegDbb2YEe62mm1Fsjl8kMLSMKrhaUjapgbaZCHyN644ZRt2ts3C0VuAToR19/NryrGrvGn1NU7IN/ayF5qRoWu/n2hEEGd6p660BZpkAHmL1On13lrDLJGyqh7k3FRMTiqkOJrwNr1Fubt0QIxx4QqYfmOs3b99V4ht8QrEcWIysSIpqMQZKylTanZIhNYFMfL0ob3J5s23cxZKESRIbidvR0dF6QdAr6Tbv0Q2HyBzJShxwfm7xEe7PMeil7TBYOeGgZZsFNE3E3bK3odY4wkTwibneNBw3jemOP6uWzebSCVEACxK9Ht+biVuLypsQSe5ygjQg9w/BG7aND1Ri71HtcTO/nJe20lIF0t7e6/6QRm7MkWeFIviDGZ4HYNd82xh+KcNUSpfyF0Lg+4PksiEmjR53kvWzJU+TCL9q7yfvkZnSwKTx8CmNFyH2gkxliXmk9dr5oIRX1V9OFQR/ELtXddrFLWq2dyXQiPWdFThornoKWgPinxjcafDa9efFNOcizGK2Y3s2f7ISgrDujBYNvmnU/9w/gaHHdqIGDToDORQckZ3upzcuxBdgxYnc6rI7KQKTe8irkK69xy7gQR1CxF+JCQWTKoSQ2tNvuQznfWMTkz+Ae8449SdkCfUKO2fU0OKlNYPxeG8XfkO+quyCuq1sWsh+NzOXVAq4dd7nbjlZeHzE+dGAX58r1bwMPgdmLoHCJT6jkRadVy3X8Yh7k0aL9QOBhd+GNS5s+4iD1FgxBQd2oJq2Q2K5pWD9e/w35LonD8jvTBj1eL7Uzt5Vyeey3vX4dDuO+UgQJ3IHx8lP5w4ttLzvt69PGG/phFSIuhM51nFsBwh7z0/qTFQOPCR/k+3VW/VSuCD3uP8KiuRCZuVLVnApNkO+vC7NXtBxvBvCZigr4KMCZ0bcTV7DG/O/W3BDvSMP48dVVXv6cv6+5hTUEuIerYxrV9CNcZSnZQF1ZyndgQ+l5T3IoWTz24ChLYfEtDG0V8FHHpzyX8ZYIB4OXxFIjrQ9L8iZjNu5uzq+47OzLuldaec4tP/vf7N9lXBNnjanBmwOVaUnb2ifysghLQzDUaBIZgsPLqNymS7wFxDRf/XhQOphIzgLYvyvhRfybSYXGrpfR4iT6TIAhDTu1AlYpjSIvLffq9qCdC1uD+4+cRJXjPRMrVXh/TBU2DB2/p5kd8pClsd6fQj9nuuaTFL6iShgEfrtrT/aXHJe3fTmkuvkP1cCRMk3KMRIWfrnX/8X+Yqyiob2TfcYUgE8elXcjrBCF/k5ggeYfOImKe7yCXbz08RszBS8PWTgF9OoCSjp0INPtt6gh3cNwtt4hJPoFDHP+2s3EeMch2iQwk5kdprcvHyaXMpFpLo0GKhehwjbbgThP0SwylBMjQUQowp8hhHoCh4awBI5+9cDj+8Yec3ADAPBogu0A0XNuFZ+CkrOfMQmJ3lDuWPIuU2JAaWyjrGBi/ZefDhYeJ2wep/VRlieGXBUvURbHaKGPIbo2wOPLP9WVehzEHVCIG97ESUTDV3Sfsp809Zwa+jjbNAtp+ycqv+F1gBpimPx4v8KvxXSZvOZNROjaSEvLsWWwAR1VBL5yIvei0cmORN+Jm/uAGzZ+Fn5TTJBtaCDcUVzapZX7wD76zCsZziJaHzomEK/HSIoyKx+7CRYTxzzkq45Z/V98HuRkDSMOBUrTZ1dM5wN9l2P6lW3fs7NL5pC1Tiuo/TuLGoKFThg2ME5MPF0UznPeiWNyhuwgKnl9fnQgjooREASVuNyOYVMVgRA7frPlYQHBBjS9lBUuebwqu493DI+N4QjgDogqqPWRFpyGl2l4so0pTgammaftoPvMRms9yo6RoGIwr1UH6e5qsM4Dw8FOEGzy7pmtKloPWNCz3Hbj7kkqrl+DH+U43ZHMVjBQmM+6jOPYueZfJEXsFELwZeLJoSq6XfMea/Gbnvb3c+Q7lem+iiVatkAxOzWYw6aLj/eIQ3qGCY1nC7XiryZcS0+voWZDjwE/oc5Ev6b+UImrrFD5kgePSo5BcCsqnopSX/MJ2J4ILfLlD9Uy9qRnjli1hdo/OZHI54D5XZzZQ8Lzt/94nIFjFf6Ka2jo+8eP8T3RdUUy3p/o++8rY1T2GaX3EAzsZKpO28AAjJfWDoTdz4Gi+SjSwAUkoBG5Kggr+tUwnRktsoFfwf4uGOen+itgiLCiEITk0FNtT1tmy3XkLjH1RKnzJ5ek0yRY8kW7k6MVMAKYKFWgFdiWXfTMM75Fv6dFaQT7sTE6g9lhkJVvkjzVY5qsJqSGA1hMYuZ8/x49bWfibYUpVkAQHJ9piYWO173uE1nQNWfZDPa1Cu2H3VR9cna9bYGiWFzbOTBgpE2vu5CeSJtfsUXg63UhhXnwq9AWISMIHHSXWcKvjdrHAm4G5FphUieWeIOb0RtvRdvJ3vr97kZ8QeTQVwJjaj+Y/lSWX8WNZaP8WmFcldJNibnlLUJ2esmQ7Iw7YMwx8ZdhSTx0RpogK+0KuNqysKa1S9ILPJoD0EgOtIrjHGkRie+ndPk7XrO891heksy4UToy+FelMQTr8WBuwgzhD6E+cufAZPE+mXM3sBMUD4zf3jRVeb7EmVjxsSGewOsP9M2iTC1mET9Lt1hc0Q5w3Bo2Cy0ALDwp+ONA6trK34k0lNWmWN6W9fPKmPMlWqTKdeZNCW0hJcQihJNcHo2fOgtRo+p0Gf0yJXl3K5GJz57Gp2C8TqH9+8W0k3qvISSwVqc5Wk7ZQ4NXeecbT+ImxPKa5qxyErm1yitSOl63DldnIdyGSpkN6v4hDliWkjlT21Crf7IOL2TNE2eqTEpV+kSerJ9J1TDjy8HOeD8nm1nGvGtceICnykCxns2NxhNsjDOaGH+1s0tjRLgpN6U2in6teKsup/uO80rpMh+E23Cr7hw4hb2CqAto3ASfrxn7GAJZGFy2r8iCMCHNxrOrjuOQFp8y/w+mT6hPY8tOELibbdIpUFVS33jJQyYCC6akuqHxv/x1Ozjxcchi9v99dWqVcoDUUew3tH0K0Vgqr4fsrwwZOQMOx5F4xSWpyjTPom2+xFJKD0n+rgB0LrhFttHQ7rdhEDZUor/MX8KizB1jkvKIGrISnJJOSztGzISEr5ptRm/oPQZR5YFKy4kPij1WrfPqskNYv7EItK5DnxjPN4a04iN1stLjEFTiqfwNEdtzVA9ndaLZ50sIaR58Igei0AGi3dD/WqpWP6aLj9o7ue04wR8pvUmpIuFlYd+1OiqwLOpoGiQ31mCs51OZMNhPEWEihaFqmn93UFc8nwrhVIxY+oquwzab6l0s6Yovltu+QNss6j3FJIJs9IoCewwWSYSdIiEiNpYf2ftV8RlBB4aSYlMQK+9dLVDu7SyOeO3PXqAwOxU+P4EK74/WMq1qJ+L6Jeh6Wms72byQ+DdxfEMJSgk1zk7Nn/2b0WwZoyPL2rKig2/Z9jaXE8pmt4zSUXICZLVJ+CCXq4nJvqNFGjr8xddfdNzIJ3BsBk10MI5xWKNr03jIETc/udaVNY1/SZTMKyPYo3cDS82HVzH/7N+FzGO4XHgTqNtptMQBgMf6KOqIUFGcqHmb0d+33mCMzMHGTU6ATt1777tMMp3TQYs6NRc8hjvsq6ch7lzuXUnhIhaydSAhAy4rU4ibhjTyx1/4WDEaL6aoEMzWeV8uooJrfBtf/dM8yAwKzeVvnBqEE+v8/NcKSGaYp8YxwsWBGQLVTypCPODq14vgWQeY/4U2FVaMaVr5qNjNedIBqmlhrHpA4s1GiL7tYCPPRZ3aE+a4Vu/gajyoKBAnQHAjuar8H0GmS2RGl9J44s2X4ZvS0VxPhw64SmlhcVgMwQzdffwWwwJ4WbWX3WgvC17vhIyTzJNMcjMbkiCWTwNu0YSonQDPjegLbwGf6jOjO17OyCGp0iRLukecjY6eOxXC2I1hxd9JEbz+eLu+Lq5oWyGlTsl6w3ijRz7cUUkLYmgtgHGdzyT6i7+3yn5vIi5bdoy3iNs/1cLPvL0qwGDfdJhBrwPtCWl+basHegJ6ZkZnjAddRj86v/zXcap1u3XqWev3WJhUvyBAiDM77+50GDdIyWQnNAPdkG1pWg3gnYFNsNj/+hDCzMKSFRnFm8xAgZl+z5Db+KRttJi7WMIMOU0wEyVWZc/JxdIRoubf1Ih3VfCqkh54O5aYCeqEtA6VsjW8T6NmUSeZepQpALiM0eaLBCByqIrvWod+Gwg02X/EOAM7bBPKIxWHmh59jzPr0lGrNvn9+9b4Ux6UrEDQjqZup3QG5smb5DWNflK3Rkxtjuulmq4IWDdlLsZRCJkxvHBTtAuCXHO0AszYllk6/oCC8k2YGWOwNLYT9JsBIeqniPRjUnGl80rVhdvsQN6SD/wkZr1bjvqzun5AVDXXdBQaB7JQouWuVni471rflbrpoCY0XnR71DyXDS6VuxKkLd1VDZF4ZHejHuYY3/OJEBbX0p8hrL/d9/1uG8OE7vzfd+3vTKERvl+WKOEQU8nVduHEGUbERCT3jDlvsAuAw4pRPBN/LX3PHZcFujcxqkCQgFmoANCLTK14PeIoHlB6oZXbM8DHiRjYBX0NUOjLLA7Bcg73c90WLO6hXIhxZ3GhcsfiyoNekMg+wlpgdKABQCp0VYKJW3j8TEpSOUXPqC/fVaY1WdjIg1NBr2p+QYhgMw/Vyi+5c78ls905c25p3Jy2i6JcAKbJwJUqIclaiqmaiNdt/ojdbgeNPbixeZLjILomeZMae3vqVxpG8CC4VUaMfWYEJOOpfee2ZPg24jjiXsnVUteAb3LbXRh1rTwtuxjKE/ZzbZcQ2uZ+GV+G+UNFqcrR6v/93i+J7AAJT5aZhg2Hjb4aCHL/QTT7DdBwhZKkEIPx58PArDtyNPUitKb8m7wSdyrVZe3q7BS/pCa0Qu21749tMth+P4r3E2IrLZH9EwNI9ftOj/bmPnFl/mAlkGoa3UTDEjq/OXu9ZCpZ/EEbE16OrloRIaX/C4RvdwvYg6SyHm3ij4CaGfrFAsPuhca+ApXTUfQnjC8quKexQu4v2jboYnMGjSAsG4RRrx3/iY5ri9PSIW/6EebBBMEFcVpNsREBq/bn7TsLOFmUEguTWk5qa0Mo+sBVczjV6EPwXQaADJrQeDrOZ8KYSsy4VyxZPANukOQavu8sdmTpZp7mikWUkTAMUkAo9fcT65YkqjStPSd5wkRGE+mj3pgQ7q3BIN18UqVx4t72eMzAp4oihem3jTHPv2R48KsmgwGo8mewaLFpq/UendC3XrFIUmDr6EbcwF9TBwhanoNaWTofmaGuP3C0HA69etzBA/lIlg33wVDVLikKyTlwmVp6rrLEEPMZ/iWymSbr5vIug/GpUxgnNFiuGKVxUDVze75eVQIl4YIBce15D/Pe72ZkF+M+OJwZBL75S2kg8O7TSiF2l4S8QyLQC59pFgZERlUJMsTiFwU2wqWqbB8vAuoBQ2wOL3Z8oH0cUt7cf81s1xNO/tEMzT3tjW+0yfthqjit7gUw2nXsm33GlMYpiSK+inPz2Sn1L7gDP2Y6smZv69jS2pMAmsIiGpge3PdAeXZ3guWDzqimBkrjMxXv4pFIgz4Uu0nia9HH1fNuzlRHyFUXLbaekwxC8t1VlJZcyO5lwhQo+PFmkzT6RsfbYceIAUB9LuVBDcaq9/7dXZBqeW+BkdO3OxNCGVpTcO7Np+rGeHhzgWd0DRkY+UC01gVSWwhehxUSX/6uPoT8nduW8SKD+VM/0WRhP5qeC9ANpgbZNloO3xPHdOaLihtmSvaSc3LCK7c8sAedIGLPahHa6QhEOL8xNwN3ORo3X1YQhG/hM7997je+cOeGdQ/F/mXve2VI0LNH0YqkqfVS9jn5Pl6yhJVUengi5W2rptfbymxnKDa0vUmLUzMHOR0QyX7EsoF6c8p4VHOiGJWm8GLtv9ABZXf+nfCQa4tBr4lam5rl24YEam56k7lcIS0NKcB9a7viHFuCN0lBccWG0ba8WgDsGLmQQ0wyzJ8hxbnN+OxN6INawfQtv1AlAm4WKHXDuvNXUUfWWAOm8lTHW8WXBWVE6sypupygQy2i+41/j06eTXlGZlWECFwTHuamCkCFjnnCYNXZSwb5fJb1tFJGBJfu3RrqnkvORt6jmzd5L+O39QZsAHWB1PtA5OxwqDuwkHvmi6jTP7oQQw5GyeAkGOLg0leiqU1ccc5A14z5Ybe9RI3d7+KVk7x+KXzL73Sn3Zns+4RkK2fcZAQh0Fi412gHzegeWJyI0wNDzqCTatz9ziDTpLPsYv8FbWKXhIewfpvuXX+mO205aJ/qJz1oiDVs2NyS8yHgcyFfnVC3NfF62T+9DwOpLseR/N2v7OFYpDpuzZ4rqbldGU/83dUsmXubh1oWlHIiriecqJ6tk/O6f9qdzfWzFOGN/83hqlDYYsGwM6oocBHxJaYtzYyX6NUW52A32xYImzjtXw2mSxXivudJUYwlOAupppx58QhgIsfjamr+GeLdZBNtU7DjxWFADE2zOO9exDiJavGCP5ygndLKypTA+XWNBglWecJDq346vwC4QVfslImaq6r5YGn5aHxOBhO/0Gmc5Ujx9wpkF20U3iJDdr17eoee8TiN4PpWaIFsHDJ409f7e6Kd08MHqOWEYHLk/6K5YEjrJpXgds9uVcWsHQAjQW6ZlbFmXq0qfSWNbh9vGhtnfXtKrrzZdbvI1TqxxNeasAREMj+o2nX4epFjXj5dYNtjEV2NuoJH3nf8EpTG3G56vSgnEtaV8CcYrc0MzGdaUSAeLvd0ECZY3jBzENpfKrq1inic9t0xSPFVY1OH0wU8NDXqAMSe/+YKMyFBIYyOpDjjGMfGpQMJai9HZR8YiU1XPkL2mJzUJM5jehPuNahOZHNmNnhqr4Xg9raXU1dii8kU+XUXu7/mIxJuw24ty+llAFzf6wJfsRzzzu6X3SHm5c5HcdpAUKDRS+AtTaFH6/9Ef+OKZBgD7kQ5f4C4/gCBFJvbpL/pzTl8HK804O+yzka3OOQsMJOhRJ56UVDat1H1qxhKWZkDq/ow5rPWiSdaFTeMERWgOp/EayQgmxEpLa95xQuZ0Q/BCTquz5WoV/6qTosoGixQGaNlqTBCrdc/0+/JsZOdxIyccyfLaUK2nxEeIFki4mf7BKxXPhR9Lqn+g9iGw87XYMag3gkwsPvZN9vFqQjYTtLSN6U6ZkhdWB7b9JKQV6GR3tAduC/Wax4Y4MDAsLc61fYpxQRUXaBBhY5V8XabHKIqxZ71Eb7iW+n7pX2dA8/8fNB7ARCSuSbmHnzMnk4prLTz916ApxnO64KAfpCPS9YGh/XmuoLCZtmEYhQjj/TDbhU8twFpdLKYnYKAOeElVDanhbnwGtsRJI8LLP+Pmf1+OhiRNxHtT6Punbs4qybS/1OUIlMAZT8zeJb5g336vSexb42e/X/G6TX5ozsScfWxfukixDpFmqV20v+eugj3FqmvFiXA7v63ktBhoEd/OCnxUXd3EG6Oawu+VPif0yawsHzwfSRu/GDIomDHpAZdHvyEX3Wc5Vl1pqg8itlVO6jCyqJSYc7YPsh9t7jqubs7yGznOpo7+OJq5BRWXZ1ULHyC60KzvGP5hTqCHaBxFRcq5WszS9SmhQJ9dOLPmGX9vAPM/wXHfYTa+HjGVbop/wlAr0gPRIhyOxvivszuGeghl7hAhE9MYlRaEsjbdq5FOMMu5zMVnHExnI1JLed3FqSz030XPoxHfqhYt2IVI23MatOCnWKKi9UGKjGn21YYqF+nTbqDtYxolxVGFJ5Ldyig/gyeNj89rY8PRN2ytS+4ItcYJndJNi3BBgfFDMIEsdXzUQvElTtSXdBge65M2K6rhwfLlDT6Paudj4qq7GAv4TFdZDori5UhJNUGzd7la+/rMEBGH3UeLkOa0nEtwg9TVEphLuld42CXVc69OeunyynRujdn8wcvfxONuWaAO6BKzZbCAnkoOyh7SJBd/eSRUSsJlt3z+6jskW5u7jQuhskBh+jdnzCgEyLvSahjQS464GIxBLfjahhuY1GMMixJ9s9tz1YyRvOo3m+UX/NrCdNjBaHVgQcZqV3LSOy1glPnM0pgbLptUGXmLkBTit18cVAfM3Kr+D+OcKsmcd6bqxlhMiBQNCcpzKjDhEUwnkne50BbdslDu8fx3jm6qIQInUfhV/eegdqWGEM0nZctoTJd46JKkPKNCFiBP/B8ENTgYy0mUU0dkhjSRnINiwFP9oB793pUE4b8viE6q/6amiNSRVMfXn9Rq50bkuK+fkDOor6NcNgGxkv4p2mPNfJC7lOFkIVRjEi1VSNkIhKeaX6eLMpSr7FwyTbnWfzcpHlhmSFAPHnzQODej4I9GQWpeDHGENzSqowmtNE+AG7yF/bQxzntit/9RGhOVxrpa2ORZVP3enduD7YjMnezrlFPutfmJNguwN6MnAZfTRU4rBbUghxik9vKntGhxHIVYFlSigQiGgbnJPKibqBE7I1ElMEplSh6vyoH8sGeBIxMYXASsma5noStkgNe5Id2D/buTaR20HABCZV7RK7VgjoS8OysyfB/+Th58FhS8vE1mpRulo9zMKT+ElIpDvZNoXGrcnuhWf4wxcpQASaAMx0k7MogdzrGrS9CvX9wGhnHWJz9/Eex6TYoS2MblmJZ9DdcvPrF8GNWSCVGXHyEAtPTLxFtxK0EnsxmC5nIFjlhmrGUvMZZhAR1eraZwSgFkVofs7b91UqhJyhhU/c6ov6HOairzlF4uw6SuRU7p0Uus10gk8QdruQMxjbVV9xJORhuHvUjtN4c3iaApFbA//+tOxZ4N+5wZbvenGhV+tHAR6nlj4lrPb2kcMniFnhGkpVMuNXTUs4sSgWSsrizbYNW5RB1fgQU3j0qUInPhQNWf3XvlM/Z994DmYb8Pt2c7iTA7PuCP1eiZP/VxWysKeMYvqnP2rnwFVQ7Fb2DBZ1aPxNudJN1LP3TiWOKOOBc923fAR5V8+lkGgJxB/8WgzWTKVt8B6LcaJv+SVTRz1ZiUZK+NCDgb82xoXoyQn7aB4IRdXFPpKVI5f/SWNX18GT57iVn3+CM/zypgOw30N8Xioy7cLghCvcK/nBBUNpbdN+5cxRzGlCLx8Il4OCUHcdOR1z+doLU56qU+hHDr6frLdA1xs4O/gXqnDHa5Mc3GLRo5igBfVJTX81ISMJbh3pndds2DMTIvNOUfJ5w1nvioQ+7JRaoWEC0MOmDq6defxrxBrvmu3MdHP9zS/q+WgPUmhw0wcEX/PMyPgjkVkeu9Ij63rv6+cyizqSbRB9N78ArQXDVgSGnOfOJ66XqqM9900KHRQEpEwK1X25FI8ItxTm5zixbfdFlk0J15ij/tvXehNXhOp6NHs1AJnJErLMmAfLGe1vmoiyjeAUEeXnVlUnibQnj7RMGR10fKX2AxK6gdlDtqXPPSyRL1AtKFaTtOOADPD527m3HGqGudkTUmJjW+awM7IvL7j0kBtdk5DLLa0apDX1jL1rN+WQ368UoU4aTQUNyb149cjPIm8qAkJGcYdn9l25O8jZtgJpMo7D0tNnOuhXkEPqSoCoAfm0fFWSCIuYrG4l1tbLXSjWWNss7tyCnNwX8L+vbGg+gDLjuN5luzZ1pv2BKqaSxyQuOjM/3GPsprg9Cmk78v3PJL258rg4uK3DWI0UzhONTmLV+QehCLlllgiOD+0i0xYZmvC7lfYLBAMd2sNQzbcwniiElf+ZvWQ2qe9SAcxeYnlwbu0r12lktRi1UDXIVxOjfy9W2B/5dRMO+vmrshxVzPlu2LOz6HboFvmMiPhSAnglwMXgwhBOpYXtjc35R+Cxuf35X6aSWau9qDejGB29UKPs4Lm1aNvSvHK6IL3N4adRdpIK0HugrcMg3z53i0cYCrLj+2DUtuOGnNcTGozQlAZc1Ppk9Jsiw1UzAitwnQwKO+C/oUuxiFhUUrwf0S5talDcj9sNWBoS9qKke/lwxfC/eSeZvWgJ8LB1ET7CKJevb3KaaYxYc3ZnpiMFCJeBfHEMvAbj0SsAbKOMylCzftHM6JvFN3sInCi6pKWZImOMqO0LpQrDWOXkhtNDTHeZsSZUOdJ5fVGm+k0X64yStiZgS20kT9QnCwAHrwx8meIoNV8zuMpHbebcG60LRk18W9Bm0syBxe35UIDF5+ayH3wrTs0WnrdjCAZdAEOH4mt6X3d0LPfGDw7GTpRwCqqVuuTtwevCoyhE9aznqcYdeg0i6/YvKSTEM1VZ2HrfipOqJMqEzA605bOa276w7r+o6VQxpyTddILfxYn9yZFYP604V4OtejUu7tZRKrzDC7TS0geehW8eUxtgCWS9Qf6uTDOqnyHlRyCpCKvC5AswqJfkwlaYkO8WrRnKLUI3d8VE0AExybUM3mYchJjefNrowGiWGA4Bd+0U/0X1ppsGtJIZD4Ls8dpkR6nHu9DGh8E3sVL9LEEsp8fYFXYsprdyGlunoDMWJR7JMXH6NmCAnRHSh+Rm72Nv9H3/oDfk7Tdl4WvDE+U/4hFljh/8hlVVKoUgQUXkMK8QcRgGbR9x1xfYa0e47gHGCsqg5iL7WogCsBJuuhRUCNwlqzm7Z1oWcFRTHMblwuhpt1680oV6E9bXdb95jzUO8+AgLRyNDtjqKg8GTEX/q3pkAXpgBrwKiO4v5yHjZO0ZqBnTpjm2lUWr5ETL+ejQIp5A7pU29m2sgvKHE4R29aLB/GNh571afCXqE1jSKH9oaPmquHvudY6HmgsfRKlHKZHcfWQpDfBPxXXllUAAcj8iW/laH8f7uQmWsCS80nBM5fWa41e2oVdo3uAqewwQVIAEAGwAJJdMgMNZMI41pxPobLu1Ohjmy0oRxVKljSTxt0B+t6VSZRr/2G/K8+vEo9Dy1zxDKyIxS+vUaKE8mBE2Irj6jreN8YQ7FCwUGRPd3STZsnhijTDbLwb6pTY3URkF0YVJrUe3/GcXe446nZVbaiM0XGVQGiBcg85Yw7vFJPQFvlUqbISzguTamnCiaAR85n0xqJRkzRTSr65aauCl6I67KkpgRmFj7q5X1I60ygBmYZ8/tDe8w/g5w9FsOMTN/rYUHl5V6Z/RfrqZXxwDVfKjorMKmnsw5CWqQDkP9knMcZYgtyL8EDl4pOv9d2ubl540NhPKWUpeVpZh+EZPJYEuHHrqEYnFeCFIWOXVhhyuyO/T+cYNavUE1unIV58LBwwELKvgVqn/7kwZ3YBQz2PRMwJkI/9zkBzDgKJ8ojXoYacec00pxmMQppDuD1h0aQrlO5tZLeBrn/TiRDbRJQxEQDhArhCxmWUUNRsS4o5XylM2d1o9A9fi9kytjtR94QdUTH/Ap8HotcEFiTJrNAe6tyBtxSSbmBStfOI6qL8UC6j7LUe99MZ/LAebL5rQSkEGbFqI8iAxU0TaR3Pqtk5jFG1AMGXtSTbqb9gUzYP1HskrWSeZP1IyjF9HMlIATDC3vFscuBKgxKUIoUSd+Dme5O9Wv4R+pSdmHFFNuWx51EyYYF3r9glIwqtEZR20l2aWMsKFlU7qakh5oaJE4UW+7tHNnqyWuHN5yNr7JscAqn7jKSd//V99h9svtQPna0kXUx/mITGg8/N/z+mH6DLsUBxrFRdxnHyZsuCp/ab0Jp8Z9QstcmgjF1DSSg8qgN6jF5Svu7bqcgT/c6fyrnhWXVmUtDP1UH75Bfg9oXT3Nmr9qSu7DqJPZZF+YPyNNT5VMGtz1vQJseM13e5OoZ8NLjOtOtWoiMEGR9dE9dtAT8fY9c6HebQEtftArzoGY6JkMtPUeOcPWIWrE9b8ABuO+H2ft2kHiZlAPbpLurgIQ/g866fIhhy0mZlS0hyCdYZeBb8nJ2dUeRoHBjuKF+XgmDxNd4mnaGltS7YUHsSFw8MPd1PyjCHiD3qTBFhO6vgILaB2x3OjK0lXifNQ/LyUA3RhLxzJEmAWyCtZ5dQQ8OLfKcx55K0r8xRYosx19MLSv7fYnsVPcDvM5NUINutIjDZB1+pUpy3jfrWXLCnmq+LtdL7yu3cgFxwyX9JevcvVreT6CevZ2j8OSXpCSVmpjXxdnlNrwG0ghCeRi7B905XThMyE0UCtE9LXpa7qSAkffwUEyrKRtJzY4kqNHQlIm8Ibxyqx8BPFR/LWAoi3F56BHK8PRpANjFK1R1W5QjrNXfbzX9eIUBqCcd2FxWhHlM56qyZEvH10hUHHvEzfuyrMqN1aEAB7dhdHmbQamdhc9S+HH4g7ch3auJ0rpVWsDlpCbIHNfUzb7xR/9Rch/PJvHwQ/y+8+0shC4tUorsPz+tEr+gMF2lp6D+25jycY1oyQkYBdufCYpT1PoGQl0yV7vvFE0pfhLicrJcseA61nNKgnog8799ZcmnnrS7F0AtNXFlQp/1Ye0HaXNEs2sf6L018EYqSVB3QANVQbXJZwA56i/Ux82XQG85sYRD4mRg1pk5Gm9XhtWAoS85X0lRLnpnKPeIt2PsZsYUZTOm5jpl/qn0r3rpqrFIZKkfonGB5tU8v1Z8fWeN2b+B0USm+7ekcm1DePzXttqjaKHMR7ylVK3HV9peQ0KN+YE8ndOWsRxCHb+vUl6Cctg3ytp35lkBIdoPciCijxtNpwLUDWFvnPuYRwr6GLmJ5bjUiey3U1KNyeTXaUsboYBqMM3UsFXf/XhyheguijhWBPAkEsx+iCVPASUJWcdB7KNQauNyo2HZD04/jrBLb9KerNf5ZbUjytzA/XqZZQhJXurHWyk2fX+HcOOwQ4LkF818JjXADB44UZD5Ohd9R/7s3li7aih6M47kdIVjP3A+9ftg1eqln/XzNUFu1QvvsR9h3urqGdY1je8sLxSAvU1I+vxtxoKYEG1QrlPS/PdxSpOftA7Y7c1QEeAg809MAHgq8Xkwy2YfWnuNuLbuyZAyRotCV4GiHqme0rF7cvjuU4btuEyMuxkwwag2/G4PwUu2bb8F/NUld1FwTfVWhp3R2kdvioBnPJ46scb/VdUHx7siBMo+9KBnxBBJYT04feMWjLMI1x+DX3LozW36rm7scD4W/EbmSQEDdRv624xctQmcVzdB3r7JKRo7ey6UDo0KZYtzRoYXFNr5vEfd/OP2hsiUuJM66oPPc5OiuXXJNTbdk9UuWKTBOkjMh9ai51BXClv0aWtKANmdrHdI5l6jS/HLLY4q83qrwvRLuLtmte0X1NzwIHeDFmi8t5TdC4TVIZh+geFZMgJbvaiWIJBaBsShUWWzcWEksSUypkUzu7qMvk5ngHOTHF9xEGx0nGjYeMGYwBqriXAjMZxlv5dKkkpy6Pdkasre7NeuefUxHe9LoBME/6iXebBLP1kdMFxwjrA/lwv1bFmIlMDPbACqermMVNqcJD8WXcJSVq+o4zCWe/+ZS9xSycXYRvQHwLWVQg5Gcvq4K6d5GuiNGdIr4v6WbWPCYJzw2/s8emNAIXw+Pk3z7UyOKbknEZAv02+Zo4mtatxgNi6A8BYzNDAdCR7o4/ModwJrPNhmH1vaiR9KbIgTInj/z9MQ8KmJxbDXJYPmG6H0VEHooMb6FsgU1tEefo14E1+0OirKeatd5vyDj7vCHmdIdzdA4oo+U2aaQUMrVuCwWHRxiPp7uRQNCTja5BQXVj9cl9tmAuPM4zBXNTs4qTDb8OLwbk+ry0GVelUP3uw3UAzM6k+7WbVtYd6BHB5rxEYYAspOhEwL/RvSmtITlq1+vdGvGj9+VOA0D2pLteMQVsb2KapZ/VOLXga0k5mjwh2HnqaPfeQeUvkf9cC6lG32xGMlRTDDs7f79A8EUYL/ERPMhIA+0rc0kKkOyjcAqYok9LjurUwd8Kg2Y9VyYe42wHyuRZhLs+WOXRSQcC/XImChPpRxdeiwgIBLh8xUH/LFBYv8XJm38tuTlMuqnbaVEcZ9+yemUecHIu2ZwOVEiijnvYvUycXvApO0aBKafFOKI4DwfNbDKMNQsUXs6C8nBpU72gdj6vAI+INEG3BKNUddFR9PHLprMpxYSkpCOhpwYBkLUQGGhxsS/+nowmIfZahH6nR5bUsXCxhliL/VizQYQe7i1xGMFMLsQ/Is+9VjCHBxeaPxnKVlqRJTmsL5GA4Jp/Zhad19DFiPBKsK5mZHq9ko5oYLjkzBRBtAZ9cg+rxYsgrDIQunxf7rbdmWxW4PajFpbBIoD6LSA6axec1OpB/tvhIxmVJ/mFFXDU0VTTfmfEKuTBSrJutCVbEzV765tSL8mQEJRo1riVafnMgq0RL15rKsO1d4Y9E29SBlAhzoCC11OiTlMWJMawHbKdXxX9/ww1eEMLdPavdJlTI83FnENMCMRjwf3Py7HgXpvNuyeU53a7emTIX94wt1YvUbW9b/WlOvB/4ZGQ72LVrSGA2kLet3cM+yfuceqhuUBUW3kwQqzk8M/x0AHNeXVsrTBcQsjFNtvIIA1/UgfjDEDDO83pmYDLKSfETE4TT4eiRgUXKXucFBOo1I5LqUglYz3KkA4ZYxSK5P8+avy0/b2AuDVMhZCEyKEBLbzdwk8K+S7fT14kq6Pv21WXk/oDaxYGWnlmChEhxSF8yiJgOw4lZA2yvGjAI1eNzpYfUouIOZWhdx1a6+qp1G8gUzV1SlPEzujLuHSiUGqpnt6okXoU2Ejabj1tx32kYhKJM/meylImZFU+UbXycrDoVc+fFtWlWmNfpPxUJCegrDP7MaJum3ZVR/kZi+L6mXU7Fu/WBRA52sdgPDUNDIf9lGPRv+bk+DLnd9TWVB5wGWiQcceudZT3d+nzzfOXzARxq+oFJFaO2Qbe3SRzOT0No5ePo+TtBmRy6JCEvplY0k2hHRQwyKSIgx56vKCJ4boaOv0Taxxcs9SBWvGjFDHPdkmn+ZLknaQeYkglXDTTz0GJbkTer36Jj2KOX2O25YqfdQZkeFCOOICV17VNzb8gxN09sdl+OxrPYfujZ5PivYyau4Ic1IPJFDNiPHVJ+F3/g+T1Hl7trdz1oZPABc+2H7OldVS5pYSZlvFR2LqUiWYcwaoitDjfeRg0scIpiLvTfd7xzrhj1ft4mR5nPNVYN1EjMVwPMAE2nhjPJIAgsq2tn7msZweMFd2WVprul8rnyUQ/NNn+sg3Q5YN/p0MKlMx/BJ/5/Jdis1MuqNTvZYXQP6LzthBlUIIRYK6M8pCi7phqfjNkoi7PID1zHUiTsQbscHNrnyUwFeMePxLMqdqSIrm4PNcAGvWZhT7rqYOWnuh7mRmdSqKSe29YfYfpkQdYV9AnZ9Wd9KUSJvpqHkswCxeW11KM3PCf7nzPW0LKtsj8qsR2lGd9g3nBn1CxTam7NyQcrljjmINSJtT8oiJLjDPDa9osg5lN+uXAtHo0EIDnJzaRZ2crXk19VhIBQ7SxvQma40HW4DfqDwH059NCUdlp0vTm3yTCiKZ4sc3x67h2A///7/LkhsYagE+NP4+ttyqCBEL6klBBAVM1FEE8iP9z65ap9bT1/jqypvjfS1qRiS6dSE/akIyTZDfML4V0GOGL7iznk1SaCWn3jx15H02MjBoKDrR5utU4RuLgYg+XPHKIY4c/BcfBDY9HNAin0xUWr9M6r6KT9WpQ/D9gGxsk9mWvhoSebtSzaCJ1M8bFyg2YUC/9TB41ARDcu8CJEjvAlmtLcWohrI6OVG2sOQvwrDLn6YXUJTpGcEpdq3vn73n22nJ3FnLZYhATNeFJbe/t2BqGOb6tcZL9nfuIJ+C9WjH4P+QKWbTOTR/CAJxtiSiNyNR7+T4PUjhzIzFpw825ZMVZBUdSHmjMVKGtX845ijMS0vxFvr2ULw0zJGYEBcTryKj27ML9gnd9k/gAyVVmzORwhLBFAPj6a8qkXDGobA5EF9DuAO4ug/4Wibr4G7D3Qqay4sSmYYrWvrvvSAcnZDMHrQRhba4U0XxFIRSfpCpeseqE1ttUqqRvUhdrbMdn4x2d05L6kYi6jYir5kfKpBOtUJ8MCX7waWHkEQGzYTmfu+WcXTcZkQDtof4Ra4TeEalXjh1Ps6ykzu446ZMQ/vYtAGMVHO9fmkEuz0f8hVZPsEoa4hAlJMvnoeDyN5H0o8EkEj+O1ik1Tu1L+P4rpH86mMrAEwFAGDZvc9yeVKGnXtY8Y9Upen5NprNq0eGEc7Rut6bE5hq06L8+Rwt3BtERtYkJYRErvezXn3Vek5ptFqo5r+tSOhn9yAmANasdbm2G3ERZGcjRdw3OQvh/M7rOFKJNpVXg/PgSFK9J/77m0DghQiXdeohynTuS04yv5J0W7fOhw0ow1G2KOQZ6jhcMFgr4YRL5Lk29qnwUVnWn6oOdedjHudIVQiEfmRcERLzpFf3jE6lJL4hTEUPQVpTzzysoZp3qPjJGlyRPc1TQXn82Ah1ocYVpZPd0+YYiD5lyvj9aOJIDQC17GMEvKZPCZiBzeC8uTZAAgpLl7nXjiBzyG0JtW+c26aXfdGUrUY5wafKZ05OLamLvr86OjBPcmM2PmIJoIs2KFbBI6sSa/SurJFYay1N4xv8+SYdUJPX9Hwa1J0iuBzOEnNGuCnG07/e5XOkzUdj/mUb/l/3Q+mZt4MRbF0P1qRFX6zZsCmdK+pZnCidJ7LQ4uiWyAvA6e4aNrFGjRn/APKPZmdLWovaKLG/DC1ak3zayDioc+vxRdXha5dbu/ejl5Bll2EcOd5OUsd+4wQKAc47+eFlKZLkSf9N0VjrcAdGVUVnMa0AUGOFwyiD7Vo9mhrGcwwShcm/cHCLAS7Noey/j70AOqMkVWGT17gp34Y790QVVOFRGZRYuyTfzeOZ5Pqr53uj7L4YXKRUhfkiqjGbimgwYdBbo3aTbtQ+xQYRxusxgX9P3cEmfyXk7LDuI4USbZvjG679DbRdsXqU/RVehBjZWgL9HoWAchblYhKFgtGxlIaVHPum/gv0nKCZeJzoltNQwzGkbhUmiJLdiW+aDP3Bj0QvQAFKiWFPo+oZEEgd5gya96KKEohog2D4QwiHg28DW7iyvwtAn6HnePJG6u11GTIWJnea8P9wOGPlXsm9fDNkZqroPgt/n78XPzXlrMwPuELsD/MUjY8RkgE9RPQz4qDkE14ZGFp7tjSmISB/irUPTCv1+HAahTD8D1AS36foICSixhaikglGIRsGlYWTNC5y5SnVaEJoe0W01HBKVVgM/CBqoi5o4UZcBB1pYmxpwlB7kuZ82u8YlTZKF9XLMpzsWzRDysL5UDLkj5g5lBny3MGv1ZoaoN80hz8DTplBbH6EFAuLETXBZCIvEXUdEFbY7/3f5YK8gX10NqoqFW+2FawZQ2LThCh199ZbDK7DcOJqpJvFeEdIE132JbQs3avFq4c871LqIYCu8MBQsLhiKnewNkjDKvwTTuILdzc0kiVWS2Gt+a7aCvoKKCBP8N18PxSOr9LudkpfQnTRQRLLPN6hw+utNbJ8GlIEkNPVK6cYdfEfSVc+XyRytqv/djzakjiMbJqVGgV2itOsH9wY744eUmE2WK08FT1kz/l8T9OQKMhH4oShh3V+zNpr2HQL+E6xG+gGqRiyPpC3kbdaJub8YoqIe6UBLOdubvZbNBCJXZTvNLLPcTfqVd9y1yjy1XA9RcT21r2F136p3Q288xcNMckNNTY1tLUicLLewgdi9yA28GoKZCDQulEZgCt5Mycwb8ngKMDq9MRFi8gyF0PYPdyq9NEXTPvH9Qz+RhvDRI72lXE3D7IV+EHiTRuvq2MFHlQIy7TIxrSrg8N/bn1ZOu3Vrba6f4hOj/HXgRMbhBaRynA4JxuVAjBlpROpNue0sh04p0ohYGnEX3IHLkIDK104aUi3bN8oL+uHNAfFCOjEGBJwZTqq56RO3DbffZxY/d4vKcK6wzMiJ4h9EsKTdTKVOnSJO9G31e77yeEEJBr7oipcIBeiRNdq5U8tIB+diAAIPZEQtdgAQSFfU5MkOOgHo/1X0KJ+64jM/RxceXx+IKCuQsMfXg/35sFLxox594Y3Xw4z4YZX8sEaG0yGs3k8zCrDPG7n85Wfpgd1ffrm23dqesCl9q0m0kCdK1o/Wn/oadil9OnjfwfIC3H42bPAnENE50hboyRVsKxt0Fp33iNN4IqFzWZb44wWcQNPOdRq734q232p94FpuKnVHAmsMNJC2C36+XaSMwg6fOK/2owUh9CJgufmj299ltXrJuRxtAbhaMpBwi+kam1xPXPGng9tIeI0tB/PtSnFuMYv1QT8fxS8G47Xnf68HEZgS8sxJLKQFTxMAATWua5snaq08FtpGxDyu49bvbdIujyTXq6Zzp+i+sV1gXtRICNlE9xE9qw6OLuD/IIoPu3AgSpCJDRayQMtTUSXekyufkiRmOHTi9klfELJgkrKEz1Tf4UegPTvqtB/Kz/BqeeFQOAkzy19lyi2525Gbt0AEhEjoKYrOs+nHTWHRnJAp4d4kSEEFe/zB0hQiQQ/4PAmUtXxb7k72EP9p6ALg4JJihXo99vp9EhIDCIv+1zqbSNW7Aw99BvFdeu+lOJUO049UwidxHvzj0l+j4tSSDcVrgACz9sJPOAvtYwgEDbGH5UN298rj2cScor5hFDnRSIdEIj6vQickK5GS/wNxAJEH0Ztk4X4+aKhSbyys+jbp1eHjClH3bKJKVMiFdf+newYnvpt0GHwe53D0oMsSPwEm1yhnZFqjJvRJJzxrxFM+ltbJf0UUwqSNzLwIxwWGpUKT5c+Cz0YPfegVO5S7IXB2DA4QuYs7Hq8DP+6+dczlNZaCIMgkQ3pyCot3zcxrUAyEnNyn1bsZnVVj75zHogYo6nJGED5UaigmicCeNkzG7KqvuTK5qnxaRfEKl7SEu8YVfZWhacZfukbXp6wwSKZcjH9svwg+QCSsvETpRiIXDADZ3jHqmgjlvh7GnhPmMenz10nSOhRzFwcjD/PWSXWv9b3m9TGKh0coOU0vYm1pyMmC9zaFh3Iqc79TPDZS6J50StzZ7vBYJYlIAW+4mCrMfpTxcr8ZvqTP+MI9ue1IDjzAOkOkJMPoFJoSrGaIj6c412oIYnrPDOH0UwF2E+34M5TrtWcBAwGWvLYltEeexKjZQ5gRofwQJdIz6sOqI/XA/xteTSKGbsR09K5bpRZ4D9MyD3aIo1T6pYiIcCdgCcNJU1TUOFq7ux95ce9gCmfT9yE/LGtHcmQUzRx5m/HWUNOi/X4gQCYFjZbrUGuCmxeuSCVLIMsS2eximeRKWtQ0O0i1JU8xdVZZK/PqIh6gDKRHpRIqfNCzE+XyIdcVd5T5c/ds9831xn2a4KexR939Gr1zUstwKl0BovxVjgGjmkPh42cP9Lm84qBlX0QkIAy9bHVpiKSoueRFJvW3RyQc+/PdTDUMenQEFjd0uFlyYDRkIEV+WeCyL3uPOxn4RW3voHA0InQ1S+v5E0H7XENzvvXrYYKSeqeGkyPubGLC0j19k68eHuc4REl+98Xy6XN1fM7a9xJXH6DWj/rbEWq4lwv7utTU7bbfMVmhf2XmnEaYZhJ/jixRFLhb4mkN/Y/VtHoMvmmkiM9qZJhTji0JFmdZ42e8CpR4l644WM6punnjlSFL1vCgcdwRE80Tsv0Z8xhIaXK/cNEwKs7JKMIRk0eFFQWHBLuCkMoW140M6ak9r7a1USt7etKvDqfZp11Xs06l8X0Ba4ptPYBBIZFxdMkAtDIwCmY91zOngLE4hm4FsHRq1/byzXjzDjfSQmlfXRSfHlHvHRVBLMukRXxymGUo6YPVoW/qe3C4wqduGqp4AIujUsrbgQNBgWEX1AleB6srHqOCYZ1cd2bKd7AAPGg+c0kyrHH3+aC43yDz2JvmLvLSbedixp7tYgPGt6QGTVxSEBUskKboojTcfXNa2UzD1jd7RSKY14AURdRFZhkFEKEhyVfU920aoTcEjCtgfiYevNTXdOTTrO32GVs4Pm/MQSx6aFW15O2BcBkUr2bDaeLRwxIUvOv95zSlVCg3Kl2Uj9eb574LJvr+RYDgh61/A+/XMhlHOct+tq72WkrmIXIW3AA6Uz3BVsyQ8uaAL7y6Nrm0nCr5wbxGyUghyKILxHfNjmvKhCf1SAwfp/TPB4Ujzf44dYTyKJdoFL3kBGMd47eCbHX4k/GOiZIIW4LpgvpXjS3CvUIT4IASRxaXpDgCvzP0hvIaCnGwZRg2MoXLYM5qm2b2Si9ppGoUFMlA75EdkuiKtfLFdaKrrHE27b+7cQvlFliD53AjW89yZ6GXz1ru6zclSS7NSKyiywvZ4jvqD4h+Ell5L+COxvYUtBjzxlk9kXyr9iB49yN4Ojg14O70IDBh6qIjKco83MOkOHP3dHD0HJ5eeDF4skvD2Yyzb+qwMGVRYMjo00W8uVV7bWLUrlCgZXIU2wDt/x4gimD9BYM3QqvTZJuzZ+mJeiDs5F1sU5BIMQMtpZBI2pRm5N7Ky/a48silFTAr2P8VRluRUcbgJuWvM46joFQimcLM43VTiif0feDR0+nEq/IaLDhgrMNodq7Rg33rviUbDThiYLVopEm//tUN+flBvBZ4R1S2l4IqQIpV9pQpoX53ws2OGpLuzXQEGx4/vTE631adouA/NWcCKuZq018jV8ucM8kt8Orlpm2+67Ex89wko1Byl5Pz4bTF1MaPyleeDTMf62kR1dqDc8+PnPjmdfSetoSeQF4z/QGDSnGV0xdbZs76Y91nac1LsW6TuOrQqF3k7VeGdVExh3InULwC2UJfp4kyERril/D/3RKjygrScnxueFEvQPlu6PE9SpxjgW7XjPojfzLgEr3F35f2/9dE/8gotAV9CpzwAig+hukZZOwefcUTGMK3VQ6pofm7n5lhUgc2YBgXZPNqUp+gQfyoUUq8C7WyU6+4ogpkwqgfWAApQuwYvZ9adWwZcWVVqVIOM6J42CWYlMJXS39fY7K/ksqgN+sAbZBqUEqLHW1KsePvM5fvXcltJpFyz+s4dTWFETjlds5Fe5/ww/shxwtCcN89TOfUXzzmzb81anB4ANwX75v0AAZMGwHlFOCJW12gBCc+l+vF6S5qQroMHhHb0NY7dWYfmjC2buJbSgST0F2sp6YtsrAnX0ON4jIIKNHZ2dlMSOB2ea5+ZZgsAr376UrYd39LzZL0vwwzrpK5nS+s1BE/sttPqwUqr56cgKMVv5BSArf6SyZ3S2hTMvjKmlfRAWeyUHAiGqyZPx94S8ziYCpSCCu2IXPnpUguPAteSoTtxQt/YsF+aqz3kHgtj+pqRVyxJ0Esy8vplfRjkU0NPL0s5r6KibHz5oZJpMc6123B3XublhumIBSkz93ogNL7Jbqw9av4MaNpQayoyxzYK/lX/lxcuOyEYCLhzX3oEKx8LTs+RRs0CNnXsXHfDG/qYV3Mc4f0UMy+8uBMqM/JHSeaFeZityx3q/qy7Ez1AVRcThRp3CSUeU4GnSoQpH+r2PTNcnuj0RgCj+JTRTGHbsV7zJ+V+duTgqaMGOh3Daw2QCr+4OC2JzAdz4cDO9tnexTRTJval96zmNxzzRxwz7gb9F08zKzECEvGuYrwWb5mBEkYI+JHpIATbtOYqqBg5TtPmLXYMD8vADOfTP0plPqg9Gv6ikPgNvYvmAeIZnBvgoUX6/uJBkSUP868sz7y3wfwmGepJteHegoKxG87HSlLs4mBUVx/qox4SwzaXmULCSnkBXjcc832HBHUq4tBfRXZ93ESDdbFfzgBEPKKFkq/5pJQgGdZlYL9PVMiGbEkPJRQNRC/hO62Cr07eCAYWO6nimM2CFgIsJIRFxYAthK4Rx/qw+9qjDe+jVk9F0tWo4zme994s1NawOfKysUMcc93ttbAgbSkh3eHzsEMaFLwLHYkAx+QkvuASkeuQdEN2kseAWIQ6uelTPihjLAQONUeYAIhLF0Itk/Ba6A2eRvg1xfJrAk+0REmbYn65jrdb44kAEBBwPA6UpeD3mcfQL1ysp18Leh7RPdrJ3lY=" title="Mekko Graphics Chart"/>
          <p:cNvSpPr>
            <a:spLocks noChangeAspect="1"/>
          </p:cNvSpPr>
          <p:nvPr>
            <p:custDataLst>
              <p:tags r:id="rId4"/>
            </p:custDataLst>
          </p:nvPr>
        </p:nvSpPr>
        <p:spPr>
          <a:xfrm>
            <a:off x="6366272" y="4032301"/>
            <a:ext cx="2872978" cy="2533599"/>
          </a:xfrm>
          <a:prstGeom prst="rect">
            <a:avLst/>
          </a:prstGeom>
          <a:blipFill>
            <a:blip r:embed="rId12"/>
            <a:stretch>
              <a:fillRect/>
            </a:stretch>
          </a:blipFill>
          <a:ln w="19050" cap="flat" cmpd="sng" algn="ctr">
            <a:noFill/>
            <a:prstDash val="solid"/>
          </a:ln>
          <a:effectLst/>
          <a:extLst>
            <a:ext uri="{91240B29-F687-4F45-9708-019B960494DF}">
              <a14:hiddenLine xmlns:a14="http://schemas.microsoft.com/office/drawing/2010/main" w="1905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42122" tIns="42122" rIns="42122" bIns="42122" rtlCol="0" anchor="ctr"/>
          <a:lstStyle/>
          <a:p>
            <a:pPr algn="ctr"/>
            <a:endParaRPr lang="en-GB" sz="1843">
              <a:solidFill>
                <a:schemeClr val="tx1"/>
              </a:solidFill>
            </a:endParaRPr>
          </a:p>
        </p:txBody>
      </p:sp>
      <p:sp>
        <p:nvSpPr>
          <p:cNvPr id="18" name="Rectangle 17"/>
          <p:cNvSpPr/>
          <p:nvPr/>
        </p:nvSpPr>
        <p:spPr>
          <a:xfrm>
            <a:off x="330200" y="3725017"/>
            <a:ext cx="5495528" cy="338554"/>
          </a:xfrm>
          <a:prstGeom prst="rect">
            <a:avLst/>
          </a:prstGeom>
        </p:spPr>
        <p:txBody>
          <a:bodyPr wrap="square">
            <a:spAutoFit/>
          </a:bodyPr>
          <a:lstStyle/>
          <a:p>
            <a:pPr marL="0" indent="0">
              <a:buNone/>
            </a:pPr>
            <a:r>
              <a:rPr lang="en-GB"/>
              <a:t>Deal performance of deals with a strong VCP (% of total) </a:t>
            </a:r>
          </a:p>
        </p:txBody>
      </p:sp>
      <p:sp>
        <p:nvSpPr>
          <p:cNvPr id="19" name="Rectangle 18"/>
          <p:cNvSpPr/>
          <p:nvPr/>
        </p:nvSpPr>
        <p:spPr>
          <a:xfrm>
            <a:off x="6366272" y="3717102"/>
            <a:ext cx="5495528" cy="338554"/>
          </a:xfrm>
          <a:prstGeom prst="rect">
            <a:avLst/>
          </a:prstGeom>
        </p:spPr>
        <p:txBody>
          <a:bodyPr wrap="square">
            <a:spAutoFit/>
          </a:bodyPr>
          <a:lstStyle/>
          <a:p>
            <a:pPr marL="0" indent="0">
              <a:buNone/>
            </a:pPr>
            <a:r>
              <a:rPr lang="en-GB"/>
              <a:t>Deal performance of deals with no/weak VCP (% of total) </a:t>
            </a:r>
          </a:p>
        </p:txBody>
      </p:sp>
      <p:sp>
        <p:nvSpPr>
          <p:cNvPr id="4" name="btfpLayoutConfig" hidden="1"/>
          <p:cNvSpPr txBox="1"/>
          <p:nvPr/>
        </p:nvSpPr>
        <p:spPr>
          <a:xfrm>
            <a:off x="1189893" y="12058"/>
            <a:ext cx="8440615" cy="83639"/>
          </a:xfrm>
          <a:prstGeom prst="rect">
            <a:avLst/>
          </a:prstGeom>
          <a:noFill/>
        </p:spPr>
        <p:txBody>
          <a:bodyPr vert="horz" wrap="square" lIns="34180" tIns="34180" rIns="34180" bIns="34180" rtlCol="0">
            <a:spAutoFit/>
          </a:bodyPr>
          <a:lstStyle/>
          <a:p>
            <a:pPr marL="0" indent="0">
              <a:buNone/>
            </a:pPr>
            <a:r>
              <a:rPr lang="en-GB" sz="100">
                <a:solidFill>
                  <a:srgbClr val="FFFFFF">
                    <a:alpha val="0"/>
                  </a:srgbClr>
                </a:solidFill>
              </a:rPr>
              <a:t>overall_0_131854798550013685 columns_2_131880432199701955 2_1_131880431352106614 10_1_131880431886618522 27_1_131880432306601609 34_1_131880432306802149 44_1_131880433061895567 53_1_131880439146528704 </a:t>
            </a:r>
          </a:p>
        </p:txBody>
      </p:sp>
      <p:sp>
        <p:nvSpPr>
          <p:cNvPr id="5" name="Title 4"/>
          <p:cNvSpPr>
            <a:spLocks noGrp="1"/>
          </p:cNvSpPr>
          <p:nvPr>
            <p:ph type="title"/>
          </p:nvPr>
        </p:nvSpPr>
        <p:spPr>
          <a:xfrm>
            <a:off x="334963" y="1"/>
            <a:ext cx="11522075" cy="876687"/>
          </a:xfrm>
        </p:spPr>
        <p:txBody>
          <a:bodyPr/>
          <a:lstStyle/>
          <a:p>
            <a:pPr marL="0" indent="0"/>
            <a:r>
              <a:rPr lang="en-GB"/>
              <a:t>GPs that consistently deploy VCPs are more likely to generate attractive returns</a:t>
            </a:r>
          </a:p>
        </p:txBody>
      </p:sp>
      <p:grpSp>
        <p:nvGrpSpPr>
          <p:cNvPr id="41" name="Group 40"/>
          <p:cNvGrpSpPr/>
          <p:nvPr/>
        </p:nvGrpSpPr>
        <p:grpSpPr>
          <a:xfrm>
            <a:off x="330200" y="1270000"/>
            <a:ext cx="11531600" cy="315913"/>
            <a:chOff x="330200" y="1270000"/>
            <a:chExt cx="11531600" cy="315913"/>
          </a:xfrm>
        </p:grpSpPr>
        <p:cxnSp>
          <p:nvCxnSpPr>
            <p:cNvPr id="7" name="Straight Connector 6"/>
            <p:cNvCxnSpPr/>
            <p:nvPr/>
          </p:nvCxnSpPr>
          <p:spPr bwMode="gray">
            <a:xfrm>
              <a:off x="330200" y="1585913"/>
              <a:ext cx="11522075" cy="0"/>
            </a:xfrm>
            <a:prstGeom prst="line">
              <a:avLst/>
            </a:prstGeom>
            <a:ln w="19050"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8" name="btfpColumnHeaderBoxText299642"/>
            <p:cNvSpPr txBox="1"/>
            <p:nvPr/>
          </p:nvSpPr>
          <p:spPr bwMode="gray">
            <a:xfrm>
              <a:off x="330200" y="1270000"/>
              <a:ext cx="11531600"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High quality VCP deployment…</a:t>
              </a:r>
            </a:p>
          </p:txBody>
        </p:sp>
      </p:grpSp>
      <p:cxnSp>
        <p:nvCxnSpPr>
          <p:cNvPr id="38" name="Straight Connector 37"/>
          <p:cNvCxnSpPr/>
          <p:nvPr/>
        </p:nvCxnSpPr>
        <p:spPr bwMode="gray">
          <a:xfrm>
            <a:off x="6366272" y="3660398"/>
            <a:ext cx="5495528" cy="0"/>
          </a:xfrm>
          <a:prstGeom prst="line">
            <a:avLst/>
          </a:prstGeom>
          <a:ln w="19050"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330200" y="3344485"/>
            <a:ext cx="5495528" cy="315913"/>
            <a:chOff x="330200" y="3344485"/>
            <a:chExt cx="5495528" cy="315913"/>
          </a:xfrm>
        </p:grpSpPr>
        <p:cxnSp>
          <p:nvCxnSpPr>
            <p:cNvPr id="36" name="Straight Connector 35"/>
            <p:cNvCxnSpPr/>
            <p:nvPr/>
          </p:nvCxnSpPr>
          <p:spPr bwMode="gray">
            <a:xfrm>
              <a:off x="330200" y="3660398"/>
              <a:ext cx="5495528" cy="0"/>
            </a:xfrm>
            <a:prstGeom prst="line">
              <a:avLst/>
            </a:prstGeom>
            <a:ln w="19050"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39" name="btfpColumnHeaderBoxText299642"/>
            <p:cNvSpPr txBox="1"/>
            <p:nvPr/>
          </p:nvSpPr>
          <p:spPr bwMode="gray">
            <a:xfrm>
              <a:off x="330200" y="3344485"/>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 has significant impact on results</a:t>
              </a:r>
            </a:p>
          </p:txBody>
        </p:sp>
      </p:grpSp>
      <p:grpSp>
        <p:nvGrpSpPr>
          <p:cNvPr id="44" name="btfpRowHeaderBox330725"/>
          <p:cNvGrpSpPr/>
          <p:nvPr>
            <p:custDataLst>
              <p:tags r:id="rId5"/>
            </p:custDataLst>
          </p:nvPr>
        </p:nvGrpSpPr>
        <p:grpSpPr>
          <a:xfrm>
            <a:off x="330200" y="1978709"/>
            <a:ext cx="2540000" cy="972979"/>
            <a:chOff x="330200" y="1270000"/>
            <a:chExt cx="2540000" cy="972979"/>
          </a:xfrm>
        </p:grpSpPr>
        <p:sp>
          <p:nvSpPr>
            <p:cNvPr id="42" name="btfpRowHeaderBoxText330725"/>
            <p:cNvSpPr txBox="1"/>
            <p:nvPr/>
          </p:nvSpPr>
          <p:spPr bwMode="gray">
            <a:xfrm>
              <a:off x="330200" y="1270000"/>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000000"/>
                  </a:solidFill>
                </a:rPr>
                <a:t>GP view</a:t>
              </a:r>
              <a:br>
                <a:rPr lang="en-GB" b="1">
                  <a:solidFill>
                    <a:srgbClr val="000000"/>
                  </a:solidFill>
                </a:rPr>
              </a:br>
              <a:r>
                <a:rPr lang="en-GB">
                  <a:solidFill>
                    <a:srgbClr val="000000"/>
                  </a:solidFill>
                </a:rPr>
                <a:t>A high quality VCP was carried out (% of total)</a:t>
              </a:r>
            </a:p>
          </p:txBody>
        </p:sp>
        <p:cxnSp>
          <p:nvCxnSpPr>
            <p:cNvPr id="43" name="btfpRowHeaderBoxLine330725"/>
            <p:cNvCxnSpPr/>
            <p:nvPr/>
          </p:nvCxnSpPr>
          <p:spPr bwMode="gray">
            <a:xfrm flipH="1">
              <a:off x="2870200" y="1270000"/>
              <a:ext cx="0" cy="972979"/>
            </a:xfrm>
            <a:prstGeom prst="line">
              <a:avLst/>
            </a:prstGeom>
            <a:ln w="152400"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8" name="Rectangle 47" descr="Enter Chart Description Here:&#10;&#10;End of Chart Description&#10;DO NOT ALTER TEXT BELOW THIS POINT! IF YOU DO YOUR CHART WILL NOT BE EDITABLE!&#10;mkkoexcel__~~~~~~~~~~False~~False~~Falsemkko__4HooU0THZk28POP9trq+pbTvvzd/gcV8t56cq85kb3NDTsUhojRA0EsgEHHMH7oYP1SYpn09ysXVivguJdhTvfyVMsBLTGvcX7WPTor/CmV9WzVfHy8CnMUuNyY3ZV473ScLfQTvveA/j0bn2fyJT/1XWBTdM9AhF+ExlJ/xLQzBZfiIiuQBaQzIGWXVDFoeKnj1T/wnnT5n+jUTHWqV0/FjurNwaJ/zUMtvpnKePTM5U5HCTUCEXxZ+pQXLthIUclsrDMld8qVImvQKWjyV5idoW1hF7pikYQPlVxn8q7804v9WnBgBT4pKOlhbQ5C9xNb6gpGC5zRUKvIK/jk4O2LtoqU9SqkCicDI5yn9HFZlcNHgD2a2XVEGJ/T7DPJ8sOCDtmYekqM/i+J1itRuCBht7HIVQw0gq9VarNtlEtflrbYezHxfF9mIdHfzPbia2t5RIBm4tMOtkHGpfiHHLv0nonETsqj0e4jlxDBHPyUsH73Ftrhrp+fAdRC0Bdj72NiCsE1EOhJr213n3xmLpEwMwg79+chXhaydAS5U0WD5cPEHJtARdZW9/2ckKN6bW00m/ShL7d9Ue8chtaIRDUbD+VcVQprgjPr/c+7xhghItpr++h2JKliX9E6bjzEZjUA2AZR5+mvo6/jwWzs97+sQESqoAZZNiH3c2QMfu1IPBUXHhP3p+W2N+JbtG3tDkmbGCQd9pLnhLMrhor1jZQtgwtWts/DQOgMCg6D46FAiENyW717wibe7UydWLZcRh7kQ5XbcqdvpGt0wZE2LXyevhmg02EJUUdvgtKgoeRr6rEAdQa3+QyMmAtqSeQ/kvxTtA0QRlH6w0HpIoWFIwJPsqdzPYJDvX5385tsT66OqZ+G4eroB+f70mEkEyyc3csTzcld5SuKw3nET/lw1VxnR/YZ3sn0K3Ye+GuLss+Hl/6k3ZyHI5RCOGpK96R7rSVEghbfbh5aXr0Ldu8z+MpkE3KiIcv02CS42PSdzGvVjoSx82DQ/C3S3YfR33RWOXJyRHsbevhROLiNNS1Lbfr5zyFUgdEEpVyfmrfDxT4jNfziqOItV4nYdpq4OaIINyI2figRPbPCrYrNBRSJFtuTL0R6ze9Siur8GN2DlZhgCckCWhC8z3jtwnqwo1ByDa2l988xgR+36PeEMNhA/+wjBs6QN08P6Ul1xC5UFznpdXb1SISvPRLKzUu46v+stzvCNUrN7LqFts/m4r3cz1oz1qrgRo+D9chCU0XDhUPJaH80HJ7I7uhvi2XCQy8PYbfq5hgk69M/XyYoaIkIq+t+KVqmW5sqst/fud8VxD0O+DwtpuZWZjgnfhCCUCjwVP4+eIjjtrOjlpynOQ2q4mL9Z3JnSAypaA4OU11xdR9R0n2txoPW1xkSEmvZ53Hp8BQA1L3o9V3l3vt34YP8XGZzF/ywOrTHPQv7zU5Wmk25KuCsz5AWUu82FyYzS5v0BHyS/v/v5KJuwaCSa7xRRWHnITac0t5TLwaUSFyH7CCpbgEc7iYnlOXKZYwSgIpc/YYsFoFtJBZqm6euBFLxlNkDY7sZGciRdMZbqQsWuQ/RDKnfJxqFXTYzuGZWMWPlCwC2DK7TY3xEMNo7p57UTPltVTBLg/+LXggPlIMDy2ZGxlUZ7TWsqcKwdQLPKxMgdhvLRbqb8Lvkzgq1zmbuhWEjB6uw/BbFtoiae8NQWrKV48CFTsj1afqbkVlv6J7dzpwZ/qM2noUViX4XJ4T5gT1PMW2NwrBQncMrsLhQZ00r4XSQnbSZvErF8WaHqAyIX9p9td56LZTTXBBcxr5J2mKESykjSuhT9RY6qG2J4N2vDkIXono+OdGOxMKG6ltiMDDRPWNyj2a53cP9p2vnOzA4ihixBlEHnjbLWgCeo/x5gyL6n5CNPpRk4Zss0mLQYkOXvH/m1V+B+7cyi+X58TTEkVGEG4n4wkiE8+FbKFnmArOupJmD3DB3yMzF45B1fKGnYN7vmmTf5bwtOBiWf4wlxwJOmbfI7hOWwTiU/QSrhx0wPfcx/IHmhZPCz4W44Xkh+UCSG0NGGn1vcRQeGlEMRBb920Dz7YXIFqtdW4TBXBOpRl44CeI85Ol3HwglYoWMxwtpqdQ9rSf3IlAOfcEuWpnJnHVRlXbxeZaqPt6CeEU9Pcpm7cftvbceOjjf0u7Cfgv7EnYLX1vw1d4VxcU2tGa/k7PTm+YxXre7CIIn/vShABdK8BUlvRJ1Jfxj7iF36QAV8OGlnXfTIyRb3X7fWW9EK6KJAXnHxfwPGCPSBDALMAFoqlWPJ03l4QrBOjSS5VSU9kMAeD3eAvENYwmQH64Aj07I2Y1odskRzcfPStBDEDgPNkIn3uL1IhprB3tv/gaRXaotxQeU9b8T1HWinzoHApm6yqHTo9dJ6Tri7qZSdEELNUtGj+U2oiWe4ziP6TvRiQKsmiDbP8GKizQNl2cXq35eG0SJUzsTt36YgK2ysiacb4ThrXQSJCHTFLIqioUAiWE+PS9J+8rEXxm6yqFvTI0nMhn2N21kDJNPslHi/oES09lLmKCLmDSO+0Fp6zhfA+qT2wlo93C6RMr56fTI6be2PBTwRTbOZOVIm74lUX5WvFV1kS3+J6kWGsin5MR3YCHUmZ2lbdsALvGJL5eN573YIKjPAMidADe6Qrh9B2wEtpfreillsqGShAW43JUp+021cZHnvhkatjtXirDjERtAOpiFHqqqqeZDhtgvio0dgN04Wwivzi9QNc++azk75deYhOYFnWTrDcLQg7EysEFnREVoBqpDcMEcrKs5VnVDC7UrdPxZXayUPzpUsXrntFR4ExTZgqrNFi+1ybsUriMZLwrGJGE49v/Zc3eMkvrBvuiVKUo/iWpWNpGfSrGlQGpBWZ2GAQrO+JqwF5DC20/h7aCKCwAdqIyCO8L5X/G9vxIJrlfE6HZIhmPKBxwwOoGyKdrW6mIev/+vpBC0MwnhguYsNY3GQkqohu1c4+FD2N2fEhA49fYICAYQvn7gVhnoPfkFMg/HGY2RcBT1fTgMM80gx07n/i5s4m0oVBTKylWGTKoTu66EvwgRKr0+AcbUNxG2vloh9ClOgFbmArcYwJL7dkZXOQ7kSBKYuUjtxs5bgZtoc9m1tcqBnzcS9d1+fmWIw5nne0GOvEM5T3z7XDZoixvUoF5LYx0nysiyLyMZ8+Jtp7w1wp/L5IBe4eeIHHcX2TaHxFPatVa7f8k3myb/L1DdqSeqxxhdinF2vy25xtJPUn8wRSbdUhMgVw+WSqpFL/RCUVBPeUyLz5i0909xq484wzEgXPKSNae0HPt6xLB3SOOWz4SOy95AYOSnqwM0pHWYdpnsYcsQxNFVcdDjWYeHEMIefd3p/8IXVNnAxUaPzr8GmDio6IEXkSJGPnjm+4aH7tibAYUkDRefCxBGdNnn3Ib3yCwG9zC+1xS/sT3PsdXBLma9tV4qik5DbagG+p3NgJ64HMspkTH+WeG9DMu0iTI3eEObBR8eCFADOwNOSTbnqtr6jD8rC+XU5mICS4qgv0bdr3lEFaJJx1F2kaYWkn+jNv2OWa0W/ZKO595PSMkczo95VlURTcsba5OcPRcLEFeX0LWTnWoVZ6gsRf/SU/6+fbEarsVr85B5JJN+5PDa4gH2ahDGGmM/Wd7nihLIkxiyp2s+yaa70tLweTisGn0Zn4L1Wked8D4qmMjKFUzKr+apPKC80pU2DE/bG0WYVm+bK40gU02B2sIJV/DCYnjf+oy8H8vvEuhvo0a8zHEl+5w/Ml0ywhU5GXK+zPirRfrZzAdvHwRNLte78yyre95H3+T257e8LKatQ9RBnWXBHAyV2Y0XSa1qM6sR+fNajYoEsDRGgwDXIq/fOeJ7hKFOz58FXcs+lAIhxe6/emwv3Xpv/PcCD8aLUT67R+6xjYyP5upW4ArCrRi258IR5ANUvoBtdvfSxVqtsZ/69YTyGn7TlB0yZ7hFe1WkYKmAHcdWgvRez6uLDUluj1Ko/zGYvtJfXowejQOU7SKr2B6IEnO9TNnJMB6nGB5m9+yyyqPy5QxzNN3/vJAJoWLxAPC0GbSkuXalQUM+WKaw8jr4k2whChRH4bnqR6m/Babvky2mhafyLXU0FPjKfLmzAFd/wI4CPk9vizmzoBwEsEzZ8ATeKzjhr/Rf/c9JIqFkRPK/ZZ3ULy/9i0YpkD2rYRzuZ0LXuHam5kMDsOB5YxkhJR62bl5EjIqvdse5yhASeyTMYkp4wmi4pk+cC6ihmEhsZRA8aCKUd5igGaVzWD9B3Ld0+9C/KbQzRMRkEkcnFGXeAglta3FFYDCYqUZQSUXrHGX/uKhpXWUX592DlSZLXA700LEA5aBWjg/Kcin0g1OzjB6+rE3EIg7HUAiutSdX73BxtaWAr8birFOr3tLy855BdryirO8FbowwUKw6Sv9qvlJyhUA005oAwl8QNl7oPmZJzMY1GRf3HNjL71rNM9N+pvtYcAVD174xW+VAMXC58JBGCUsJfIRNmk2HcUn03U0aJHjM7DkNx59KC0+YRxU7VZtQRljR055NrQ6tnQMrDIqZ6JpvX4QfQfubuNwN619iS9/D87pVBC2mH2f7ilYpTkcPhIn2KHUSYJr7aWndmgmIsUc2yE5IaYQG/H2mM0aEP4izByV2d9fyWOibxDgIeqf4Wy0yv++iTXROh+J2r35jGD9kAexp+W7LKYarBBy8MiYVKQRoB2OHWLkIDrkblrKRYmd2uy3NL5rXEKzU0Lsj53nMpFRaEDA9aUrojb3f23HShnIcX3CYmmfMY0C1DFxSjgSsD8tGnvZKqTlKOufLnzjFAb1Zy+pLvfBmY6n9vwceOyhWXgFxcPB2qKjkup/5lQMpL1eECdf6GceFTnozt3G1ihIOL6i+5ENlRonVVnDVELWao6oyxVNMgGzOiNMCmJNW+Yw+zDbfer/dA38gw9OKusJk54Fw1VE1b9aGlL+dcOL4Iym2c3XngBYApCo8Z6GpiYFyKzuoe+IHdxWJqfZ6KFue2ud+KdV/QTEBz5n07XcwFRfGbMzaS927tYF23MX0k74o5D65Ss2i0NZQGLvjXtTv69SgnWKwnou/QkpWAwd02HoYXEZ3owGdOh6B5wj1kdoiOcnmRwUG+fR+/4+9LoJLjxijdd1YS9X5s6i4tJIE1uM87cOWUI0gmt2YjVTVsSLvOvstf1lr3XlX7PhOIyusfX8ra+GaA3Bbmboes1HdUjExYSLEXY4HI8ZWX90rI3wcVr/ksMsb+/cwcfATwYR5aRe/CW2pNMC1+8CozKq+XOnLnqDdj9fwsgBGeldJMzxIjfp+Js9kAk8VOEuwxDsIE+iu9eKD/wlJbCaE2tDZx+LL2lTEWKZ5PIDG9aUjxyAnLH3ryD2fuKCYk1FmK1JE78sW31Z2SeEhcDCB7aNivOeRVXL8g9fr6oy8Zbsp+7SMXnBTkvg2xaHcjvqtDVI+aRj1TCNiofxuwtihb6NVQ44ha6fwl9pWo2NqpFvgFDi5rhG3FdeFuGk2I9WYPTxMIxTKKFsWTqsE58rA2ICVniKlZFTFv+pnunDdMLooWD09bCMcP9hwEPwnRYQdPV14QJeGuYKglC4muGXv0kU70+yM8PC1cXDdrYdCIbsSaUAbQuzam6hL7V+5tvdEpEWPaY/+prNTukVkS+pk5jpY4rUNHzRI2PzJMPR5d5S0LBroy5VUxfH6YVv7xAn6WbPjM5hthPw1D14ENvcCZudv/fbkUc7IpPJ1f3TlJD91Z+MZYWTsdU0dAvYbkT0GPV/T+wWMEQyBBi/JnTY6uxT8BppR4/cgp6+ClFoWSZM2oZk3nxX8aiYhL7mq8PFv84NuZNJD6fjmY5EYm4/pgCnn3nd5YPaKGCjb0+pc0Vt7S0UbW0QVXfZsfrkdQ1vOjea/1ZpUVUasQSXTiL6njm7lU7XAMq8D7ljQdUYWhD2Kq1+WSd5rRNyBwPVLcEHY72gVnr5TkfjGwfwXGI+F1WIVdsPotosBKRxr+INr4U+d0Uq5vHe+i8Wexv54D/lPdev95NlcfEnLcYPB4+Z59uIZqSU+xqPU1OtyJBKJorhYNKEkpXPa74+3FfzmvLwlAp3/iig9I/vn1lCeHj8bkBQ4r49IJWAAvqFvkXOzYy8TgC7GHvtKGNboi8q4gqKb4i7+Kxabb8ps1AmBW333IJ+Q3ilxPYAqraOBjUaZNmZ6WiS/4Un1KN5YsG8tgiBeQ+X9VMoYgROgAzfai1xdzxnwSPYs+e3GwO9vCTNmGd8dKt3a4pJMQ50vtfg3m3kDoFkV+GiSUUVIDDLmfbWtXI9qz8x+/KBKaEPNwf6fFp0oRXE2lBNdji8yW9iK9Mm7YbTyJoeY0FJ2+JbQAHUzr3McBPWHKZBw+eiHxA8yWbToOLxOrW+mx+hGi4tq0rsXFjWYEu4s1ujHxBbC20YM4piDWddKNvAlZNBDbbtXf/NVCxl++FvCWEzO5e20plrsR56rnvbQiOkeGx0qifS38igydgRaQRpKseVMu2B6EQ3WBi5kegK1nyF9aTNpP1ADK0D0t6qY8bSjZGuCHTWsMUqMq2l/UBZj/59sX9NkSqytTitdZCrFAX/od7wJUjbJsLYxDdkbi3lntRqGsYytRhvSbHbheGLoCQ5LIhS9ZGxcAbchpD9Fm7cbKN5cj5d98hLj0UukkXcfCbMJEYa2PhLXaNGpV/HY4pIRkXai/nNnuC2EyAJnwPuvfZegC3sjQ7HzeujYmOrKhqSxJ34vyouwM6OGXr7X3dZ8c+/zMFAU9CY3WmtGh4DFiEMhjedYVbYmOcBU4w94FiIt1GZRXPaXOJRg0g1pvyNTgDq4w9sYU4U052U0e1psa2Y4X5ksfvS0phShjSXwP5MWtwsG+zGnfkgXX0WtejQzRf5sxNCT+G5ADZcCMh4FgQn5TRX7GL6+nck04iRzvYIq8WLzCOb+naCtwBsYGCU13VGGhnZDNyDW61wLkc73gQbP3qsqulj1s64lEcSRpzOwVVBFAPNgcPgIoWaYVYaEM2vb4yADTPzHo3A0YUKdYYdBg8tPTsSLA2SS5/8wnsu+l0oSbw8ew43ykgbN9xoaohR1W9jDwv0NZ8ez/X0aTKtn9ZI5pWW/aB2iMo4K49pDW4eitTGHZxeWQUJY2QFEmtoUH+6QcSGe0p42vJ+TAw+Z4kcUlG6zgvl9DNf44N5G8QXrXpxu4LXqM2KWd+vt7suGS4WSW8lSU6wc3JSNZTbPOZdYc+T/qtK8qnO8z3JI/6PgwqeoK20gUvxTAwP2Z5NipVXkESksBDBtzcrM59o7PHte/PtoIrnciACzabMOMXOBl1fpmVrrt8kM+LdhEQQBUbVZcSle/fAeinsFX7XpYqFTRNa37cZkIFbSrANI0S+OI3szokXbzL9Us/qCF3DDUhBmjOM31SQPeNAH/sBZjEUJBaVuWd4eI99KjS3setq9ytJCd6GsOUP+Imend211k+aoW25QJ1O3y8estoW6v2BKFtB+Ehn1preoYdmuMekfkoaqftCXolBnLnGL6xkZR6j4TLiVKWwhN+m3CRbdkHfj7nqDNSWF1hMMchT726GcNtcI3s+paoQuawZruuwtj85/JufIrofMNPtmINZNcOHiJpX/QYIz84XfvGvquWAJ/Djs/h2+Kk/L/V2Ol4P8WK1WPEGq+HNb9o2uOiwsdBzIckurJR4IiHg86lVDyyMvFObEpjeIfpCz6OhTxjUCqDwIeftVWmFaBpgxbaMVKGYLHJ9ht8lGx7WxhV7eBCsbvcAd0W9cpeGhYA5m8eSgcbzQMSVKndW5+M/CFLXQbWLR5xsBXEDG70PCTtam7sqEWOCMw4gHvNGLyjCGReSBuwTMx2iUmJ8s5nXDs76k8bPakQENa7QzDAFuHGp2P5imWjgIqqj+n2+AyFzK6XqIfVVHRWmy7jC29khb0YDOz0CA/RG/MYOMIeGTT8eEcrU2rN6Qv2RwWITOLCKDuCyXG+MMB1rxtJXgnyUgFnHpzf+B6hsv2bgvNnbKbCn3HAJhQGZ20aNkl0Qa58HR+LWhoXOd+IOPpXV9TGGd2oNYXRP/Tw8lXhnpK83/+CIIP2hnQjFZSV0qVpOM3QnIde+U0ZxcPFFz7Lac5oddrv/UMnbRsc9grarheJlD6sZ0hJMjIGD9cY47O9UYpUwtDPBcgKzXFRUZXRbCrJPiQhAuhSrOywrxP3fLcQSxP6v/mFT0nVXEMisOsGOYHysXXo5kS0pS0gCOp5CgxTheR4HDpo2Tys3CduJP9VMBL6Xk984+fBFrtyfMS4RRySXDAsTp2emR+XASJFsO+LVp7ifTjoPyR83eb2ow/SpO2muG5EUraBDDHXrAKQMFpgLMDvNNvm66fdyrqujKEwqRZAXLiRiwtgo1MgwDdTvfqMu4lPsze8e2BwXSE+KxQxF0C5TaqLi/cAX/leySDUfjr6HO5ogQCsmT/e9cEqu1sTrJx/80eNM1ac01cwUKXbFtYlSinGMeMob8S6OW69soIo4Z+FlUBaowR9rI7flyWmDoy4s2qg/Z24DX/cMOaE4QPJIK1VFkFT6A29A/V0vbV3cG9UffDvXApa8vyN8ptbnH9QFzFyuHRez8hI9leDwuv9p75kdDQ/BUfcxUyG1NRRFl/kYVYQ5bS6HTbgEP8t9QZoFnVacLQA9iOnirSellkPkntbD0D4/BY/BcSg44LDORHfig8THBN6TYOVceNHMD7a1x92Z9dNQCRgRMBBcvWVKoVnoqxKZ2+K5/BLgs887v4gsP1MH0ANGLdNOUjC47xL4oodSr23AnIsAhsbCMZxeUIinoO/lrfn0ppFOEo0vw4rjyIk9MePDK+pj1y0D9gV+crOod/gQ7oSCEpt0jDjzUmzZIAfJWLl673bJciTY0kK6HPi7gwaoTZO2iik8X2pDUM2VvcVvX7d062qWdbUoUkPv7wrK5P9xNg7fUq8qiA6e+TqOJ0n02lZC9t7ZyvbzZNkSe0kD9IY/PHgwfgF9RdMqOQFQcIGlpotgYOl86HRNOfDVgjGeswfHIGNZ5zeUZX1AUNJieof3I/4eO+L3EZn11HghnsR97V/rwBlZYZzQoJO25/Sv/ieFq02gWQ4Gd27+rckXNjH9Qa2gwmgp/IbeeyIfvtAttYSaRRsrqx+miWyDimjobClNcDEh1U1eES557+Q0ZlLf4Eh+HGSFObvNHWh1IwQVmSwnltByA1lXReulXAwDFWiXmtot1F0nNBXYhejDuB2SXij5opmyjqR9HdB4kuG3NJE82DZ6BvnZISs4vb7UhbCqBt+otWqJ+9RR40INLb6oDhqOoRD4gqJi5EKtPT/E3R8vb7O9Jhl8zh4Gm4UE9Oazy1vSBDIq853yvfj0k7HiNQ2LsEDpY/JdtDGfp2XqtF1mim0LAXE4bS3t70ExOOoo+8Nd/ARCSAKW4X2FsqNbFWLddMklhVPpr37Nb/c4oD80/UBO+J3v3+gOnfC5J66TmlAjOLbHpe0NyX+BXbPqGAwCxiuwjNidxK/O08cankdZIpQ41dI7FMZy6FWDi42nGziYTrcJROQmXDBuqpvlP2QHUqnCdJQPqQ6x/BPzCaf6kFzTze2dwHyNFVK7dstotbM5iPoA8lnP3F+gfRSSvP49SN0uUTq1TN3YiDfqB0KKt2A3aTzgudEFc6a3hgfhmg1IHtYgPPoCmTIwEynDbUM7NQCnwFTVW5NUyliH2EidUia1n1bRW7D63Qe1/BSvFP/Gx0aVxAlHCh5OIsM0vRkhWozulW/rgvgcECuU9vZbfWqaY3xXPEatRyB00u22g0bVeJd9sQvoIs2hH5Fr/AxoR2yRoj7RvpHoQyylyMHp/SdXibrrbmJ7OTzyOzJRZEPplXf+gl9cIWUWW3O9rAKc04VfAHXzkjOuDnOz5ypkH+X3E1p/e5v7ppckQla3jl7D7WoCyxgw6riLOOqn3cpbZdQ4C45lP39kfXmEvtZHD2WFdNAGH1mj+KMs00O39ZUWTjtbZ4wKmPvWYg5tL6tkQTteD54fQm3fYETko9fsjWL+UU9fShxdrPxgMQv3kWoxAMtTLKV4omhRh25a1cT3ODf7jD/C6Coz8k9UyX6OfJeNfgaLDYu1FptgWdsF3B6A2gXpR0Cb0A8oVbCr4cbgpM1WjAIK50DSKia+NYZXFcxh0PkQxSys5QLqS9YKQTHXxlEyqTODp01+pCcEfiR8eqRk5elsb+bPg9n0vvhVmR2EI6Od7+kZlfj4ITe028RCf4cO+/HfXtsPVk7xm6bf2Zy4hHv/hhOWGqQYKFuiWR3ADH1p37eZn4qI3AT9Hb3t6CvYwDp8nIm0Djs6F4CggnA7Ty5/07WZHpozhR3kymZn3tcLAGnma8xE+pRXXjo2sR9QeEkwD3rsYtydITwkl3T6lszn7A2rsYyGzE2vBRT2xCIAOnzdaAByBM7e7nn3FBlcZcbMW204L5QHISVhfUmKDRzWMdJKcs9RyH8/HvQ2Ag3pbP5JbNH1PQPB4CotaA8eMT6OxrShhMf2iyczBri6kQfQRTC9GNSwtLG14+yQ9eq8ew6/hoyyYSiO7JFvwrrJGm6N1d1GH7exNZekBv9shRuufhSK3djbC8ukar9aFBaIrvZVhDogUw7IwYIVvGNfOUYknwBZMmppvstgEMY7ulIn36HTnSwOc3UOtxUoJQgp5MLVpEowZezJB8bbjCBvr/zONfWCQBfiQTTtugRcv1oCz0YGKo8/k3WAbEyWNz0GY9M5aBnu3zQvIDdDT/gDhTdPpOR/mhyczZwPk0ajE60IkQrwPRcCRSwPcEZxv8hXxrvmAWB5XgkQ/A+qEPc85bv3kSM6vWdD1XIOvJQ62W3AaQxLpDXijuXuTKMKsXta/RM06hEZo36tjk2TZRU898ldfseOFYXuN4uqWFWqS4E+PcMRmd50Z1Z3fYOCeCwLYGygDk4xk2m7Kh3uu174p1ALGoC4QWL/ilij/FfsBKPCPASamoAIUOFbMRQJ8OypdqHCbySataILU+FxOYQQoYIwnIVn7zMu8zyxSaiT9PfvWEVALMSIKj0+GXUqr1RC7tkzYLRUKB2/y798V9JpmFHtz4F9dVXGy9gn7arU9OqNZ0bu9YJLjkC3V+SorfaeRjbSqufpCrsOMllvxZnqn2iGaSNUPIprrX8z8yPfNhOxVW/t2edt80hi1qAz+ZNA0ihkZPLsxFuV/sX9uKiqJYDHCetj+L/ZU7ZYNG2vJvXwW1JDgwygHQF7Aso5jW6M4zMsVYZ7VUdDe8ITjMX3WQh15qhVHTbKiY09wPLq7INjZ3rMs/t0dfMG+TlOdhnWS2ZY5Q9P57bYO+SxTEUvLdxihZOZ2gFspNNMeBpbF2hau1/e3xvWT2A3+6EF4cvyZJSQOgFVHjeRKaQP5yBXLU4VfSMhQFGb2SWcQUsVIuEDaNXEGhQXI8+8hEO1GbYm37kFIVLk2z2IS0Ie96Zev87DO00iQ231hdH7VB6i4x/S9MAcJtQgmPZJjOwOSzAPo1tqOVza8XBLcuY1V8As+SY5d0yKRP0T7x0A56OrprwBQWfcSXv652iBWAa2Ry91x/hrl13cV228YCU4b0p52Ambg0+bXHjlZSgc7MjF74YX6RLXKbWuuh/QNbR+LkDiYzVeUhxWWTQKnngU8iiKvjcsz+7u7Rd/gEf5dJwQiVxCdLnj3NC/m6PcH24YeWJCtY3WpxZJ8akQMhy7loMw0+g7k8IVHrGhC+RKdgtU43Pe49zuOYXQk9OVr1BnpnwWBBkJXMB+F4baI695SlB9IZYpYOBq2wLNKVPqdWe9ZXK0QqD6CBEVf2DWbGnqLKuHWt4/GLM8jl0Hfhu3cu4AgDGBs0+CeToQX/hDHfoBkwNJoH/wROZapdUBOtN6ItKrdiHZk7K9XzkI7joia5UVFlqsQfoVpzpGGjT2g7VYRiMKUINww1yAOkpJqhEO09fTrw/Vgu5VvRrPGM8GSXKjO9gcDOvQD5XgKgHbDv6q+8w/qMuMk9TlYZTeJ4FtHW2iJkXjO0Evu0h80KnHcONKuR6ZMmtyrf83rTsgWWwWLAsvkl5ud1mJXPFWx6v8OlIdpDY0QF4XQJrpb+ua9gIDTU6DvZfTn8B+tnBPBNhUFzINYcLSWaBYyUTdZNRZ3i76+LuzV7yLc9ElAiHT09qgbqclsl0iVSCC7vj9tD013JkgDSMDALjUcIFzqujRhNCDcNUlQMInZQb6Ru5be4oRO4cmJoAhXZAejPw+XeuiJOLWedNVi2m60K6cSQP+roOfnFk5p2TBExv71FpR396qoaTF8r2BY9Nm2Nt3aa2Qhlr/KHsPk/PURYo3Gzp8cjBDwlYze0eDoIg87tA2gUmLWnMN6Ju0VCplJff7UpY0ZjKBUynHqRAb7r0bYiBn9NN1n41ZIMIakkPfrY/ohYsUPnS8IUNikPNvurjH138e8zKBESVV/v9u0oHt6Y6+m9qGPRJNdjULDdoaziRIutFHYNp2Iaz0o4OwfI62PDhCjcgOfVvzL88qIiuVocTzcBpGlo8HzdYNtMyn/MmTHtSxJG3sga1XPEFppDiOCf3fOeS734309ZeSQzIpbWFiIvqNh0sX29qQ5Uv9+5B2jAXzErTioJ9LhQqDl3uAeKg2w0cJwdXBsiTW3xSzLeCFuHRjPALEJID0odZVJsnwFZovH6ViG8aSEvwNdADUaaOWCEAQPZRlQqS4w8lnintM4ZRTpSUNbQUy/M6tBATDMZhy9BrafK2D1aRH3HaDgAvu03IaULyNgsqvYxe4J56+SG6SPDMF9HcHa7Ki3hs0q8PXzwO/8I0vl0QF6oHQCNtaLCl2iGHhOnXBG/LvXcnWi0i6JW31gG1IWxgT5l/sgg+VNWuLnGNUa4U5fBt70JYyLc6kCCUh+o1Uyhe4Yc2DZC/WmZR0Bk5FOv5r3Btaqm6Ij+kohSuEWnHBO7uX+xJZ2o5QmTQd/bpz9Nx8D/PZO0vHsMigXtk6nBa8Qzs5prTiSy05laleh8TGG+S61memXEWfanrBeT36uJEVhFCYX6VwFOY1MW+Evj2iW3NN4dNxpAi8LTbZ/fUG/cd6o7Gis2oKWhTENUNZ2A5J+bcMc0QolEX1YnYG7LGWjzNf1KRtwtUa+9r2zcnrMmcZP8jX9VA7IHjndaV46XilcLzXpVU7ZEZAOnNQxbXupd2GzUDtSDaSd1kg5P/S4A9XVMLBWeWcuU4oVkx6VarKoZtI/XCb4/RjY4jhHWEPaODJL6ygbmWeaW1cmJHIUP7L+MXYFIgcFgZDWGTc6ToLdQS/6ci/o7ZTK6mCDfQFqfV+5ZAHMNpwZp7+XlAME5nL7+CYLV4i7Np7jZtp1EBZuOuo6A2E2RbaBEmKaJmF5G3DlPQctfuHrf0H7hTS3Um8t2h9C00GOUnEmAauSHQByuDisTRtAiyawcuTFISz8NEpudEXwkGlDPcpzHAB+DSA/un8B80TKbOY7r0gaIp9P88cYbjM+/SZzLihkES3bdJ3VYNi8M7Vzylg2Elf0L4VgN2IIX3jdmD4TYIXgoQ7mnaV2bx7aBfnlxPTP8q2ZaJOXy8Cmaof5CW7jARe4lz6H7vO3BTW8kltoI4t005EOhStt4qutDsHAmjk2AuMqQSpuaNLJJNLco33LGVkHRBR/NBMJWXNkZGQc0agFoweaZrDaR7V7T1DfFjNQykeB+W4LaMK7ZFG24KhObQBYdCvhSbIudMl+59GfgRSqtCxOEgrpWKKTcXHL4Gt/sMpnZkwvc0JxlETwBZQC07PV5xjlH//BqpNv9A1VA797Xpq8AoMJ9ikcNLjvFnMlWAQjAgS+PmxZq+i6I61TNVJQ3O1sIjoKwvG17GcL+hZPzsTHgO4lcPAhyHUEdfy1BPV98Vp/HtSDcbgg3Kn3DdXDrG013v5CShJ/+bJj2u1vSpZ0yhoCGz5bKEVKfdwB6c+sEt0G0ujkwROGnw1H4iCe1C7B8J+jCck9L53z/+2wPimT9Yea4w2qnbb2aCBOObQR/iV6mDVmrY/zwoosroCPqlmAWkD2R7+hg1kZcyWIJSjVe1grSTkIfSoEJarNN88Xor1ftxMSD6j3KQ1UC5azeICIoHZEF1G0w4ZPNZ3AnisgZJYizkeR/QSuC7PhPpSzyDukOVEocTrnjPmaBqmPR0nsxmbFS7qqQRPV6RWY/zILSyMWBVVmiyitwQR0CXnR+dqkEOZVSh5IuR0GaHidx0783bNWB06CIcyG9kKkuajpbT+XuRGgkP5duSSf+lGXZ7SQNA9s73F+dX1e5SHVBiFExdkNItKFEuKecaAj8olTJhpp+v2oNCIkIgQbLLq7Q0dkwZzjbx1RgSDtxwcb83K6pZ/M+jdqDC3+2c5BKM+Ky9uljY4XynR0zmh0OlwbToOs7tMZraZj85U8+yCVKBsfg/YS2vYJSbhmgmfafMt8yH9ONtcn/JZBskwfWkI8OAMx4FV693amI4lSg+ZSdwGVwSKCBPKOoz1XG9lHu+Nj2N+NRO3ITz06kAtzX9xcFBrZ3eyIgRTzOC9UX7s4tNFHnwocQZBDTPCaFuc/8qsUOVS9coi4nlG7rcUsr/YdLMuE0jFJ/CJhKEoKLN+TdEUYt8pyZc/fQtah9uj94xydxBqWRcAF5G+a2YCKSgVEljSTCcOocLya4B2JcHMPvaZ09v/QNeLFfeXFKm5larOotg87D1oUbQs5q86Yv0h4oJTWkuubCFQX7boktg7Pv7thJUhOg+CG507zH0OM9KnuP0bXukYYpeGMxi4BFuyyxWMYhwZClR9LKho2aLZkKzNY8ebgKeMt3JZdehY901nxMAUQ67PRrHE+CnlqB/oKcLxYZfpP6FftIRtBNsKLVUG/KErwTHiGOZjeGrF6obcXLj+ZsIz4txbb41Ka/XQGu+wSME5cizE91ZoeFVtytQgZJHYZSbpYEGFxLuUOvi1vvhPXXxGRB8DJHGRu0Q3hUyJU4xXSB+g1UZ+CAVrsQaq32ssGkOK8Qdnf1hbAc5QxDJ/njmuWHMKdEuhVnPYLCgYQX/3vghE596dyH78bcTaAUdNn2QxFDQ5LkbTrgEIb66+D9OiQ4ZaL8LI7ROx0YQnz6xoTl6jd/KAo7Ye0bGJyCztgqt9lNephxohENFD0+mW0q6T1Fzdob8spyBPcksKWq4gC2rZ4sHvmPwVeUtwluRuQ2zTfYj+jwQjez3N571ZV0UehCJmf8bjWjQDpWnYFxPMXK7VB9X2/BZ93z/lRv4TybEQVNBQmb3QzYAwSbKvvr5JshSlei08r65h4CdHuiv36qsdBPMDg2F8OwO8Cs/0VEsB+4XT0t+AgCLEmEOH8IPkhOXK/6VgOLNhxLs3jMEtnKL3xc06jD3uIYCWW3C1b2hJN16RqybuaLDAklo8cqM/RxalGQSikvULKaNKDC2NUmuORfQxZihflYyhsX+7q6NaTK775xyly1AEi6VidEzQVR0qtZARRgrXoBkOH3xgZuyrrVuUQaOMZO0Wy8T86LB4edt2CRge8OlZ3rlrlfzfBfOktsASxwpGod9+ZTXGqJotMWS6Z8zAgDQpQvJbbxCmtFP+5W2r15hIKlEfMLYr6MnncbkbWOTdRQ/JxgJTwOHBZok0HztV/vWISFAYlulqBDSoR1Xsdv+/14MlNakCWKfov3ZcdOg5Eci6DflvJg2vlx8XBDJZfjmQLZ450+9ohXRJg/jED5CLkdIcA3sy4vjUd+qJHJPpgcDar0FfqCw9Hmr39plaenKIZWPYFZ41iYnfRy80p6Uc0T1kyYiNJzMgGz5X0TvtOwRnB76/MSYxtMjhdPlzCo6AEm/9QbMixTAtfZ3SkQzD+xbv2abUS04JW3t2Qm3HIDMnxae4oSNrghkXKWwWD8h800Z8xx5WUP+TvqGePeb1kxxJxKWVEMbNS39riNOyANwy+mdynMo1Q5w7l1AUzRYsPUvqUDervQGBLAj20kK2GlY4gRSqmVszI0W4NOEQ+w0Q3ZFHbfQB9iQCP9OLKKhLHlZC0aXUfM8XmIeCOTzyxcqldNgBzUehxAJEUoZ4sr4SVTr93a+PZvyyt/pf00UCnb5tXRWSjlAcrbF/Mg2rR2FBCDQRwnMn0zNyb6AI9yP4+zwiVxoIqXZIEF17vfSIkdga/4UbR6rhWsXeu2uflOGIkoE1k9H/wtORBqapZ/Y2ULTrvC2j8x/GUCwEbtSoEfPuWCwwvtSolED15CiXwxAYf+oI9zBm7ZEcTuPSv8h3CnFP4dVORaffZFWw8trQOk/aMIHGY2es8VaA0lJWjmECEcCyNHtvjgYE75ZwO0El8XKctE0ozkKrVJslsqqExizdF7qHKj6z4RFyNVDBP/8i/NlU7SoQUQjJRioKPkdPZz8MKVIKTrpwnH8GZaIalTqOLxEWgJFKwHOTewDq9yed18CL1kP4zRalhRhdg6n/848+SoXrbDiYPLejca8gL9ADfm5TK7RQPzkCI9cLBKaSWZ6eT8S0DY2U3CX2fS50nOHlfXzaAvvOYZaqy8mt4tup1nbFsi8sLQyIDPHl/IpRACgxOxRA5cQ2o9QQU9+WUkT1fwvA240yjr/rnI3ISbE3F4B97bAD8g0TnwpV6ph/hELgtk+DFLdfYwob3WYSBlYTUsOJZ2aSuvqgjAMamwLJCEB0XaFXG4f7V8ezFRt0v+tyXEVmC1geK1WDV1VUDLRwHwx8bwWRtlIBnjEgKXSc4HaDsg3wiRuQn1qz1DELjL7qtXAJ0b7thv2oZMTNeE5Gmf15QGy/Y9oUmh2o/+8CpKjMN324ccgsX0HWPi0HZbU835tOktVL/t7PulF3yeuFQu4hMgQHP/z8OeCZMIPXCt7wUbpPoOv5j0jtpr1a/hhAZoXJpdf4c3/O+9sv8/9B9wcExv6yX50ohnwe6wkEwW6KobHuTertunWEU2e7p82MA3ua76a7dOWLvqZtiqBbhk2nGMC6B4fneetw5imtZ/j7nmE+Eq/NKw79jSYMJwOQ2QNtSiZfOCAGdDYGHzWByo+d0P+8JNxrPlvnWaX1x/aUaA6qobajmxEM3hPULoOQPOph6JyH567gR9H/77zb9XIHl6IlXTZq09BuOhWlSNoii+udKiBRi1/DJYvke23bTuYSgJLFL1cBw05HDDVWJ/iPJJpB52/6/TlxiuEnWgZ732xB9ra0D+MBsxJXTkNUdN+vM2waQqtlBe5x+KXkC+0AnZ9Kgv/1W+M/P+/iOjKrHZlHFM/9Q/aYht5s5azdJW6IOMxGUxcGZPIz6E3Z2TprJ2ZtBX82IGidPA5kVvB0A3msICrYY3MIMypwxYOnEzHdtX9m6Mei1uF7uBsT//IWcHIwvF7M1mJns2UfzN5c4Kx2Jz7qb3xR6WbtOzkurnltLlSoC0OUN+PqDfMhJoA3VXRxLi21iTMwpUTueVNg2zs16cbgCnWDNzhyEgZDOgj6D3w6oeuZHNkBaFjvQe4DjR0qEmC1PZMjS6VrowItWFBmR9/24+zgyFDLwDm96efygnQl+hsegVJKVUWSpIZN/uHbCeUteL+O8raAH1giR+kOxwQGDjM5OktX4Opb3HnNkT5/OsR6VbInySdk3hPjnwLe1TkXnMCMI2fiHFdv1UWqrRjwnGnCY0uLRHDr7GsHffFkLJFkPQ/oGYGNC7vWJMkfIK9udmpgdmf/aFZgqF6xkT2u744ioDRlSbiPUCuakEh/d77uEv6sYFf1I3yOvujMT3WzFoO/+38F/bxQ8v83Ey6hM17kMr7PntcvGMA6xo6OEwSDz25OyBWs1qYujmdo8bmSzzE2MAB3bmwwECEeOxm+HYce3lPmBBgoAa71/BRPx1bTeJiLkO+fxt6krmGhfE5150vPW8A1ItmjxAusvn8VnPCIpDUeC2sPbxYD7+WhybpiFuN4fNxbIQ0wS0myuPuQeBitbil/pK1Btp7Ghy6AK9zI6h6nvNTWd3dNL0VCQaBJa2g8xD+myqBiwu7+ncWiwPLF6i4inYFBvMOZzIclMNLg+agzgfILDXOQmaoQsrnngNNsEylHVQemXkqKqRYC8v+31XGpG4ymw6DvG72ej7fCVBkcJ0z4tt2g7EVL4fJJqO2TM2kGnKRGTjIb72riPmhh+vVY5RCmWGp9NlCM3St29QiBO1jQvKYX+HbgKmOncDOxFDy9+3ohjZL3h1PyhUVEWfRY/qFmXYOMcSq7YNcdndtLovFS5SoRu2c3I4kYQuXAX/sziCh+l2VtfkCUJjHDRO+V95QS4Fep2JYu7I3g92uDlW6oc4cggXQQPypeyN4YuYsRxfIrlwwuDsH0S1ktuNmwDuIxP5w4c9L1c3gs7wW5E0z1byPUVJgG9dwIW9LbNEaTjV91MewDnpuKnGgZHhWOnCmyMm1Br3iIFQGqd08rWn9bTsi3qgjWth4m0RNVkDpvsVhbt9qUOlPQ1Jw6mlfjPfszqbBAleFVR9P73SmujOJl7e0a0/9Mcp9qPXshLzxbA6jzfj0hiJafBMHw6P21yX/bq0Q1n9ba/OiD1P8hneDGVrxFBYE57D1EpblOYYVWSJvikPidxAT9FnP5ux0ejZg4LhuC+H1iDlS0MokF5MXL+H23VGY3ok8ubGtWkmJvz6eYbjObhrSXBkgzNOyCxfHCkEh5nYD7SdFQNTBdIMg2uuDFxdcuYIpu3neoLdirtt4X8oaE9dDDLjnOYkiHYfBvTMfauPfk818ZQJsz5Pkpb+wRtUUmc38y7FxKCZUsPO9WkVrIc1EoFiCgNmrCjX544Go/XnQDjD7+iOn2D/dKUpgH3eEee9MJd11Lkvuo1uHl0XEnO1+9d4Y1GVVmv4FEwWW/EXDGHDIOeNjUxz8zf1LagnqUnC+BWuIa0jtq8lyoWUuYCh1txTIPvt2KVSJHRMouPdS2ajsD/Dd2lRkIkn7LGcGdiVUVyYDHB0VIIR7CghFZU/daXf/koDuT6dEuQx4YhJUxyIidQGqNu1eYRYB4ckYZhjQPD9aMV7mpL8TMTIBd9NANCXIcBHdEqKIJ0dtRqzIbJ9VSUwhC67QdaJEHRxDO5CXDTQZEPQObOjDVpbUJP+Osmj6C15vXNpV6BsH1zYaIy8zGYup3lgMgfpGXmNIhsDKM9p1wTLPs+hURRttyK4ZkJeYr97PnAIP14T3oWLfoDy4DgnHDchcypV60239xgYsO4DrJevqOXPLYfN/Y+BmGAVeUTtW30g27hcs9H7tW5Xp4EmQ6KhTxvUKCDjJs87YKdBNUqBOWEXSoJKc2ecvIcInnZYFbjBvx1qaMHv8vwnHRIsKi3OnRh8hWFxvxkNMyKcKvcL5GeP3jM3AgKGQzuThkfGK4TZCCMcCLZ3kKbujCBiNwHJSDO/qAnnA6BB2wyg3QWb9IxvmJF+vX0ZJL9MN/bvrZIhaUpQTTRrkIxNATkyeDps9xFEsN4Go04cM8ZmmSg7zlFEibi60Ti+gcZ9udBEt+VlQ4idoUHCkqqKNkxLMvvQKpsVSy4Mpx+OKMPbVagdYIIb2LZfBOPpCK1bIH10J5JnhHPH7UXQa5IWqR1T0Y9Iqt3T7Cv+PUU3yI5/Pw8//TU25u8sUQxBxAc7PUMoRGvG/XHs5fRQbHjyydjvFwmhd/SKZDY74ASmm9GY0/jtyOfQr0Pd+BN6rhMp9DynzW7LsIMQfskOZyCRq4wpH+wht+cOMxU9aia79fuMkH3/rcsRuuNaBqJNKPXaaIEe0zQECEpYphwHQCalQ4TIjbrEmmTHG9oBX9STLycE+RlbcHZ7Ce8aLyGPlEJgJGwVEJnWKqYkg/mPsVWART9eLwluYmYg63aueECMD1FfyteD6tzhm+WqJC3zlekaJ4az9OU6w+aC2uUjz3+0ZON2aB/YVt24lzowifrIYSCJ/i85c6F3MRP9W0klmNrtjnb7YdFhgTnQFsL+cSZIsQzpznTQl2FchXy+2G3s+xdlik8Y7pikEUsRK7PN1nD5msOjoiYSTkVMM32xsZH18tHZPisDJN7rf4L4nYgYaZApH6hrFnw8vycX+GO5lQ7tNRKsuX5+FLNF/bfwihwKi9Dt1JbObDmXzydrjsDny4WqoKwUxHMCgQiiDhN7re4fxKnuBPyLyBXZlCPaNu6XWFzQwpk6Qb7e9cyR5/Ho8HfsKL/uZ6uQW90Oj9v52F/DyFLVblFaAdJ0lLTJWtkVT3t+0fyIWv8+GRk++U/jHp1xqeoAf3Af7Du27p8jbUKCaXuUu12RMUkLMVKZ68f+dwsqoups8Li2C0oEWc2DheQbCMkF56RKX0/NgxvIw8jJjVuV2D236Eh03n5WZNBBwbUkqb2jq7svO7tFQepiM6Q/T3E/3RptUT0IlriOWPBWH+q3hsuz1ZZGKoDDNJ1NreNRLGqukJRAf5I9tfyMX/dtnfrFKYIcJ7nyUi6exy7hb32xwfGtvqtmJ4hRsZ+qlfhPfLQOLrKMCJMz+sMz4dXziKXv7E/TFVKvWezE5WDctNAOK28aS8vYE57OsSdWhpnXnjj2GIibtCv01veSDGJ4PkyaO4y8SayUHGivH5vLknScYJpeSEdBEcw1cZfsZIyLk+LvPtVOL94dIFwKhYNRXHpXP6F+p690tn9ACNoYt0vMaKjSyJk+EWpRBp4AovCFa4eha0fqs1wsgwBIa0nynno5SN48fAJ2uKGAVD7O4p7qb4wXj5L+l2m2N1ORMDIDLKK3xYx/ZlnBLi+KTfbGciIRWDikpOgJ8opoOMatYY+4NDxO+rFvAs7p6alQ9Hi6jPNWOSP7xj8EnUIlndgEQqTu7Q07RIcyhdO4unb3OsOE2PbDe6KJHE+1oPywFGoPNMObJUWekJ7FAuoVDSlb2b9EAjii7+x/9Hmo4avH/EQfkXmxzKeahhM6BnMgtcpeYkfE7Lz4+84YqE31PA2RanZkKkBax/ISvCmosQbjNsxDSFLaPQGTH4byM8i975F81rnEIhDuo3THHsGE5T8WUurq3kopBsnpoddX9PRoIXjGIsdGDx7WXFVcBujmnSjYlxcYHvxBG5zYFnpbXKi9qe0RHg7vD2XXUaEvFYHM5Fp/np3C06qhtXdnnIO//wftyt3FsJGjxEX8XcSKVyxIFenx836ATPuISrMkU9Qjg3AwxwK0RkTHoN+8+2KfY7q6+W5ecsRY/hhDjT3s5pTDzUFG5nrwrKRnsWzE2imVmo6hb0Zc8/tk3OBWARjAtIlqQEbHXJm1lSdoISqhL8kgrT9rgt7Z3F3uKo8NGpHH/I1NqJhUq5RS8Q7GcniFagYTaeixe7O9CoE8RL85JYuwXfUJazL239i8327cgEeFTg+M5hLFCl8HdXhuFzey8SHzGeubmTCB9TeF3nZcESk8L8hPzPK4C0bMT7vokf1IHy0xrzSxWYqqQoxjH1GhzLCA0j2gEK/rVxObaZatLUDiElhZtrX4oI3DeNK6llM6aLedFEd600PxQ//8cpLNYWtZg96tYyc2sfe5LnnKpQVrBwiw60u3QhX82GqZkFaLJo8R2LswbAxCwpdEOkonWpVmypkHVN84ZCmJqfFgRYKjhtpWwZ51fnk8UPpYk39KmSpMDdXDYHGlBAIlJ3MKn/gJyyQuZI5sgHbEMRiZM2IDU9sEIxBTqoWq2x/YsvjeK677d+qxQZQdoQDc3y2M8tRK2huOLj16LO54kmzdTIlezR0JOC7LG16zedIbHvI86fsZga30TV2DtTGhhlU732RjWLbadbgYAFZTPmnMI+PBAQ1Ez+TQTtGtuA6cyxyyclWVe3fjl/Xx5RrjagCX0Ke21BWWr7e3+X/bNvwz4redDezZrvRMYe/elGry4eOM0gTU/WFEJXfrSh+xNtNQb7aBc8sCtSL1+YtkeE2Vd6lDVTzERimuxNMxFlAy70UNTMPeAoDxy/Q5h+W3sqKcq5gGbz5d/83k2nXTiUSHoNSq73xlph1Q1/RochTNB0DTLpCcz7Lr7+w/Ytmc+szABTmrSU7sA3B5N88kRcmUmU2vgY3BSr82sWA1etbacFKj+ddnXtq2r6R4hsE513VavO01UtUwZb2lmTIaCKyx3nuEeShIsb5gwGZ1rQoARZw0d0CMSDJu256lM6PJJh640P2F4qSYiWzkbh6gKq+Q2ylPzp9Hbb4Kqmp3TdQPkhvA9nhx4HmusoXFu1jD1OSSRHNiyMSHnU9qgQ11gBMnAqqeMPckZ5URC8bIz3B4hzyMRLkYPIZ96y4Evy2ZlWGql38Z3iuVbg6/tAXX1dJ8GByymMUVXYXMYc6U6mZQTVK6MsWCC+lZO6O9hRhMtBzdLp0XhnEM6jCdalzAYeccEnNlmxjamrFVYQ0urDH+Mhp8jkift22ITIWjYrC4YFjSN/5xBW/uZRhK1qOdI9cT1y49DaWgKF3AqM7as24auBbgXVGSvWTkZZUehD15NAr9ysA343D69hCaGSlUzJTzlHp6vY6wA9DpJjD2noqxY6pI7A1F/SksTBajDMoLfUbgnRU+M9cWyUjgjoXYx5y6FRpriso5p7fpctsn9q7wpwc85TonllTJbh3+Sjjdbo7dS4nUAUMX+wKtBZSsNwQlugkrMfyXR50XlM0CtV9bQTUH4MSPe8gqz4ABwYtbtNpe92knEtHtmXH9Uhu1xRvks/VS8seIZMzHZyazgmCyQNuZz8kjqGVqqiE0iARgfYvnimPfJGe31ZHnpmieXxU9ubw6PqWjKufjQi16ttQUMJvJYA0UUnnhys+aOphSkwtNhQPH3Udd1ilWwPRXmeoGi8FuZjJukjc2mG7jtJh8QuzPL2r8jk6PbPedtM9I6+rVkdoYB9UlGU3nC1Y0rwblft9VMb7wwW4PSKTs/XiRi7g8J1yW6IkyYFKeUEQ1JssWyJ0SY5GqWb1w06xKvPhgCsUpxSuvSNvL3f3PcGJ/uLIV02ZUkItmxfwf79ZRCRf375SV/QZruOPZZo45fodr/fhuh3gmcZ8XXUu6xxToBdYPbU+e6XCYAEC8KUdQQKnj15nH5/mtr8tL2up0SBKWitx3ONdDcG45kORmu2qQCUtwkdsQ9eKKuEwYtBlP2cJKKrZydY9zmXlpNDgfaAPz3447Rzfy9Yj0F+6RYkbwNSn21P6Ij3Tf2n9C0prgKLX+6A2FOa5lNWImcaC4vLPpc1HPHOsXDQzAlNmKHd2R2i8HmPzPf8w/EU0IokF4L+RzAizg9hgXMegkxPuXHLns6kc1c3pZdjIdEiUWJ9+HIoKr9fXnvszCVKN+o7Pqp8LSUIhub6Iw3cVQ0CMSpLarqR0Kb2sn83vFMDq0Pv087CUt5tjlgyz8LTKy1KZKlHCQPs/LwL2MRnbJKVrq21D6JFgoct7i93crN63DVyn1VXPX6OqhaeLnEEhUjIIbxcOx8Kw82Vz4uzqmmVRxHFDjDq7G2EcAVQ/NA2viljbbjQ5UdKZfd4QnAFCRX17fW57eihb6NQep55+F6AZXOHWDML3twi5VSgu6QM2Ee6AQrmakOPtTqxMtIpvEra/FTZ6XK1yNfbatAOYTQ5PG+isAx19SQ4lMnZ4PpyPiShPayjrbsPhC44jxlrNtRDS8yD5a/wRBsl79bdEGM1mpij9rGybJBBELnPzu5UlHh6IWDfzacPpLAdHl7xBHkDzBkoqAeuIbAgaDBU/k+9CeS7VhDOmYzwlR/T2ocFbwji8munKvqwXPrbtzbhza88ButJsO33vKVuGI5l7dihH29+ZDJu1mnuyOilhB/fDz4TmI87xJa3AQc1DV+No2sPbR7rOKqDjNk/dXNlpFn3u+ZhgGCMCV6LtFVSTSb1koKyKZdsKIlWDuzwiWPQSAbXpWE3CtMrnkO61lyrw4AE/30lj/lpioNMt6iOxNYzHSiNQK1BGeobai7vGCk8vM00pPF79J43LfdM31Rra0sD15xK+aKzqar6Y3AMJkhfInads0RrEOCtpqlT8MY2Oorc0f2vExiFvD6gSu4iswsMJEA8ajYe3NkQ5NdpfOa7aQDId7TsHATY5Exzaj7FNUVNtqGsjtjiXWuyhC7CRGReiRAVWDESsxbOrhg6UObcBA64FcW6U8caR44sfS6jITLoWj2d7BowOgPrfEvAq9UrKE8agQWVWwVPLcRADEu+LpRQ4sWQ22TYLbtm5cfXgw7+mp9iSEf+jtvtk2ph4vZyiKDa4JwAdntnnAunbHgMHBa8BoWRqTypksIOSSiea0S0jim/KJncrI0l2Ow/QddLIdzMLAJvfXS09Vzhb62eCVN1cNkWnz2ZuQ7fIoXFesacZw3FotfykphwybGNYs24cw73GQMOKN2YaoIdKKc965jckbqdHiBaW5yheYkRE45WRTr1GL9Igtu5CsUDaH0zy2LBhWbFj9T8p0MYry+ZKHlMFtkWVm3DC4yFQ2iL35K4Nr99TMLMJw6nyt1pbGPVaIbJ70/Pvo+n0SCDpFAWmV7d3qZXQT7LwK3xjrPUMxwjFOJLGkmUqmc2NHZW7Yb90Gh1VEVvx9a4PmFQ+9AHbheQielE6cQ59vtDrGWsRv6qyCv4MmFhOevPA1wO+dMafSPEPukk+qIaTlEXCDIP3WiEwojdjDZZqQ14+6Ce/vooWL3DkrDtlTkqoUPt4OFQfe1d/Fg1OiBIqSyCTFzH0T8JBWwLoRhUeT4LqljExqJSmcngcolilY6gAj72KtDcm9NZoc9i99+GFNNzgm74f0WGtanZ3ZZJerN9QxpRobv7/nUlTbdt8J/WILOsMvCcP1aleLsjQBc+TdARpyeX3HQsKhGKT+FnueU0prAK5KGHmBluNpg7DgQkFptrJ+nqbHiBBaQ3ISdavXQXfpjuAEmGPOC0aRXU2wz3Wb/nxt/voMAxYDaTJKFj5RGnWcIcJUnwVt3LMYfsoHimjmXDDmGcUtmaBChDo6H8S2Cr5p98IRE0S2FzrqhvMUaYScQZ7hfA05AqfR/DKK9F3HQkx7m64WQN9ojgMdZM22crqdWNzZfzE7lUTr5ztUEGv89cMPsyH0fhNru4JEUOyenng4oS+d1YFVnbs+GRibU9D/DQxh5CsbY3mWrbroE52RUXZWdxFldooXZhTMXrQlQmun/0kSW6t5oicu4GHff+wBn6WoVLl80kqqH9vYpkbSZNRZi6zrqDtOkb4Dkxyc/cNzM4z6M2oilYaS1L+I2xpp+gTc4TiTk4ZaDJ3kZlkr49aHaFdrIZbdX2nMEQvK5hygalelEfLRr0LiJ9BPod0sZFo/0P9/9/pgnGolY6TkFPESmqTq/SPE3uK4a+tCP7B62yhUFjO1A6lCJnoBlbY9uUTI740HmYJNAYidhFq/gxqOC62rI5cZc2NTbfsac21AFoXD8wD0DI4OojLzNBurvxO7jQdG4fpj7i12KMurmatYH8Hd0Zqxtl4OFBhOlKxxRCYZ2IMqSJAxj7tFPfsyUt8iEJUAtNEixfeNilASQqPIagczOese7fOw7TU8MGxZsfSbqfYU3yZQZt7Hd04ysYPW2OYA0QourVhNXuIvQmIq5XP9nhuC7uVVrbzHzOU+nk6jME6vsJRRrFi9sQvBPV/SBu1RtnXuFUG7WqS4OtERqdQafPb1lmb2jS9GW8jVCeiwqvMMNAobaaspGJPoivxPWl/qTh3Zcc6597z98Ry5pivWnfqxyuRStA9ExFcAj2jp1nLTGPzJ22DnzoZW3rneM+TuMn1BeEKJU8K06erUVOXCtFLBITN5gvbsokXuFDxnl2nS0q+V7BVNrlAYFLxsuS19nfU+d7bRdFXlYwntK+cZdPU++uvdDCw09zQyC2qg4hVpcJNRV0cAzq5zQX2hfxc/G/ByqzcRfxhh9nhTHvG7nTSw5VYaiMYCV/7ygk0oAPQKaJtoN47TxaDJr1No5tn9YF/GEA7JQJwFAC0wlRubXlcE1pagmog+42ItlB5zqSjTYhgDoultiY0MakhW66dabM6dIM6262MUvpzvOwQqmJQv5zeFhXfhFphHGPuqI3OOPN80KE00pJxU/BWHpteOWe8fMc+Pi+hEIAswkzHDJbMLtXK2udaGkselRbICJTXh7IEj48LiG48m+5jOutUl2RthHRSlWxykvHYmZgCgxE//jXF2HWxxbQ6Nl7cK3mR7/rxXt/3rqbtVB3L1bYM64lN9zpcPatxrP6KDK6IYo24JYpz16iRAo8yPN8kmoy80UvilkqbQuCDuGIXUCuEvS/IyAvMFIsvtpRZmFKna75vK6FlIlmXfl9wFMtm3/xgBel/Yx7aGRTx1nFRzWPWRNoz9vBj5K/hQNIdCJOVnEjVey3kvgRuKqFeJDb/jMSYxQhkraCVqZshv4iPpWD0Rs7LCs5cT4dPaWT8N/KOVPTT0tUelSZckn1xg/DlvLrb96yNwKX/+g54J/mcQ/rh1Gmq5eVfcIfsIloNVdLhZcZbaznB9AISXQdoPntSjUtZ06ZXqSuafIY8L+4dc6ponZAbAr6zKq2zGPfPTwU2FGRaWiRgXeNuopWNYCQm0RPa3yPwhEiFwYaeGFIJPuR/mwV2FRNQSedvc70t+N1LpmAZwiHq8w3L/sLDpTiTFKsulNZHFOlq1LZmo21leReE9dfQ/+G1PMlx2fZzMa7u83VmzFgika0/MOoMBldSVkpiSfJ1aSmVgoVJ+aUcV+N/gBDQcHsG+MuF63vVm2EPLTEO8YqETnUrEb5kcFMHsk168G/bzdoz9B6h1MMdGOIDZlJmV/IMrgTwIVlLb1lYF6JbRJC3xNQpJx4MMnNTnBQQcehc5AYttbr3LJRpo9f5YgS/T6CbCJeCiDNj+z/saey+72e94xOsGVHAcWF4XGrqTmC0SF7D6mXFbR4Vc7Gf08llcUZpdxt6/LFbB0miIBpax59PyuGL9mKQ0yRUOJ/FDq42wYqgz225DmogVMOys1MwoP6RzsLazO92id2Y1klks/7Sp8FZ/k7nvNzRvHArt8vdIY3uSycU/noem+RiI14YYkfs9q9X0qwF8PsvZtVhPaiG1fs1OBMoBP4VtJIvDxrldbRP5zcB5XgIXWPLhURLYolh5nyY+sazF9GCiTFRDnDIx7YvFYn5/k3dFUGS/AHHx5VZSEFNmkje8a6BEpnyvWPp38zTRgnEEmJmMhdtCE4tKtV4EE33JI3IrhPT8/vf0YZHpuVlCQUUgW85hV5A1Xc9LmWBKabaGMubWH8kddEikgX9qsmgB0H83MpfQ9Suja8ulfZEXzNiAxHqhbKVKfKBHRJ7NRbUFplLO8PQ9uB5rfB9eYgMx+VJTTtSCszvueOTemozMT6Py0RkIP6ByMcEhs+oiBj3ct7GfXWtoiKZzMDoZWcQQMjWfNHZY64WZvow5Rw4syD/Pj7PH5p4E4qLsCHmJa3j65nJbypHB7GXjDaU/TRKxUxkzWx0qnHHjXih4tF70x/txU7LhPvmg4TykLCsdveWUwZv7tcF9WTnJA6ceTai6LIoyAWTBG2mD4QcUgNfxIgDhKnI3KgrBMGxg+zuggPwiaq5+xcM2tC5CVcbKKTtHU53N2Iy6k4Cjg0Sz7O8WS5HiYjA7cnq+p+18s2AYdnVqUSrjqCwjSqluYAfY7oSAmu7JxlfpqC+q3kOxjPLxmSP5tcG6UrB/gfTXdFq4iH8SKRWeBmu0+sXKandpTNH7zH4nUDaSvJRcUmNVVHpSsN1uV4VcyMnZhOV/R3DDi9i/ApyDfHVgUm+fIL9MWjJIbQte1BLRZ0MYUSm14EpTcab27hAmMXpt8t4Omvq8CC1CIlZmOq7MRQQJ0LpwZ5U6Xs4WCtJMMGjtR7HRV0i4HIHylH7kAzLOuj4RRixtcWYpoMNT2fQSaLpTeOKX8iFA1m8hPwnUw8qT/CkQPMCtISH9zb8p2DB8+4CpliajXgkcIe3o5MDiDCr/XkBK1cKQwKpY9PhCDW7ByDVmBU0Y8pF3bdYdME0klZaNqtFZkuKnO8h6sokP0Ed62v41Zg8S42xuZhdWGahZR4cX+nQQb5ioaf/tWt2OBx5oF7Yu1PqITFPbDf364PvFHrZXnBhjnK4pQeQCVl8RGtrgrGEgJCOFBLLbRQUuPidzANWfnyF/1DJk4B5vcD0Ierkh2fA7uFqCmQqNgXi7bsHrKPKrf6LFjUkqDkqSpvopaILGoGDKK8E3zpUejFtcaTOGQZQO0Z9GACzF++Ejt3Syh3UbcLdPVRZ3RTLDCu/eX2uc23gBttILkXKu0Gwou9ir9YtjOt6BYfjUN3uXkWLWa6NLe5+GwpQLMqv22R+HY/0Qf7aebwU6f3+QbRsg/FrDPy1i+TahwkhAFfRRILEL1tFIpOS+uU45R+RbKaFU6yFbQCwefuYMAWwtRE3ysPXBw0HRGw2DFll2Q546mg/H8jaorJgV4j/TRJZ00+Mh8W6RZYrSl2eSiKn9nGXRmVGFrcYX1LV5OXSZOufezCX/lvskg439y7R2ZjfYsWmGKPUwv2CIrQwuOTGutKJkzrj9085XUQc7D102pVR+SwYMuQk3gGGExaEQZ1eORw+Q9Yx+ZHcxyrbh3lw2uwSJVY96dRIz8fJD9h5TT4/xsCN/Svq/EbcDxGUEHPLD5e9LcQVBSMPvwph2sMmTIMreGWxXfRk24OoU/3BJP35No6QVgw+v0uli70RlBcd31VZyhaBfNDsNW85wXCVrPZeuRG/IEL9OH+YtPUf1MZAsSBGDUlqcnA68iszfaeqyqFiNO3lVMPuy9bF98lKKY5NUg09141bGgIUnc6nftqIYAB5c99iKl+bZkH7ApfVTYf4VLFzhUdDn8L/bjKB7naQ/4edIU9fwQk2SM7QGo/pa5MPX3ZN2vmJKQqp/hXL8fqxkZat/a6dPBakzhLxfS3Z+onEVFnkvfoQEuA9Eqa6R6xAv/B2zaxAF6kQxay/YYXKya/TA77QUBA9GmRicpGudRVq+R300IMSLHuqiHphN9UX46dMxv+JNtOrRVsr8tPK2+S5FOS492F6ccQ065Pe+ZbwVA9Uz+nONjBSztdmD0XHwTtB3v+rJmUHiVHZ/bqzAR7xQ5OAHEwCTlktT2dhcvxCDS9S6ZK06HW+3yN3jVJ85IgdPDbEapr0ig7G1d0yOpL+5mA9AUh+q1sZsrlIycY39jQjHtnODG07G23FinyEfKHyHj4eqheJrGYF3LKuzhtzo9BZANjArJTi6Fm5iwlN4d5QaSqYFSlL0AkCtKG7OmyncK3GvTdQ8dZaHa4dmjjs4aArpULU1fNbztfOLMDZdDkJb0DqBHxSfAYkK8RUz0AbpUnOqzjavfEPI+pXczmhtpqlaqDgCuYIny5cwRxfrNj1SfdqBwyVpiQh2xIeJ83gSfL5drYQEGQfNevb8L21T2vhVos/ej2QdebM13tRjpqG5WxZQEedkOKizenrPNXnnvitOdwag9IiZVHuIFAQEInMsdRZOxgMPJ4A/D/1y3Z3F4WWZ6Q1nVJl34njORbvkkdm7rrWJFuK4mGnKP4b1hxcEeB1/f9B9Cqje9I9ozgXSCsj2HCMNUL/8HAvL2McQ6cL4zroP76I3J8qumOJ98QD0zgvIyH8w5i/Ul47KGvOjq2EtOw4FWcIftL+ljJJLrWI2CshCErMeNuUh7RMYewksDieXx8r1owEOjtV8GiLEos/pJXg6dZvaHtGVcRzeIStXXKSMAUo40LWC6y4tm+K0fJQ3uEkvPFt+/7uEdPjswRBfeefYKB/52shQxBfi2R768XLX3pznx4jESD0jZWwTTGkqDApA2Lzm6JXwfgeRflIYKc9+78guDWe7B0xJAQGM6+mieZQ2nccA9jC+QqZvYbG3IaIlCNrkfnf1U03l49LoHK+ggDXgzI6cOxy9VhmbhDGqMBHNWiKipRK+VSs0X8AthF4wuYm+TqXlrJ9Qg4i3QAvwsiK61qzBoGVvv4x69DP92Hvay7owxZdf3GzhYoLMHmdhrbzFs5wONjzlJSdwCB8DtWjR+TjgBd4hcG+fRC9CosxFd6qkKW/QFmxmMwKiWa7PWrG2oySZ3RV6jG34IaDtUG/SHLFsqBLftVC/NVtWyZceqqtZ/FiwbR+0jpmcL2CuYzDKYkpQ3E7Ab4QvDdXc661MrmQidXUkbd1Ttv61qpH4VvJUfOm1qhmj9DgV03PGWYN8QRmNBdPDCqabi0bS8SCnHRJcPQMcL93cpqf18/qbC5y6ix7/HM9LlO8CEHB6e1W95rOP3wk+XhFTm+xe7+vqv8J7MqKLlF1IlbhWtdZv1LIQskwTy+7ZqKhmQvilYeG50KglJKlviJ4MWiRSs/6AIhxjR4qtE1E36ocZ7moVm2xpX+JyNVQ6N5R4TKV5giIGhHyPJN7FlH7b+0bA1Tx5X6YJaURJEdVfKAasWBEa7mED1lVVlu4Hp4bEPlGnlMaDczZ/evEkMSRpASNoU+RjO3hkGVWo+VANEK1qmq3PV7j7KwFSpj+OS5yh88eSoNFgmQd0MLgmTxtH8U6o19m1ny0xMszqEdpkK6YWYwZppYVzDqXHTGXx5d3uSAHcy8Lf397eyllu/BHaiyVRKxMriuQ9fMWU083dRj0sYBXjY759oLfGjPTUz0/tVsELw2pyklqqESG5UmUffFbBBKb6KR++MKNYs28y0pz9a5N1EdgmNdchoSs3mqa90VCRMllE9zfJISRphAv2UTPN0npaVftO/3w0LhyDboWyHTe1CjLTpimDhkZ0dZUnRTqZgigAJou+u3EF39Adhkk4w3chrzPV0WniWf9cOe5YH48DUedbrUFWZJwn1hRuvnPqGhU95jAL6TDoBo/Q00EIXraNliJIGlNUwO2BNfk7dNQH3KX2BS5XQu+aGv2Z4IJ8D5B26+/7sBHDX3JnCZD2eYfrVxVys9UA3nc4nHU5aNcMHnEtEpZWT7YO/ZrQYWoz6SnjRcu2+2+TzXZITOZXjm4sOKXTIFc57BpZgZ1+rhzwp51nmXjLOun4xlyKPrQWSmweJMywrwXa8LgLc/lwbBRm+9VMGjakiWwtglu4L+kugo3garGJ7U2hA6l5vC718aJkYMZnh2uRENNuQMNOlgXbfQQltuSD/pzVPCmdteHLhD8zHKyb1QleAUs6oWJvyz9DhOSXLWN22IU6b8Uvdw36tkZIi7Srtnn/pPlcm//szsvRbV3vDht2voBUK/7ePDJdQN6J8ZfsX6eNwHwpHxfY8hJQ+qDAdqlQyvkz0XBfaGSI9ShqigI/ztYgoH8chhPMD87zAnEJlzRcsDlPMZwGfKGjlxJbLZBFkZXoA3CgppRHe7rDth2Nbl8JDJMATbDdrIkStEDpkuKnmCmYPh87IuePsVRhhnLPtUJgFwS2zP5TLgYbfEiXJ2bbJod7UvDBQe+3Aky6vRrAhI6TgJ6LFQAbgx8O8RTGohDa2yb9LfsO8Ml5MKl6lg6LW10Un3mDqj1k+NpTEYWak+ve0Q2OF1B1P19mD5ntlLwrpGv3zQk4F9EWKraR1opLEeUjQmBNo2696XMx1QtO2JGmUCDqDdm00CrH61SL31LlsXFPfXxVs9Zm4q36LcAAa52ee4S37/X1hfVfwK3mSLAFe27NwFU82oQHuSsGsJliGCQktN9o7by9z/7rMK6XuSlKrF3TmJ3EOM2O3JPzNTNbbjHe6GFy7bF4KzxGcmZ7DOwad8XStYxEbs2I/2GyKShVDC4Mgp/hIJOyWHbb9u+OLERvlKwFZ22Xt+BK4bkmOsiQhL+QBjEWARZ0a63MKmma1cen+JN1IT409bg8xsI/UihgtjjapjBq0XhxemHCRlv3EkHwVAn54gnN2aMrhuM=" title="Mekko Graphics Chart"/>
          <p:cNvSpPr>
            <a:spLocks noChangeAspect="1"/>
          </p:cNvSpPr>
          <p:nvPr>
            <p:custDataLst>
              <p:tags r:id="rId6"/>
            </p:custDataLst>
          </p:nvPr>
        </p:nvSpPr>
        <p:spPr bwMode="gray">
          <a:xfrm>
            <a:off x="3105123" y="1729992"/>
            <a:ext cx="8754563" cy="1524732"/>
          </a:xfrm>
          <a:prstGeom prst="rect">
            <a:avLst/>
          </a:prstGeom>
          <a:blipFill>
            <a:blip r:embed="rId13"/>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grpSp>
        <p:nvGrpSpPr>
          <p:cNvPr id="53" name="btfpPercentageCircle119935"/>
          <p:cNvGrpSpPr/>
          <p:nvPr>
            <p:custDataLst>
              <p:tags r:id="rId7"/>
            </p:custDataLst>
          </p:nvPr>
        </p:nvGrpSpPr>
        <p:grpSpPr>
          <a:xfrm>
            <a:off x="3023862" y="4970220"/>
            <a:ext cx="1282700" cy="1282700"/>
            <a:chOff x="0" y="-1"/>
            <a:chExt cx="1270000" cy="1270000"/>
          </a:xfrm>
        </p:grpSpPr>
        <p:sp>
          <p:nvSpPr>
            <p:cNvPr id="50" name="btfpPercentageCircleCircle119935"/>
            <p:cNvSpPr/>
            <p:nvPr/>
          </p:nvSpPr>
          <p:spPr bwMode="gray">
            <a:xfrm>
              <a:off x="25400" y="25400"/>
              <a:ext cx="1219200" cy="1219200"/>
            </a:xfrm>
            <a:prstGeom prst="donut">
              <a:avLst>
                <a:gd name="adj" fmla="val 2000"/>
              </a:avLst>
            </a:prstGeom>
            <a:solidFill>
              <a:srgbClr val="B4B4B4"/>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51" name="btfpPercentageCircleArc119935"/>
            <p:cNvSpPr/>
            <p:nvPr/>
          </p:nvSpPr>
          <p:spPr bwMode="gray">
            <a:xfrm>
              <a:off x="0" y="-1"/>
              <a:ext cx="1270000" cy="1270000"/>
            </a:xfrm>
            <a:prstGeom prst="blockArc">
              <a:avLst>
                <a:gd name="adj1" fmla="val 16200000"/>
                <a:gd name="adj2" fmla="val 9720000"/>
                <a:gd name="adj3" fmla="val 4000"/>
              </a:avLst>
            </a:prstGeom>
            <a:solidFill>
              <a:srgbClr val="000000"/>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52" name="btfpPercentageCircleText119935"/>
            <p:cNvSpPr txBox="1"/>
            <p:nvPr/>
          </p:nvSpPr>
          <p:spPr bwMode="gray">
            <a:xfrm>
              <a:off x="0" y="-1"/>
              <a:ext cx="1270000" cy="1270000"/>
            </a:xfrm>
            <a:prstGeom prst="rect">
              <a:avLst/>
            </a:prstGeom>
            <a:noFill/>
          </p:spPr>
          <p:txBody>
            <a:bodyPr vert="horz" wrap="none" lIns="0" tIns="0" rIns="0" bIns="0" rtlCol="0" anchor="ctr" anchorCtr="1">
              <a:noAutofit/>
            </a:bodyPr>
            <a:lstStyle/>
            <a:p>
              <a:pPr marL="0" indent="0">
                <a:spcBef>
                  <a:spcPct val="0"/>
                </a:spcBef>
                <a:buNone/>
              </a:pPr>
              <a:r>
                <a:rPr lang="en-GB" sz="3600">
                  <a:solidFill>
                    <a:srgbClr val="000000"/>
                  </a:solidFill>
                </a:rPr>
                <a:t>70%</a:t>
              </a:r>
            </a:p>
          </p:txBody>
        </p:sp>
      </p:grpSp>
      <p:grpSp>
        <p:nvGrpSpPr>
          <p:cNvPr id="54" name="btfpPercentageCircle119935"/>
          <p:cNvGrpSpPr/>
          <p:nvPr>
            <p:custDataLst>
              <p:tags r:id="rId8"/>
            </p:custDataLst>
          </p:nvPr>
        </p:nvGrpSpPr>
        <p:grpSpPr>
          <a:xfrm>
            <a:off x="9334897" y="4244919"/>
            <a:ext cx="1282700" cy="1282700"/>
            <a:chOff x="0" y="-1"/>
            <a:chExt cx="1270000" cy="1270000"/>
          </a:xfrm>
        </p:grpSpPr>
        <p:sp>
          <p:nvSpPr>
            <p:cNvPr id="55" name="btfpPercentageCircleCircle119935"/>
            <p:cNvSpPr/>
            <p:nvPr/>
          </p:nvSpPr>
          <p:spPr bwMode="gray">
            <a:xfrm>
              <a:off x="25400" y="25400"/>
              <a:ext cx="1219200" cy="1219200"/>
            </a:xfrm>
            <a:prstGeom prst="donut">
              <a:avLst>
                <a:gd name="adj" fmla="val 2000"/>
              </a:avLst>
            </a:prstGeom>
            <a:solidFill>
              <a:srgbClr val="B4B4B4"/>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56" name="btfpPercentageCircleArc119935"/>
            <p:cNvSpPr/>
            <p:nvPr/>
          </p:nvSpPr>
          <p:spPr bwMode="gray">
            <a:xfrm>
              <a:off x="0" y="-1"/>
              <a:ext cx="1270000" cy="1270000"/>
            </a:xfrm>
            <a:prstGeom prst="blockArc">
              <a:avLst>
                <a:gd name="adj1" fmla="val 16200000"/>
                <a:gd name="adj2" fmla="val 7560001"/>
                <a:gd name="adj3" fmla="val 4000"/>
              </a:avLst>
            </a:prstGeom>
            <a:solidFill>
              <a:srgbClr val="CC0000"/>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57" name="btfpPercentageCircleText119935"/>
            <p:cNvSpPr txBox="1"/>
            <p:nvPr/>
          </p:nvSpPr>
          <p:spPr bwMode="gray">
            <a:xfrm>
              <a:off x="0" y="-1"/>
              <a:ext cx="1270000" cy="1270000"/>
            </a:xfrm>
            <a:prstGeom prst="rect">
              <a:avLst/>
            </a:prstGeom>
            <a:noFill/>
          </p:spPr>
          <p:txBody>
            <a:bodyPr vert="horz" wrap="none" lIns="0" tIns="0" rIns="0" bIns="0" rtlCol="0" anchor="ctr" anchorCtr="1">
              <a:noAutofit/>
            </a:bodyPr>
            <a:lstStyle/>
            <a:p>
              <a:pPr marL="0" indent="0">
                <a:spcBef>
                  <a:spcPct val="0"/>
                </a:spcBef>
                <a:buNone/>
              </a:pPr>
              <a:r>
                <a:rPr lang="en-GB" sz="3600">
                  <a:solidFill>
                    <a:srgbClr val="CC0000"/>
                  </a:solidFill>
                </a:rPr>
                <a:t>60%</a:t>
              </a:r>
            </a:p>
          </p:txBody>
        </p:sp>
      </p:grpSp>
    </p:spTree>
    <p:custDataLst>
      <p:tags r:id="rId1"/>
    </p:custDataLst>
    <p:extLst>
      <p:ext uri="{BB962C8B-B14F-4D97-AF65-F5344CB8AC3E}">
        <p14:creationId xmlns:p14="http://schemas.microsoft.com/office/powerpoint/2010/main" val="250553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btfpColumnIndicatorGroup2">
            <a:extLst>
              <a:ext uri="{FF2B5EF4-FFF2-40B4-BE49-F238E27FC236}">
                <a16:creationId xmlns:a16="http://schemas.microsoft.com/office/drawing/2014/main" id="{D9D7CDF3-8C19-4E1D-BD73-B9AE2539D534}"/>
              </a:ext>
            </a:extLst>
          </p:cNvPr>
          <p:cNvGrpSpPr/>
          <p:nvPr/>
        </p:nvGrpSpPr>
        <p:grpSpPr>
          <a:xfrm>
            <a:off x="0" y="6926580"/>
            <a:ext cx="12192000" cy="137160"/>
            <a:chOff x="0" y="6926580"/>
            <a:chExt cx="12192000" cy="137160"/>
          </a:xfrm>
        </p:grpSpPr>
        <p:sp>
          <p:nvSpPr>
            <p:cNvPr id="42" name="btfpColumnGapBlocker458182">
              <a:extLst>
                <a:ext uri="{FF2B5EF4-FFF2-40B4-BE49-F238E27FC236}">
                  <a16:creationId xmlns:a16="http://schemas.microsoft.com/office/drawing/2014/main" id="{1E523216-D0B6-401A-95CB-714B032A692D}"/>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40" name="btfpColumnGapBlocker694041">
              <a:extLst>
                <a:ext uri="{FF2B5EF4-FFF2-40B4-BE49-F238E27FC236}">
                  <a16:creationId xmlns:a16="http://schemas.microsoft.com/office/drawing/2014/main" id="{72A99D60-AA7C-4BD7-9159-2C64AB7C057E}"/>
                </a:ext>
              </a:extLst>
            </p:cNvPr>
            <p:cNvSpPr/>
            <p:nvPr/>
          </p:nvSpPr>
          <p:spPr bwMode="gray">
            <a:xfrm>
              <a:off x="7837752"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8" name="btfpColumnIndicator720218">
              <a:extLst>
                <a:ext uri="{FF2B5EF4-FFF2-40B4-BE49-F238E27FC236}">
                  <a16:creationId xmlns:a16="http://schemas.microsoft.com/office/drawing/2014/main" id="{89DBD032-697B-416D-B570-1C70C7A1F265}"/>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6" name="btfpColumnIndicator267358">
              <a:extLst>
                <a:ext uri="{FF2B5EF4-FFF2-40B4-BE49-F238E27FC236}">
                  <a16:creationId xmlns:a16="http://schemas.microsoft.com/office/drawing/2014/main" id="{691DE2CD-126D-4DA3-BF68-2AAB3E18B79B}"/>
                </a:ext>
              </a:extLst>
            </p:cNvPr>
            <p:cNvCxnSpPr/>
            <p:nvPr/>
          </p:nvCxnSpPr>
          <p:spPr bwMode="gray">
            <a:xfrm flipV="1">
              <a:off x="837829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4" name="btfpColumnGapBlocker479159">
              <a:extLst>
                <a:ext uri="{FF2B5EF4-FFF2-40B4-BE49-F238E27FC236}">
                  <a16:creationId xmlns:a16="http://schemas.microsoft.com/office/drawing/2014/main" id="{004218CC-8328-40D9-94D2-CB35AE9628CD}"/>
                </a:ext>
              </a:extLst>
            </p:cNvPr>
            <p:cNvSpPr/>
            <p:nvPr/>
          </p:nvSpPr>
          <p:spPr bwMode="gray">
            <a:xfrm>
              <a:off x="381370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0" name="btfpColumnIndicator666036">
              <a:extLst>
                <a:ext uri="{FF2B5EF4-FFF2-40B4-BE49-F238E27FC236}">
                  <a16:creationId xmlns:a16="http://schemas.microsoft.com/office/drawing/2014/main" id="{94110E7C-F6FF-43D9-8B92-A2CEDBB1F965}"/>
                </a:ext>
              </a:extLst>
            </p:cNvPr>
            <p:cNvCxnSpPr/>
            <p:nvPr/>
          </p:nvCxnSpPr>
          <p:spPr bwMode="gray">
            <a:xfrm flipV="1">
              <a:off x="783775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7" name="btfpColumnIndicator798878">
              <a:extLst>
                <a:ext uri="{FF2B5EF4-FFF2-40B4-BE49-F238E27FC236}">
                  <a16:creationId xmlns:a16="http://schemas.microsoft.com/office/drawing/2014/main" id="{521F7C6B-FD25-424C-A56B-E710671C1EEE}"/>
                </a:ext>
              </a:extLst>
            </p:cNvPr>
            <p:cNvCxnSpPr/>
            <p:nvPr/>
          </p:nvCxnSpPr>
          <p:spPr bwMode="gray">
            <a:xfrm flipV="1">
              <a:off x="435424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5" name="btfpColumnGapBlocker557328">
              <a:extLst>
                <a:ext uri="{FF2B5EF4-FFF2-40B4-BE49-F238E27FC236}">
                  <a16:creationId xmlns:a16="http://schemas.microsoft.com/office/drawing/2014/main" id="{4C5750E2-04AC-4CF7-BA0B-35BF7ADF3027}"/>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208878">
              <a:extLst>
                <a:ext uri="{FF2B5EF4-FFF2-40B4-BE49-F238E27FC236}">
                  <a16:creationId xmlns:a16="http://schemas.microsoft.com/office/drawing/2014/main" id="{4F04B277-AAF7-461C-A755-75456D13E5B2}"/>
                </a:ext>
              </a:extLst>
            </p:cNvPr>
            <p:cNvCxnSpPr/>
            <p:nvPr/>
          </p:nvCxnSpPr>
          <p:spPr bwMode="gray">
            <a:xfrm flipV="1">
              <a:off x="381370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279759">
              <a:extLst>
                <a:ext uri="{FF2B5EF4-FFF2-40B4-BE49-F238E27FC236}">
                  <a16:creationId xmlns:a16="http://schemas.microsoft.com/office/drawing/2014/main" id="{C5D6AEA1-F17A-4B64-B30B-05B8B8FBC7DA}"/>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43" name="btfpColumnIndicatorGroup1">
            <a:extLst>
              <a:ext uri="{FF2B5EF4-FFF2-40B4-BE49-F238E27FC236}">
                <a16:creationId xmlns:a16="http://schemas.microsoft.com/office/drawing/2014/main" id="{762D8AB6-A032-45DF-853D-EC7241352411}"/>
              </a:ext>
            </a:extLst>
          </p:cNvPr>
          <p:cNvGrpSpPr/>
          <p:nvPr/>
        </p:nvGrpSpPr>
        <p:grpSpPr>
          <a:xfrm>
            <a:off x="0" y="-205740"/>
            <a:ext cx="12192000" cy="137160"/>
            <a:chOff x="0" y="-205740"/>
            <a:chExt cx="12192000" cy="137160"/>
          </a:xfrm>
        </p:grpSpPr>
        <p:sp>
          <p:nvSpPr>
            <p:cNvPr id="41" name="btfpColumnGapBlocker836501">
              <a:extLst>
                <a:ext uri="{FF2B5EF4-FFF2-40B4-BE49-F238E27FC236}">
                  <a16:creationId xmlns:a16="http://schemas.microsoft.com/office/drawing/2014/main" id="{EE0A3677-A84E-49AB-9B49-719002C123B5}"/>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9" name="btfpColumnGapBlocker665389">
              <a:extLst>
                <a:ext uri="{FF2B5EF4-FFF2-40B4-BE49-F238E27FC236}">
                  <a16:creationId xmlns:a16="http://schemas.microsoft.com/office/drawing/2014/main" id="{2FA9B0DC-D00A-4C40-BC1D-323325A189B5}"/>
                </a:ext>
              </a:extLst>
            </p:cNvPr>
            <p:cNvSpPr/>
            <p:nvPr/>
          </p:nvSpPr>
          <p:spPr bwMode="gray">
            <a:xfrm>
              <a:off x="7837752"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7" name="btfpColumnIndicator651689">
              <a:extLst>
                <a:ext uri="{FF2B5EF4-FFF2-40B4-BE49-F238E27FC236}">
                  <a16:creationId xmlns:a16="http://schemas.microsoft.com/office/drawing/2014/main" id="{C910F70D-34EA-4B94-9802-828889AF9EA1}"/>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5" name="btfpColumnIndicator796573">
              <a:extLst>
                <a:ext uri="{FF2B5EF4-FFF2-40B4-BE49-F238E27FC236}">
                  <a16:creationId xmlns:a16="http://schemas.microsoft.com/office/drawing/2014/main" id="{8ED52995-6E46-435F-9CB0-C7802E43FCC7}"/>
                </a:ext>
              </a:extLst>
            </p:cNvPr>
            <p:cNvCxnSpPr/>
            <p:nvPr/>
          </p:nvCxnSpPr>
          <p:spPr bwMode="gray">
            <a:xfrm flipV="1">
              <a:off x="837829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5" name="btfpColumnGapBlocker462932">
              <a:extLst>
                <a:ext uri="{FF2B5EF4-FFF2-40B4-BE49-F238E27FC236}">
                  <a16:creationId xmlns:a16="http://schemas.microsoft.com/office/drawing/2014/main" id="{4A9D6EDB-349A-4141-9BD6-AFEB73613F8A}"/>
                </a:ext>
              </a:extLst>
            </p:cNvPr>
            <p:cNvSpPr/>
            <p:nvPr/>
          </p:nvSpPr>
          <p:spPr bwMode="gray">
            <a:xfrm>
              <a:off x="381370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9" name="btfpColumnIndicator241613">
              <a:extLst>
                <a:ext uri="{FF2B5EF4-FFF2-40B4-BE49-F238E27FC236}">
                  <a16:creationId xmlns:a16="http://schemas.microsoft.com/office/drawing/2014/main" id="{05623BF1-7E89-479C-B840-4EA330489E15}"/>
                </a:ext>
              </a:extLst>
            </p:cNvPr>
            <p:cNvCxnSpPr/>
            <p:nvPr/>
          </p:nvCxnSpPr>
          <p:spPr bwMode="gray">
            <a:xfrm flipV="1">
              <a:off x="783775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6" name="btfpColumnIndicator887235">
              <a:extLst>
                <a:ext uri="{FF2B5EF4-FFF2-40B4-BE49-F238E27FC236}">
                  <a16:creationId xmlns:a16="http://schemas.microsoft.com/office/drawing/2014/main" id="{91FD2987-49F3-44DE-A414-F5050364833E}"/>
                </a:ext>
              </a:extLst>
            </p:cNvPr>
            <p:cNvCxnSpPr/>
            <p:nvPr/>
          </p:nvCxnSpPr>
          <p:spPr bwMode="gray">
            <a:xfrm flipV="1">
              <a:off x="435424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0" name="btfpColumnGapBlocker675753">
              <a:extLst>
                <a:ext uri="{FF2B5EF4-FFF2-40B4-BE49-F238E27FC236}">
                  <a16:creationId xmlns:a16="http://schemas.microsoft.com/office/drawing/2014/main" id="{BD4A6387-EBA0-4142-A267-02658381E432}"/>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924981">
              <a:extLst>
                <a:ext uri="{FF2B5EF4-FFF2-40B4-BE49-F238E27FC236}">
                  <a16:creationId xmlns:a16="http://schemas.microsoft.com/office/drawing/2014/main" id="{680011A7-AD13-46EC-B11B-89F7C25453FC}"/>
                </a:ext>
              </a:extLst>
            </p:cNvPr>
            <p:cNvCxnSpPr/>
            <p:nvPr/>
          </p:nvCxnSpPr>
          <p:spPr bwMode="gray">
            <a:xfrm flipV="1">
              <a:off x="381370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 name="btfpColumnIndicator618123">
              <a:extLst>
                <a:ext uri="{FF2B5EF4-FFF2-40B4-BE49-F238E27FC236}">
                  <a16:creationId xmlns:a16="http://schemas.microsoft.com/office/drawing/2014/main" id="{61E8E7EF-0D25-4740-B7A9-8184BA66006F}"/>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11" name="btfpBulletedList571798"/>
          <p:cNvSpPr txBox="1"/>
          <p:nvPr>
            <p:custDataLst>
              <p:tags r:id="rId2"/>
            </p:custDataLst>
          </p:nvPr>
        </p:nvSpPr>
        <p:spPr>
          <a:xfrm>
            <a:off x="330199" y="4018868"/>
            <a:ext cx="3483504" cy="1053913"/>
          </a:xfrm>
          <a:prstGeom prst="rect">
            <a:avLst/>
          </a:prstGeom>
          <a:noFill/>
        </p:spPr>
        <p:txBody>
          <a:bodyPr vert="horz" wrap="square" lIns="34180" tIns="34180" rIns="34180" bIns="34180" rtlCol="0" anchor="t">
            <a:spAutoFit/>
          </a:bodyPr>
          <a:lstStyle/>
          <a:p>
            <a:pPr>
              <a:spcBef>
                <a:spcPts val="600"/>
              </a:spcBef>
              <a:buSzTx/>
            </a:pPr>
            <a:r>
              <a:rPr lang="en-GB" sz="1200"/>
              <a:t>What are the </a:t>
            </a:r>
            <a:r>
              <a:rPr lang="en-GB" sz="1200" b="1"/>
              <a:t>most important </a:t>
            </a:r>
            <a:r>
              <a:rPr lang="en-GB" sz="1200"/>
              <a:t>value creation </a:t>
            </a:r>
            <a:r>
              <a:rPr lang="en-GB" sz="1200" b="1"/>
              <a:t>opportunities</a:t>
            </a:r>
            <a:r>
              <a:rPr lang="en-GB" sz="1200"/>
              <a:t>? </a:t>
            </a:r>
          </a:p>
          <a:p>
            <a:pPr lvl="1">
              <a:spcBef>
                <a:spcPct val="0"/>
              </a:spcBef>
              <a:buSzTx/>
            </a:pPr>
            <a:r>
              <a:rPr lang="en-GB" sz="1000"/>
              <a:t>Strategic choices (ambition, where to play, how to win)</a:t>
            </a:r>
          </a:p>
          <a:p>
            <a:pPr lvl="1">
              <a:spcBef>
                <a:spcPct val="0"/>
              </a:spcBef>
              <a:buSzTx/>
            </a:pPr>
            <a:r>
              <a:rPr lang="en-GB" sz="1000"/>
              <a:t>Growth/commercial excellence</a:t>
            </a:r>
          </a:p>
          <a:p>
            <a:pPr lvl="1">
              <a:spcBef>
                <a:spcPct val="0"/>
              </a:spcBef>
              <a:buSzTx/>
            </a:pPr>
            <a:r>
              <a:rPr lang="en-GB" sz="1000"/>
              <a:t>Cost/capital efficiencies</a:t>
            </a:r>
          </a:p>
          <a:p>
            <a:pPr lvl="1">
              <a:spcBef>
                <a:spcPct val="0"/>
              </a:spcBef>
              <a:buSzTx/>
            </a:pPr>
            <a:r>
              <a:rPr lang="en-GB" sz="1000"/>
              <a:t>Enablers (operating model, results delivery, etc)</a:t>
            </a:r>
          </a:p>
        </p:txBody>
      </p:sp>
      <p:sp>
        <p:nvSpPr>
          <p:cNvPr id="12" name="btfpBulletedList668980"/>
          <p:cNvSpPr txBox="1"/>
          <p:nvPr>
            <p:custDataLst>
              <p:tags r:id="rId3"/>
            </p:custDataLst>
          </p:nvPr>
        </p:nvSpPr>
        <p:spPr>
          <a:xfrm>
            <a:off x="4354247" y="4018869"/>
            <a:ext cx="3483504" cy="2346574"/>
          </a:xfrm>
          <a:prstGeom prst="rect">
            <a:avLst/>
          </a:prstGeom>
          <a:noFill/>
        </p:spPr>
        <p:txBody>
          <a:bodyPr vert="horz" wrap="square" lIns="34180" tIns="34180" rIns="34180" bIns="34180" rtlCol="0" anchor="t">
            <a:spAutoFit/>
          </a:bodyPr>
          <a:lstStyle/>
          <a:p>
            <a:pPr>
              <a:spcBef>
                <a:spcPts val="600"/>
              </a:spcBef>
              <a:buSzTx/>
            </a:pPr>
            <a:r>
              <a:rPr lang="en-GB" sz="1200"/>
              <a:t>Where </a:t>
            </a:r>
            <a:r>
              <a:rPr lang="en-GB" sz="1200" b="1"/>
              <a:t>should we play</a:t>
            </a:r>
            <a:r>
              <a:rPr lang="en-GB" sz="1200"/>
              <a:t> and </a:t>
            </a:r>
            <a:r>
              <a:rPr lang="en-GB" sz="1200" b="1"/>
              <a:t>how can we win?</a:t>
            </a:r>
          </a:p>
          <a:p>
            <a:pPr>
              <a:spcBef>
                <a:spcPts val="600"/>
              </a:spcBef>
              <a:buSzTx/>
            </a:pPr>
            <a:r>
              <a:rPr lang="en-GB" sz="1200"/>
              <a:t>How </a:t>
            </a:r>
            <a:r>
              <a:rPr lang="en-GB" sz="1200" b="1"/>
              <a:t>much is each opportunity worth?</a:t>
            </a:r>
            <a:r>
              <a:rPr lang="en-GB" sz="1200"/>
              <a:t> </a:t>
            </a:r>
          </a:p>
          <a:p>
            <a:pPr lvl="1">
              <a:spcBef>
                <a:spcPct val="0"/>
              </a:spcBef>
              <a:buSzTx/>
            </a:pPr>
            <a:r>
              <a:rPr lang="en-GB" sz="1000"/>
              <a:t>What is the gross full potential per lever?</a:t>
            </a:r>
          </a:p>
          <a:p>
            <a:pPr lvl="1">
              <a:spcBef>
                <a:spcPct val="0"/>
              </a:spcBef>
              <a:buSzTx/>
            </a:pPr>
            <a:r>
              <a:rPr lang="en-GB" sz="1000"/>
              <a:t>Quantitative where possible based on DD exposure/ Bain experience </a:t>
            </a:r>
          </a:p>
          <a:p>
            <a:pPr lvl="1">
              <a:spcBef>
                <a:spcPct val="0"/>
              </a:spcBef>
              <a:buSzTx/>
            </a:pPr>
            <a:r>
              <a:rPr lang="en-GB" sz="1000"/>
              <a:t>Qualitative (e.g. Harvey balls) if not quantifiable given focus of diligence </a:t>
            </a:r>
          </a:p>
          <a:p>
            <a:pPr>
              <a:spcBef>
                <a:spcPts val="600"/>
              </a:spcBef>
              <a:buSzTx/>
            </a:pPr>
            <a:r>
              <a:rPr lang="en-GB" sz="1200"/>
              <a:t>What are </a:t>
            </a:r>
            <a:r>
              <a:rPr lang="en-GB" sz="1200" b="1"/>
              <a:t>other effects/implications </a:t>
            </a:r>
            <a:r>
              <a:rPr lang="en-GB" sz="1200"/>
              <a:t>to account for?</a:t>
            </a:r>
          </a:p>
          <a:p>
            <a:pPr lvl="1">
              <a:spcBef>
                <a:spcPct val="0"/>
              </a:spcBef>
              <a:buSzTx/>
            </a:pPr>
            <a:r>
              <a:rPr lang="en-GB" sz="1000"/>
              <a:t>What are counter-effects?</a:t>
            </a:r>
          </a:p>
          <a:p>
            <a:pPr lvl="1">
              <a:spcBef>
                <a:spcPct val="0"/>
              </a:spcBef>
              <a:buSzTx/>
            </a:pPr>
            <a:r>
              <a:rPr lang="en-GB" sz="1000"/>
              <a:t>What contingencies should we account for? Per lever? Overall?</a:t>
            </a:r>
          </a:p>
          <a:p>
            <a:pPr lvl="1">
              <a:spcBef>
                <a:spcPct val="0"/>
              </a:spcBef>
              <a:buSzTx/>
            </a:pPr>
            <a:r>
              <a:rPr lang="en-GB" sz="1000"/>
              <a:t>What investments are needed?</a:t>
            </a:r>
          </a:p>
        </p:txBody>
      </p:sp>
      <p:sp>
        <p:nvSpPr>
          <p:cNvPr id="13" name="btfpBulletedList267571"/>
          <p:cNvSpPr txBox="1"/>
          <p:nvPr>
            <p:custDataLst>
              <p:tags r:id="rId4"/>
            </p:custDataLst>
          </p:nvPr>
        </p:nvSpPr>
        <p:spPr>
          <a:xfrm>
            <a:off x="8378296" y="4018869"/>
            <a:ext cx="3483504" cy="1107773"/>
          </a:xfrm>
          <a:prstGeom prst="rect">
            <a:avLst/>
          </a:prstGeom>
          <a:noFill/>
        </p:spPr>
        <p:txBody>
          <a:bodyPr vert="horz" wrap="square" lIns="34180" tIns="34180" rIns="34180" bIns="34180" rtlCol="0" anchor="t">
            <a:spAutoFit/>
          </a:bodyPr>
          <a:lstStyle/>
          <a:p>
            <a:pPr>
              <a:spcBef>
                <a:spcPts val="600"/>
              </a:spcBef>
              <a:buSzTx/>
            </a:pPr>
            <a:r>
              <a:rPr lang="en-GB" sz="1200"/>
              <a:t>What is right </a:t>
            </a:r>
            <a:r>
              <a:rPr lang="en-GB" sz="1200" b="1"/>
              <a:t>type of VCP</a:t>
            </a:r>
            <a:r>
              <a:rPr lang="en-GB" sz="1200"/>
              <a:t> for the company (strategy-led, growth-led, cost-led)?</a:t>
            </a:r>
          </a:p>
          <a:p>
            <a:pPr>
              <a:spcBef>
                <a:spcPts val="600"/>
              </a:spcBef>
              <a:buSzTx/>
            </a:pPr>
            <a:r>
              <a:rPr lang="en-GB" sz="1200"/>
              <a:t>What’s the right </a:t>
            </a:r>
            <a:r>
              <a:rPr lang="en-GB" sz="1200" b="1"/>
              <a:t>sequencing of value creation opportunities </a:t>
            </a:r>
            <a:r>
              <a:rPr lang="en-GB" sz="1200"/>
              <a:t>based on type of VCP/impact/ ease of implementation? </a:t>
            </a:r>
          </a:p>
        </p:txBody>
      </p:sp>
      <p:sp>
        <p:nvSpPr>
          <p:cNvPr id="14" name="BainBulletsConfiguration" hidden="1"/>
          <p:cNvSpPr txBox="1"/>
          <p:nvPr/>
        </p:nvSpPr>
        <p:spPr>
          <a:xfrm>
            <a:off x="1189893" y="12058"/>
            <a:ext cx="8440615" cy="83639"/>
          </a:xfrm>
          <a:prstGeom prst="rect">
            <a:avLst/>
          </a:prstGeom>
          <a:noFill/>
        </p:spPr>
        <p:txBody>
          <a:bodyPr vert="horz" wrap="square" lIns="34180" tIns="34180" rIns="34180" bIns="34180" rtlCol="0">
            <a:spAutoFit/>
          </a:bodyPr>
          <a:lstStyle/>
          <a:p>
            <a:pPr marL="0" indent="0">
              <a:buNone/>
            </a:pPr>
            <a:r>
              <a:rPr lang="en-GB" sz="100">
                <a:solidFill>
                  <a:srgbClr val="FFFFFF"/>
                </a:solidFill>
              </a:rPr>
              <a:t>11_85 12_85 13_85</a:t>
            </a:r>
          </a:p>
        </p:txBody>
      </p:sp>
      <p:pic>
        <p:nvPicPr>
          <p:cNvPr id="18" name="Picture 17"/>
          <p:cNvPicPr>
            <a:picLocks noChangeAspect="1"/>
          </p:cNvPicPr>
          <p:nvPr/>
        </p:nvPicPr>
        <p:blipFill>
          <a:blip r:embed="rId13"/>
          <a:srcRect t="15445" b="8144"/>
          <a:stretch>
            <a:fillRect/>
          </a:stretch>
        </p:blipFill>
        <p:spPr>
          <a:xfrm>
            <a:off x="8378296" y="1911890"/>
            <a:ext cx="3483504" cy="1854432"/>
          </a:xfrm>
          <a:prstGeom prst="rect">
            <a:avLst/>
          </a:prstGeom>
          <a:ln w="9525" cap="flat" cmpd="sng" algn="ctr">
            <a:solidFill>
              <a:srgbClr val="B4B4B4"/>
            </a:solidFill>
            <a:prstDash val="solid"/>
            <a:round/>
            <a:headEnd type="none" w="med" len="med"/>
            <a:tailEnd type="none" w="med" len="med"/>
          </a:ln>
          <a:effectLst/>
          <a:extLst>
            <a:ext uri="{AF507438-7753-43E0-B8FC-AC1667EBCBE1}">
              <a14:hiddenEffects xmlns:a14="http://schemas.microsoft.com/office/drawing/2010/main">
                <a:effectLst>
                  <a:outerShdw blurRad="50800" dist="38100" dir="2700000" algn="tl" rotWithShape="0">
                    <a:prstClr val="black">
                      <a:alpha val="40000"/>
                    </a:prstClr>
                  </a:outerShdw>
                </a:effectLst>
              </a14:hiddenEffects>
            </a:ext>
          </a:extLst>
        </p:spPr>
      </p:pic>
      <p:pic>
        <p:nvPicPr>
          <p:cNvPr id="9" name="Picture 8"/>
          <p:cNvPicPr>
            <a:picLocks noChangeAspect="1"/>
          </p:cNvPicPr>
          <p:nvPr/>
        </p:nvPicPr>
        <p:blipFill>
          <a:blip r:embed="rId14"/>
          <a:srcRect t="16308" b="7281"/>
          <a:stretch>
            <a:fillRect/>
          </a:stretch>
        </p:blipFill>
        <p:spPr>
          <a:xfrm>
            <a:off x="4354248" y="1911890"/>
            <a:ext cx="3483504" cy="1854432"/>
          </a:xfrm>
          <a:prstGeom prst="rect">
            <a:avLst/>
          </a:prstGeom>
          <a:ln w="9525" cap="flat" cmpd="sng" algn="ctr">
            <a:solidFill>
              <a:srgbClr val="B4B4B4"/>
            </a:solidFill>
            <a:prstDash val="solid"/>
            <a:round/>
            <a:headEnd type="none" w="med" len="med"/>
            <a:tailEnd type="none" w="med" len="med"/>
          </a:ln>
          <a:effectLst/>
          <a:extLst>
            <a:ext uri="{AF507438-7753-43E0-B8FC-AC1667EBCBE1}">
              <a14:hiddenEffects xmlns:a14="http://schemas.microsoft.com/office/drawing/2010/main">
                <a:effectLst>
                  <a:outerShdw blurRad="50800" dist="38100" dir="2700000" algn="tl" rotWithShape="0">
                    <a:prstClr val="black">
                      <a:alpha val="40000"/>
                    </a:prstClr>
                  </a:outerShdw>
                </a:effectLst>
              </a14:hiddenEffects>
            </a:ext>
          </a:extLst>
        </p:spPr>
      </p:pic>
      <p:pic>
        <p:nvPicPr>
          <p:cNvPr id="8" name="Picture 7"/>
          <p:cNvPicPr>
            <a:picLocks noChangeAspect="1"/>
          </p:cNvPicPr>
          <p:nvPr/>
        </p:nvPicPr>
        <p:blipFill>
          <a:blip r:embed="rId15"/>
          <a:srcRect t="16124" b="8411"/>
          <a:stretch>
            <a:fillRect/>
          </a:stretch>
        </p:blipFill>
        <p:spPr>
          <a:xfrm>
            <a:off x="330200" y="1911890"/>
            <a:ext cx="3483504" cy="1854432"/>
          </a:xfrm>
          <a:prstGeom prst="rect">
            <a:avLst/>
          </a:prstGeom>
          <a:ln w="9525" cap="flat" cmpd="sng" algn="ctr">
            <a:solidFill>
              <a:srgbClr val="B4B4B4"/>
            </a:solidFill>
            <a:prstDash val="solid"/>
            <a:round/>
            <a:headEnd type="none" w="med" len="med"/>
            <a:tailEnd type="none" w="med" len="med"/>
          </a:ln>
          <a:effectLst/>
          <a:extLst>
            <a:ext uri="{AF507438-7753-43E0-B8FC-AC1667EBCBE1}">
              <a14:hiddenEffects xmlns:a14="http://schemas.microsoft.com/office/drawing/2010/main">
                <a:effectLst>
                  <a:outerShdw blurRad="50800" dist="38100" dir="2700000" algn="tl" rotWithShape="0">
                    <a:prstClr val="black">
                      <a:alpha val="40000"/>
                    </a:prstClr>
                  </a:outerShdw>
                </a:effectLst>
              </a14:hiddenEffects>
            </a:ext>
          </a:extLst>
        </p:spPr>
      </p:pic>
      <p:sp>
        <p:nvSpPr>
          <p:cNvPr id="5" name="btfpLayoutConfig" hidden="1"/>
          <p:cNvSpPr txBox="1"/>
          <p:nvPr/>
        </p:nvSpPr>
        <p:spPr>
          <a:xfrm>
            <a:off x="1189893" y="12058"/>
            <a:ext cx="8440615" cy="83639"/>
          </a:xfrm>
          <a:prstGeom prst="rect">
            <a:avLst/>
          </a:prstGeom>
          <a:noFill/>
        </p:spPr>
        <p:txBody>
          <a:bodyPr vert="horz" wrap="square" lIns="34180" tIns="34180" rIns="34180" bIns="34180" rtlCol="0">
            <a:spAutoFit/>
          </a:bodyPr>
          <a:lstStyle/>
          <a:p>
            <a:pPr marL="0" indent="0">
              <a:buNone/>
            </a:pPr>
            <a:r>
              <a:rPr lang="en-GB" sz="100">
                <a:solidFill>
                  <a:srgbClr val="FFFFFF">
                    <a:alpha val="0"/>
                  </a:srgbClr>
                </a:solidFill>
              </a:rPr>
              <a:t>overall_0_131854796856990205 columns_3_131878880534223281 31_0_131878881838245429 </a:t>
            </a:r>
          </a:p>
        </p:txBody>
      </p:sp>
      <p:grpSp>
        <p:nvGrpSpPr>
          <p:cNvPr id="21" name="btfpColumnHeaderBox494408"/>
          <p:cNvGrpSpPr/>
          <p:nvPr>
            <p:custDataLst>
              <p:tags r:id="rId5"/>
            </p:custDataLst>
          </p:nvPr>
        </p:nvGrpSpPr>
        <p:grpSpPr>
          <a:xfrm>
            <a:off x="750770" y="1388654"/>
            <a:ext cx="3062933" cy="288219"/>
            <a:chOff x="330200" y="1297694"/>
            <a:chExt cx="3483504" cy="288219"/>
          </a:xfrm>
        </p:grpSpPr>
        <p:sp>
          <p:nvSpPr>
            <p:cNvPr id="22" name="btfpColumnHeaderBoxText494408"/>
            <p:cNvSpPr txBox="1"/>
            <p:nvPr/>
          </p:nvSpPr>
          <p:spPr bwMode="gray">
            <a:xfrm>
              <a:off x="330200" y="1297694"/>
              <a:ext cx="3483504" cy="285432"/>
            </a:xfrm>
            <a:prstGeom prst="rect">
              <a:avLst/>
            </a:prstGeom>
            <a:noFill/>
          </p:spPr>
          <p:txBody>
            <a:bodyPr vert="horz" wrap="square" lIns="36036" tIns="36036" rIns="36036" bIns="36036" rtlCol="0" anchor="b">
              <a:spAutoFit/>
            </a:bodyPr>
            <a:lstStyle/>
            <a:p>
              <a:pPr marL="0" indent="0">
                <a:spcBef>
                  <a:spcPct val="0"/>
                </a:spcBef>
                <a:buNone/>
              </a:pPr>
              <a:r>
                <a:rPr lang="en-GB" sz="1400" b="1">
                  <a:solidFill>
                    <a:srgbClr val="000000"/>
                  </a:solidFill>
                </a:rPr>
                <a:t>Value creation opportunities</a:t>
              </a:r>
            </a:p>
          </p:txBody>
        </p:sp>
        <p:cxnSp>
          <p:nvCxnSpPr>
            <p:cNvPr id="23" name="btfpColumnHeaderBoxLine494408"/>
            <p:cNvCxnSpPr/>
            <p:nvPr/>
          </p:nvCxnSpPr>
          <p:spPr bwMode="gray">
            <a:xfrm>
              <a:off x="330200" y="1585913"/>
              <a:ext cx="3483504"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4" name="btfpColumnHeaderBox468472"/>
          <p:cNvGrpSpPr/>
          <p:nvPr>
            <p:custDataLst>
              <p:tags r:id="rId6"/>
            </p:custDataLst>
          </p:nvPr>
        </p:nvGrpSpPr>
        <p:grpSpPr>
          <a:xfrm>
            <a:off x="4774818" y="1384826"/>
            <a:ext cx="3062933" cy="295877"/>
            <a:chOff x="4354248" y="1276914"/>
            <a:chExt cx="3483504" cy="295877"/>
          </a:xfrm>
        </p:grpSpPr>
        <p:sp>
          <p:nvSpPr>
            <p:cNvPr id="26" name="btfpColumnHeaderBoxText468472"/>
            <p:cNvSpPr txBox="1"/>
            <p:nvPr/>
          </p:nvSpPr>
          <p:spPr bwMode="gray">
            <a:xfrm>
              <a:off x="4354248" y="1276914"/>
              <a:ext cx="3483504" cy="288219"/>
            </a:xfrm>
            <a:prstGeom prst="rect">
              <a:avLst/>
            </a:prstGeom>
            <a:noFill/>
          </p:spPr>
          <p:txBody>
            <a:bodyPr vert="horz" wrap="square" lIns="36036" tIns="36036" rIns="36036" bIns="36036" rtlCol="0" anchor="b">
              <a:spAutoFit/>
            </a:bodyPr>
            <a:lstStyle/>
            <a:p>
              <a:pPr marL="0" indent="0">
                <a:spcBef>
                  <a:spcPct val="0"/>
                </a:spcBef>
                <a:buNone/>
              </a:pPr>
              <a:r>
                <a:rPr lang="en-GB" sz="1400" b="1" spc="-20">
                  <a:solidFill>
                    <a:srgbClr val="000000"/>
                  </a:solidFill>
                </a:rPr>
                <a:t>Size of the prize &amp; strategic choices</a:t>
              </a:r>
            </a:p>
          </p:txBody>
        </p:sp>
        <p:cxnSp>
          <p:nvCxnSpPr>
            <p:cNvPr id="27" name="btfpColumnHeaderBoxLine468472"/>
            <p:cNvCxnSpPr/>
            <p:nvPr/>
          </p:nvCxnSpPr>
          <p:spPr bwMode="gray">
            <a:xfrm>
              <a:off x="4354248" y="1572791"/>
              <a:ext cx="3483504"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8" name="btfpColumnHeaderBox773990"/>
          <p:cNvGrpSpPr/>
          <p:nvPr>
            <p:custDataLst>
              <p:tags r:id="rId7"/>
            </p:custDataLst>
          </p:nvPr>
        </p:nvGrpSpPr>
        <p:grpSpPr>
          <a:xfrm>
            <a:off x="8798866" y="1388654"/>
            <a:ext cx="3062933" cy="288219"/>
            <a:chOff x="8378296" y="1289146"/>
            <a:chExt cx="3483504" cy="288219"/>
          </a:xfrm>
        </p:grpSpPr>
        <p:sp>
          <p:nvSpPr>
            <p:cNvPr id="29" name="btfpColumnHeaderBoxText773990"/>
            <p:cNvSpPr txBox="1"/>
            <p:nvPr/>
          </p:nvSpPr>
          <p:spPr bwMode="gray">
            <a:xfrm>
              <a:off x="8378296" y="1289146"/>
              <a:ext cx="3483504" cy="285432"/>
            </a:xfrm>
            <a:prstGeom prst="rect">
              <a:avLst/>
            </a:prstGeom>
            <a:noFill/>
          </p:spPr>
          <p:txBody>
            <a:bodyPr vert="horz" wrap="square" lIns="36036" tIns="36036" rIns="36036" bIns="36036" rtlCol="0" anchor="b">
              <a:spAutoFit/>
            </a:bodyPr>
            <a:lstStyle/>
            <a:p>
              <a:pPr marL="0" indent="0">
                <a:spcBef>
                  <a:spcPct val="0"/>
                </a:spcBef>
                <a:buNone/>
              </a:pPr>
              <a:r>
                <a:rPr lang="en-GB" sz="1400" b="1">
                  <a:solidFill>
                    <a:srgbClr val="000000"/>
                  </a:solidFill>
                </a:rPr>
                <a:t>Prioritisation &amp; sequencing</a:t>
              </a:r>
            </a:p>
          </p:txBody>
        </p:sp>
        <p:cxnSp>
          <p:nvCxnSpPr>
            <p:cNvPr id="30" name="btfpColumnHeaderBoxLine773990"/>
            <p:cNvCxnSpPr/>
            <p:nvPr/>
          </p:nvCxnSpPr>
          <p:spPr bwMode="gray">
            <a:xfrm>
              <a:off x="8378296" y="1577365"/>
              <a:ext cx="3483504"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31" name="btfpNumberBubble816380"/>
          <p:cNvSpPr/>
          <p:nvPr>
            <p:custDataLst>
              <p:tags r:id="rId8"/>
            </p:custDataLst>
          </p:nvPr>
        </p:nvSpPr>
        <p:spPr bwMode="gray">
          <a:xfrm>
            <a:off x="334964" y="1284854"/>
            <a:ext cx="322942" cy="495820"/>
          </a:xfrm>
          <a:prstGeom prst="rect">
            <a:avLst/>
          </a:prstGeom>
          <a:no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3200" b="1">
                <a:solidFill>
                  <a:srgbClr val="858585"/>
                </a:solidFill>
              </a:rPr>
              <a:t>1</a:t>
            </a:r>
          </a:p>
        </p:txBody>
      </p:sp>
      <p:sp>
        <p:nvSpPr>
          <p:cNvPr id="32" name="btfpNumberBubble816380"/>
          <p:cNvSpPr/>
          <p:nvPr>
            <p:custDataLst>
              <p:tags r:id="rId9"/>
            </p:custDataLst>
          </p:nvPr>
        </p:nvSpPr>
        <p:spPr bwMode="gray">
          <a:xfrm>
            <a:off x="4357189" y="1284854"/>
            <a:ext cx="322942" cy="495820"/>
          </a:xfrm>
          <a:prstGeom prst="rect">
            <a:avLst/>
          </a:prstGeom>
          <a:no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3200" b="1">
                <a:solidFill>
                  <a:srgbClr val="858585"/>
                </a:solidFill>
              </a:rPr>
              <a:t>2</a:t>
            </a:r>
          </a:p>
        </p:txBody>
      </p:sp>
      <p:sp>
        <p:nvSpPr>
          <p:cNvPr id="33" name="btfpNumberBubble816380"/>
          <p:cNvSpPr/>
          <p:nvPr>
            <p:custDataLst>
              <p:tags r:id="rId10"/>
            </p:custDataLst>
          </p:nvPr>
        </p:nvSpPr>
        <p:spPr bwMode="gray">
          <a:xfrm>
            <a:off x="8378296" y="1284854"/>
            <a:ext cx="322942" cy="495820"/>
          </a:xfrm>
          <a:prstGeom prst="rect">
            <a:avLst/>
          </a:prstGeom>
          <a:no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buNone/>
            </a:pPr>
            <a:r>
              <a:rPr lang="en-GB" sz="3200" b="1">
                <a:solidFill>
                  <a:srgbClr val="858585"/>
                </a:solidFill>
              </a:rPr>
              <a:t>3</a:t>
            </a:r>
          </a:p>
        </p:txBody>
      </p:sp>
      <p:sp>
        <p:nvSpPr>
          <p:cNvPr id="3" name="Title 2"/>
          <p:cNvSpPr>
            <a:spLocks noGrp="1"/>
          </p:cNvSpPr>
          <p:nvPr>
            <p:ph type="title"/>
          </p:nvPr>
        </p:nvSpPr>
        <p:spPr/>
        <p:txBody>
          <a:bodyPr/>
          <a:lstStyle/>
          <a:p>
            <a:r>
              <a:rPr lang="en-GB"/>
              <a:t>The basis for value creation starts during the DD – “VCP answer first”</a:t>
            </a:r>
          </a:p>
        </p:txBody>
      </p:sp>
    </p:spTree>
    <p:custDataLst>
      <p:tags r:id="rId1"/>
    </p:custDataLst>
    <p:extLst>
      <p:ext uri="{BB962C8B-B14F-4D97-AF65-F5344CB8AC3E}">
        <p14:creationId xmlns:p14="http://schemas.microsoft.com/office/powerpoint/2010/main" val="1903678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btfpColumnIndicatorGroup2">
            <a:extLst>
              <a:ext uri="{FF2B5EF4-FFF2-40B4-BE49-F238E27FC236}">
                <a16:creationId xmlns:a16="http://schemas.microsoft.com/office/drawing/2014/main" id="{45FD1C89-FB7D-40B6-979F-6C2762F4FFCA}"/>
              </a:ext>
            </a:extLst>
          </p:cNvPr>
          <p:cNvGrpSpPr/>
          <p:nvPr/>
        </p:nvGrpSpPr>
        <p:grpSpPr>
          <a:xfrm>
            <a:off x="0" y="6926580"/>
            <a:ext cx="12192000" cy="137160"/>
            <a:chOff x="0" y="6926580"/>
            <a:chExt cx="12192000" cy="137160"/>
          </a:xfrm>
        </p:grpSpPr>
        <p:sp>
          <p:nvSpPr>
            <p:cNvPr id="12" name="btfpColumnGapBlocker512706">
              <a:extLst>
                <a:ext uri="{FF2B5EF4-FFF2-40B4-BE49-F238E27FC236}">
                  <a16:creationId xmlns:a16="http://schemas.microsoft.com/office/drawing/2014/main" id="{DA4795CC-BD5A-4FCB-8437-E54B5214E012}"/>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228709">
              <a:extLst>
                <a:ext uri="{FF2B5EF4-FFF2-40B4-BE49-F238E27FC236}">
                  <a16:creationId xmlns:a16="http://schemas.microsoft.com/office/drawing/2014/main" id="{29637528-D2D8-4DC9-8243-8B2F73F92942}"/>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768201">
              <a:extLst>
                <a:ext uri="{FF2B5EF4-FFF2-40B4-BE49-F238E27FC236}">
                  <a16:creationId xmlns:a16="http://schemas.microsoft.com/office/drawing/2014/main" id="{3C818524-293B-46ED-AB04-7C7D0D8AF317}"/>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483114">
              <a:extLst>
                <a:ext uri="{FF2B5EF4-FFF2-40B4-BE49-F238E27FC236}">
                  <a16:creationId xmlns:a16="http://schemas.microsoft.com/office/drawing/2014/main" id="{3BEC521F-F230-4354-BB2A-60B74A52971A}"/>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4" name="btfpColumnIndicatorGroup1">
            <a:extLst>
              <a:ext uri="{FF2B5EF4-FFF2-40B4-BE49-F238E27FC236}">
                <a16:creationId xmlns:a16="http://schemas.microsoft.com/office/drawing/2014/main" id="{4584B7D8-A819-4E50-B6FB-8E69A4EC3EC6}"/>
              </a:ext>
            </a:extLst>
          </p:cNvPr>
          <p:cNvGrpSpPr/>
          <p:nvPr/>
        </p:nvGrpSpPr>
        <p:grpSpPr>
          <a:xfrm>
            <a:off x="0" y="-205740"/>
            <a:ext cx="12192000" cy="137160"/>
            <a:chOff x="0" y="-205740"/>
            <a:chExt cx="12192000" cy="137160"/>
          </a:xfrm>
        </p:grpSpPr>
        <p:sp>
          <p:nvSpPr>
            <p:cNvPr id="11" name="btfpColumnGapBlocker404210">
              <a:extLst>
                <a:ext uri="{FF2B5EF4-FFF2-40B4-BE49-F238E27FC236}">
                  <a16:creationId xmlns:a16="http://schemas.microsoft.com/office/drawing/2014/main" id="{AA3459A0-9910-4F4C-9B50-39C1228CE681}"/>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912471">
              <a:extLst>
                <a:ext uri="{FF2B5EF4-FFF2-40B4-BE49-F238E27FC236}">
                  <a16:creationId xmlns:a16="http://schemas.microsoft.com/office/drawing/2014/main" id="{728451FA-9F49-4668-ACEE-3E9E5176973E}"/>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938630">
              <a:extLst>
                <a:ext uri="{FF2B5EF4-FFF2-40B4-BE49-F238E27FC236}">
                  <a16:creationId xmlns:a16="http://schemas.microsoft.com/office/drawing/2014/main" id="{921A2C9C-E63E-44AA-80E5-E85AB14F6342}"/>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 name="btfpColumnIndicator425155">
              <a:extLst>
                <a:ext uri="{FF2B5EF4-FFF2-40B4-BE49-F238E27FC236}">
                  <a16:creationId xmlns:a16="http://schemas.microsoft.com/office/drawing/2014/main" id="{BBC763EA-24E8-4B75-BD0F-F02F07C759CF}"/>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cxnSp>
        <p:nvCxnSpPr>
          <p:cNvPr id="4" name="AgendaLine"/>
          <p:cNvCxnSpPr/>
          <p:nvPr/>
        </p:nvCxnSpPr>
        <p:spPr bwMode="gray">
          <a:xfrm flipH="1">
            <a:off x="1616981" y="876300"/>
            <a:ext cx="0" cy="5689600"/>
          </a:xfrm>
          <a:prstGeom prst="line">
            <a:avLst/>
          </a:prstGeom>
          <a:ln w="19050"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0" name="btfpLayoutConfig" hidden="1"/>
          <p:cNvSpPr txBox="1"/>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overall_1_131804444577681266 columns_1_131804444577681266 </a:t>
            </a:r>
          </a:p>
        </p:txBody>
      </p:sp>
      <p:sp>
        <p:nvSpPr>
          <p:cNvPr id="3"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sp>
        <p:nvSpPr>
          <p:cNvPr id="18" name="AgendaTitle"/>
          <p:cNvSpPr txBox="1"/>
          <p:nvPr/>
        </p:nvSpPr>
        <p:spPr bwMode="gray">
          <a:xfrm>
            <a:off x="330200" y="952500"/>
            <a:ext cx="1102585" cy="235611"/>
          </a:xfrm>
          <a:prstGeom prst="rect">
            <a:avLst/>
          </a:prstGeom>
          <a:noFill/>
        </p:spPr>
        <p:txBody>
          <a:bodyPr vert="horz" wrap="none" lIns="18136" tIns="25226" rIns="72073" bIns="25226" rtlCol="0">
            <a:spAutoFit/>
          </a:bodyPr>
          <a:lstStyle/>
          <a:p>
            <a:pPr marL="0" indent="0">
              <a:buNone/>
            </a:pPr>
            <a:r>
              <a:rPr lang="en-GB" sz="1200" b="1" cap="all" spc="450"/>
              <a:t>Agenda</a:t>
            </a:r>
          </a:p>
        </p:txBody>
      </p:sp>
      <p:sp>
        <p:nvSpPr>
          <p:cNvPr id="19" name="AgendaEmphasisBar"/>
          <p:cNvSpPr/>
          <p:nvPr/>
        </p:nvSpPr>
        <p:spPr bwMode="gray">
          <a:xfrm>
            <a:off x="1616981" y="1077401"/>
            <a:ext cx="127000" cy="743179"/>
          </a:xfrm>
          <a:prstGeom prst="rect">
            <a:avLst/>
          </a:prstGeom>
          <a:solidFill>
            <a:srgbClr val="CC0000"/>
          </a:solidFill>
          <a:ln w="19050">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grpSp>
        <p:nvGrpSpPr>
          <p:cNvPr id="20" name="Agenda"/>
          <p:cNvGrpSpPr/>
          <p:nvPr/>
        </p:nvGrpSpPr>
        <p:grpSpPr>
          <a:xfrm>
            <a:off x="1970752" y="1270000"/>
            <a:ext cx="9891047" cy="5295900"/>
            <a:chOff x="1970752" y="1270000"/>
            <a:chExt cx="9891047" cy="5295900"/>
          </a:xfrm>
        </p:grpSpPr>
        <p:sp>
          <p:nvSpPr>
            <p:cNvPr id="21" name="AgendaTextBox"/>
            <p:cNvSpPr txBox="1"/>
            <p:nvPr/>
          </p:nvSpPr>
          <p:spPr bwMode="gray">
            <a:xfrm>
              <a:off x="2034252" y="1270000"/>
              <a:ext cx="9827547" cy="5295900"/>
            </a:xfrm>
            <a:prstGeom prst="rect">
              <a:avLst/>
            </a:prstGeom>
            <a:noFill/>
          </p:spPr>
          <p:txBody>
            <a:bodyPr vert="horz" wrap="square" lIns="36000" tIns="36000" rIns="36000" bIns="36000" rtlCol="0">
              <a:noAutofit/>
            </a:bodyPr>
            <a:lstStyle/>
            <a:p>
              <a:pPr marL="0" indent="0">
                <a:spcBef>
                  <a:spcPts val="3600"/>
                </a:spcBef>
                <a:buNone/>
              </a:pPr>
              <a:r>
                <a:rPr lang="en-GB" sz="2000" b="1" dirty="0">
                  <a:solidFill>
                    <a:srgbClr val="CC0000"/>
                  </a:solidFill>
                </a:rPr>
                <a:t>The big picture</a:t>
              </a:r>
            </a:p>
            <a:p>
              <a:pPr marL="0" indent="0">
                <a:spcBef>
                  <a:spcPts val="3600"/>
                </a:spcBef>
                <a:buNone/>
              </a:pPr>
              <a:r>
                <a:rPr lang="en-GB" sz="2000" dirty="0"/>
                <a:t>Share best practices of an integrated due diligence approach</a:t>
              </a:r>
            </a:p>
            <a:p>
              <a:pPr marL="0" indent="0">
                <a:spcBef>
                  <a:spcPts val="3600"/>
                </a:spcBef>
                <a:buNone/>
              </a:pPr>
              <a:r>
                <a:rPr lang="en-GB" sz="2000" dirty="0"/>
                <a:t>Discuss insights on “deal success factors“</a:t>
              </a:r>
            </a:p>
            <a:p>
              <a:pPr marL="0" indent="0">
                <a:spcBef>
                  <a:spcPts val="3600"/>
                </a:spcBef>
                <a:buNone/>
              </a:pPr>
              <a:r>
                <a:rPr lang="en-GB" sz="2000" dirty="0"/>
                <a:t>Share how to make “digital“ integral to any due diligence</a:t>
              </a:r>
            </a:p>
            <a:p>
              <a:pPr marL="0" indent="0">
                <a:spcBef>
                  <a:spcPts val="3600"/>
                </a:spcBef>
                <a:buNone/>
              </a:pPr>
              <a:r>
                <a:rPr lang="en-GB" sz="2000" dirty="0"/>
                <a:t>Tips and tricks for an (integrated) DD</a:t>
              </a:r>
            </a:p>
            <a:p>
              <a:pPr marL="0" indent="0">
                <a:spcBef>
                  <a:spcPts val="3600"/>
                </a:spcBef>
                <a:buNone/>
              </a:pPr>
              <a:r>
                <a:rPr lang="en-GB" altLang="ja-JP" sz="2000" dirty="0"/>
                <a:t>Professional Standards in PEG </a:t>
              </a:r>
            </a:p>
            <a:p>
              <a:pPr marL="0" indent="0">
                <a:spcBef>
                  <a:spcPts val="3600"/>
                </a:spcBef>
                <a:buNone/>
              </a:pPr>
              <a:endParaRPr lang="en-GB" sz="2000" dirty="0"/>
            </a:p>
          </p:txBody>
        </p:sp>
        <p:cxnSp>
          <p:nvCxnSpPr>
            <p:cNvPr id="22" name="AgendaSeparator1"/>
            <p:cNvCxnSpPr/>
            <p:nvPr/>
          </p:nvCxnSpPr>
          <p:spPr bwMode="gray">
            <a:xfrm>
              <a:off x="1970752" y="1839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3" name="AgendaSeparator2"/>
            <p:cNvCxnSpPr/>
            <p:nvPr/>
          </p:nvCxnSpPr>
          <p:spPr bwMode="gray">
            <a:xfrm>
              <a:off x="1970752" y="2601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 name="AgendaSeparator3"/>
            <p:cNvCxnSpPr/>
            <p:nvPr/>
          </p:nvCxnSpPr>
          <p:spPr bwMode="gray">
            <a:xfrm>
              <a:off x="1970752" y="3363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5" name="AgendaSeparator4"/>
            <p:cNvCxnSpPr/>
            <p:nvPr/>
          </p:nvCxnSpPr>
          <p:spPr bwMode="gray">
            <a:xfrm>
              <a:off x="1970752" y="4125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grpSp>
      <p:cxnSp>
        <p:nvCxnSpPr>
          <p:cNvPr id="13" name="AgendaSeparator4">
            <a:extLst>
              <a:ext uri="{FF2B5EF4-FFF2-40B4-BE49-F238E27FC236}">
                <a16:creationId xmlns:a16="http://schemas.microsoft.com/office/drawing/2014/main" id="{114244E6-4398-47A3-9B1A-DF7C86F04226}"/>
              </a:ext>
            </a:extLst>
          </p:cNvPr>
          <p:cNvCxnSpPr/>
          <p:nvPr/>
        </p:nvCxnSpPr>
        <p:spPr bwMode="gray">
          <a:xfrm>
            <a:off x="1970752" y="4883856"/>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87336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btfpColumnIndicatorGroup2">
            <a:extLst>
              <a:ext uri="{FF2B5EF4-FFF2-40B4-BE49-F238E27FC236}">
                <a16:creationId xmlns:a16="http://schemas.microsoft.com/office/drawing/2014/main" id="{0453D4DD-427B-4B25-AA84-2984870188B0}"/>
              </a:ext>
            </a:extLst>
          </p:cNvPr>
          <p:cNvGrpSpPr/>
          <p:nvPr/>
        </p:nvGrpSpPr>
        <p:grpSpPr>
          <a:xfrm>
            <a:off x="0" y="6926580"/>
            <a:ext cx="12192000" cy="137160"/>
            <a:chOff x="0" y="6926580"/>
            <a:chExt cx="12192000" cy="137160"/>
          </a:xfrm>
        </p:grpSpPr>
        <p:sp>
          <p:nvSpPr>
            <p:cNvPr id="30" name="btfpColumnGapBlocker288150">
              <a:extLst>
                <a:ext uri="{FF2B5EF4-FFF2-40B4-BE49-F238E27FC236}">
                  <a16:creationId xmlns:a16="http://schemas.microsoft.com/office/drawing/2014/main" id="{D97B6C09-87A1-4935-886A-47AB95C8582E}"/>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8" name="btfpColumnGapBlocker229447">
              <a:extLst>
                <a:ext uri="{FF2B5EF4-FFF2-40B4-BE49-F238E27FC236}">
                  <a16:creationId xmlns:a16="http://schemas.microsoft.com/office/drawing/2014/main" id="{AB02A7A5-DB08-490B-9B8C-E59BDBEB7234}"/>
                </a:ext>
              </a:extLst>
            </p:cNvPr>
            <p:cNvSpPr/>
            <p:nvPr/>
          </p:nvSpPr>
          <p:spPr bwMode="gray">
            <a:xfrm>
              <a:off x="5825728"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6" name="btfpColumnIndicator697855">
              <a:extLst>
                <a:ext uri="{FF2B5EF4-FFF2-40B4-BE49-F238E27FC236}">
                  <a16:creationId xmlns:a16="http://schemas.microsoft.com/office/drawing/2014/main" id="{CD223CDE-133E-4558-BB03-C090EC149309}"/>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2" name="btfpColumnIndicator633335">
              <a:extLst>
                <a:ext uri="{FF2B5EF4-FFF2-40B4-BE49-F238E27FC236}">
                  <a16:creationId xmlns:a16="http://schemas.microsoft.com/office/drawing/2014/main" id="{C9FACE0B-1069-4431-9740-8B5443A87BB2}"/>
                </a:ext>
              </a:extLst>
            </p:cNvPr>
            <p:cNvCxnSpPr/>
            <p:nvPr/>
          </p:nvCxnSpPr>
          <p:spPr bwMode="gray">
            <a:xfrm flipV="1">
              <a:off x="636627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1" name="btfpColumnGapBlocker458211">
              <a:extLst>
                <a:ext uri="{FF2B5EF4-FFF2-40B4-BE49-F238E27FC236}">
                  <a16:creationId xmlns:a16="http://schemas.microsoft.com/office/drawing/2014/main" id="{6C3D474C-DAAA-4160-8A10-D1359F9656A0}"/>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 name="btfpColumnIndicator372671">
              <a:extLst>
                <a:ext uri="{FF2B5EF4-FFF2-40B4-BE49-F238E27FC236}">
                  <a16:creationId xmlns:a16="http://schemas.microsoft.com/office/drawing/2014/main" id="{44E4338A-107D-423A-8746-C8373BDB2680}"/>
                </a:ext>
              </a:extLst>
            </p:cNvPr>
            <p:cNvCxnSpPr/>
            <p:nvPr/>
          </p:nvCxnSpPr>
          <p:spPr bwMode="gray">
            <a:xfrm flipV="1">
              <a:off x="582572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418881">
              <a:extLst>
                <a:ext uri="{FF2B5EF4-FFF2-40B4-BE49-F238E27FC236}">
                  <a16:creationId xmlns:a16="http://schemas.microsoft.com/office/drawing/2014/main" id="{25EFD07B-6BD6-4BC3-947D-C2354DC0B4D7}"/>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37" name="btfpColumnIndicatorGroup1">
            <a:extLst>
              <a:ext uri="{FF2B5EF4-FFF2-40B4-BE49-F238E27FC236}">
                <a16:creationId xmlns:a16="http://schemas.microsoft.com/office/drawing/2014/main" id="{556626C9-3C6D-43C0-92C2-496F8037A3F3}"/>
              </a:ext>
            </a:extLst>
          </p:cNvPr>
          <p:cNvGrpSpPr/>
          <p:nvPr/>
        </p:nvGrpSpPr>
        <p:grpSpPr>
          <a:xfrm>
            <a:off x="0" y="-205740"/>
            <a:ext cx="12192000" cy="137160"/>
            <a:chOff x="0" y="-205740"/>
            <a:chExt cx="12192000" cy="137160"/>
          </a:xfrm>
        </p:grpSpPr>
        <p:sp>
          <p:nvSpPr>
            <p:cNvPr id="29" name="btfpColumnGapBlocker925759">
              <a:extLst>
                <a:ext uri="{FF2B5EF4-FFF2-40B4-BE49-F238E27FC236}">
                  <a16:creationId xmlns:a16="http://schemas.microsoft.com/office/drawing/2014/main" id="{71ABD89F-66F5-4701-8EB7-10988BB40F17}"/>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7" name="btfpColumnGapBlocker784405">
              <a:extLst>
                <a:ext uri="{FF2B5EF4-FFF2-40B4-BE49-F238E27FC236}">
                  <a16:creationId xmlns:a16="http://schemas.microsoft.com/office/drawing/2014/main" id="{F4DBB274-6235-45F2-93AA-3905C2FC2617}"/>
                </a:ext>
              </a:extLst>
            </p:cNvPr>
            <p:cNvSpPr/>
            <p:nvPr/>
          </p:nvSpPr>
          <p:spPr bwMode="gray">
            <a:xfrm>
              <a:off x="5825728"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5" name="btfpColumnIndicator579630">
              <a:extLst>
                <a:ext uri="{FF2B5EF4-FFF2-40B4-BE49-F238E27FC236}">
                  <a16:creationId xmlns:a16="http://schemas.microsoft.com/office/drawing/2014/main" id="{02BC8722-0F2D-478B-AA18-40352F81D47D}"/>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9" name="btfpColumnIndicator837265">
              <a:extLst>
                <a:ext uri="{FF2B5EF4-FFF2-40B4-BE49-F238E27FC236}">
                  <a16:creationId xmlns:a16="http://schemas.microsoft.com/office/drawing/2014/main" id="{F6EA43F8-49E7-48F9-B34A-00F969B68978}"/>
                </a:ext>
              </a:extLst>
            </p:cNvPr>
            <p:cNvCxnSpPr/>
            <p:nvPr/>
          </p:nvCxnSpPr>
          <p:spPr bwMode="gray">
            <a:xfrm flipV="1">
              <a:off x="636627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6" name="btfpColumnGapBlocker648466">
              <a:extLst>
                <a:ext uri="{FF2B5EF4-FFF2-40B4-BE49-F238E27FC236}">
                  <a16:creationId xmlns:a16="http://schemas.microsoft.com/office/drawing/2014/main" id="{A4A002E0-77AD-4533-B38A-2165312C669B}"/>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 name="btfpColumnIndicator879472">
              <a:extLst>
                <a:ext uri="{FF2B5EF4-FFF2-40B4-BE49-F238E27FC236}">
                  <a16:creationId xmlns:a16="http://schemas.microsoft.com/office/drawing/2014/main" id="{CBAB19A6-1DC4-4073-9C66-9720CF95B9AB}"/>
                </a:ext>
              </a:extLst>
            </p:cNvPr>
            <p:cNvCxnSpPr/>
            <p:nvPr/>
          </p:nvCxnSpPr>
          <p:spPr bwMode="gray">
            <a:xfrm flipV="1">
              <a:off x="582572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 name="btfpColumnIndicator177275">
              <a:extLst>
                <a:ext uri="{FF2B5EF4-FFF2-40B4-BE49-F238E27FC236}">
                  <a16:creationId xmlns:a16="http://schemas.microsoft.com/office/drawing/2014/main" id="{AF5056E5-2AC7-43C2-9C41-6B35D32D3232}"/>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14" name="BainBulletsConfiguration" hidden="1"/>
          <p:cNvSpPr txBox="1"/>
          <p:nvPr/>
        </p:nvSpPr>
        <p:spPr>
          <a:xfrm>
            <a:off x="1189893" y="12058"/>
            <a:ext cx="8440615" cy="83639"/>
          </a:xfrm>
          <a:prstGeom prst="rect">
            <a:avLst/>
          </a:prstGeom>
          <a:noFill/>
        </p:spPr>
        <p:txBody>
          <a:bodyPr vert="horz" wrap="square" lIns="34180" tIns="34180" rIns="34180" bIns="34180" rtlCol="0">
            <a:spAutoFit/>
          </a:bodyPr>
          <a:lstStyle/>
          <a:p>
            <a:endParaRPr lang="en-GB" sz="100">
              <a:solidFill>
                <a:srgbClr val="FFFFFF"/>
              </a:solidFill>
            </a:endParaRPr>
          </a:p>
        </p:txBody>
      </p:sp>
      <p:grpSp>
        <p:nvGrpSpPr>
          <p:cNvPr id="54" name="Group 53"/>
          <p:cNvGrpSpPr/>
          <p:nvPr/>
        </p:nvGrpSpPr>
        <p:grpSpPr>
          <a:xfrm>
            <a:off x="6908172" y="1990071"/>
            <a:ext cx="4411729" cy="1484427"/>
            <a:chOff x="6264814" y="1707745"/>
            <a:chExt cx="4411729" cy="1484427"/>
          </a:xfrm>
        </p:grpSpPr>
        <p:graphicFrame>
          <p:nvGraphicFramePr>
            <p:cNvPr id="7" name="Object 6"/>
            <p:cNvGraphicFramePr>
              <a:graphicFrameLocks noChangeAspect="1"/>
            </p:cNvGraphicFramePr>
            <p:nvPr>
              <p:extLst>
                <p:ext uri="{D42A27DB-BD31-4B8C-83A1-F6EECF244321}">
                  <p14:modId xmlns:p14="http://schemas.microsoft.com/office/powerpoint/2010/main" val="3205125542"/>
                </p:ext>
              </p:extLst>
            </p:nvPr>
          </p:nvGraphicFramePr>
          <p:xfrm>
            <a:off x="6264814" y="1707746"/>
            <a:ext cx="2129375" cy="1484426"/>
          </p:xfrm>
          <a:graphic>
            <a:graphicData uri="http://schemas.openxmlformats.org/presentationml/2006/ole">
              <mc:AlternateContent xmlns:mc="http://schemas.openxmlformats.org/markup-compatibility/2006">
                <mc:Choice xmlns:v="urn:schemas-microsoft-com:vml" Requires="v">
                  <p:oleObj name="Slide" r:id="rId8" imgW="0" imgH="0" progId="PowerPoint.Slide.12">
                    <p:embed/>
                  </p:oleObj>
                </mc:Choice>
                <mc:Fallback>
                  <p:oleObj name="Slide" r:id="rId8" imgW="0" imgH="0" progId="PowerPoint.Slide.12">
                    <p:embed/>
                    <p:pic>
                      <p:nvPicPr>
                        <p:cNvPr id="0" name="OLE substitute image"/>
                        <p:cNvPicPr/>
                        <p:nvPr/>
                      </p:nvPicPr>
                      <p:blipFill>
                        <a:blip r:embed="rId9"/>
                        <a:stretch>
                          <a:fillRect/>
                        </a:stretch>
                      </p:blipFill>
                      <p:spPr>
                        <a:xfrm>
                          <a:off x="6264814" y="1707746"/>
                          <a:ext cx="2129375" cy="1484426"/>
                        </a:xfrm>
                        <a:prstGeom prst="rect">
                          <a:avLst/>
                        </a:prstGeom>
                        <a:ln>
                          <a:solidFill>
                            <a:schemeClr val="tx1"/>
                          </a:solidFill>
                        </a:ln>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164409026"/>
                </p:ext>
              </p:extLst>
            </p:nvPr>
          </p:nvGraphicFramePr>
          <p:xfrm>
            <a:off x="8547168" y="1707745"/>
            <a:ext cx="2129375" cy="1484427"/>
          </p:xfrm>
          <a:graphic>
            <a:graphicData uri="http://schemas.openxmlformats.org/presentationml/2006/ole">
              <mc:AlternateContent xmlns:mc="http://schemas.openxmlformats.org/markup-compatibility/2006">
                <mc:Choice xmlns:v="urn:schemas-microsoft-com:vml" Requires="v">
                  <p:oleObj name="Slide" r:id="rId10" imgW="0" imgH="0" progId="PowerPoint.Slide.12">
                    <p:embed/>
                  </p:oleObj>
                </mc:Choice>
                <mc:Fallback>
                  <p:oleObj name="Slide" r:id="rId10" imgW="0" imgH="0" progId="PowerPoint.Slide.12">
                    <p:embed/>
                    <p:pic>
                      <p:nvPicPr>
                        <p:cNvPr id="0" name="OLE substitute image"/>
                        <p:cNvPicPr/>
                        <p:nvPr/>
                      </p:nvPicPr>
                      <p:blipFill>
                        <a:blip r:embed="rId11"/>
                        <a:stretch>
                          <a:fillRect/>
                        </a:stretch>
                      </p:blipFill>
                      <p:spPr>
                        <a:xfrm>
                          <a:off x="8547168" y="1707745"/>
                          <a:ext cx="2129375" cy="1484427"/>
                        </a:xfrm>
                        <a:prstGeom prst="rect">
                          <a:avLst/>
                        </a:prstGeom>
                        <a:ln>
                          <a:solidFill>
                            <a:schemeClr val="tx1"/>
                          </a:solidFill>
                        </a:ln>
                      </p:spPr>
                    </p:pic>
                  </p:oleObj>
                </mc:Fallback>
              </mc:AlternateContent>
            </a:graphicData>
          </a:graphic>
        </p:graphicFrame>
      </p:grpSp>
      <p:grpSp>
        <p:nvGrpSpPr>
          <p:cNvPr id="53" name="Group 52"/>
          <p:cNvGrpSpPr/>
          <p:nvPr/>
        </p:nvGrpSpPr>
        <p:grpSpPr>
          <a:xfrm>
            <a:off x="6908172" y="4233830"/>
            <a:ext cx="4530326" cy="2281837"/>
            <a:chOff x="6264814" y="4233830"/>
            <a:chExt cx="4530326" cy="2281837"/>
          </a:xfrm>
        </p:grpSpPr>
        <p:graphicFrame>
          <p:nvGraphicFramePr>
            <p:cNvPr id="15" name="Object 14"/>
            <p:cNvGraphicFramePr>
              <a:graphicFrameLocks noChangeAspect="1"/>
            </p:cNvGraphicFramePr>
            <p:nvPr>
              <p:extLst>
                <p:ext uri="{D42A27DB-BD31-4B8C-83A1-F6EECF244321}">
                  <p14:modId xmlns:p14="http://schemas.microsoft.com/office/powerpoint/2010/main" val="3769940467"/>
                </p:ext>
              </p:extLst>
            </p:nvPr>
          </p:nvGraphicFramePr>
          <p:xfrm>
            <a:off x="6264814" y="4233830"/>
            <a:ext cx="2129375" cy="1484427"/>
          </p:xfrm>
          <a:graphic>
            <a:graphicData uri="http://schemas.openxmlformats.org/presentationml/2006/ole">
              <mc:AlternateContent xmlns:mc="http://schemas.openxmlformats.org/markup-compatibility/2006">
                <mc:Choice xmlns:v="urn:schemas-microsoft-com:vml" Requires="v">
                  <p:oleObj name="Slide" r:id="rId12" imgW="0" imgH="0" progId="PowerPoint.Slide.12">
                    <p:embed/>
                  </p:oleObj>
                </mc:Choice>
                <mc:Fallback>
                  <p:oleObj name="Slide" r:id="rId12" imgW="0" imgH="0" progId="PowerPoint.Slide.12">
                    <p:embed/>
                    <p:pic>
                      <p:nvPicPr>
                        <p:cNvPr id="0" name="OLE substitute image"/>
                        <p:cNvPicPr/>
                        <p:nvPr/>
                      </p:nvPicPr>
                      <p:blipFill>
                        <a:blip r:embed="rId13"/>
                        <a:stretch>
                          <a:fillRect/>
                        </a:stretch>
                      </p:blipFill>
                      <p:spPr>
                        <a:xfrm>
                          <a:off x="6264814" y="4233830"/>
                          <a:ext cx="2129375" cy="1484427"/>
                        </a:xfrm>
                        <a:prstGeom prst="rect">
                          <a:avLst/>
                        </a:prstGeom>
                        <a:ln>
                          <a:solidFill>
                            <a:schemeClr val="tx1"/>
                          </a:solidFill>
                        </a:ln>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514751132"/>
                </p:ext>
              </p:extLst>
            </p:nvPr>
          </p:nvGraphicFramePr>
          <p:xfrm>
            <a:off x="8547168" y="4235760"/>
            <a:ext cx="2129375" cy="1484427"/>
          </p:xfrm>
          <a:graphic>
            <a:graphicData uri="http://schemas.openxmlformats.org/presentationml/2006/ole">
              <mc:AlternateContent xmlns:mc="http://schemas.openxmlformats.org/markup-compatibility/2006">
                <mc:Choice xmlns:v="urn:schemas-microsoft-com:vml" Requires="v">
                  <p:oleObj name="Slide" r:id="rId14" imgW="0" imgH="0" progId="PowerPoint.Slide.12">
                    <p:embed/>
                  </p:oleObj>
                </mc:Choice>
                <mc:Fallback>
                  <p:oleObj name="Slide" r:id="rId14" imgW="0" imgH="0" progId="PowerPoint.Slide.12">
                    <p:embed/>
                    <p:pic>
                      <p:nvPicPr>
                        <p:cNvPr id="0" name="OLE substitute image"/>
                        <p:cNvPicPr/>
                        <p:nvPr/>
                      </p:nvPicPr>
                      <p:blipFill>
                        <a:blip r:embed="rId15"/>
                        <a:stretch>
                          <a:fillRect/>
                        </a:stretch>
                      </p:blipFill>
                      <p:spPr>
                        <a:xfrm>
                          <a:off x="8547168" y="4235760"/>
                          <a:ext cx="2129375" cy="1484427"/>
                        </a:xfrm>
                        <a:prstGeom prst="rect">
                          <a:avLst/>
                        </a:prstGeom>
                        <a:ln>
                          <a:solidFill>
                            <a:schemeClr val="tx1"/>
                          </a:solidFill>
                        </a:ln>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481840249"/>
                </p:ext>
              </p:extLst>
            </p:nvPr>
          </p:nvGraphicFramePr>
          <p:xfrm>
            <a:off x="8665765" y="5209066"/>
            <a:ext cx="2129375" cy="1304563"/>
          </p:xfrm>
          <a:graphic>
            <a:graphicData uri="http://schemas.openxmlformats.org/presentationml/2006/ole">
              <mc:AlternateContent xmlns:mc="http://schemas.openxmlformats.org/markup-compatibility/2006">
                <mc:Choice xmlns:v="urn:schemas-microsoft-com:vml" Requires="v">
                  <p:oleObj name="Slide" r:id="rId16" imgW="0" imgH="0" progId="PowerPoint.Slide.12">
                    <p:embed/>
                  </p:oleObj>
                </mc:Choice>
                <mc:Fallback>
                  <p:oleObj name="Slide" r:id="rId16" imgW="0" imgH="0" progId="PowerPoint.Slide.12">
                    <p:embed/>
                    <p:pic>
                      <p:nvPicPr>
                        <p:cNvPr id="0" name="OLE substitute image"/>
                        <p:cNvPicPr/>
                        <p:nvPr/>
                      </p:nvPicPr>
                      <p:blipFill>
                        <a:blip r:embed="rId17"/>
                        <a:stretch>
                          <a:fillRect/>
                        </a:stretch>
                      </p:blipFill>
                      <p:spPr>
                        <a:xfrm>
                          <a:off x="8665765" y="5209066"/>
                          <a:ext cx="2129375" cy="1304563"/>
                        </a:xfrm>
                        <a:prstGeom prst="rect">
                          <a:avLst/>
                        </a:prstGeom>
                        <a:ln>
                          <a:solidFill>
                            <a:schemeClr val="tx1"/>
                          </a:solidFill>
                        </a:ln>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460323096"/>
                </p:ext>
              </p:extLst>
            </p:nvPr>
          </p:nvGraphicFramePr>
          <p:xfrm>
            <a:off x="6341303" y="5209066"/>
            <a:ext cx="2129375" cy="1306601"/>
          </p:xfrm>
          <a:graphic>
            <a:graphicData uri="http://schemas.openxmlformats.org/presentationml/2006/ole">
              <mc:AlternateContent xmlns:mc="http://schemas.openxmlformats.org/markup-compatibility/2006">
                <mc:Choice xmlns:v="urn:schemas-microsoft-com:vml" Requires="v">
                  <p:oleObj name="Slide" r:id="rId18" imgW="0" imgH="0" progId="PowerPoint.Slide.12">
                    <p:embed/>
                  </p:oleObj>
                </mc:Choice>
                <mc:Fallback>
                  <p:oleObj name="Slide" r:id="rId18" imgW="0" imgH="0" progId="PowerPoint.Slide.12">
                    <p:embed/>
                    <p:pic>
                      <p:nvPicPr>
                        <p:cNvPr id="0" name="OLE substitute image"/>
                        <p:cNvPicPr/>
                        <p:nvPr/>
                      </p:nvPicPr>
                      <p:blipFill>
                        <a:blip r:embed="rId19"/>
                        <a:stretch>
                          <a:fillRect/>
                        </a:stretch>
                      </p:blipFill>
                      <p:spPr>
                        <a:xfrm>
                          <a:off x="6341303" y="5209066"/>
                          <a:ext cx="2129375" cy="1306601"/>
                        </a:xfrm>
                        <a:prstGeom prst="rect">
                          <a:avLst/>
                        </a:prstGeom>
                        <a:ln>
                          <a:solidFill>
                            <a:schemeClr val="tx1"/>
                          </a:solidFill>
                        </a:ln>
                      </p:spPr>
                    </p:pic>
                  </p:oleObj>
                </mc:Fallback>
              </mc:AlternateContent>
            </a:graphicData>
          </a:graphic>
        </p:graphicFrame>
      </p:grpSp>
      <p:grpSp>
        <p:nvGrpSpPr>
          <p:cNvPr id="56" name="Group 55"/>
          <p:cNvGrpSpPr/>
          <p:nvPr/>
        </p:nvGrpSpPr>
        <p:grpSpPr>
          <a:xfrm>
            <a:off x="871697" y="4632535"/>
            <a:ext cx="4412535" cy="1484427"/>
            <a:chOff x="687502" y="4233830"/>
            <a:chExt cx="4412535" cy="1484427"/>
          </a:xfrm>
        </p:grpSpPr>
        <p:graphicFrame>
          <p:nvGraphicFramePr>
            <p:cNvPr id="20" name="Object 19"/>
            <p:cNvGraphicFramePr>
              <a:graphicFrameLocks noChangeAspect="1"/>
            </p:cNvGraphicFramePr>
            <p:nvPr>
              <p:extLst>
                <p:ext uri="{D42A27DB-BD31-4B8C-83A1-F6EECF244321}">
                  <p14:modId xmlns:p14="http://schemas.microsoft.com/office/powerpoint/2010/main" val="1113993944"/>
                </p:ext>
              </p:extLst>
            </p:nvPr>
          </p:nvGraphicFramePr>
          <p:xfrm>
            <a:off x="687502" y="4233830"/>
            <a:ext cx="2129375" cy="1484427"/>
          </p:xfrm>
          <a:graphic>
            <a:graphicData uri="http://schemas.openxmlformats.org/presentationml/2006/ole">
              <mc:AlternateContent xmlns:mc="http://schemas.openxmlformats.org/markup-compatibility/2006">
                <mc:Choice xmlns:v="urn:schemas-microsoft-com:vml" Requires="v">
                  <p:oleObj name="Slide" r:id="rId20" imgW="0" imgH="0" progId="PowerPoint.Slide.12">
                    <p:embed/>
                  </p:oleObj>
                </mc:Choice>
                <mc:Fallback>
                  <p:oleObj name="Slide" r:id="rId20" imgW="0" imgH="0" progId="PowerPoint.Slide.12">
                    <p:embed/>
                    <p:pic>
                      <p:nvPicPr>
                        <p:cNvPr id="0" name="OLE substitute image"/>
                        <p:cNvPicPr/>
                        <p:nvPr/>
                      </p:nvPicPr>
                      <p:blipFill>
                        <a:blip r:embed="rId21"/>
                        <a:stretch>
                          <a:fillRect/>
                        </a:stretch>
                      </p:blipFill>
                      <p:spPr>
                        <a:xfrm>
                          <a:off x="687502" y="4233830"/>
                          <a:ext cx="2129375" cy="1484427"/>
                        </a:xfrm>
                        <a:prstGeom prst="rect">
                          <a:avLst/>
                        </a:prstGeom>
                        <a:ln>
                          <a:solidFill>
                            <a:schemeClr val="tx1"/>
                          </a:solidFill>
                        </a:ln>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3851233723"/>
                </p:ext>
              </p:extLst>
            </p:nvPr>
          </p:nvGraphicFramePr>
          <p:xfrm>
            <a:off x="2970662" y="4233830"/>
            <a:ext cx="2129375" cy="1484427"/>
          </p:xfrm>
          <a:graphic>
            <a:graphicData uri="http://schemas.openxmlformats.org/presentationml/2006/ole">
              <mc:AlternateContent xmlns:mc="http://schemas.openxmlformats.org/markup-compatibility/2006">
                <mc:Choice xmlns:v="urn:schemas-microsoft-com:vml" Requires="v">
                  <p:oleObj name="Slide" r:id="rId22" imgW="0" imgH="0" progId="PowerPoint.Slide.12">
                    <p:embed/>
                  </p:oleObj>
                </mc:Choice>
                <mc:Fallback>
                  <p:oleObj name="Slide" r:id="rId22" imgW="0" imgH="0" progId="PowerPoint.Slide.12">
                    <p:embed/>
                    <p:pic>
                      <p:nvPicPr>
                        <p:cNvPr id="0" name="OLE substitute image"/>
                        <p:cNvPicPr/>
                        <p:nvPr/>
                      </p:nvPicPr>
                      <p:blipFill>
                        <a:blip r:embed="rId23"/>
                        <a:stretch>
                          <a:fillRect/>
                        </a:stretch>
                      </p:blipFill>
                      <p:spPr>
                        <a:xfrm>
                          <a:off x="2970662" y="4233830"/>
                          <a:ext cx="2129375" cy="1484427"/>
                        </a:xfrm>
                        <a:prstGeom prst="rect">
                          <a:avLst/>
                        </a:prstGeom>
                        <a:ln>
                          <a:solidFill>
                            <a:schemeClr val="tx1"/>
                          </a:solidFill>
                        </a:ln>
                      </p:spPr>
                    </p:pic>
                  </p:oleObj>
                </mc:Fallback>
              </mc:AlternateContent>
            </a:graphicData>
          </a:graphic>
        </p:graphicFrame>
      </p:grpSp>
      <p:grpSp>
        <p:nvGrpSpPr>
          <p:cNvPr id="55" name="Group 54"/>
          <p:cNvGrpSpPr/>
          <p:nvPr/>
        </p:nvGrpSpPr>
        <p:grpSpPr>
          <a:xfrm>
            <a:off x="847178" y="1763816"/>
            <a:ext cx="4461573" cy="1936937"/>
            <a:chOff x="719239" y="1716191"/>
            <a:chExt cx="4461573" cy="1936937"/>
          </a:xfrm>
        </p:grpSpPr>
        <p:graphicFrame>
          <p:nvGraphicFramePr>
            <p:cNvPr id="10" name="Object 9"/>
            <p:cNvGraphicFramePr>
              <a:graphicFrameLocks noChangeAspect="1"/>
            </p:cNvGraphicFramePr>
            <p:nvPr>
              <p:extLst>
                <p:ext uri="{D42A27DB-BD31-4B8C-83A1-F6EECF244321}">
                  <p14:modId xmlns:p14="http://schemas.microsoft.com/office/powerpoint/2010/main" val="1216473448"/>
                </p:ext>
              </p:extLst>
            </p:nvPr>
          </p:nvGraphicFramePr>
          <p:xfrm>
            <a:off x="719239" y="1718620"/>
            <a:ext cx="2129375" cy="1481997"/>
          </p:xfrm>
          <a:graphic>
            <a:graphicData uri="http://schemas.openxmlformats.org/presentationml/2006/ole">
              <mc:AlternateContent xmlns:mc="http://schemas.openxmlformats.org/markup-compatibility/2006">
                <mc:Choice xmlns:v="urn:schemas-microsoft-com:vml" Requires="v">
                  <p:oleObj name="Slide" r:id="rId24" imgW="0" imgH="0" progId="PowerPoint.Slide.12">
                    <p:embed/>
                  </p:oleObj>
                </mc:Choice>
                <mc:Fallback>
                  <p:oleObj name="Slide" r:id="rId24" imgW="0" imgH="0" progId="PowerPoint.Slide.12">
                    <p:embed/>
                    <p:pic>
                      <p:nvPicPr>
                        <p:cNvPr id="0" name="OLE substitute image"/>
                        <p:cNvPicPr/>
                        <p:nvPr/>
                      </p:nvPicPr>
                      <p:blipFill>
                        <a:blip r:embed="rId25"/>
                        <a:stretch>
                          <a:fillRect/>
                        </a:stretch>
                      </p:blipFill>
                      <p:spPr>
                        <a:xfrm>
                          <a:off x="719239" y="1718620"/>
                          <a:ext cx="2129375" cy="1481997"/>
                        </a:xfrm>
                        <a:prstGeom prst="rect">
                          <a:avLst/>
                        </a:prstGeom>
                        <a:ln>
                          <a:solidFill>
                            <a:schemeClr val="tx1"/>
                          </a:solidFill>
                        </a:ln>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853235561"/>
                </p:ext>
              </p:extLst>
            </p:nvPr>
          </p:nvGraphicFramePr>
          <p:xfrm>
            <a:off x="2970662" y="1716191"/>
            <a:ext cx="2129375" cy="1484427"/>
          </p:xfrm>
          <a:graphic>
            <a:graphicData uri="http://schemas.openxmlformats.org/presentationml/2006/ole">
              <mc:AlternateContent xmlns:mc="http://schemas.openxmlformats.org/markup-compatibility/2006">
                <mc:Choice xmlns:v="urn:schemas-microsoft-com:vml" Requires="v">
                  <p:oleObj name="Slide" r:id="rId26" imgW="0" imgH="0" progId="PowerPoint.Slide.12">
                    <p:embed/>
                  </p:oleObj>
                </mc:Choice>
                <mc:Fallback>
                  <p:oleObj name="Slide" r:id="rId26" imgW="0" imgH="0" progId="PowerPoint.Slide.12">
                    <p:embed/>
                    <p:pic>
                      <p:nvPicPr>
                        <p:cNvPr id="0" name="OLE substitute image"/>
                        <p:cNvPicPr/>
                        <p:nvPr/>
                      </p:nvPicPr>
                      <p:blipFill>
                        <a:blip r:embed="rId27"/>
                        <a:stretch>
                          <a:fillRect/>
                        </a:stretch>
                      </p:blipFill>
                      <p:spPr>
                        <a:xfrm>
                          <a:off x="2970662" y="1716191"/>
                          <a:ext cx="2129375" cy="1484427"/>
                        </a:xfrm>
                        <a:prstGeom prst="rect">
                          <a:avLst/>
                        </a:prstGeom>
                        <a:ln>
                          <a:solidFill>
                            <a:schemeClr val="tx1"/>
                          </a:solidFill>
                        </a:ln>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501977477"/>
                </p:ext>
              </p:extLst>
            </p:nvPr>
          </p:nvGraphicFramePr>
          <p:xfrm>
            <a:off x="3051437" y="2415644"/>
            <a:ext cx="2129375" cy="1237484"/>
          </p:xfrm>
          <a:graphic>
            <a:graphicData uri="http://schemas.openxmlformats.org/presentationml/2006/ole">
              <mc:AlternateContent xmlns:mc="http://schemas.openxmlformats.org/markup-compatibility/2006">
                <mc:Choice xmlns:v="urn:schemas-microsoft-com:vml" Requires="v">
                  <p:oleObj name="Slide" r:id="rId28" imgW="0" imgH="0" progId="PowerPoint.Slide.12">
                    <p:embed/>
                  </p:oleObj>
                </mc:Choice>
                <mc:Fallback>
                  <p:oleObj name="Slide" r:id="rId28" imgW="0" imgH="0" progId="PowerPoint.Slide.12">
                    <p:embed/>
                    <p:pic>
                      <p:nvPicPr>
                        <p:cNvPr id="0" name="OLE substitute image"/>
                        <p:cNvPicPr/>
                        <p:nvPr/>
                      </p:nvPicPr>
                      <p:blipFill>
                        <a:blip r:embed="rId29"/>
                        <a:stretch>
                          <a:fillRect/>
                        </a:stretch>
                      </p:blipFill>
                      <p:spPr>
                        <a:xfrm>
                          <a:off x="3051437" y="2415644"/>
                          <a:ext cx="2129375" cy="1237484"/>
                        </a:xfrm>
                        <a:prstGeom prst="rect">
                          <a:avLst/>
                        </a:prstGeom>
                        <a:ln>
                          <a:solidFill>
                            <a:schemeClr val="tx1"/>
                          </a:solid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006819704"/>
                </p:ext>
              </p:extLst>
            </p:nvPr>
          </p:nvGraphicFramePr>
          <p:xfrm>
            <a:off x="794923" y="2415644"/>
            <a:ext cx="2129375" cy="1237484"/>
          </p:xfrm>
          <a:graphic>
            <a:graphicData uri="http://schemas.openxmlformats.org/presentationml/2006/ole">
              <mc:AlternateContent xmlns:mc="http://schemas.openxmlformats.org/markup-compatibility/2006">
                <mc:Choice xmlns:v="urn:schemas-microsoft-com:vml" Requires="v">
                  <p:oleObj name="Slide" r:id="rId30" imgW="0" imgH="0" progId="PowerPoint.Slide.12">
                    <p:embed/>
                  </p:oleObj>
                </mc:Choice>
                <mc:Fallback>
                  <p:oleObj name="Slide" r:id="rId30" imgW="0" imgH="0" progId="PowerPoint.Slide.12">
                    <p:embed/>
                    <p:pic>
                      <p:nvPicPr>
                        <p:cNvPr id="0" name="OLE substitute image"/>
                        <p:cNvPicPr/>
                        <p:nvPr/>
                      </p:nvPicPr>
                      <p:blipFill>
                        <a:blip r:embed="rId31"/>
                        <a:stretch>
                          <a:fillRect/>
                        </a:stretch>
                      </p:blipFill>
                      <p:spPr>
                        <a:xfrm>
                          <a:off x="794923" y="2415644"/>
                          <a:ext cx="2129375" cy="1237484"/>
                        </a:xfrm>
                        <a:prstGeom prst="rect">
                          <a:avLst/>
                        </a:prstGeom>
                        <a:ln>
                          <a:solidFill>
                            <a:schemeClr val="tx1"/>
                          </a:solidFill>
                        </a:ln>
                      </p:spPr>
                    </p:pic>
                  </p:oleObj>
                </mc:Fallback>
              </mc:AlternateContent>
            </a:graphicData>
          </a:graphic>
        </p:graphicFrame>
      </p:grpSp>
      <p:sp>
        <p:nvSpPr>
          <p:cNvPr id="8" name="btfpLayoutConfig" hidden="1"/>
          <p:cNvSpPr txBox="1"/>
          <p:nvPr/>
        </p:nvSpPr>
        <p:spPr bwMode="gray">
          <a:xfrm>
            <a:off x="12700" y="12700"/>
            <a:ext cx="883823"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overall_0_131884110673417464 columns_2_132125220220332747 26_1_131855594203228852 19_1_132125220408195819 30_1_132125220408405172 </a:t>
            </a:r>
            <a:endParaRPr lang="en-GB" sz="100">
              <a:solidFill>
                <a:srgbClr val="FFFFFF">
                  <a:alpha val="0"/>
                </a:srgbClr>
              </a:solidFill>
            </a:endParaRPr>
          </a:p>
        </p:txBody>
      </p:sp>
      <p:sp>
        <p:nvSpPr>
          <p:cNvPr id="9" name="Title 8"/>
          <p:cNvSpPr>
            <a:spLocks noGrp="1"/>
          </p:cNvSpPr>
          <p:nvPr>
            <p:ph type="title"/>
          </p:nvPr>
        </p:nvSpPr>
        <p:spPr/>
        <p:txBody>
          <a:bodyPr/>
          <a:lstStyle/>
          <a:p>
            <a:r>
              <a:rPr lang="en-GB"/>
              <a:t>Selection of typical analyses to inform a VCP Answer First (1/2)</a:t>
            </a:r>
          </a:p>
        </p:txBody>
      </p:sp>
      <p:grpSp>
        <p:nvGrpSpPr>
          <p:cNvPr id="31" name="btfpColumnHeaderBox646736"/>
          <p:cNvGrpSpPr/>
          <p:nvPr>
            <p:custDataLst>
              <p:tags r:id="rId2"/>
            </p:custDataLst>
          </p:nvPr>
        </p:nvGrpSpPr>
        <p:grpSpPr>
          <a:xfrm>
            <a:off x="330200" y="1270000"/>
            <a:ext cx="5495528" cy="315913"/>
            <a:chOff x="330200" y="1270000"/>
            <a:chExt cx="5495528" cy="315913"/>
          </a:xfrm>
        </p:grpSpPr>
        <p:sp>
          <p:nvSpPr>
            <p:cNvPr id="32" name="btfpColumnHeaderBoxText646736"/>
            <p:cNvSpPr txBox="1"/>
            <p:nvPr/>
          </p:nvSpPr>
          <p:spPr bwMode="gray">
            <a:xfrm>
              <a:off x="330200" y="1270000"/>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Strategic DD</a:t>
              </a:r>
            </a:p>
          </p:txBody>
        </p:sp>
        <p:cxnSp>
          <p:nvCxnSpPr>
            <p:cNvPr id="33" name="btfpColumnHeaderBoxLine646736"/>
            <p:cNvCxnSpPr/>
            <p:nvPr/>
          </p:nvCxnSpPr>
          <p:spPr bwMode="gray">
            <a:xfrm>
              <a:off x="330200" y="1585913"/>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4" name="btfpColumnHeaderBox648223"/>
          <p:cNvGrpSpPr/>
          <p:nvPr>
            <p:custDataLst>
              <p:tags r:id="rId3"/>
            </p:custDataLst>
          </p:nvPr>
        </p:nvGrpSpPr>
        <p:grpSpPr>
          <a:xfrm>
            <a:off x="6366272" y="1270000"/>
            <a:ext cx="5495528" cy="315913"/>
            <a:chOff x="6366272" y="1270000"/>
            <a:chExt cx="5495528" cy="315913"/>
          </a:xfrm>
        </p:grpSpPr>
        <p:sp>
          <p:nvSpPr>
            <p:cNvPr id="35" name="btfpColumnHeaderBoxText648223"/>
            <p:cNvSpPr txBox="1"/>
            <p:nvPr/>
          </p:nvSpPr>
          <p:spPr bwMode="gray">
            <a:xfrm>
              <a:off x="6366272" y="1270000"/>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Commercial excellence</a:t>
              </a:r>
            </a:p>
          </p:txBody>
        </p:sp>
        <p:cxnSp>
          <p:nvCxnSpPr>
            <p:cNvPr id="36" name="btfpColumnHeaderBoxLine648223"/>
            <p:cNvCxnSpPr/>
            <p:nvPr/>
          </p:nvCxnSpPr>
          <p:spPr bwMode="gray">
            <a:xfrm>
              <a:off x="6366272" y="1585913"/>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44" name="btfpColumnHeaderBox648223"/>
          <p:cNvGrpSpPr/>
          <p:nvPr>
            <p:custDataLst>
              <p:tags r:id="rId4"/>
            </p:custDataLst>
          </p:nvPr>
        </p:nvGrpSpPr>
        <p:grpSpPr>
          <a:xfrm>
            <a:off x="6366272" y="3726750"/>
            <a:ext cx="5495528" cy="315913"/>
            <a:chOff x="6366272" y="1270000"/>
            <a:chExt cx="5495528" cy="315913"/>
          </a:xfrm>
        </p:grpSpPr>
        <p:sp>
          <p:nvSpPr>
            <p:cNvPr id="45" name="btfpColumnHeaderBoxText648223"/>
            <p:cNvSpPr txBox="1"/>
            <p:nvPr/>
          </p:nvSpPr>
          <p:spPr bwMode="gray">
            <a:xfrm>
              <a:off x="6366272" y="1270000"/>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Procurement/ Design to cost</a:t>
              </a:r>
            </a:p>
          </p:txBody>
        </p:sp>
        <p:cxnSp>
          <p:nvCxnSpPr>
            <p:cNvPr id="46" name="btfpColumnHeaderBoxLine648223"/>
            <p:cNvCxnSpPr/>
            <p:nvPr/>
          </p:nvCxnSpPr>
          <p:spPr bwMode="gray">
            <a:xfrm>
              <a:off x="6366272" y="1585913"/>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50" name="btfpColumnHeaderBox646736"/>
          <p:cNvGrpSpPr/>
          <p:nvPr>
            <p:custDataLst>
              <p:tags r:id="rId5"/>
            </p:custDataLst>
          </p:nvPr>
        </p:nvGrpSpPr>
        <p:grpSpPr>
          <a:xfrm>
            <a:off x="330200" y="3726750"/>
            <a:ext cx="5495528" cy="315913"/>
            <a:chOff x="330200" y="1270000"/>
            <a:chExt cx="5495528" cy="315913"/>
          </a:xfrm>
        </p:grpSpPr>
        <p:sp>
          <p:nvSpPr>
            <p:cNvPr id="51" name="btfpColumnHeaderBoxText646736"/>
            <p:cNvSpPr txBox="1"/>
            <p:nvPr/>
          </p:nvSpPr>
          <p:spPr bwMode="gray">
            <a:xfrm>
              <a:off x="330200" y="1270000"/>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Digital X-Ray</a:t>
              </a:r>
            </a:p>
          </p:txBody>
        </p:sp>
        <p:cxnSp>
          <p:nvCxnSpPr>
            <p:cNvPr id="52" name="btfpColumnHeaderBoxLine646736"/>
            <p:cNvCxnSpPr/>
            <p:nvPr/>
          </p:nvCxnSpPr>
          <p:spPr bwMode="gray">
            <a:xfrm>
              <a:off x="330200" y="1585913"/>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07325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btfpColumnIndicatorGroup2">
            <a:extLst>
              <a:ext uri="{FF2B5EF4-FFF2-40B4-BE49-F238E27FC236}">
                <a16:creationId xmlns:a16="http://schemas.microsoft.com/office/drawing/2014/main" id="{208199F3-AEDA-4E8E-A8A0-63A36A0F8EB6}"/>
              </a:ext>
            </a:extLst>
          </p:cNvPr>
          <p:cNvGrpSpPr/>
          <p:nvPr/>
        </p:nvGrpSpPr>
        <p:grpSpPr>
          <a:xfrm>
            <a:off x="0" y="6926580"/>
            <a:ext cx="12192000" cy="137160"/>
            <a:chOff x="0" y="6926580"/>
            <a:chExt cx="12192000" cy="137160"/>
          </a:xfrm>
        </p:grpSpPr>
        <p:sp>
          <p:nvSpPr>
            <p:cNvPr id="35" name="btfpColumnGapBlocker852167">
              <a:extLst>
                <a:ext uri="{FF2B5EF4-FFF2-40B4-BE49-F238E27FC236}">
                  <a16:creationId xmlns:a16="http://schemas.microsoft.com/office/drawing/2014/main" id="{0273CE75-ACEC-4F4D-A310-A9FE52A63C8A}"/>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0" name="btfpColumnGapBlocker905962">
              <a:extLst>
                <a:ext uri="{FF2B5EF4-FFF2-40B4-BE49-F238E27FC236}">
                  <a16:creationId xmlns:a16="http://schemas.microsoft.com/office/drawing/2014/main" id="{8355E0F5-F36F-4EF4-9316-1380A717980F}"/>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8" name="btfpColumnIndicator130739">
              <a:extLst>
                <a:ext uri="{FF2B5EF4-FFF2-40B4-BE49-F238E27FC236}">
                  <a16:creationId xmlns:a16="http://schemas.microsoft.com/office/drawing/2014/main" id="{750AB14C-929A-42E1-824B-81C9C5E64179}"/>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714339">
              <a:extLst>
                <a:ext uri="{FF2B5EF4-FFF2-40B4-BE49-F238E27FC236}">
                  <a16:creationId xmlns:a16="http://schemas.microsoft.com/office/drawing/2014/main" id="{AD3E95EA-77B2-48D0-87F1-5E85AFBD1EE0}"/>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36" name="btfpColumnIndicatorGroup1">
            <a:extLst>
              <a:ext uri="{FF2B5EF4-FFF2-40B4-BE49-F238E27FC236}">
                <a16:creationId xmlns:a16="http://schemas.microsoft.com/office/drawing/2014/main" id="{AF051D39-1F82-479F-82B4-9561F7501BC9}"/>
              </a:ext>
            </a:extLst>
          </p:cNvPr>
          <p:cNvGrpSpPr/>
          <p:nvPr/>
        </p:nvGrpSpPr>
        <p:grpSpPr>
          <a:xfrm>
            <a:off x="0" y="-205740"/>
            <a:ext cx="12192000" cy="137160"/>
            <a:chOff x="0" y="-205740"/>
            <a:chExt cx="12192000" cy="137160"/>
          </a:xfrm>
        </p:grpSpPr>
        <p:sp>
          <p:nvSpPr>
            <p:cNvPr id="34" name="btfpColumnGapBlocker209434">
              <a:extLst>
                <a:ext uri="{FF2B5EF4-FFF2-40B4-BE49-F238E27FC236}">
                  <a16:creationId xmlns:a16="http://schemas.microsoft.com/office/drawing/2014/main" id="{C13AA877-C2EA-4F1D-90B7-3487B11975F6}"/>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9" name="btfpColumnGapBlocker231638">
              <a:extLst>
                <a:ext uri="{FF2B5EF4-FFF2-40B4-BE49-F238E27FC236}">
                  <a16:creationId xmlns:a16="http://schemas.microsoft.com/office/drawing/2014/main" id="{D0C03FD4-862D-43C6-BB71-7BEC6735D9B1}"/>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 name="btfpColumnIndicator401173">
              <a:extLst>
                <a:ext uri="{FF2B5EF4-FFF2-40B4-BE49-F238E27FC236}">
                  <a16:creationId xmlns:a16="http://schemas.microsoft.com/office/drawing/2014/main" id="{C62C0AC9-7A5E-46F2-8D54-89AE853B7F74}"/>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823048">
              <a:extLst>
                <a:ext uri="{FF2B5EF4-FFF2-40B4-BE49-F238E27FC236}">
                  <a16:creationId xmlns:a16="http://schemas.microsoft.com/office/drawing/2014/main" id="{77C2771A-880C-4E95-84BC-DD34C0082B68}"/>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7" name="BainBulletsConfiguration" hidden="1"/>
          <p:cNvSpPr txBox="1"/>
          <p:nvPr/>
        </p:nvSpPr>
        <p:spPr>
          <a:xfrm>
            <a:off x="1189893" y="12058"/>
            <a:ext cx="8440615" cy="83639"/>
          </a:xfrm>
          <a:prstGeom prst="rect">
            <a:avLst/>
          </a:prstGeom>
          <a:noFill/>
        </p:spPr>
        <p:txBody>
          <a:bodyPr vert="horz" wrap="square" lIns="34180" tIns="34180" rIns="34180" bIns="34180" rtlCol="0">
            <a:spAutoFit/>
          </a:bodyPr>
          <a:lstStyle/>
          <a:p>
            <a:endParaRPr lang="en-GB" sz="100">
              <a:solidFill>
                <a:srgbClr val="FFFFFF"/>
              </a:solidFill>
            </a:endParaRPr>
          </a:p>
        </p:txBody>
      </p:sp>
      <p:grpSp>
        <p:nvGrpSpPr>
          <p:cNvPr id="9" name="Group 8"/>
          <p:cNvGrpSpPr/>
          <p:nvPr/>
        </p:nvGrpSpPr>
        <p:grpSpPr>
          <a:xfrm>
            <a:off x="872100" y="1990071"/>
            <a:ext cx="4411729" cy="1484427"/>
            <a:chOff x="712136" y="1707745"/>
            <a:chExt cx="4411729" cy="1484427"/>
          </a:xfrm>
        </p:grpSpPr>
        <p:graphicFrame>
          <p:nvGraphicFramePr>
            <p:cNvPr id="10" name="Object 9"/>
            <p:cNvGraphicFramePr>
              <a:graphicFrameLocks noChangeAspect="1"/>
            </p:cNvGraphicFramePr>
            <p:nvPr>
              <p:extLst>
                <p:ext uri="{D42A27DB-BD31-4B8C-83A1-F6EECF244321}">
                  <p14:modId xmlns:p14="http://schemas.microsoft.com/office/powerpoint/2010/main" val="2475728142"/>
                </p:ext>
              </p:extLst>
            </p:nvPr>
          </p:nvGraphicFramePr>
          <p:xfrm>
            <a:off x="712136" y="1707745"/>
            <a:ext cx="2129375" cy="1484427"/>
          </p:xfrm>
          <a:graphic>
            <a:graphicData uri="http://schemas.openxmlformats.org/presentationml/2006/ole">
              <mc:AlternateContent xmlns:mc="http://schemas.openxmlformats.org/markup-compatibility/2006">
                <mc:Choice xmlns:v="urn:schemas-microsoft-com:vml" Requires="v">
                  <p:oleObj name="Slide" r:id="rId7" imgW="0" imgH="0" progId="PowerPoint.Slide.12">
                    <p:embed/>
                  </p:oleObj>
                </mc:Choice>
                <mc:Fallback>
                  <p:oleObj name="Slide" r:id="rId7" imgW="0" imgH="0" progId="PowerPoint.Slide.12">
                    <p:embed/>
                    <p:pic>
                      <p:nvPicPr>
                        <p:cNvPr id="0" name="OLE substitute image"/>
                        <p:cNvPicPr/>
                        <p:nvPr/>
                      </p:nvPicPr>
                      <p:blipFill>
                        <a:blip r:embed="rId8"/>
                        <a:stretch>
                          <a:fillRect/>
                        </a:stretch>
                      </p:blipFill>
                      <p:spPr>
                        <a:xfrm>
                          <a:off x="712136" y="1707745"/>
                          <a:ext cx="2129375" cy="1484427"/>
                        </a:xfrm>
                        <a:prstGeom prst="rect">
                          <a:avLst/>
                        </a:prstGeom>
                        <a:ln>
                          <a:solidFill>
                            <a:schemeClr val="tx1"/>
                          </a:solidFill>
                        </a:ln>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439964658"/>
                </p:ext>
              </p:extLst>
            </p:nvPr>
          </p:nvGraphicFramePr>
          <p:xfrm>
            <a:off x="2994490" y="1707745"/>
            <a:ext cx="2129375" cy="1484427"/>
          </p:xfrm>
          <a:graphic>
            <a:graphicData uri="http://schemas.openxmlformats.org/presentationml/2006/ole">
              <mc:AlternateContent xmlns:mc="http://schemas.openxmlformats.org/markup-compatibility/2006">
                <mc:Choice xmlns:v="urn:schemas-microsoft-com:vml" Requires="v">
                  <p:oleObj name="Slide" r:id="rId9" imgW="0" imgH="0" progId="PowerPoint.Slide.12">
                    <p:embed/>
                  </p:oleObj>
                </mc:Choice>
                <mc:Fallback>
                  <p:oleObj name="Slide" r:id="rId9" imgW="0" imgH="0" progId="PowerPoint.Slide.12">
                    <p:embed/>
                    <p:pic>
                      <p:nvPicPr>
                        <p:cNvPr id="0" name="OLE substitute image"/>
                        <p:cNvPicPr/>
                        <p:nvPr/>
                      </p:nvPicPr>
                      <p:blipFill>
                        <a:blip r:embed="rId10"/>
                        <a:stretch>
                          <a:fillRect/>
                        </a:stretch>
                      </p:blipFill>
                      <p:spPr>
                        <a:xfrm>
                          <a:off x="2994490" y="1707745"/>
                          <a:ext cx="2129375" cy="1484427"/>
                        </a:xfrm>
                        <a:prstGeom prst="rect">
                          <a:avLst/>
                        </a:prstGeom>
                        <a:ln>
                          <a:solidFill>
                            <a:schemeClr val="tx1"/>
                          </a:solidFill>
                        </a:ln>
                      </p:spPr>
                    </p:pic>
                  </p:oleObj>
                </mc:Fallback>
              </mc:AlternateContent>
            </a:graphicData>
          </a:graphic>
        </p:graphicFrame>
      </p:grpSp>
      <p:grpSp>
        <p:nvGrpSpPr>
          <p:cNvPr id="8" name="Group 7"/>
          <p:cNvGrpSpPr/>
          <p:nvPr/>
        </p:nvGrpSpPr>
        <p:grpSpPr>
          <a:xfrm>
            <a:off x="6908172" y="1990071"/>
            <a:ext cx="4411729" cy="1484427"/>
            <a:chOff x="6264814" y="1707745"/>
            <a:chExt cx="4411729" cy="1484427"/>
          </a:xfrm>
        </p:grpSpPr>
        <p:graphicFrame>
          <p:nvGraphicFramePr>
            <p:cNvPr id="13" name="Object 12"/>
            <p:cNvGraphicFramePr>
              <a:graphicFrameLocks noChangeAspect="1"/>
            </p:cNvGraphicFramePr>
            <p:nvPr>
              <p:extLst>
                <p:ext uri="{D42A27DB-BD31-4B8C-83A1-F6EECF244321}">
                  <p14:modId xmlns:p14="http://schemas.microsoft.com/office/powerpoint/2010/main" val="748722982"/>
                </p:ext>
              </p:extLst>
            </p:nvPr>
          </p:nvGraphicFramePr>
          <p:xfrm>
            <a:off x="6264814" y="1707745"/>
            <a:ext cx="2129375" cy="1484427"/>
          </p:xfrm>
          <a:graphic>
            <a:graphicData uri="http://schemas.openxmlformats.org/presentationml/2006/ole">
              <mc:AlternateContent xmlns:mc="http://schemas.openxmlformats.org/markup-compatibility/2006">
                <mc:Choice xmlns:v="urn:schemas-microsoft-com:vml" Requires="v">
                  <p:oleObj name="Slide" r:id="rId11" imgW="0" imgH="0" progId="PowerPoint.Slide.12">
                    <p:embed/>
                  </p:oleObj>
                </mc:Choice>
                <mc:Fallback>
                  <p:oleObj name="Slide" r:id="rId11" imgW="0" imgH="0" progId="PowerPoint.Slide.12">
                    <p:embed/>
                    <p:pic>
                      <p:nvPicPr>
                        <p:cNvPr id="0" name="OLE substitute image"/>
                        <p:cNvPicPr/>
                        <p:nvPr/>
                      </p:nvPicPr>
                      <p:blipFill>
                        <a:blip r:embed="rId12"/>
                        <a:stretch>
                          <a:fillRect/>
                        </a:stretch>
                      </p:blipFill>
                      <p:spPr>
                        <a:xfrm>
                          <a:off x="6264814" y="1707745"/>
                          <a:ext cx="2129375" cy="1484427"/>
                        </a:xfrm>
                        <a:prstGeom prst="rect">
                          <a:avLst/>
                        </a:prstGeom>
                        <a:ln>
                          <a:solidFill>
                            <a:schemeClr val="tx1"/>
                          </a:solid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950117132"/>
                </p:ext>
              </p:extLst>
            </p:nvPr>
          </p:nvGraphicFramePr>
          <p:xfrm>
            <a:off x="8547168" y="1707745"/>
            <a:ext cx="2129375" cy="1484427"/>
          </p:xfrm>
          <a:graphic>
            <a:graphicData uri="http://schemas.openxmlformats.org/presentationml/2006/ole">
              <mc:AlternateContent xmlns:mc="http://schemas.openxmlformats.org/markup-compatibility/2006">
                <mc:Choice xmlns:v="urn:schemas-microsoft-com:vml" Requires="v">
                  <p:oleObj name="Slide" r:id="rId13" imgW="0" imgH="0" progId="PowerPoint.Slide.12">
                    <p:embed/>
                  </p:oleObj>
                </mc:Choice>
                <mc:Fallback>
                  <p:oleObj name="Slide" r:id="rId13" imgW="0" imgH="0" progId="PowerPoint.Slide.12">
                    <p:embed/>
                    <p:pic>
                      <p:nvPicPr>
                        <p:cNvPr id="0" name="OLE substitute image"/>
                        <p:cNvPicPr/>
                        <p:nvPr/>
                      </p:nvPicPr>
                      <p:blipFill>
                        <a:blip r:embed="rId14"/>
                        <a:stretch>
                          <a:fillRect/>
                        </a:stretch>
                      </p:blipFill>
                      <p:spPr>
                        <a:xfrm>
                          <a:off x="8547168" y="1707745"/>
                          <a:ext cx="2129375" cy="1484427"/>
                        </a:xfrm>
                        <a:prstGeom prst="rect">
                          <a:avLst/>
                        </a:prstGeom>
                        <a:ln>
                          <a:solidFill>
                            <a:schemeClr val="tx1"/>
                          </a:solidFill>
                        </a:ln>
                      </p:spPr>
                    </p:pic>
                  </p:oleObj>
                </mc:Fallback>
              </mc:AlternateContent>
            </a:graphicData>
          </a:graphic>
        </p:graphicFrame>
      </p:grpSp>
      <p:grpSp>
        <p:nvGrpSpPr>
          <p:cNvPr id="14" name="Group 13"/>
          <p:cNvGrpSpPr/>
          <p:nvPr/>
        </p:nvGrpSpPr>
        <p:grpSpPr>
          <a:xfrm>
            <a:off x="6908172" y="4233149"/>
            <a:ext cx="4411729" cy="2228226"/>
            <a:chOff x="6264814" y="4285403"/>
            <a:chExt cx="4411729" cy="2228226"/>
          </a:xfrm>
        </p:grpSpPr>
        <p:graphicFrame>
          <p:nvGraphicFramePr>
            <p:cNvPr id="20" name="Object 19"/>
            <p:cNvGraphicFramePr>
              <a:graphicFrameLocks noChangeAspect="1"/>
            </p:cNvGraphicFramePr>
            <p:nvPr>
              <p:extLst>
                <p:ext uri="{D42A27DB-BD31-4B8C-83A1-F6EECF244321}">
                  <p14:modId xmlns:p14="http://schemas.microsoft.com/office/powerpoint/2010/main" val="2799142686"/>
                </p:ext>
              </p:extLst>
            </p:nvPr>
          </p:nvGraphicFramePr>
          <p:xfrm>
            <a:off x="8547168" y="4285403"/>
            <a:ext cx="2129375" cy="1484427"/>
          </p:xfrm>
          <a:graphic>
            <a:graphicData uri="http://schemas.openxmlformats.org/presentationml/2006/ole">
              <mc:AlternateContent xmlns:mc="http://schemas.openxmlformats.org/markup-compatibility/2006">
                <mc:Choice xmlns:v="urn:schemas-microsoft-com:vml" Requires="v">
                  <p:oleObj name="Slide" r:id="rId15" imgW="0" imgH="0" progId="PowerPoint.Slide.12">
                    <p:embed/>
                  </p:oleObj>
                </mc:Choice>
                <mc:Fallback>
                  <p:oleObj name="Slide" r:id="rId15" imgW="0" imgH="0" progId="PowerPoint.Slide.12">
                    <p:embed/>
                    <p:pic>
                      <p:nvPicPr>
                        <p:cNvPr id="0" name="OLE substitute image"/>
                        <p:cNvPicPr/>
                        <p:nvPr/>
                      </p:nvPicPr>
                      <p:blipFill>
                        <a:blip r:embed="rId16"/>
                        <a:stretch>
                          <a:fillRect/>
                        </a:stretch>
                      </p:blipFill>
                      <p:spPr>
                        <a:xfrm>
                          <a:off x="8547168" y="4285403"/>
                          <a:ext cx="2129375" cy="1484427"/>
                        </a:xfrm>
                        <a:prstGeom prst="rect">
                          <a:avLst/>
                        </a:prstGeom>
                        <a:ln>
                          <a:solidFill>
                            <a:schemeClr val="tx1"/>
                          </a:solidFill>
                        </a:ln>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107205204"/>
                </p:ext>
              </p:extLst>
            </p:nvPr>
          </p:nvGraphicFramePr>
          <p:xfrm>
            <a:off x="6264814" y="4285403"/>
            <a:ext cx="2129375" cy="1484427"/>
          </p:xfrm>
          <a:graphic>
            <a:graphicData uri="http://schemas.openxmlformats.org/presentationml/2006/ole">
              <mc:AlternateContent xmlns:mc="http://schemas.openxmlformats.org/markup-compatibility/2006">
                <mc:Choice xmlns:v="urn:schemas-microsoft-com:vml" Requires="v">
                  <p:oleObj name="Slide" r:id="rId17" imgW="0" imgH="0" progId="PowerPoint.Slide.12">
                    <p:embed/>
                  </p:oleObj>
                </mc:Choice>
                <mc:Fallback>
                  <p:oleObj name="Slide" r:id="rId17" imgW="0" imgH="0" progId="PowerPoint.Slide.12">
                    <p:embed/>
                    <p:pic>
                      <p:nvPicPr>
                        <p:cNvPr id="0" name="OLE substitute image"/>
                        <p:cNvPicPr/>
                        <p:nvPr/>
                      </p:nvPicPr>
                      <p:blipFill>
                        <a:blip r:embed="rId18"/>
                        <a:stretch>
                          <a:fillRect/>
                        </a:stretch>
                      </p:blipFill>
                      <p:spPr>
                        <a:xfrm>
                          <a:off x="6264814" y="4285403"/>
                          <a:ext cx="2129375" cy="1484427"/>
                        </a:xfrm>
                        <a:prstGeom prst="rect">
                          <a:avLst/>
                        </a:prstGeom>
                        <a:ln>
                          <a:solidFill>
                            <a:schemeClr val="tx1"/>
                          </a:solidFill>
                        </a:ln>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725936135"/>
                </p:ext>
              </p:extLst>
            </p:nvPr>
          </p:nvGraphicFramePr>
          <p:xfrm>
            <a:off x="6387883" y="5209066"/>
            <a:ext cx="2129375" cy="1304563"/>
          </p:xfrm>
          <a:graphic>
            <a:graphicData uri="http://schemas.openxmlformats.org/presentationml/2006/ole">
              <mc:AlternateContent xmlns:mc="http://schemas.openxmlformats.org/markup-compatibility/2006">
                <mc:Choice xmlns:v="urn:schemas-microsoft-com:vml" Requires="v">
                  <p:oleObj name="Slide" r:id="rId19" imgW="0" imgH="0" progId="PowerPoint.Slide.12">
                    <p:embed/>
                  </p:oleObj>
                </mc:Choice>
                <mc:Fallback>
                  <p:oleObj name="Slide" r:id="rId19" imgW="0" imgH="0" progId="PowerPoint.Slide.12">
                    <p:embed/>
                    <p:pic>
                      <p:nvPicPr>
                        <p:cNvPr id="0" name="OLE substitute image"/>
                        <p:cNvPicPr/>
                        <p:nvPr/>
                      </p:nvPicPr>
                      <p:blipFill>
                        <a:blip r:embed="rId20"/>
                        <a:stretch>
                          <a:fillRect/>
                        </a:stretch>
                      </p:blipFill>
                      <p:spPr>
                        <a:xfrm>
                          <a:off x="6387883" y="5209066"/>
                          <a:ext cx="2129375" cy="1304563"/>
                        </a:xfrm>
                        <a:prstGeom prst="rect">
                          <a:avLst/>
                        </a:prstGeom>
                        <a:ln>
                          <a:solidFill>
                            <a:schemeClr val="tx1"/>
                          </a:solidFill>
                        </a:ln>
                      </p:spPr>
                    </p:pic>
                  </p:oleObj>
                </mc:Fallback>
              </mc:AlternateContent>
            </a:graphicData>
          </a:graphic>
        </p:graphicFrame>
      </p:grpSp>
      <p:grpSp>
        <p:nvGrpSpPr>
          <p:cNvPr id="12" name="Group 11"/>
          <p:cNvGrpSpPr/>
          <p:nvPr/>
        </p:nvGrpSpPr>
        <p:grpSpPr>
          <a:xfrm>
            <a:off x="872100" y="4233148"/>
            <a:ext cx="4411729" cy="2228227"/>
            <a:chOff x="712136" y="4285402"/>
            <a:chExt cx="4411729" cy="2228227"/>
          </a:xfrm>
        </p:grpSpPr>
        <p:graphicFrame>
          <p:nvGraphicFramePr>
            <p:cNvPr id="16" name="Object 15"/>
            <p:cNvGraphicFramePr>
              <a:graphicFrameLocks noChangeAspect="1"/>
            </p:cNvGraphicFramePr>
            <p:nvPr>
              <p:extLst>
                <p:ext uri="{D42A27DB-BD31-4B8C-83A1-F6EECF244321}">
                  <p14:modId xmlns:p14="http://schemas.microsoft.com/office/powerpoint/2010/main" val="1998767193"/>
                </p:ext>
              </p:extLst>
            </p:nvPr>
          </p:nvGraphicFramePr>
          <p:xfrm>
            <a:off x="2994490" y="4285403"/>
            <a:ext cx="2129375" cy="1484427"/>
          </p:xfrm>
          <a:graphic>
            <a:graphicData uri="http://schemas.openxmlformats.org/presentationml/2006/ole">
              <mc:AlternateContent xmlns:mc="http://schemas.openxmlformats.org/markup-compatibility/2006">
                <mc:Choice xmlns:v="urn:schemas-microsoft-com:vml" Requires="v">
                  <p:oleObj name="Slide" r:id="rId21" imgW="0" imgH="0" progId="PowerPoint.Slide.12">
                    <p:embed/>
                  </p:oleObj>
                </mc:Choice>
                <mc:Fallback>
                  <p:oleObj name="Slide" r:id="rId21" imgW="0" imgH="0" progId="PowerPoint.Slide.12">
                    <p:embed/>
                    <p:pic>
                      <p:nvPicPr>
                        <p:cNvPr id="0" name="OLE substitute image"/>
                        <p:cNvPicPr/>
                        <p:nvPr/>
                      </p:nvPicPr>
                      <p:blipFill>
                        <a:blip r:embed="rId22"/>
                        <a:stretch>
                          <a:fillRect/>
                        </a:stretch>
                      </p:blipFill>
                      <p:spPr>
                        <a:xfrm>
                          <a:off x="2994490" y="4285403"/>
                          <a:ext cx="2129375" cy="1484427"/>
                        </a:xfrm>
                        <a:prstGeom prst="rect">
                          <a:avLst/>
                        </a:prstGeom>
                        <a:ln>
                          <a:solidFill>
                            <a:schemeClr val="tx1"/>
                          </a:solidFill>
                        </a:ln>
                      </p:spPr>
                    </p:pic>
                  </p:oleObj>
                </mc:Fallback>
              </mc:AlternateContent>
            </a:graphicData>
          </a:graphic>
        </p:graphicFrame>
        <p:pic>
          <p:nvPicPr>
            <p:cNvPr id="19" name="Picture 18"/>
            <p:cNvPicPr>
              <a:picLocks noChangeAspect="1"/>
            </p:cNvPicPr>
            <p:nvPr/>
          </p:nvPicPr>
          <p:blipFill>
            <a:blip r:embed="rId23"/>
            <a:stretch>
              <a:fillRect/>
            </a:stretch>
          </p:blipFill>
          <p:spPr>
            <a:xfrm>
              <a:off x="712136" y="4285402"/>
              <a:ext cx="2129375" cy="1484825"/>
            </a:xfrm>
            <a:prstGeom prst="rect">
              <a:avLst/>
            </a:prstGeom>
            <a:ln>
              <a:solidFill>
                <a:schemeClr val="tx1"/>
              </a:solidFill>
            </a:ln>
          </p:spPr>
        </p:pic>
        <p:graphicFrame>
          <p:nvGraphicFramePr>
            <p:cNvPr id="21" name="Object 20"/>
            <p:cNvGraphicFramePr>
              <a:graphicFrameLocks noChangeAspect="1"/>
            </p:cNvGraphicFramePr>
            <p:nvPr>
              <p:extLst>
                <p:ext uri="{D42A27DB-BD31-4B8C-83A1-F6EECF244321}">
                  <p14:modId xmlns:p14="http://schemas.microsoft.com/office/powerpoint/2010/main" val="3775089064"/>
                </p:ext>
              </p:extLst>
            </p:nvPr>
          </p:nvGraphicFramePr>
          <p:xfrm>
            <a:off x="839655" y="5209066"/>
            <a:ext cx="2129375" cy="1304563"/>
          </p:xfrm>
          <a:graphic>
            <a:graphicData uri="http://schemas.openxmlformats.org/presentationml/2006/ole">
              <mc:AlternateContent xmlns:mc="http://schemas.openxmlformats.org/markup-compatibility/2006">
                <mc:Choice xmlns:v="urn:schemas-microsoft-com:vml" Requires="v">
                  <p:oleObj name="Slide" r:id="rId24" imgW="0" imgH="0" progId="PowerPoint.Slide.12">
                    <p:embed/>
                  </p:oleObj>
                </mc:Choice>
                <mc:Fallback>
                  <p:oleObj name="Slide" r:id="rId24" imgW="0" imgH="0" progId="PowerPoint.Slide.12">
                    <p:embed/>
                    <p:pic>
                      <p:nvPicPr>
                        <p:cNvPr id="0" name="OLE substitute image"/>
                        <p:cNvPicPr/>
                        <p:nvPr/>
                      </p:nvPicPr>
                      <p:blipFill>
                        <a:blip r:embed="rId25"/>
                        <a:stretch>
                          <a:fillRect/>
                        </a:stretch>
                      </p:blipFill>
                      <p:spPr>
                        <a:xfrm>
                          <a:off x="839655" y="5209066"/>
                          <a:ext cx="2129375" cy="1304563"/>
                        </a:xfrm>
                        <a:prstGeom prst="rect">
                          <a:avLst/>
                        </a:prstGeom>
                        <a:ln>
                          <a:solidFill>
                            <a:schemeClr val="tx1"/>
                          </a:solidFill>
                        </a:ln>
                      </p:spPr>
                    </p:pic>
                  </p:oleObj>
                </mc:Fallback>
              </mc:AlternateContent>
            </a:graphicData>
          </a:graphic>
        </p:graphicFrame>
      </p:grpSp>
      <p:sp>
        <p:nvSpPr>
          <p:cNvPr id="6" name="btfpLayoutConfig" hidden="1"/>
          <p:cNvSpPr txBox="1"/>
          <p:nvPr/>
        </p:nvSpPr>
        <p:spPr bwMode="gray">
          <a:xfrm>
            <a:off x="12700" y="12700"/>
            <a:ext cx="582458"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overall_0_131884110505203025 columns_1_131854799415791492 24_1_131855594330645057 </a:t>
            </a:r>
          </a:p>
        </p:txBody>
      </p:sp>
      <p:sp>
        <p:nvSpPr>
          <p:cNvPr id="2" name="Title 1"/>
          <p:cNvSpPr>
            <a:spLocks noGrp="1"/>
          </p:cNvSpPr>
          <p:nvPr>
            <p:ph type="title"/>
          </p:nvPr>
        </p:nvSpPr>
        <p:spPr/>
        <p:txBody>
          <a:bodyPr/>
          <a:lstStyle/>
          <a:p>
            <a:r>
              <a:rPr lang="en-GB"/>
              <a:t>Selection of typical analyses to inform a VCP Answer First (2/2)</a:t>
            </a:r>
          </a:p>
        </p:txBody>
      </p:sp>
      <p:grpSp>
        <p:nvGrpSpPr>
          <p:cNvPr id="22" name="btfpColumnHeaderBox646736"/>
          <p:cNvGrpSpPr/>
          <p:nvPr>
            <p:custDataLst>
              <p:tags r:id="rId2"/>
            </p:custDataLst>
          </p:nvPr>
        </p:nvGrpSpPr>
        <p:grpSpPr>
          <a:xfrm>
            <a:off x="330200" y="1270000"/>
            <a:ext cx="5495528" cy="315913"/>
            <a:chOff x="330200" y="1270000"/>
            <a:chExt cx="5495528" cy="315913"/>
          </a:xfrm>
        </p:grpSpPr>
        <p:sp>
          <p:nvSpPr>
            <p:cNvPr id="23" name="btfpColumnHeaderBoxText646736"/>
            <p:cNvSpPr txBox="1"/>
            <p:nvPr/>
          </p:nvSpPr>
          <p:spPr bwMode="gray">
            <a:xfrm>
              <a:off x="330200" y="1270000"/>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Manufacturing</a:t>
              </a:r>
            </a:p>
          </p:txBody>
        </p:sp>
        <p:cxnSp>
          <p:nvCxnSpPr>
            <p:cNvPr id="24" name="btfpColumnHeaderBoxLine646736"/>
            <p:cNvCxnSpPr/>
            <p:nvPr/>
          </p:nvCxnSpPr>
          <p:spPr bwMode="gray">
            <a:xfrm>
              <a:off x="330200" y="1585913"/>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5" name="btfpColumnHeaderBox648223"/>
          <p:cNvGrpSpPr/>
          <p:nvPr>
            <p:custDataLst>
              <p:tags r:id="rId3"/>
            </p:custDataLst>
          </p:nvPr>
        </p:nvGrpSpPr>
        <p:grpSpPr>
          <a:xfrm>
            <a:off x="6366272" y="1270000"/>
            <a:ext cx="5495528" cy="315913"/>
            <a:chOff x="6366272" y="1270000"/>
            <a:chExt cx="5495528" cy="315913"/>
          </a:xfrm>
        </p:grpSpPr>
        <p:sp>
          <p:nvSpPr>
            <p:cNvPr id="26" name="btfpColumnHeaderBoxText648223"/>
            <p:cNvSpPr txBox="1"/>
            <p:nvPr/>
          </p:nvSpPr>
          <p:spPr bwMode="gray">
            <a:xfrm>
              <a:off x="6366272" y="1270000"/>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G&amp;A</a:t>
              </a:r>
            </a:p>
          </p:txBody>
        </p:sp>
        <p:cxnSp>
          <p:nvCxnSpPr>
            <p:cNvPr id="27" name="btfpColumnHeaderBoxLine648223"/>
            <p:cNvCxnSpPr/>
            <p:nvPr/>
          </p:nvCxnSpPr>
          <p:spPr bwMode="gray">
            <a:xfrm>
              <a:off x="6366272" y="1585913"/>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1" name="btfpColumnHeaderBox646736"/>
          <p:cNvGrpSpPr/>
          <p:nvPr>
            <p:custDataLst>
              <p:tags r:id="rId4"/>
            </p:custDataLst>
          </p:nvPr>
        </p:nvGrpSpPr>
        <p:grpSpPr>
          <a:xfrm>
            <a:off x="330200" y="3726750"/>
            <a:ext cx="11526838" cy="315913"/>
            <a:chOff x="330200" y="1270000"/>
            <a:chExt cx="5495528" cy="315913"/>
          </a:xfrm>
        </p:grpSpPr>
        <p:sp>
          <p:nvSpPr>
            <p:cNvPr id="32" name="btfpColumnHeaderBoxText646736"/>
            <p:cNvSpPr txBox="1"/>
            <p:nvPr/>
          </p:nvSpPr>
          <p:spPr bwMode="gray">
            <a:xfrm>
              <a:off x="330200" y="1270000"/>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Integrated view</a:t>
              </a:r>
            </a:p>
          </p:txBody>
        </p:sp>
        <p:cxnSp>
          <p:nvCxnSpPr>
            <p:cNvPr id="33" name="btfpColumnHeaderBoxLine646736"/>
            <p:cNvCxnSpPr/>
            <p:nvPr/>
          </p:nvCxnSpPr>
          <p:spPr bwMode="gray">
            <a:xfrm>
              <a:off x="330200" y="1585913"/>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904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btfpColumnIndicatorGroup2">
            <a:extLst>
              <a:ext uri="{FF2B5EF4-FFF2-40B4-BE49-F238E27FC236}">
                <a16:creationId xmlns:a16="http://schemas.microsoft.com/office/drawing/2014/main" id="{0EC74000-A0FA-4050-84FE-E7A5BE89B4AE}"/>
              </a:ext>
            </a:extLst>
          </p:cNvPr>
          <p:cNvGrpSpPr/>
          <p:nvPr/>
        </p:nvGrpSpPr>
        <p:grpSpPr>
          <a:xfrm>
            <a:off x="0" y="6926580"/>
            <a:ext cx="12192000" cy="137160"/>
            <a:chOff x="0" y="6926580"/>
            <a:chExt cx="12192000" cy="137160"/>
          </a:xfrm>
        </p:grpSpPr>
        <p:sp>
          <p:nvSpPr>
            <p:cNvPr id="12" name="btfpColumnGapBlocker909704">
              <a:extLst>
                <a:ext uri="{FF2B5EF4-FFF2-40B4-BE49-F238E27FC236}">
                  <a16:creationId xmlns:a16="http://schemas.microsoft.com/office/drawing/2014/main" id="{919F5C76-EAB6-483D-8626-A2503188ADF7}"/>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106443">
              <a:extLst>
                <a:ext uri="{FF2B5EF4-FFF2-40B4-BE49-F238E27FC236}">
                  <a16:creationId xmlns:a16="http://schemas.microsoft.com/office/drawing/2014/main" id="{E9B759E2-5D2E-4FBD-8806-4B00677B1703}"/>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263592">
              <a:extLst>
                <a:ext uri="{FF2B5EF4-FFF2-40B4-BE49-F238E27FC236}">
                  <a16:creationId xmlns:a16="http://schemas.microsoft.com/office/drawing/2014/main" id="{AAF0ACA0-6B72-490E-8BA3-FD2F93221B3F}"/>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810661">
              <a:extLst>
                <a:ext uri="{FF2B5EF4-FFF2-40B4-BE49-F238E27FC236}">
                  <a16:creationId xmlns:a16="http://schemas.microsoft.com/office/drawing/2014/main" id="{61A51C32-6ECE-4DDD-8584-4B0A822A4AF3}"/>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2" name="btfpColumnIndicatorGroup1">
            <a:extLst>
              <a:ext uri="{FF2B5EF4-FFF2-40B4-BE49-F238E27FC236}">
                <a16:creationId xmlns:a16="http://schemas.microsoft.com/office/drawing/2014/main" id="{5EFCA9C9-A556-47F9-96CE-61E282023875}"/>
              </a:ext>
            </a:extLst>
          </p:cNvPr>
          <p:cNvGrpSpPr/>
          <p:nvPr/>
        </p:nvGrpSpPr>
        <p:grpSpPr>
          <a:xfrm>
            <a:off x="0" y="-205740"/>
            <a:ext cx="12192000" cy="137160"/>
            <a:chOff x="0" y="-205740"/>
            <a:chExt cx="12192000" cy="137160"/>
          </a:xfrm>
        </p:grpSpPr>
        <p:sp>
          <p:nvSpPr>
            <p:cNvPr id="11" name="btfpColumnGapBlocker772062">
              <a:extLst>
                <a:ext uri="{FF2B5EF4-FFF2-40B4-BE49-F238E27FC236}">
                  <a16:creationId xmlns:a16="http://schemas.microsoft.com/office/drawing/2014/main" id="{CC9B77DF-BE08-4F25-B387-F9B741006967}"/>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173533">
              <a:extLst>
                <a:ext uri="{FF2B5EF4-FFF2-40B4-BE49-F238E27FC236}">
                  <a16:creationId xmlns:a16="http://schemas.microsoft.com/office/drawing/2014/main" id="{43190949-C432-4DA3-AB7E-98414B965325}"/>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723719">
              <a:extLst>
                <a:ext uri="{FF2B5EF4-FFF2-40B4-BE49-F238E27FC236}">
                  <a16:creationId xmlns:a16="http://schemas.microsoft.com/office/drawing/2014/main" id="{247074BF-8CBB-4A45-A892-EAF59B4308DD}"/>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311897">
              <a:extLst>
                <a:ext uri="{FF2B5EF4-FFF2-40B4-BE49-F238E27FC236}">
                  <a16:creationId xmlns:a16="http://schemas.microsoft.com/office/drawing/2014/main" id="{72E46445-FD5E-4B65-9E69-64523A51BC51}"/>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cxnSp>
        <p:nvCxnSpPr>
          <p:cNvPr id="4" name="AgendaLine"/>
          <p:cNvCxnSpPr/>
          <p:nvPr/>
        </p:nvCxnSpPr>
        <p:spPr bwMode="gray">
          <a:xfrm flipH="1">
            <a:off x="1616981" y="876300"/>
            <a:ext cx="0" cy="5689600"/>
          </a:xfrm>
          <a:prstGeom prst="line">
            <a:avLst/>
          </a:prstGeom>
          <a:ln w="19050"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0" name="btfpLayoutConfig" hidden="1"/>
          <p:cNvSpPr txBox="1"/>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overall_1_131804444577681266 columns_1_131804444577681266 </a:t>
            </a:r>
          </a:p>
        </p:txBody>
      </p:sp>
      <p:sp>
        <p:nvSpPr>
          <p:cNvPr id="2"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sp>
        <p:nvSpPr>
          <p:cNvPr id="13" name="AgendaTitle"/>
          <p:cNvSpPr txBox="1"/>
          <p:nvPr/>
        </p:nvSpPr>
        <p:spPr bwMode="gray">
          <a:xfrm>
            <a:off x="330200" y="952500"/>
            <a:ext cx="1102585" cy="235611"/>
          </a:xfrm>
          <a:prstGeom prst="rect">
            <a:avLst/>
          </a:prstGeom>
          <a:noFill/>
        </p:spPr>
        <p:txBody>
          <a:bodyPr vert="horz" wrap="none" lIns="18136" tIns="25226" rIns="72073" bIns="25226" rtlCol="0">
            <a:spAutoFit/>
          </a:bodyPr>
          <a:lstStyle/>
          <a:p>
            <a:pPr marL="0" indent="0">
              <a:buNone/>
            </a:pPr>
            <a:r>
              <a:rPr lang="en-GB" sz="1200" b="1" cap="all" spc="450"/>
              <a:t>Agenda</a:t>
            </a:r>
          </a:p>
        </p:txBody>
      </p:sp>
      <p:sp>
        <p:nvSpPr>
          <p:cNvPr id="14" name="AgendaEmphasisBar"/>
          <p:cNvSpPr/>
          <p:nvPr/>
        </p:nvSpPr>
        <p:spPr bwMode="gray">
          <a:xfrm>
            <a:off x="1616981" y="2601401"/>
            <a:ext cx="127000" cy="743179"/>
          </a:xfrm>
          <a:prstGeom prst="rect">
            <a:avLst/>
          </a:prstGeom>
          <a:solidFill>
            <a:srgbClr val="CC0000"/>
          </a:solidFill>
          <a:ln w="19050">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grpSp>
        <p:nvGrpSpPr>
          <p:cNvPr id="15" name="Agenda"/>
          <p:cNvGrpSpPr/>
          <p:nvPr/>
        </p:nvGrpSpPr>
        <p:grpSpPr>
          <a:xfrm>
            <a:off x="1970752" y="1270000"/>
            <a:ext cx="9891047" cy="5295900"/>
            <a:chOff x="1970752" y="1270000"/>
            <a:chExt cx="9891047" cy="5295900"/>
          </a:xfrm>
        </p:grpSpPr>
        <p:sp>
          <p:nvSpPr>
            <p:cNvPr id="16" name="AgendaTextBox"/>
            <p:cNvSpPr txBox="1"/>
            <p:nvPr/>
          </p:nvSpPr>
          <p:spPr bwMode="gray">
            <a:xfrm>
              <a:off x="2034252" y="1270000"/>
              <a:ext cx="9827547" cy="5295900"/>
            </a:xfrm>
            <a:prstGeom prst="rect">
              <a:avLst/>
            </a:prstGeom>
            <a:noFill/>
          </p:spPr>
          <p:txBody>
            <a:bodyPr vert="horz" wrap="square" lIns="36000" tIns="36000" rIns="36000" bIns="36000" rtlCol="0">
              <a:noAutofit/>
            </a:bodyPr>
            <a:lstStyle/>
            <a:p>
              <a:pPr marL="0" indent="0">
                <a:spcBef>
                  <a:spcPts val="3600"/>
                </a:spcBef>
                <a:buNone/>
              </a:pPr>
              <a:r>
                <a:rPr lang="en-GB" sz="2000" dirty="0"/>
                <a:t>The big picture</a:t>
              </a:r>
            </a:p>
            <a:p>
              <a:pPr marL="0" indent="0">
                <a:spcBef>
                  <a:spcPts val="3600"/>
                </a:spcBef>
                <a:buNone/>
              </a:pPr>
              <a:r>
                <a:rPr lang="en-GB" sz="2000" dirty="0"/>
                <a:t>Share best practices of an integrated due diligence approach</a:t>
              </a:r>
            </a:p>
            <a:p>
              <a:pPr marL="0" indent="0">
                <a:spcBef>
                  <a:spcPts val="3600"/>
                </a:spcBef>
                <a:buNone/>
              </a:pPr>
              <a:r>
                <a:rPr lang="en-GB" sz="2000" b="1" dirty="0">
                  <a:solidFill>
                    <a:srgbClr val="CC0000"/>
                  </a:solidFill>
                </a:rPr>
                <a:t>Discuss insights on “deal success factors“</a:t>
              </a:r>
            </a:p>
            <a:p>
              <a:pPr marL="0" indent="0">
                <a:spcBef>
                  <a:spcPts val="3600"/>
                </a:spcBef>
                <a:buNone/>
              </a:pPr>
              <a:r>
                <a:rPr lang="en-GB" sz="2000" dirty="0"/>
                <a:t>Share how to make “digital“ integral to any due diligence</a:t>
              </a:r>
            </a:p>
            <a:p>
              <a:pPr marL="0" indent="0">
                <a:spcBef>
                  <a:spcPts val="3600"/>
                </a:spcBef>
                <a:buNone/>
              </a:pPr>
              <a:r>
                <a:rPr lang="en-GB" sz="2000" dirty="0"/>
                <a:t>Tips and tricks for an (integrated) DD</a:t>
              </a:r>
            </a:p>
            <a:p>
              <a:pPr marL="0" indent="0">
                <a:spcBef>
                  <a:spcPts val="3600"/>
                </a:spcBef>
                <a:buNone/>
              </a:pPr>
              <a:r>
                <a:rPr lang="en-GB" altLang="ja-JP" sz="2000" dirty="0"/>
                <a:t>Professional Standards in PEG </a:t>
              </a:r>
            </a:p>
            <a:p>
              <a:pPr marL="0" indent="0">
                <a:spcBef>
                  <a:spcPts val="3600"/>
                </a:spcBef>
                <a:buNone/>
              </a:pPr>
              <a:endParaRPr lang="en-GB" sz="2000" dirty="0"/>
            </a:p>
          </p:txBody>
        </p:sp>
        <p:cxnSp>
          <p:nvCxnSpPr>
            <p:cNvPr id="17" name="AgendaSeparator1"/>
            <p:cNvCxnSpPr/>
            <p:nvPr/>
          </p:nvCxnSpPr>
          <p:spPr bwMode="gray">
            <a:xfrm>
              <a:off x="1970752" y="1839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8" name="AgendaSeparator2"/>
            <p:cNvCxnSpPr/>
            <p:nvPr/>
          </p:nvCxnSpPr>
          <p:spPr bwMode="gray">
            <a:xfrm>
              <a:off x="1970752" y="2601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9" name="AgendaSeparator3"/>
            <p:cNvCxnSpPr/>
            <p:nvPr/>
          </p:nvCxnSpPr>
          <p:spPr bwMode="gray">
            <a:xfrm>
              <a:off x="1970752" y="3363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0" name="AgendaSeparator4"/>
            <p:cNvCxnSpPr/>
            <p:nvPr/>
          </p:nvCxnSpPr>
          <p:spPr bwMode="gray">
            <a:xfrm>
              <a:off x="1970752" y="4125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grpSp>
      <p:cxnSp>
        <p:nvCxnSpPr>
          <p:cNvPr id="21" name="AgendaSeparator4">
            <a:extLst>
              <a:ext uri="{FF2B5EF4-FFF2-40B4-BE49-F238E27FC236}">
                <a16:creationId xmlns:a16="http://schemas.microsoft.com/office/drawing/2014/main" id="{E2B6DD86-248D-4B9C-9C12-277EA3D65055}"/>
              </a:ext>
            </a:extLst>
          </p:cNvPr>
          <p:cNvCxnSpPr/>
          <p:nvPr/>
        </p:nvCxnSpPr>
        <p:spPr bwMode="gray">
          <a:xfrm>
            <a:off x="1970752" y="4926386"/>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05558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btfpColumnIndicatorGroup2">
            <a:extLst>
              <a:ext uri="{FF2B5EF4-FFF2-40B4-BE49-F238E27FC236}">
                <a16:creationId xmlns:a16="http://schemas.microsoft.com/office/drawing/2014/main" id="{977CA149-B72D-414B-B1B0-47C2229BBD27}"/>
              </a:ext>
            </a:extLst>
          </p:cNvPr>
          <p:cNvGrpSpPr/>
          <p:nvPr/>
        </p:nvGrpSpPr>
        <p:grpSpPr>
          <a:xfrm>
            <a:off x="0" y="6926580"/>
            <a:ext cx="12192000" cy="137160"/>
            <a:chOff x="0" y="6926580"/>
            <a:chExt cx="12192000" cy="137160"/>
          </a:xfrm>
        </p:grpSpPr>
        <p:sp>
          <p:nvSpPr>
            <p:cNvPr id="17" name="btfpColumnGapBlocker652309">
              <a:extLst>
                <a:ext uri="{FF2B5EF4-FFF2-40B4-BE49-F238E27FC236}">
                  <a16:creationId xmlns:a16="http://schemas.microsoft.com/office/drawing/2014/main" id="{3C925553-CFA7-4878-B946-E85CC1E44F7A}"/>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5" name="btfpColumnGapBlocker299242">
              <a:extLst>
                <a:ext uri="{FF2B5EF4-FFF2-40B4-BE49-F238E27FC236}">
                  <a16:creationId xmlns:a16="http://schemas.microsoft.com/office/drawing/2014/main" id="{D855A994-D516-43FF-AFE4-4CB9174943BE}"/>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3" name="btfpColumnIndicator829521">
              <a:extLst>
                <a:ext uri="{FF2B5EF4-FFF2-40B4-BE49-F238E27FC236}">
                  <a16:creationId xmlns:a16="http://schemas.microsoft.com/office/drawing/2014/main" id="{7F556E41-45F1-4084-90EF-92A0AAA8249B}"/>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 name="btfpColumnIndicator733335">
              <a:extLst>
                <a:ext uri="{FF2B5EF4-FFF2-40B4-BE49-F238E27FC236}">
                  <a16:creationId xmlns:a16="http://schemas.microsoft.com/office/drawing/2014/main" id="{26037ACE-B705-498E-8FC9-C2E731DCBFA1}"/>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8" name="btfpColumnIndicatorGroup1">
            <a:extLst>
              <a:ext uri="{FF2B5EF4-FFF2-40B4-BE49-F238E27FC236}">
                <a16:creationId xmlns:a16="http://schemas.microsoft.com/office/drawing/2014/main" id="{3FAB557B-7235-4C14-8D43-FF1AE862ECAC}"/>
              </a:ext>
            </a:extLst>
          </p:cNvPr>
          <p:cNvGrpSpPr/>
          <p:nvPr/>
        </p:nvGrpSpPr>
        <p:grpSpPr>
          <a:xfrm>
            <a:off x="0" y="-205740"/>
            <a:ext cx="12192000" cy="137160"/>
            <a:chOff x="0" y="-205740"/>
            <a:chExt cx="12192000" cy="137160"/>
          </a:xfrm>
        </p:grpSpPr>
        <p:sp>
          <p:nvSpPr>
            <p:cNvPr id="16" name="btfpColumnGapBlocker400285">
              <a:extLst>
                <a:ext uri="{FF2B5EF4-FFF2-40B4-BE49-F238E27FC236}">
                  <a16:creationId xmlns:a16="http://schemas.microsoft.com/office/drawing/2014/main" id="{EC71C9EF-04F1-472E-9CD6-A97183D3BBA3}"/>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4" name="btfpColumnGapBlocker496948">
              <a:extLst>
                <a:ext uri="{FF2B5EF4-FFF2-40B4-BE49-F238E27FC236}">
                  <a16:creationId xmlns:a16="http://schemas.microsoft.com/office/drawing/2014/main" id="{A75949FF-1E7F-4F39-8C2E-2F58CB3DEF9D}"/>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2" name="btfpColumnIndicator434865">
              <a:extLst>
                <a:ext uri="{FF2B5EF4-FFF2-40B4-BE49-F238E27FC236}">
                  <a16:creationId xmlns:a16="http://schemas.microsoft.com/office/drawing/2014/main" id="{A82A6E6A-1EC4-4E01-A66E-8F2C1086FC18}"/>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0" name="btfpColumnIndicator742339">
              <a:extLst>
                <a:ext uri="{FF2B5EF4-FFF2-40B4-BE49-F238E27FC236}">
                  <a16:creationId xmlns:a16="http://schemas.microsoft.com/office/drawing/2014/main" id="{04DB04D6-F2A0-437C-BD68-C4AAC123DC92}"/>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72031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overall_0_132126090732265184 columns_1_131883899088883489 4_0_131883899086881541 9_0_131883899088145328 </a:t>
            </a:r>
          </a:p>
        </p:txBody>
      </p:sp>
      <p:sp>
        <p:nvSpPr>
          <p:cNvPr id="2" name="Title 1"/>
          <p:cNvSpPr>
            <a:spLocks noGrp="1"/>
          </p:cNvSpPr>
          <p:nvPr>
            <p:ph type="title"/>
          </p:nvPr>
        </p:nvSpPr>
        <p:spPr/>
        <p:txBody>
          <a:bodyPr wrap="square"/>
          <a:lstStyle/>
          <a:p>
            <a:br>
              <a:rPr lang="en-GB"/>
            </a:br>
            <a:r>
              <a:rPr lang="en-GB"/>
              <a:t>‘</a:t>
            </a:r>
            <a:r>
              <a:rPr lang="en-GB" b="1"/>
              <a:t>The Pitch’:</a:t>
            </a:r>
            <a:r>
              <a:rPr lang="en-GB"/>
              <a:t> Bain has proprietary insights about winning and losing factors in PE deals</a:t>
            </a:r>
          </a:p>
        </p:txBody>
      </p:sp>
      <p:sp>
        <p:nvSpPr>
          <p:cNvPr id="4" name="btfpBulletedList215448"/>
          <p:cNvSpPr txBox="1"/>
          <p:nvPr>
            <p:custDataLst>
              <p:tags r:id="rId2"/>
            </p:custDataLst>
          </p:nvPr>
        </p:nvSpPr>
        <p:spPr bwMode="gray">
          <a:xfrm>
            <a:off x="330200" y="1803400"/>
            <a:ext cx="11531600" cy="2781137"/>
          </a:xfrm>
          <a:prstGeom prst="rect">
            <a:avLst/>
          </a:prstGeom>
          <a:noFill/>
        </p:spPr>
        <p:txBody>
          <a:bodyPr vert="horz" wrap="square" lIns="36000" tIns="36000" rIns="36000" bIns="36000" rtlCol="0">
            <a:spAutoFit/>
          </a:bodyPr>
          <a:lstStyle/>
          <a:p>
            <a:pPr>
              <a:spcBef>
                <a:spcPts val="2400"/>
              </a:spcBef>
            </a:pPr>
            <a:r>
              <a:rPr lang="en-GB" sz="2000">
                <a:solidFill>
                  <a:srgbClr val="000000"/>
                </a:solidFill>
              </a:rPr>
              <a:t>We are </a:t>
            </a:r>
            <a:r>
              <a:rPr lang="en-GB" sz="2000" b="1">
                <a:solidFill>
                  <a:srgbClr val="000000"/>
                </a:solidFill>
              </a:rPr>
              <a:t>active as a co-investor </a:t>
            </a:r>
            <a:r>
              <a:rPr lang="en-GB" sz="2000">
                <a:solidFill>
                  <a:srgbClr val="000000"/>
                </a:solidFill>
              </a:rPr>
              <a:t>since 1996</a:t>
            </a:r>
          </a:p>
          <a:p>
            <a:pPr lvl="1">
              <a:spcBef>
                <a:spcPts val="1200"/>
              </a:spcBef>
            </a:pPr>
            <a:r>
              <a:rPr lang="en-GB" sz="1800">
                <a:solidFill>
                  <a:srgbClr val="000000"/>
                </a:solidFill>
              </a:rPr>
              <a:t>We have done &gt;200 deals around the globe with &gt;40 co-investment partners</a:t>
            </a:r>
          </a:p>
          <a:p>
            <a:pPr lvl="1">
              <a:spcBef>
                <a:spcPts val="1200"/>
              </a:spcBef>
            </a:pPr>
            <a:r>
              <a:rPr lang="en-GB" sz="1800">
                <a:solidFill>
                  <a:srgbClr val="000000"/>
                </a:solidFill>
              </a:rPr>
              <a:t>In total &gt;$175 million in invested capital</a:t>
            </a:r>
          </a:p>
          <a:p>
            <a:pPr>
              <a:spcBef>
                <a:spcPts val="2400"/>
              </a:spcBef>
            </a:pPr>
            <a:r>
              <a:rPr lang="en-GB" sz="2000">
                <a:solidFill>
                  <a:srgbClr val="000000"/>
                </a:solidFill>
              </a:rPr>
              <a:t>We have </a:t>
            </a:r>
            <a:r>
              <a:rPr lang="en-GB" sz="2000" b="1" err="1">
                <a:solidFill>
                  <a:srgbClr val="000000"/>
                </a:solidFill>
              </a:rPr>
              <a:t>analyzed all realized co-investments </a:t>
            </a:r>
            <a:r>
              <a:rPr lang="en-GB" sz="2000">
                <a:solidFill>
                  <a:srgbClr val="000000"/>
                </a:solidFill>
              </a:rPr>
              <a:t>by looking at original investment theses and understanding which worked, which didn’t, and why</a:t>
            </a:r>
          </a:p>
          <a:p>
            <a:pPr>
              <a:spcBef>
                <a:spcPts val="2400"/>
              </a:spcBef>
            </a:pPr>
            <a:r>
              <a:rPr lang="en-GB" sz="2000">
                <a:solidFill>
                  <a:srgbClr val="000000"/>
                </a:solidFill>
              </a:rPr>
              <a:t>This allows us to identify </a:t>
            </a:r>
            <a:r>
              <a:rPr lang="en-GB" sz="2000" b="1">
                <a:solidFill>
                  <a:srgbClr val="000000"/>
                </a:solidFill>
              </a:rPr>
              <a:t>winning and losing factors</a:t>
            </a:r>
          </a:p>
        </p:txBody>
      </p:sp>
      <p:grpSp>
        <p:nvGrpSpPr>
          <p:cNvPr id="9" name="btfpConclusionArrow253376"/>
          <p:cNvGrpSpPr/>
          <p:nvPr>
            <p:custDataLst>
              <p:tags r:id="rId3"/>
            </p:custDataLst>
          </p:nvPr>
        </p:nvGrpSpPr>
        <p:grpSpPr>
          <a:xfrm>
            <a:off x="334962" y="5049662"/>
            <a:ext cx="11558541" cy="881381"/>
            <a:chOff x="-375923" y="1660061"/>
            <a:chExt cx="10442035" cy="881381"/>
          </a:xfrm>
        </p:grpSpPr>
        <p:sp>
          <p:nvSpPr>
            <p:cNvPr id="5" name="btfpConclusionArrowText253376"/>
            <p:cNvSpPr txBox="1"/>
            <p:nvPr/>
          </p:nvSpPr>
          <p:spPr bwMode="gray">
            <a:xfrm>
              <a:off x="-375923" y="2020424"/>
              <a:ext cx="10442034" cy="521018"/>
            </a:xfrm>
            <a:prstGeom prst="rect">
              <a:avLst/>
            </a:prstGeom>
            <a:noFill/>
          </p:spPr>
          <p:txBody>
            <a:bodyPr vert="horz" wrap="square" lIns="36036" tIns="36036" rIns="36036" bIns="180181" rtlCol="0" anchor="ctr">
              <a:spAutoFit/>
            </a:bodyPr>
            <a:lstStyle/>
            <a:p>
              <a:pPr marL="0" indent="0" algn="ctr">
                <a:spcBef>
                  <a:spcPct val="0"/>
                </a:spcBef>
                <a:buNone/>
              </a:pPr>
              <a:r>
                <a:rPr lang="en-GB" sz="2000" b="1">
                  <a:solidFill>
                    <a:srgbClr val="CC0000"/>
                  </a:solidFill>
                </a:rPr>
                <a:t>Having these insights on top of your mind makes us better at diligencing assets </a:t>
              </a:r>
            </a:p>
          </p:txBody>
        </p:sp>
        <p:sp>
          <p:nvSpPr>
            <p:cNvPr id="6" name="btfpConclusionArrowPointer253376"/>
            <p:cNvSpPr/>
            <p:nvPr/>
          </p:nvSpPr>
          <p:spPr bwMode="gray">
            <a:xfrm>
              <a:off x="4440110" y="1660061"/>
              <a:ext cx="781327"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2000">
                <a:solidFill>
                  <a:schemeClr val="tx1"/>
                </a:solidFill>
              </a:endParaRPr>
            </a:p>
          </p:txBody>
        </p:sp>
        <p:cxnSp>
          <p:nvCxnSpPr>
            <p:cNvPr id="7" name="btfpConclusionArrowLineLeft253376"/>
            <p:cNvCxnSpPr/>
            <p:nvPr/>
          </p:nvCxnSpPr>
          <p:spPr bwMode="gray">
            <a:xfrm>
              <a:off x="-375922" y="1900423"/>
              <a:ext cx="4894165"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8" name="btfpConclusionArrowLineRight253376"/>
            <p:cNvCxnSpPr/>
            <p:nvPr/>
          </p:nvCxnSpPr>
          <p:spPr bwMode="gray">
            <a:xfrm>
              <a:off x="5171947" y="1900423"/>
              <a:ext cx="4894165"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43989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btfpColumnIndicatorGroup2">
            <a:extLst>
              <a:ext uri="{FF2B5EF4-FFF2-40B4-BE49-F238E27FC236}">
                <a16:creationId xmlns:a16="http://schemas.microsoft.com/office/drawing/2014/main" id="{CAF5CB13-F6D3-4DF5-A37E-28322B8B0320}"/>
              </a:ext>
            </a:extLst>
          </p:cNvPr>
          <p:cNvGrpSpPr/>
          <p:nvPr/>
        </p:nvGrpSpPr>
        <p:grpSpPr>
          <a:xfrm>
            <a:off x="0" y="6926580"/>
            <a:ext cx="12192000" cy="137160"/>
            <a:chOff x="0" y="6926580"/>
            <a:chExt cx="12192000" cy="137160"/>
          </a:xfrm>
        </p:grpSpPr>
        <p:sp>
          <p:nvSpPr>
            <p:cNvPr id="41" name="btfpColumnGapBlocker634650">
              <a:extLst>
                <a:ext uri="{FF2B5EF4-FFF2-40B4-BE49-F238E27FC236}">
                  <a16:creationId xmlns:a16="http://schemas.microsoft.com/office/drawing/2014/main" id="{5F51AD3E-6EDD-4455-9664-9C5C5AB8F10C}"/>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6" name="btfpColumnGapBlocker937348">
              <a:extLst>
                <a:ext uri="{FF2B5EF4-FFF2-40B4-BE49-F238E27FC236}">
                  <a16:creationId xmlns:a16="http://schemas.microsoft.com/office/drawing/2014/main" id="{B8F092E4-B915-4F29-BA8B-809B2B824E4D}"/>
                </a:ext>
              </a:extLst>
            </p:cNvPr>
            <p:cNvSpPr/>
            <p:nvPr/>
          </p:nvSpPr>
          <p:spPr bwMode="gray">
            <a:xfrm>
              <a:off x="5825728"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2" name="btfpColumnIndicator608423">
              <a:extLst>
                <a:ext uri="{FF2B5EF4-FFF2-40B4-BE49-F238E27FC236}">
                  <a16:creationId xmlns:a16="http://schemas.microsoft.com/office/drawing/2014/main" id="{B9CE6B11-4E74-413A-9B7D-578F4F9EC5EC}"/>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8" name="btfpColumnIndicator333484">
              <a:extLst>
                <a:ext uri="{FF2B5EF4-FFF2-40B4-BE49-F238E27FC236}">
                  <a16:creationId xmlns:a16="http://schemas.microsoft.com/office/drawing/2014/main" id="{1DA33485-12D3-455D-8C65-960BEEFE8E0C}"/>
                </a:ext>
              </a:extLst>
            </p:cNvPr>
            <p:cNvCxnSpPr/>
            <p:nvPr/>
          </p:nvCxnSpPr>
          <p:spPr bwMode="gray">
            <a:xfrm flipV="1">
              <a:off x="636627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1" name="btfpColumnGapBlocker543757">
              <a:extLst>
                <a:ext uri="{FF2B5EF4-FFF2-40B4-BE49-F238E27FC236}">
                  <a16:creationId xmlns:a16="http://schemas.microsoft.com/office/drawing/2014/main" id="{DA44B27C-27EC-4D1E-8977-DD63B8CD9AB2}"/>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9" name="btfpColumnIndicator353899">
              <a:extLst>
                <a:ext uri="{FF2B5EF4-FFF2-40B4-BE49-F238E27FC236}">
                  <a16:creationId xmlns:a16="http://schemas.microsoft.com/office/drawing/2014/main" id="{2D9128F6-ED15-4769-9ADF-A1FF50CC0743}"/>
                </a:ext>
              </a:extLst>
            </p:cNvPr>
            <p:cNvCxnSpPr/>
            <p:nvPr/>
          </p:nvCxnSpPr>
          <p:spPr bwMode="gray">
            <a:xfrm flipV="1">
              <a:off x="582572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 name="btfpColumnIndicator317542">
              <a:extLst>
                <a:ext uri="{FF2B5EF4-FFF2-40B4-BE49-F238E27FC236}">
                  <a16:creationId xmlns:a16="http://schemas.microsoft.com/office/drawing/2014/main" id="{E77DA9F0-B76D-462E-A696-99A78252407D}"/>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42" name="btfpColumnIndicatorGroup1">
            <a:extLst>
              <a:ext uri="{FF2B5EF4-FFF2-40B4-BE49-F238E27FC236}">
                <a16:creationId xmlns:a16="http://schemas.microsoft.com/office/drawing/2014/main" id="{E9C347E4-A407-4890-8E95-19026A746B76}"/>
              </a:ext>
            </a:extLst>
          </p:cNvPr>
          <p:cNvGrpSpPr/>
          <p:nvPr/>
        </p:nvGrpSpPr>
        <p:grpSpPr>
          <a:xfrm>
            <a:off x="0" y="-205740"/>
            <a:ext cx="12192000" cy="137160"/>
            <a:chOff x="0" y="-205740"/>
            <a:chExt cx="12192000" cy="137160"/>
          </a:xfrm>
        </p:grpSpPr>
        <p:sp>
          <p:nvSpPr>
            <p:cNvPr id="40" name="btfpColumnGapBlocker419044">
              <a:extLst>
                <a:ext uri="{FF2B5EF4-FFF2-40B4-BE49-F238E27FC236}">
                  <a16:creationId xmlns:a16="http://schemas.microsoft.com/office/drawing/2014/main" id="{3BF38CC3-6723-4DCE-A85E-DE4B31AF6D40}"/>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5" name="btfpColumnGapBlocker444309">
              <a:extLst>
                <a:ext uri="{FF2B5EF4-FFF2-40B4-BE49-F238E27FC236}">
                  <a16:creationId xmlns:a16="http://schemas.microsoft.com/office/drawing/2014/main" id="{243DD090-4DB3-4B9F-9AA1-84BCA0FD04BB}"/>
                </a:ext>
              </a:extLst>
            </p:cNvPr>
            <p:cNvSpPr/>
            <p:nvPr/>
          </p:nvSpPr>
          <p:spPr bwMode="gray">
            <a:xfrm>
              <a:off x="5825728"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9" name="btfpColumnIndicator553398">
              <a:extLst>
                <a:ext uri="{FF2B5EF4-FFF2-40B4-BE49-F238E27FC236}">
                  <a16:creationId xmlns:a16="http://schemas.microsoft.com/office/drawing/2014/main" id="{C981BC6E-0C9A-4F0F-AB91-53FDF294CC47}"/>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7" name="btfpColumnIndicator881630">
              <a:extLst>
                <a:ext uri="{FF2B5EF4-FFF2-40B4-BE49-F238E27FC236}">
                  <a16:creationId xmlns:a16="http://schemas.microsoft.com/office/drawing/2014/main" id="{AD380D8E-6899-4086-8CFC-D052A2309D93}"/>
                </a:ext>
              </a:extLst>
            </p:cNvPr>
            <p:cNvCxnSpPr/>
            <p:nvPr/>
          </p:nvCxnSpPr>
          <p:spPr bwMode="gray">
            <a:xfrm flipV="1">
              <a:off x="636627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0" name="btfpColumnGapBlocker319247">
              <a:extLst>
                <a:ext uri="{FF2B5EF4-FFF2-40B4-BE49-F238E27FC236}">
                  <a16:creationId xmlns:a16="http://schemas.microsoft.com/office/drawing/2014/main" id="{D097E126-0CE5-4091-AD19-9AD724E7B449}"/>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720062">
              <a:extLst>
                <a:ext uri="{FF2B5EF4-FFF2-40B4-BE49-F238E27FC236}">
                  <a16:creationId xmlns:a16="http://schemas.microsoft.com/office/drawing/2014/main" id="{77A1CCFE-1E25-470B-99E1-6234422B8D12}"/>
                </a:ext>
              </a:extLst>
            </p:cNvPr>
            <p:cNvCxnSpPr/>
            <p:nvPr/>
          </p:nvCxnSpPr>
          <p:spPr bwMode="gray">
            <a:xfrm flipV="1">
              <a:off x="582572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560411">
              <a:extLst>
                <a:ext uri="{FF2B5EF4-FFF2-40B4-BE49-F238E27FC236}">
                  <a16:creationId xmlns:a16="http://schemas.microsoft.com/office/drawing/2014/main" id="{2C1E141C-D1C7-4231-A819-4782983ED0CA}"/>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146731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overall_0_132125925589755782 columns_2_131757079039411845 5_1_131757079039672931 6_1_131757079039793247 16_1_131757079039913223 22_1_131757079040043575 23_1_132125925312245647 26_1_132125925312245647 31_1_132125925312245647 </a:t>
            </a:r>
          </a:p>
        </p:txBody>
      </p:sp>
      <p:sp>
        <p:nvSpPr>
          <p:cNvPr id="2" name="Title 1"/>
          <p:cNvSpPr>
            <a:spLocks noGrp="1"/>
          </p:cNvSpPr>
          <p:nvPr>
            <p:ph type="title"/>
          </p:nvPr>
        </p:nvSpPr>
        <p:spPr>
          <a:xfrm>
            <a:off x="334963" y="1"/>
            <a:ext cx="11522075" cy="876687"/>
          </a:xfrm>
        </p:spPr>
        <p:txBody>
          <a:bodyPr wrap="square"/>
          <a:lstStyle/>
          <a:p>
            <a:r>
              <a:rPr lang="en-US"/>
              <a:t>From our investing experience, there are a clear factors common in clear winner and loser PE deals</a:t>
            </a:r>
          </a:p>
        </p:txBody>
      </p:sp>
      <p:sp>
        <p:nvSpPr>
          <p:cNvPr id="6" name="btfpNotesBox531504"/>
          <p:cNvSpPr txBox="1"/>
          <p:nvPr>
            <p:custDataLst>
              <p:tags r:id="rId2"/>
            </p:custDataLst>
          </p:nvPr>
        </p:nvSpPr>
        <p:spPr bwMode="gray">
          <a:xfrm>
            <a:off x="330200" y="6322060"/>
            <a:ext cx="11531600" cy="243840"/>
          </a:xfrm>
          <a:prstGeom prst="rect">
            <a:avLst/>
          </a:prstGeom>
          <a:noFill/>
        </p:spPr>
        <p:txBody>
          <a:bodyPr vert="horz" wrap="square" lIns="0" tIns="0" rIns="0" bIns="0" rtlCol="0" anchor="b">
            <a:spAutoFit/>
          </a:bodyPr>
          <a:lstStyle/>
          <a:p>
            <a:pPr marL="0" indent="0">
              <a:spcBef>
                <a:spcPct val="0"/>
              </a:spcBef>
              <a:buNone/>
            </a:pPr>
            <a:r>
              <a:rPr lang="en-US" sz="800">
                <a:solidFill>
                  <a:srgbClr val="000000"/>
                </a:solidFill>
              </a:rPr>
              <a:t>Note: Clear winner deals are those that delivered &gt;2.5x Money on Money; Clear loser deals are those that delivered &lt;1.0x Money on Money</a:t>
            </a:r>
          </a:p>
          <a:p>
            <a:pPr marL="0" indent="0">
              <a:spcBef>
                <a:spcPct val="0"/>
              </a:spcBef>
              <a:buNone/>
            </a:pPr>
            <a:r>
              <a:rPr lang="en-US" sz="800">
                <a:solidFill>
                  <a:srgbClr val="000000"/>
                </a:solidFill>
              </a:rPr>
              <a:t>Source: Bain PE database analysis; Bain Squam co-investment analysis (&gt;100 realised PE investments as of Jan 2013)</a:t>
            </a:r>
          </a:p>
        </p:txBody>
      </p:sp>
      <p:sp>
        <p:nvSpPr>
          <p:cNvPr id="5" name="btfpBulletedList819835"/>
          <p:cNvSpPr txBox="1"/>
          <p:nvPr>
            <p:custDataLst>
              <p:tags r:id="rId3"/>
            </p:custDataLst>
          </p:nvPr>
        </p:nvSpPr>
        <p:spPr bwMode="gray">
          <a:xfrm>
            <a:off x="330200" y="2020551"/>
            <a:ext cx="5495528" cy="3058136"/>
          </a:xfrm>
          <a:prstGeom prst="rect">
            <a:avLst/>
          </a:prstGeom>
          <a:noFill/>
        </p:spPr>
        <p:txBody>
          <a:bodyPr vert="horz" wrap="square" lIns="36000" tIns="36000" rIns="36000" bIns="36000" rtlCol="0">
            <a:spAutoFit/>
          </a:bodyPr>
          <a:lstStyle/>
          <a:p>
            <a:r>
              <a:rPr lang="en-US" b="1">
                <a:solidFill>
                  <a:srgbClr val="000000"/>
                </a:solidFill>
              </a:rPr>
              <a:t>Market growth&gt;7-8% </a:t>
            </a:r>
            <a:r>
              <a:rPr lang="en-US">
                <a:solidFill>
                  <a:srgbClr val="000000"/>
                </a:solidFill>
              </a:rPr>
              <a:t>relevant segment</a:t>
            </a:r>
          </a:p>
          <a:p>
            <a:r>
              <a:rPr lang="en-US" b="1">
                <a:solidFill>
                  <a:srgbClr val="000000"/>
                </a:solidFill>
              </a:rPr>
              <a:t>Gaining share: </a:t>
            </a:r>
            <a:r>
              <a:rPr lang="en-US">
                <a:solidFill>
                  <a:srgbClr val="000000"/>
                </a:solidFill>
              </a:rPr>
              <a:t>Outstanding, differentiated </a:t>
            </a:r>
            <a:r>
              <a:rPr lang="en-US" b="1">
                <a:solidFill>
                  <a:srgbClr val="000000"/>
                </a:solidFill>
              </a:rPr>
              <a:t>customer feedback</a:t>
            </a:r>
          </a:p>
          <a:p>
            <a:r>
              <a:rPr lang="en-US">
                <a:solidFill>
                  <a:srgbClr val="000000"/>
                </a:solidFill>
              </a:rPr>
              <a:t>Obvious product or geographic </a:t>
            </a:r>
            <a:r>
              <a:rPr lang="en-US" b="1">
                <a:solidFill>
                  <a:srgbClr val="000000"/>
                </a:solidFill>
              </a:rPr>
              <a:t>adjacencies</a:t>
            </a:r>
            <a:r>
              <a:rPr lang="en-US">
                <a:solidFill>
                  <a:srgbClr val="000000"/>
                </a:solidFill>
              </a:rPr>
              <a:t> for expansion</a:t>
            </a:r>
          </a:p>
          <a:p>
            <a:r>
              <a:rPr lang="en-US" b="1">
                <a:solidFill>
                  <a:srgbClr val="000000"/>
                </a:solidFill>
              </a:rPr>
              <a:t>Cyclical growth </a:t>
            </a:r>
            <a:r>
              <a:rPr lang="en-US">
                <a:solidFill>
                  <a:srgbClr val="000000"/>
                </a:solidFill>
              </a:rPr>
              <a:t>&gt; 10% CAGR for 5-year holding period</a:t>
            </a:r>
          </a:p>
          <a:p>
            <a:r>
              <a:rPr lang="en-US">
                <a:solidFill>
                  <a:srgbClr val="000000"/>
                </a:solidFill>
              </a:rPr>
              <a:t>Obvious, predictable in advance, </a:t>
            </a:r>
            <a:r>
              <a:rPr lang="en-US" b="1">
                <a:solidFill>
                  <a:srgbClr val="000000"/>
                </a:solidFill>
              </a:rPr>
              <a:t>strategic acquirers </a:t>
            </a:r>
            <a:r>
              <a:rPr lang="en-US">
                <a:solidFill>
                  <a:srgbClr val="000000"/>
                </a:solidFill>
              </a:rPr>
              <a:t>(including rationale for why they aren’t buying now)</a:t>
            </a:r>
          </a:p>
          <a:p>
            <a:r>
              <a:rPr lang="en-US">
                <a:solidFill>
                  <a:srgbClr val="000000"/>
                </a:solidFill>
              </a:rPr>
              <a:t>Meaningful </a:t>
            </a:r>
            <a:r>
              <a:rPr lang="en-US" b="1">
                <a:solidFill>
                  <a:srgbClr val="000000"/>
                </a:solidFill>
              </a:rPr>
              <a:t>operating cost reductions</a:t>
            </a:r>
          </a:p>
        </p:txBody>
      </p:sp>
      <p:grpSp>
        <p:nvGrpSpPr>
          <p:cNvPr id="22" name="btfpColumnHeaderBox444420"/>
          <p:cNvGrpSpPr/>
          <p:nvPr>
            <p:custDataLst>
              <p:tags r:id="rId4"/>
            </p:custDataLst>
          </p:nvPr>
        </p:nvGrpSpPr>
        <p:grpSpPr>
          <a:xfrm>
            <a:off x="330200" y="1270000"/>
            <a:ext cx="5495528" cy="559753"/>
            <a:chOff x="6361509" y="603116"/>
            <a:chExt cx="5495528" cy="559753"/>
          </a:xfrm>
        </p:grpSpPr>
        <p:sp>
          <p:nvSpPr>
            <p:cNvPr id="20" name="btfpColumnHeaderBoxText444420"/>
            <p:cNvSpPr txBox="1"/>
            <p:nvPr/>
          </p:nvSpPr>
          <p:spPr bwMode="gray">
            <a:xfrm>
              <a:off x="6361509" y="603116"/>
              <a:ext cx="5495528" cy="559753"/>
            </a:xfrm>
            <a:prstGeom prst="rect">
              <a:avLst/>
            </a:prstGeom>
            <a:noFill/>
          </p:spPr>
          <p:txBody>
            <a:bodyPr vert="horz" wrap="square" lIns="36036" tIns="36036" rIns="36036" bIns="36036" rtlCol="0" anchor="b">
              <a:spAutoFit/>
            </a:bodyPr>
            <a:lstStyle/>
            <a:p>
              <a:pPr marL="720000" indent="0">
                <a:spcBef>
                  <a:spcPct val="0"/>
                </a:spcBef>
                <a:buNone/>
              </a:pPr>
              <a:r>
                <a:rPr lang="en-US" b="1">
                  <a:solidFill>
                    <a:srgbClr val="000000"/>
                  </a:solidFill>
                </a:rPr>
                <a:t>‘Clear winner’* PE deals had at least one of the following ‘winning factors’</a:t>
              </a:r>
            </a:p>
          </p:txBody>
        </p:sp>
        <p:cxnSp>
          <p:nvCxnSpPr>
            <p:cNvPr id="21" name="btfpColumnHeaderBoxLine444420"/>
            <p:cNvCxnSpPr/>
            <p:nvPr/>
          </p:nvCxnSpPr>
          <p:spPr bwMode="gray">
            <a:xfrm>
              <a:off x="6361509" y="1162869"/>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6" name="btfpConclusionArrow901580"/>
          <p:cNvGrpSpPr/>
          <p:nvPr>
            <p:custDataLst>
              <p:tags r:id="rId5"/>
            </p:custDataLst>
          </p:nvPr>
        </p:nvGrpSpPr>
        <p:grpSpPr>
          <a:xfrm>
            <a:off x="330200" y="5307886"/>
            <a:ext cx="5495528" cy="1064261"/>
            <a:chOff x="5091508" y="1180065"/>
            <a:chExt cx="5495528" cy="1064261"/>
          </a:xfrm>
        </p:grpSpPr>
        <p:sp>
          <p:nvSpPr>
            <p:cNvPr id="12" name="btfpConclusionArrowText901580"/>
            <p:cNvSpPr txBox="1"/>
            <p:nvPr/>
          </p:nvSpPr>
          <p:spPr bwMode="gray">
            <a:xfrm>
              <a:off x="5091508" y="1540428"/>
              <a:ext cx="5495528" cy="703898"/>
            </a:xfrm>
            <a:prstGeom prst="rect">
              <a:avLst/>
            </a:prstGeom>
            <a:noFill/>
          </p:spPr>
          <p:txBody>
            <a:bodyPr vert="horz" wrap="square" lIns="36036" tIns="36036" rIns="36036" bIns="180181" rtlCol="0" anchor="ctr">
              <a:spAutoFit/>
            </a:bodyPr>
            <a:lstStyle/>
            <a:p>
              <a:pPr marL="0" indent="0" algn="ctr">
                <a:spcBef>
                  <a:spcPct val="0"/>
                </a:spcBef>
                <a:buNone/>
              </a:pPr>
              <a:r>
                <a:rPr lang="en-US">
                  <a:solidFill>
                    <a:srgbClr val="CC0000"/>
                  </a:solidFill>
                </a:rPr>
                <a:t>We look closely for these </a:t>
              </a:r>
              <a:r>
                <a:rPr lang="en-US" b="1">
                  <a:solidFill>
                    <a:srgbClr val="CC0000"/>
                  </a:solidFill>
                </a:rPr>
                <a:t>winning factors</a:t>
              </a:r>
              <a:r>
                <a:rPr lang="en-US">
                  <a:solidFill>
                    <a:srgbClr val="CC0000"/>
                  </a:solidFill>
                </a:rPr>
                <a:t> </a:t>
              </a:r>
              <a:br>
                <a:rPr lang="en-US">
                  <a:solidFill>
                    <a:srgbClr val="CC0000"/>
                  </a:solidFill>
                </a:rPr>
              </a:br>
              <a:r>
                <a:rPr lang="en-US">
                  <a:solidFill>
                    <a:srgbClr val="CC0000"/>
                  </a:solidFill>
                </a:rPr>
                <a:t>as potential upsides</a:t>
              </a:r>
            </a:p>
          </p:txBody>
        </p:sp>
        <p:sp>
          <p:nvSpPr>
            <p:cNvPr id="13" name="btfpConclusionArrowPointer901580"/>
            <p:cNvSpPr/>
            <p:nvPr/>
          </p:nvSpPr>
          <p:spPr bwMode="gray">
            <a:xfrm>
              <a:off x="7406837" y="1180065"/>
              <a:ext cx="864870"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a:solidFill>
                  <a:schemeClr val="tx1"/>
                </a:solidFill>
              </a:endParaRPr>
            </a:p>
          </p:txBody>
        </p:sp>
        <p:cxnSp>
          <p:nvCxnSpPr>
            <p:cNvPr id="14" name="btfpConclusionArrowLineLeft901580"/>
            <p:cNvCxnSpPr/>
            <p:nvPr/>
          </p:nvCxnSpPr>
          <p:spPr bwMode="gray">
            <a:xfrm>
              <a:off x="5091508" y="1420427"/>
              <a:ext cx="2401816"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5" name="btfpConclusionArrowLineRight901580"/>
            <p:cNvCxnSpPr/>
            <p:nvPr/>
          </p:nvCxnSpPr>
          <p:spPr bwMode="gray">
            <a:xfrm>
              <a:off x="8185220" y="1420427"/>
              <a:ext cx="2401816"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3" name="btfpColumnHeaderBox240393"/>
          <p:cNvGrpSpPr/>
          <p:nvPr>
            <p:custDataLst>
              <p:tags r:id="rId6"/>
            </p:custDataLst>
          </p:nvPr>
        </p:nvGrpSpPr>
        <p:grpSpPr>
          <a:xfrm>
            <a:off x="6361510" y="1270000"/>
            <a:ext cx="5495528" cy="559753"/>
            <a:chOff x="330200" y="603116"/>
            <a:chExt cx="5495528" cy="559753"/>
          </a:xfrm>
        </p:grpSpPr>
        <p:sp>
          <p:nvSpPr>
            <p:cNvPr id="24" name="btfpColumnHeaderBoxText240393"/>
            <p:cNvSpPr txBox="1"/>
            <p:nvPr/>
          </p:nvSpPr>
          <p:spPr bwMode="gray">
            <a:xfrm>
              <a:off x="330200" y="603116"/>
              <a:ext cx="5495528" cy="559753"/>
            </a:xfrm>
            <a:prstGeom prst="rect">
              <a:avLst/>
            </a:prstGeom>
            <a:noFill/>
          </p:spPr>
          <p:txBody>
            <a:bodyPr vert="horz" wrap="square" lIns="36036" tIns="36036" rIns="36036" bIns="36036" rtlCol="0" anchor="b">
              <a:spAutoFit/>
            </a:bodyPr>
            <a:lstStyle/>
            <a:p>
              <a:pPr marL="720000" indent="0">
                <a:spcBef>
                  <a:spcPct val="0"/>
                </a:spcBef>
                <a:buNone/>
              </a:pPr>
              <a:r>
                <a:rPr lang="en-US" b="1">
                  <a:solidFill>
                    <a:srgbClr val="000000"/>
                  </a:solidFill>
                </a:rPr>
                <a:t>‘Clear loser’* PE deals typically have one or more of the following issues</a:t>
              </a:r>
            </a:p>
          </p:txBody>
        </p:sp>
        <p:cxnSp>
          <p:nvCxnSpPr>
            <p:cNvPr id="25" name="btfpColumnHeaderBoxLine240393"/>
            <p:cNvCxnSpPr/>
            <p:nvPr/>
          </p:nvCxnSpPr>
          <p:spPr bwMode="gray">
            <a:xfrm>
              <a:off x="330200" y="1162869"/>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6" name="btfpConclusionArrow823578"/>
          <p:cNvGrpSpPr/>
          <p:nvPr>
            <p:custDataLst>
              <p:tags r:id="rId7"/>
            </p:custDataLst>
          </p:nvPr>
        </p:nvGrpSpPr>
        <p:grpSpPr>
          <a:xfrm>
            <a:off x="6361510" y="5307886"/>
            <a:ext cx="5495528" cy="1064261"/>
            <a:chOff x="-939801" y="936224"/>
            <a:chExt cx="5495528" cy="1064261"/>
          </a:xfrm>
        </p:grpSpPr>
        <p:sp>
          <p:nvSpPr>
            <p:cNvPr id="27" name="btfpConclusionArrowText823578"/>
            <p:cNvSpPr txBox="1"/>
            <p:nvPr/>
          </p:nvSpPr>
          <p:spPr bwMode="gray">
            <a:xfrm>
              <a:off x="-939801" y="1296587"/>
              <a:ext cx="5495528" cy="703898"/>
            </a:xfrm>
            <a:prstGeom prst="rect">
              <a:avLst/>
            </a:prstGeom>
            <a:noFill/>
          </p:spPr>
          <p:txBody>
            <a:bodyPr vert="horz" wrap="square" lIns="36036" tIns="36036" rIns="36036" bIns="180181" rtlCol="0" anchor="ctr">
              <a:spAutoFit/>
            </a:bodyPr>
            <a:lstStyle/>
            <a:p>
              <a:pPr marL="0" indent="0" algn="ctr">
                <a:spcBef>
                  <a:spcPct val="0"/>
                </a:spcBef>
                <a:buNone/>
              </a:pPr>
              <a:r>
                <a:rPr lang="en-US">
                  <a:solidFill>
                    <a:srgbClr val="CC0000"/>
                  </a:solidFill>
                </a:rPr>
                <a:t>We look closely for these </a:t>
              </a:r>
              <a:r>
                <a:rPr lang="en-US" b="1">
                  <a:solidFill>
                    <a:srgbClr val="CC0000"/>
                  </a:solidFill>
                </a:rPr>
                <a:t>warning beacons </a:t>
              </a:r>
              <a:br>
                <a:rPr lang="en-US" b="1">
                  <a:solidFill>
                    <a:srgbClr val="CC0000"/>
                  </a:solidFill>
                </a:rPr>
              </a:br>
              <a:r>
                <a:rPr lang="en-US">
                  <a:solidFill>
                    <a:srgbClr val="CC0000"/>
                  </a:solidFill>
                </a:rPr>
                <a:t>to assess downside risks</a:t>
              </a:r>
            </a:p>
          </p:txBody>
        </p:sp>
        <p:sp>
          <p:nvSpPr>
            <p:cNvPr id="28" name="btfpConclusionArrowPointer823578"/>
            <p:cNvSpPr/>
            <p:nvPr/>
          </p:nvSpPr>
          <p:spPr bwMode="gray">
            <a:xfrm>
              <a:off x="1375528" y="936224"/>
              <a:ext cx="864870"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a:solidFill>
                  <a:schemeClr val="tx1"/>
                </a:solidFill>
              </a:endParaRPr>
            </a:p>
          </p:txBody>
        </p:sp>
        <p:cxnSp>
          <p:nvCxnSpPr>
            <p:cNvPr id="29" name="btfpConclusionArrowLineLeft823578"/>
            <p:cNvCxnSpPr/>
            <p:nvPr/>
          </p:nvCxnSpPr>
          <p:spPr bwMode="gray">
            <a:xfrm>
              <a:off x="-939801" y="1176586"/>
              <a:ext cx="2401816"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30" name="btfpConclusionArrowLineRight823578"/>
            <p:cNvCxnSpPr/>
            <p:nvPr/>
          </p:nvCxnSpPr>
          <p:spPr bwMode="gray">
            <a:xfrm>
              <a:off x="2153911" y="1176586"/>
              <a:ext cx="2401816"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31" name="btfpBulletedList281930"/>
          <p:cNvSpPr txBox="1"/>
          <p:nvPr>
            <p:custDataLst>
              <p:tags r:id="rId8"/>
            </p:custDataLst>
          </p:nvPr>
        </p:nvSpPr>
        <p:spPr bwMode="gray">
          <a:xfrm>
            <a:off x="6361510" y="2020551"/>
            <a:ext cx="5495528" cy="3196635"/>
          </a:xfrm>
          <a:prstGeom prst="rect">
            <a:avLst/>
          </a:prstGeom>
          <a:noFill/>
        </p:spPr>
        <p:txBody>
          <a:bodyPr vert="horz" wrap="square" lIns="36000" tIns="36000" rIns="36000" bIns="36000" rtlCol="0">
            <a:spAutoFit/>
          </a:bodyPr>
          <a:lstStyle/>
          <a:p>
            <a:pPr>
              <a:spcBef>
                <a:spcPts val="1800"/>
              </a:spcBef>
            </a:pPr>
            <a:r>
              <a:rPr lang="en-US" b="1">
                <a:solidFill>
                  <a:srgbClr val="000000"/>
                </a:solidFill>
              </a:rPr>
              <a:t>Unfavorable competitive dynamics </a:t>
            </a:r>
            <a:r>
              <a:rPr lang="en-US">
                <a:solidFill>
                  <a:srgbClr val="000000"/>
                </a:solidFill>
              </a:rPr>
              <a:t>(e.g. low cost competition)</a:t>
            </a:r>
          </a:p>
          <a:p>
            <a:pPr>
              <a:spcBef>
                <a:spcPts val="1800"/>
              </a:spcBef>
            </a:pPr>
            <a:r>
              <a:rPr lang="en-US">
                <a:solidFill>
                  <a:srgbClr val="000000"/>
                </a:solidFill>
              </a:rPr>
              <a:t>Unforeseen or </a:t>
            </a:r>
            <a:r>
              <a:rPr lang="en-US" b="1">
                <a:solidFill>
                  <a:srgbClr val="000000"/>
                </a:solidFill>
              </a:rPr>
              <a:t>underestimated technology/business disruption</a:t>
            </a:r>
          </a:p>
          <a:p>
            <a:pPr>
              <a:spcBef>
                <a:spcPts val="1800"/>
              </a:spcBef>
            </a:pPr>
            <a:r>
              <a:rPr lang="en-US">
                <a:solidFill>
                  <a:srgbClr val="000000"/>
                </a:solidFill>
              </a:rPr>
              <a:t>Missed or misunderstood a </a:t>
            </a:r>
            <a:r>
              <a:rPr lang="en-US" b="1">
                <a:solidFill>
                  <a:srgbClr val="000000"/>
                </a:solidFill>
              </a:rPr>
              <a:t>penetration curve</a:t>
            </a:r>
          </a:p>
          <a:p>
            <a:pPr>
              <a:spcBef>
                <a:spcPts val="1800"/>
              </a:spcBef>
            </a:pPr>
            <a:r>
              <a:rPr lang="en-US" b="1">
                <a:solidFill>
                  <a:srgbClr val="000000"/>
                </a:solidFill>
              </a:rPr>
              <a:t>Recession</a:t>
            </a:r>
          </a:p>
          <a:p>
            <a:pPr>
              <a:spcBef>
                <a:spcPts val="1800"/>
              </a:spcBef>
            </a:pPr>
            <a:r>
              <a:rPr lang="en-US" b="1">
                <a:solidFill>
                  <a:srgbClr val="000000"/>
                </a:solidFill>
              </a:rPr>
              <a:t>Consolidation</a:t>
            </a:r>
            <a:r>
              <a:rPr lang="en-US">
                <a:solidFill>
                  <a:srgbClr val="000000"/>
                </a:solidFill>
              </a:rPr>
              <a:t> challenges</a:t>
            </a:r>
          </a:p>
          <a:p>
            <a:pPr>
              <a:spcBef>
                <a:spcPts val="1800"/>
              </a:spcBef>
            </a:pPr>
            <a:r>
              <a:rPr lang="en-US" b="1">
                <a:solidFill>
                  <a:srgbClr val="000000"/>
                </a:solidFill>
              </a:rPr>
              <a:t>Unrealistic margin </a:t>
            </a:r>
            <a:r>
              <a:rPr lang="en-US">
                <a:solidFill>
                  <a:srgbClr val="000000"/>
                </a:solidFill>
              </a:rPr>
              <a:t>improvement</a:t>
            </a:r>
          </a:p>
        </p:txBody>
      </p:sp>
      <p:sp>
        <p:nvSpPr>
          <p:cNvPr id="33" name="Rectangle 32"/>
          <p:cNvSpPr/>
          <p:nvPr/>
        </p:nvSpPr>
        <p:spPr bwMode="gray">
          <a:xfrm>
            <a:off x="10749976" y="6438786"/>
            <a:ext cx="118754" cy="122351"/>
          </a:xfrm>
          <a:prstGeom prst="rect">
            <a:avLst/>
          </a:prstGeom>
          <a:solidFill>
            <a:schemeClr val="bg1"/>
          </a:solid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216000" tIns="36000" rIns="36000" bIns="36000" numCol="1" spcCol="0" rtlCol="0" fromWordArt="0" anchor="ctr" anchorCtr="0" forceAA="0" compatLnSpc="1">
            <a:prstTxWarp prst="textNoShape">
              <a:avLst/>
            </a:prstTxWarp>
            <a:noAutofit/>
          </a:bodyPr>
          <a:lstStyle/>
          <a:p>
            <a:pPr marL="0" indent="0">
              <a:buNone/>
            </a:pPr>
            <a:r>
              <a:rPr lang="en-GB" sz="800">
                <a:solidFill>
                  <a:schemeClr val="tx1"/>
                </a:solidFill>
              </a:rPr>
              <a:t>Selective Deep-dives</a:t>
            </a:r>
          </a:p>
        </p:txBody>
      </p:sp>
      <p:sp>
        <p:nvSpPr>
          <p:cNvPr id="34" name="Rectangle 33"/>
          <p:cNvSpPr/>
          <p:nvPr/>
        </p:nvSpPr>
        <p:spPr bwMode="gray">
          <a:xfrm>
            <a:off x="6366074" y="2020551"/>
            <a:ext cx="5495726" cy="2259648"/>
          </a:xfrm>
          <a:prstGeom prst="rect">
            <a:avLst/>
          </a:prstGeom>
          <a:noFill/>
          <a:ln w="952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grpSp>
        <p:nvGrpSpPr>
          <p:cNvPr id="37" name="btfpIcon650479"/>
          <p:cNvGrpSpPr/>
          <p:nvPr>
            <p:custDataLst>
              <p:tags r:id="rId9"/>
            </p:custDataLst>
          </p:nvPr>
        </p:nvGrpSpPr>
        <p:grpSpPr>
          <a:xfrm>
            <a:off x="365718" y="1260164"/>
            <a:ext cx="540544" cy="540544"/>
            <a:chOff x="7439921" y="1142998"/>
            <a:chExt cx="1158705" cy="1158705"/>
          </a:xfrm>
        </p:grpSpPr>
        <p:sp>
          <p:nvSpPr>
            <p:cNvPr id="38" name="btfpIconCircle650479"/>
            <p:cNvSpPr>
              <a:spLocks noChangeArrowheads="1"/>
            </p:cNvSpPr>
            <p:nvPr/>
          </p:nvSpPr>
          <p:spPr bwMode="auto">
            <a:xfrm>
              <a:off x="7439921" y="1142998"/>
              <a:ext cx="1158705" cy="1158705"/>
            </a:xfrm>
            <a:prstGeom prst="ellipse">
              <a:avLst/>
            </a:prstGeom>
            <a:solidFill>
              <a:srgbClr val="947C5C"/>
            </a:solidFill>
            <a:ln>
              <a:noFill/>
            </a:ln>
          </p:spPr>
          <p:txBody>
            <a:bodyPr vert="horz" wrap="square" lIns="86817" tIns="43408" rIns="86817" bIns="43408" numCol="1" anchor="t" anchorCtr="0" compatLnSpc="1">
              <a:prstTxWarp prst="textNoShape">
                <a:avLst/>
              </a:prstTxWarp>
            </a:bodyPr>
            <a:lstStyle/>
            <a:p>
              <a:pPr algn="ctr"/>
              <a:endParaRPr lang="en-US" sz="1519"/>
            </a:p>
          </p:txBody>
        </p:sp>
        <p:pic>
          <p:nvPicPr>
            <p:cNvPr id="39" name="btfpIconLines650479"/>
            <p:cNvPicPr/>
            <p:nvPr/>
          </p:nvPicPr>
          <p:blipFill>
            <a:blip r:embed="rId12"/>
            <a:stretch>
              <a:fillRect/>
            </a:stretch>
          </p:blipFill>
          <p:spPr>
            <a:xfrm>
              <a:off x="7439921" y="1142998"/>
              <a:ext cx="1158705" cy="1158705"/>
            </a:xfrm>
            <a:prstGeom prst="rect">
              <a:avLst/>
            </a:prstGeom>
          </p:spPr>
        </p:pic>
      </p:grpSp>
      <p:grpSp>
        <p:nvGrpSpPr>
          <p:cNvPr id="43" name="btfpIcon384643"/>
          <p:cNvGrpSpPr/>
          <p:nvPr>
            <p:custDataLst>
              <p:tags r:id="rId10"/>
            </p:custDataLst>
          </p:nvPr>
        </p:nvGrpSpPr>
        <p:grpSpPr>
          <a:xfrm>
            <a:off x="6447523" y="1260164"/>
            <a:ext cx="540544" cy="540544"/>
            <a:chOff x="9987913" y="3461483"/>
            <a:chExt cx="1158705" cy="1158705"/>
          </a:xfrm>
        </p:grpSpPr>
        <p:sp>
          <p:nvSpPr>
            <p:cNvPr id="44" name="btfpIconCircle384643"/>
            <p:cNvSpPr/>
            <p:nvPr/>
          </p:nvSpPr>
          <p:spPr bwMode="gray">
            <a:xfrm>
              <a:off x="9987913" y="3461483"/>
              <a:ext cx="1158705" cy="1158705"/>
            </a:xfrm>
            <a:prstGeom prst="ellipse">
              <a:avLst/>
            </a:prstGeom>
            <a:solidFill>
              <a:srgbClr val="CC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pic>
          <p:nvPicPr>
            <p:cNvPr id="45" name="btfpIconLines384643"/>
            <p:cNvPicPr/>
            <p:nvPr/>
          </p:nvPicPr>
          <p:blipFill>
            <a:blip r:embed="rId13"/>
            <a:stretch>
              <a:fillRect/>
            </a:stretch>
          </p:blipFill>
          <p:spPr>
            <a:xfrm>
              <a:off x="9987913" y="3461483"/>
              <a:ext cx="1158705" cy="1158705"/>
            </a:xfrm>
            <a:prstGeom prst="rect">
              <a:avLst/>
            </a:prstGeom>
          </p:spPr>
        </p:pic>
      </p:grpSp>
    </p:spTree>
    <p:custDataLst>
      <p:tags r:id="rId1"/>
    </p:custDataLst>
    <p:extLst>
      <p:ext uri="{BB962C8B-B14F-4D97-AF65-F5344CB8AC3E}">
        <p14:creationId xmlns:p14="http://schemas.microsoft.com/office/powerpoint/2010/main" val="31383937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btfpColumnIndicatorGroup2">
            <a:extLst>
              <a:ext uri="{FF2B5EF4-FFF2-40B4-BE49-F238E27FC236}">
                <a16:creationId xmlns:a16="http://schemas.microsoft.com/office/drawing/2014/main" id="{E251505F-5E37-47F8-9F17-9EA8FE73011F}"/>
              </a:ext>
            </a:extLst>
          </p:cNvPr>
          <p:cNvGrpSpPr/>
          <p:nvPr/>
        </p:nvGrpSpPr>
        <p:grpSpPr>
          <a:xfrm>
            <a:off x="0" y="6926580"/>
            <a:ext cx="12192000" cy="137160"/>
            <a:chOff x="0" y="6926580"/>
            <a:chExt cx="12192000" cy="137160"/>
          </a:xfrm>
        </p:grpSpPr>
        <p:sp>
          <p:nvSpPr>
            <p:cNvPr id="65" name="btfpColumnGapBlocker834713">
              <a:extLst>
                <a:ext uri="{FF2B5EF4-FFF2-40B4-BE49-F238E27FC236}">
                  <a16:creationId xmlns:a16="http://schemas.microsoft.com/office/drawing/2014/main" id="{2C1637BB-A9DF-4B1F-AC26-24F895431994}"/>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57" name="btfpColumnGapBlocker565109">
              <a:extLst>
                <a:ext uri="{FF2B5EF4-FFF2-40B4-BE49-F238E27FC236}">
                  <a16:creationId xmlns:a16="http://schemas.microsoft.com/office/drawing/2014/main" id="{125B48BC-9D6A-4A6D-B735-E5E66826D7E4}"/>
                </a:ext>
              </a:extLst>
            </p:cNvPr>
            <p:cNvSpPr/>
            <p:nvPr/>
          </p:nvSpPr>
          <p:spPr bwMode="gray">
            <a:xfrm>
              <a:off x="9447371"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5" name="btfpColumnIndicator490235">
              <a:extLst>
                <a:ext uri="{FF2B5EF4-FFF2-40B4-BE49-F238E27FC236}">
                  <a16:creationId xmlns:a16="http://schemas.microsoft.com/office/drawing/2014/main" id="{AA2647FD-F8DD-4B9F-B9AF-E9E74A295B90}"/>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3" name="btfpColumnIndicator768139">
              <a:extLst>
                <a:ext uri="{FF2B5EF4-FFF2-40B4-BE49-F238E27FC236}">
                  <a16:creationId xmlns:a16="http://schemas.microsoft.com/office/drawing/2014/main" id="{5F847F08-FEEA-43AA-897B-6E407EF14B85}"/>
                </a:ext>
              </a:extLst>
            </p:cNvPr>
            <p:cNvCxnSpPr/>
            <p:nvPr/>
          </p:nvCxnSpPr>
          <p:spPr bwMode="gray">
            <a:xfrm flipV="1">
              <a:off x="998791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51" name="btfpColumnGapBlocker855534">
              <a:extLst>
                <a:ext uri="{FF2B5EF4-FFF2-40B4-BE49-F238E27FC236}">
                  <a16:creationId xmlns:a16="http://schemas.microsoft.com/office/drawing/2014/main" id="{E92FB361-49A2-4DB4-AE16-BBD70E24F357}"/>
                </a:ext>
              </a:extLst>
            </p:cNvPr>
            <p:cNvSpPr/>
            <p:nvPr/>
          </p:nvSpPr>
          <p:spPr bwMode="gray">
            <a:xfrm>
              <a:off x="7032943"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9" name="btfpColumnIndicator914095">
              <a:extLst>
                <a:ext uri="{FF2B5EF4-FFF2-40B4-BE49-F238E27FC236}">
                  <a16:creationId xmlns:a16="http://schemas.microsoft.com/office/drawing/2014/main" id="{B3FB2107-F6A0-4BC7-8083-A553069DF385}"/>
                </a:ext>
              </a:extLst>
            </p:cNvPr>
            <p:cNvCxnSpPr/>
            <p:nvPr/>
          </p:nvCxnSpPr>
          <p:spPr bwMode="gray">
            <a:xfrm flipV="1">
              <a:off x="9447371"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7" name="btfpColumnIndicator748863">
              <a:extLst>
                <a:ext uri="{FF2B5EF4-FFF2-40B4-BE49-F238E27FC236}">
                  <a16:creationId xmlns:a16="http://schemas.microsoft.com/office/drawing/2014/main" id="{714FD800-4622-4E4A-B576-B64D3DD47DD4}"/>
                </a:ext>
              </a:extLst>
            </p:cNvPr>
            <p:cNvCxnSpPr/>
            <p:nvPr/>
          </p:nvCxnSpPr>
          <p:spPr bwMode="gray">
            <a:xfrm flipV="1">
              <a:off x="7573487"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3" name="btfpColumnGapBlocker623805">
              <a:extLst>
                <a:ext uri="{FF2B5EF4-FFF2-40B4-BE49-F238E27FC236}">
                  <a16:creationId xmlns:a16="http://schemas.microsoft.com/office/drawing/2014/main" id="{5E9D88A5-98FD-481C-9A3D-A3A8F6D17C97}"/>
                </a:ext>
              </a:extLst>
            </p:cNvPr>
            <p:cNvSpPr/>
            <p:nvPr/>
          </p:nvSpPr>
          <p:spPr bwMode="gray">
            <a:xfrm>
              <a:off x="461851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7" name="btfpColumnIndicator196237">
              <a:extLst>
                <a:ext uri="{FF2B5EF4-FFF2-40B4-BE49-F238E27FC236}">
                  <a16:creationId xmlns:a16="http://schemas.microsoft.com/office/drawing/2014/main" id="{5DEA054A-09B4-4800-893B-A41D510A6D3E}"/>
                </a:ext>
              </a:extLst>
            </p:cNvPr>
            <p:cNvCxnSpPr/>
            <p:nvPr/>
          </p:nvCxnSpPr>
          <p:spPr bwMode="gray">
            <a:xfrm flipV="1">
              <a:off x="7032943"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5" name="btfpColumnIndicator151069">
              <a:extLst>
                <a:ext uri="{FF2B5EF4-FFF2-40B4-BE49-F238E27FC236}">
                  <a16:creationId xmlns:a16="http://schemas.microsoft.com/office/drawing/2014/main" id="{EE4DAC3A-9769-4E67-98B5-59E11237A30E}"/>
                </a:ext>
              </a:extLst>
            </p:cNvPr>
            <p:cNvCxnSpPr/>
            <p:nvPr/>
          </p:nvCxnSpPr>
          <p:spPr bwMode="gray">
            <a:xfrm flipV="1">
              <a:off x="515905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3" name="btfpColumnGapBlocker669925">
              <a:extLst>
                <a:ext uri="{FF2B5EF4-FFF2-40B4-BE49-F238E27FC236}">
                  <a16:creationId xmlns:a16="http://schemas.microsoft.com/office/drawing/2014/main" id="{F5996402-FA06-44B5-9043-11576DC0FF2D}"/>
                </a:ext>
              </a:extLst>
            </p:cNvPr>
            <p:cNvSpPr/>
            <p:nvPr/>
          </p:nvSpPr>
          <p:spPr bwMode="gray">
            <a:xfrm>
              <a:off x="2204085"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1" name="btfpColumnIndicator830821">
              <a:extLst>
                <a:ext uri="{FF2B5EF4-FFF2-40B4-BE49-F238E27FC236}">
                  <a16:creationId xmlns:a16="http://schemas.microsoft.com/office/drawing/2014/main" id="{6E9E180A-A3C6-4B5D-91DE-0BC00F6B8BD1}"/>
                </a:ext>
              </a:extLst>
            </p:cNvPr>
            <p:cNvCxnSpPr/>
            <p:nvPr/>
          </p:nvCxnSpPr>
          <p:spPr bwMode="gray">
            <a:xfrm flipV="1">
              <a:off x="461851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9" name="btfpColumnIndicator484874">
              <a:extLst>
                <a:ext uri="{FF2B5EF4-FFF2-40B4-BE49-F238E27FC236}">
                  <a16:creationId xmlns:a16="http://schemas.microsoft.com/office/drawing/2014/main" id="{7041DA9C-5DB9-4CE6-9F77-7BCF318A2F6D}"/>
                </a:ext>
              </a:extLst>
            </p:cNvPr>
            <p:cNvCxnSpPr/>
            <p:nvPr/>
          </p:nvCxnSpPr>
          <p:spPr bwMode="gray">
            <a:xfrm flipV="1">
              <a:off x="2744629"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7" name="btfpColumnGapBlocker168811">
              <a:extLst>
                <a:ext uri="{FF2B5EF4-FFF2-40B4-BE49-F238E27FC236}">
                  <a16:creationId xmlns:a16="http://schemas.microsoft.com/office/drawing/2014/main" id="{35772054-0EA6-42EE-80AD-DF88E805BD84}"/>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5" name="btfpColumnIndicator325106">
              <a:extLst>
                <a:ext uri="{FF2B5EF4-FFF2-40B4-BE49-F238E27FC236}">
                  <a16:creationId xmlns:a16="http://schemas.microsoft.com/office/drawing/2014/main" id="{F054C166-56EA-45DC-808A-090EAE1708A8}"/>
                </a:ext>
              </a:extLst>
            </p:cNvPr>
            <p:cNvCxnSpPr/>
            <p:nvPr/>
          </p:nvCxnSpPr>
          <p:spPr bwMode="gray">
            <a:xfrm flipV="1">
              <a:off x="220408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3" name="btfpColumnIndicator930538">
              <a:extLst>
                <a:ext uri="{FF2B5EF4-FFF2-40B4-BE49-F238E27FC236}">
                  <a16:creationId xmlns:a16="http://schemas.microsoft.com/office/drawing/2014/main" id="{26DEF197-12E2-4BFE-992D-EA6A472E4F37}"/>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66" name="btfpColumnIndicatorGroup1">
            <a:extLst>
              <a:ext uri="{FF2B5EF4-FFF2-40B4-BE49-F238E27FC236}">
                <a16:creationId xmlns:a16="http://schemas.microsoft.com/office/drawing/2014/main" id="{8625FFC7-5952-40BD-825D-AABEFE8205A3}"/>
              </a:ext>
            </a:extLst>
          </p:cNvPr>
          <p:cNvGrpSpPr/>
          <p:nvPr/>
        </p:nvGrpSpPr>
        <p:grpSpPr>
          <a:xfrm>
            <a:off x="0" y="-205740"/>
            <a:ext cx="12192000" cy="137160"/>
            <a:chOff x="0" y="-205740"/>
            <a:chExt cx="12192000" cy="137160"/>
          </a:xfrm>
        </p:grpSpPr>
        <p:sp>
          <p:nvSpPr>
            <p:cNvPr id="64" name="btfpColumnGapBlocker662133">
              <a:extLst>
                <a:ext uri="{FF2B5EF4-FFF2-40B4-BE49-F238E27FC236}">
                  <a16:creationId xmlns:a16="http://schemas.microsoft.com/office/drawing/2014/main" id="{72210AF9-88C9-4B58-9FD1-1949AEFB7185}"/>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56" name="btfpColumnGapBlocker710192">
              <a:extLst>
                <a:ext uri="{FF2B5EF4-FFF2-40B4-BE49-F238E27FC236}">
                  <a16:creationId xmlns:a16="http://schemas.microsoft.com/office/drawing/2014/main" id="{B3640196-94E0-4CA9-A95A-8AAD894F65EE}"/>
                </a:ext>
              </a:extLst>
            </p:cNvPr>
            <p:cNvSpPr/>
            <p:nvPr/>
          </p:nvSpPr>
          <p:spPr bwMode="gray">
            <a:xfrm>
              <a:off x="9447371"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4" name="btfpColumnIndicator929030">
              <a:extLst>
                <a:ext uri="{FF2B5EF4-FFF2-40B4-BE49-F238E27FC236}">
                  <a16:creationId xmlns:a16="http://schemas.microsoft.com/office/drawing/2014/main" id="{D7A9C1E0-03F9-46AD-8067-6D82CCDD2EF4}"/>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2" name="btfpColumnIndicator632919">
              <a:extLst>
                <a:ext uri="{FF2B5EF4-FFF2-40B4-BE49-F238E27FC236}">
                  <a16:creationId xmlns:a16="http://schemas.microsoft.com/office/drawing/2014/main" id="{AE7F93C1-2C00-4F5B-977F-373A069E974C}"/>
                </a:ext>
              </a:extLst>
            </p:cNvPr>
            <p:cNvCxnSpPr/>
            <p:nvPr/>
          </p:nvCxnSpPr>
          <p:spPr bwMode="gray">
            <a:xfrm flipV="1">
              <a:off x="998791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50" name="btfpColumnGapBlocker285899">
              <a:extLst>
                <a:ext uri="{FF2B5EF4-FFF2-40B4-BE49-F238E27FC236}">
                  <a16:creationId xmlns:a16="http://schemas.microsoft.com/office/drawing/2014/main" id="{86147D60-9B30-4649-B121-7C4CBB94229A}"/>
                </a:ext>
              </a:extLst>
            </p:cNvPr>
            <p:cNvSpPr/>
            <p:nvPr/>
          </p:nvSpPr>
          <p:spPr bwMode="gray">
            <a:xfrm>
              <a:off x="7032943"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8" name="btfpColumnIndicator570327">
              <a:extLst>
                <a:ext uri="{FF2B5EF4-FFF2-40B4-BE49-F238E27FC236}">
                  <a16:creationId xmlns:a16="http://schemas.microsoft.com/office/drawing/2014/main" id="{BD84BF07-C90E-4FB6-8560-771737932E7F}"/>
                </a:ext>
              </a:extLst>
            </p:cNvPr>
            <p:cNvCxnSpPr/>
            <p:nvPr/>
          </p:nvCxnSpPr>
          <p:spPr bwMode="gray">
            <a:xfrm flipV="1">
              <a:off x="9447371"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6" name="btfpColumnIndicator414054">
              <a:extLst>
                <a:ext uri="{FF2B5EF4-FFF2-40B4-BE49-F238E27FC236}">
                  <a16:creationId xmlns:a16="http://schemas.microsoft.com/office/drawing/2014/main" id="{004A9274-D8CD-47F2-9A0F-1B6B2C5D591D}"/>
                </a:ext>
              </a:extLst>
            </p:cNvPr>
            <p:cNvCxnSpPr/>
            <p:nvPr/>
          </p:nvCxnSpPr>
          <p:spPr bwMode="gray">
            <a:xfrm flipV="1">
              <a:off x="7573487"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8" name="btfpColumnGapBlocker791200">
              <a:extLst>
                <a:ext uri="{FF2B5EF4-FFF2-40B4-BE49-F238E27FC236}">
                  <a16:creationId xmlns:a16="http://schemas.microsoft.com/office/drawing/2014/main" id="{75A6D3A9-BD75-4ADC-97E3-1CB648A86BAD}"/>
                </a:ext>
              </a:extLst>
            </p:cNvPr>
            <p:cNvSpPr/>
            <p:nvPr/>
          </p:nvSpPr>
          <p:spPr bwMode="gray">
            <a:xfrm>
              <a:off x="461851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6" name="btfpColumnIndicator794581">
              <a:extLst>
                <a:ext uri="{FF2B5EF4-FFF2-40B4-BE49-F238E27FC236}">
                  <a16:creationId xmlns:a16="http://schemas.microsoft.com/office/drawing/2014/main" id="{74554581-DDB2-4D8F-8609-2DE81F0C320F}"/>
                </a:ext>
              </a:extLst>
            </p:cNvPr>
            <p:cNvCxnSpPr/>
            <p:nvPr/>
          </p:nvCxnSpPr>
          <p:spPr bwMode="gray">
            <a:xfrm flipV="1">
              <a:off x="7032943"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4" name="btfpColumnIndicator955514">
              <a:extLst>
                <a:ext uri="{FF2B5EF4-FFF2-40B4-BE49-F238E27FC236}">
                  <a16:creationId xmlns:a16="http://schemas.microsoft.com/office/drawing/2014/main" id="{1DC2773A-8863-4FCB-8967-0586C167E33E}"/>
                </a:ext>
              </a:extLst>
            </p:cNvPr>
            <p:cNvCxnSpPr/>
            <p:nvPr/>
          </p:nvCxnSpPr>
          <p:spPr bwMode="gray">
            <a:xfrm flipV="1">
              <a:off x="515905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2" name="btfpColumnGapBlocker861271">
              <a:extLst>
                <a:ext uri="{FF2B5EF4-FFF2-40B4-BE49-F238E27FC236}">
                  <a16:creationId xmlns:a16="http://schemas.microsoft.com/office/drawing/2014/main" id="{EBF8A8F5-9B4C-4E85-86D3-D329D9C8FB57}"/>
                </a:ext>
              </a:extLst>
            </p:cNvPr>
            <p:cNvSpPr/>
            <p:nvPr/>
          </p:nvSpPr>
          <p:spPr bwMode="gray">
            <a:xfrm>
              <a:off x="2204085"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0" name="btfpColumnIndicator384677">
              <a:extLst>
                <a:ext uri="{FF2B5EF4-FFF2-40B4-BE49-F238E27FC236}">
                  <a16:creationId xmlns:a16="http://schemas.microsoft.com/office/drawing/2014/main" id="{598C0AE4-C818-486B-B4AE-DC7CD7416FE4}"/>
                </a:ext>
              </a:extLst>
            </p:cNvPr>
            <p:cNvCxnSpPr/>
            <p:nvPr/>
          </p:nvCxnSpPr>
          <p:spPr bwMode="gray">
            <a:xfrm flipV="1">
              <a:off x="461851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8" name="btfpColumnIndicator648950">
              <a:extLst>
                <a:ext uri="{FF2B5EF4-FFF2-40B4-BE49-F238E27FC236}">
                  <a16:creationId xmlns:a16="http://schemas.microsoft.com/office/drawing/2014/main" id="{59E8219A-43F9-448C-B620-826FF3A881CA}"/>
                </a:ext>
              </a:extLst>
            </p:cNvPr>
            <p:cNvCxnSpPr/>
            <p:nvPr/>
          </p:nvCxnSpPr>
          <p:spPr bwMode="gray">
            <a:xfrm flipV="1">
              <a:off x="2744629"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6" name="btfpColumnGapBlocker206983">
              <a:extLst>
                <a:ext uri="{FF2B5EF4-FFF2-40B4-BE49-F238E27FC236}">
                  <a16:creationId xmlns:a16="http://schemas.microsoft.com/office/drawing/2014/main" id="{8119FF12-B8AD-4F55-BC30-A556126E6C6A}"/>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4" name="btfpColumnIndicator348747">
              <a:extLst>
                <a:ext uri="{FF2B5EF4-FFF2-40B4-BE49-F238E27FC236}">
                  <a16:creationId xmlns:a16="http://schemas.microsoft.com/office/drawing/2014/main" id="{6B96D498-7D81-4366-9C45-5C03F08E3CFF}"/>
                </a:ext>
              </a:extLst>
            </p:cNvPr>
            <p:cNvCxnSpPr/>
            <p:nvPr/>
          </p:nvCxnSpPr>
          <p:spPr bwMode="gray">
            <a:xfrm flipV="1">
              <a:off x="220408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2" name="btfpColumnIndicator562403">
              <a:extLst>
                <a:ext uri="{FF2B5EF4-FFF2-40B4-BE49-F238E27FC236}">
                  <a16:creationId xmlns:a16="http://schemas.microsoft.com/office/drawing/2014/main" id="{7CE7EB71-B25A-4C44-9D95-2CD8C30CE4AF}"/>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1630822"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overall_0_131758140012147399 columns_5_132126691222084426 4_0_131757079057716268 82_1_131758146869134911 91_1_131758151196330520 10_1_132126691291370265 14_1_132126691291559753 17_1_132126691291719346 20_1_132126691291899291 23_1_132126691292068836 </a:t>
            </a:r>
          </a:p>
        </p:txBody>
      </p:sp>
      <p:sp>
        <p:nvSpPr>
          <p:cNvPr id="2" name="Title 1"/>
          <p:cNvSpPr>
            <a:spLocks noGrp="1"/>
          </p:cNvSpPr>
          <p:nvPr>
            <p:ph type="title"/>
          </p:nvPr>
        </p:nvSpPr>
        <p:spPr/>
        <p:txBody>
          <a:bodyPr wrap="square"/>
          <a:lstStyle/>
          <a:p>
            <a:r>
              <a:rPr lang="en-US"/>
              <a:t>“Warning beacon” example: </a:t>
            </a:r>
            <a:r>
              <a:rPr lang="en-US">
                <a:solidFill>
                  <a:srgbClr val="000000"/>
                </a:solidFill>
              </a:rPr>
              <a:t>Underestimated </a:t>
            </a:r>
            <a:r>
              <a:rPr lang="en-US" b="1">
                <a:solidFill>
                  <a:srgbClr val="000000"/>
                </a:solidFill>
              </a:rPr>
              <a:t>technology/business disruption</a:t>
            </a:r>
            <a:r>
              <a:rPr lang="en-US">
                <a:solidFill>
                  <a:srgbClr val="000000"/>
                </a:solidFill>
              </a:rPr>
              <a:t> - Case of French Set-top-box manufacturer </a:t>
            </a:r>
            <a:endParaRPr lang="en-US"/>
          </a:p>
        </p:txBody>
      </p:sp>
      <p:sp>
        <p:nvSpPr>
          <p:cNvPr id="5" name="Rectangle 4"/>
          <p:cNvSpPr/>
          <p:nvPr/>
        </p:nvSpPr>
        <p:spPr>
          <a:xfrm>
            <a:off x="801267" y="5364707"/>
            <a:ext cx="10589474" cy="1059735"/>
          </a:xfrm>
          <a:prstGeom prst="rect">
            <a:avLst/>
          </a:prstGeom>
          <a:noFill/>
          <a:ln w="95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lIns="91380" tIns="45696" rIns="91380" bIns="45696" rtlCol="0" anchor="ctr"/>
          <a:lstStyle/>
          <a:p>
            <a:pPr algn="ctr"/>
            <a:endParaRPr lang="en-US" sz="2400">
              <a:solidFill>
                <a:prstClr val="black"/>
              </a:solidFill>
            </a:endParaRPr>
          </a:p>
        </p:txBody>
      </p:sp>
      <p:pic>
        <p:nvPicPr>
          <p:cNvPr id="8" name="Picture 7"/>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38519" y="5320336"/>
            <a:ext cx="1444927" cy="641548"/>
          </a:xfrm>
          <a:prstGeom prst="rect">
            <a:avLst/>
          </a:prstGeom>
        </p:spPr>
      </p:pic>
      <p:pic>
        <p:nvPicPr>
          <p:cNvPr id="11" name="Picture 10"/>
          <p:cNvPicPr>
            <a:picLocks noChangeAspect="1"/>
          </p:cNvPicPr>
          <p:nvPr/>
        </p:nvPicPr>
        <p:blipFill>
          <a:blip r:embed="rId8">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10174347" y="5154484"/>
            <a:ext cx="780123" cy="973253"/>
          </a:xfrm>
          <a:prstGeom prst="rect">
            <a:avLst/>
          </a:prstGeom>
        </p:spPr>
      </p:pic>
      <p:sp>
        <p:nvSpPr>
          <p:cNvPr id="29" name="Rectangle 28" descr="Enter Chart Description Here:&#10;&#10;End of Chart Description&#10;DO NOT ALTER TEXT BELOW THIS POINT! IF YOU DO YOUR CHART WILL NOT BE EDITABLE!&#10;mkkoexcel__~~~~~~~~~~False~~False~~Falsemkko__4HooU0THZk28POP9trq+pbTvvzd/gcV8t56cq85kb3NDTsUhojRA0EsgEHHMH7oYP1SYpn09ysXVivguJdhTvfyVMsBLTGvcX7WPTor/CmV9WzVfHy8CnMUuNyY3ZV473ScLfQTvveA/j0bn2fyJT/1XWBTdM9AhF+ExlJ/xLQzBZfiIiuQBaQzIGWXVDFoem/VVWHtmDjiHMMB8tiU/YAT4cAsDAt5I+/pGCv1859PdWzkv8Y3HKgGeV+zVZb2M1nbl7E0h9kxz897CCXo+H6/YX/7xJtCZyvwktxeKzMaI8x9mM9YLBgz6DuKF6Th4/kC5X1q3awX/nC1Gqh1diSpIoWBub2uVNwa0GH74z7ewrTlj93WKArRpUBpsZF2V72IbuPxZkEqlL2Lf78MdcrP9btx/okCf8IzzY8lv2jvfN3rRIkVcCB5JpMJnncM7f2FMSaa59+pMQ2QCObGGZfYVSKkjozhkI5BjXSOkf5atnxcSP3cYQlwmFFqXzeSgcIpmPYVnqxejdwDc9zSJXCskukf1Jpcs7S6N29CtcJM2xjOjRdIA/TdcB5T05pZkIgmkZYsBfXjdC8lw3in5HBuELKj1JrAnnCFzD+enodRNFc3N3VoboofEopP52wEdU6HnhxAnlyVQ1Mz+AsZ9CGocheINGaaS2IO8vNiFfJe+Z6f6f9HZF5TM3tAM98cAT4SMTujKF39osiLI9u7UtAbKFoOdgDthLjXIpz7ZqU1P89htvyH7kL8TjxHrByYp0HeHhuE5sKYNJkHpKX4KfLXpNrEpQEpxeuGiO17cnu8QqnESrgwEJNFh+xOazKHvMKFnc0ExpuFeGxadxVzFCDH1lRokZtaBciZXHVF9F3pPF90wFxU5MmNBu5F/hROG7u2KVCF9LwiOTEQhhKmkOZHf775ycXyroj6axb9vZw/w4yMM2Y41kvYIbTuXmnAAEfe19UZ1+rP3rqN+128x0Fnq+RuiW50wBJRfB2XBSQJLSNIjOTiYUhZVzD28xj0NsEic3iPmxBm7BGfsRBXk/Xxa8H1GROc6e8As3hJaD1v/WgL62j7YsxItxSk/rfZMmh0OGFIlwxZ/RybPqnr7bgzvJhF4HpT29+krCRE5M2pUpp5qaV1x/aOi8SNNy4pivKCcpitUq1UkEnDPtcj/KOEnVtBGKmliuUfdLHeMQnL6OzFaYG5o8oGiL3HfozHVxpZPdzK/KU86TreskehnOl8gyxoBp1vdxMqQ21VLZjYeHJo2ZvR7ex1+kLDwMCFxRQw+OxNLpkf2Brtls2HznCh/B7UqxJ+A/Y7yqTjGxrG661aYJvFeybJNS5JDHgvclwIwGK23qMBmMh2M4DKwY/7cu5Ajk5rZIKj63W6Js+0KbQKQ/uoYPd5gtHokB0x+b/+krXJetkmrp7EpJAblA7wJlcztbGMorVbNUXlVC1cnEJi4Ke9n8v1TW2Ir5vUPWBuhoGUjA+NAF6yrEUpj23AW58shR+wgnValmh1PHqtna9XtdfSsmIeEyj7z47sa96X0XnoDO+VWgEKyIC2WuNn7GsJArUu1GXDDge54sr2Ra4XrrQfq+KVZbDj8Zy20DEnF1p5RH1LBbp1wk3pDJ6uQB39IMQrG2iy+rGMt9DRSue0olabQYqMMc76UO0kVL74WtgssWHgcKQLRvNM5/doADZ+I8bCn2PU00XLcGxvIbuAEPfoCwPd/qBm7H+r+sbS3+zNpdaf53/yBPc+I9gSLDlr1MkvKpsic0UICgJZjfgQQ0/AADUPygLmDMqytDKY/o3J2ykiWfa8e0YNcL0OxMTn35KSd/PFsONjGkUC8ErlDTSiNlZkuXMjNY7Q0PTXFM7GSN6LYTvPsKPsCZZ2qfDATBabuiI8TFAVG4Mfp/ZcnwMVKt5OiTp3Uti8GNIemN4wKAgNE1IJHjlGH1rsF+8AG4spbpn902gjPL3NTdQvTSvYU20BNsg17uuiaM+nDpmYkIysi1D59ZLmIivm/6F/XXWoMeLVlPtWUZZzy4tOpo7Xq6Xh4l7F3lraLHXtn7WNHlcJ8owM60+J707aiVjBprwC/CMYKLrBEahHOHUoMse/xphpcdalCm1Tq7k3b60V6BvdTd+buDV0ZG6zFDzKi/fuDVu3qs2Lzk2wfKk1YyyhCYRM1shGrVgsPdLR0W1HJAlw/sa9HFGCrF8KuxJddQtVeASdUROroFbi3Hzm/i1W9kkQzkqVJ4POfdPimKfIl/LJRpKysjkLvhyFo71wS89M10q5aQsigxNONYUt8fyb9hnIOhHkGTphOz61cAfpgIHUYmKNs7LnuBy2YKZc8YZOn9FMRWjQV30s6jAcf8ZgYZUmXBW10+UfM71IuLMeQ/j+JIIgJ3NMHttPd4OhGpS521U6sVj93Rl4iSaGscBlcH3wrqmhy1pXXH5pdjdqfrYESyUkdHzKh5jFFWeeluq63qxPMttiWOqaK+2hqiTrxyLf1hwanD55o8g8TScabrtC3LBF8Q/MsgpsIcZ8fMw7Pa/vhPPf2CbB9UHUzyZ8nIY4oSWL566W9iBDEIXZOGRvz5xrq5HoXEYUOWfndvh+OB8dZceb9z4ArrzAZ5sL7qqqDZie1JTGjhh5mbc4hxffu9q9Ki67jsavQFUWzokwMJ7XxUFJKv/QucySNLRkrSMvNtJ8DI6kx07T3rlpq073FiSwihCFbGGXMR1HvY4hjGpNQtkP/bcD2rBnMFfsL3SAM/x60POOLbjQjQ9HSmKkfUqhZyhwigGr2gg4lNrJD84npFF6V/6uHayF8oFBHMLlfah3pM7RNR5dhKhkWM1hZMUGiOcrHUsGb3YgPOhPm4esAox02Z5USvxY2i5ZXN+KtwQKwk+IDkEA39gN91s5Q7y9ghhjCE2lBZVOLMQJx4XdGOv3oxbKICxtng/WNbS6tgHI5rRHUceKSau9jpGo6flpo5w6hEv7anC2Dmqx902upfZdhSTMRKLMt2z7I3eyoMHIJvzUukVoTM2s8UsK7xuvtOY803nBISHRGKJQB1yFBnkRZZHsbOby8DpSSgNCO4ZT9+9pc7GSqmzWARZWBDnn2IpjzSyhOvUKvyIgtkTsXnX/gkxKNtE1rP9mM/p7gY1fI+GBt/sPHQEQ1d/N6fS3NhP00E0j9ZEOkQlmX93Magjsjmm1PgPEsU++eP/7TIyWGQqMZFDnKQoghVKDlkRKAk5eotM8cym75cdRd/5jrUlc7tJ+ocq/SJJ9gNfZMbaxLhzlM4tFMIZcGD9d86UwplwbHZLzqGRbnkZTma8qxNJEdaeKxFvXm2lu6/dByoQ7Edve4Wr0R0R5ObRc3PxfC0IskbBBGt5AvvGSUUf+yfMUAqHziiHvRIKEM8V+/5Iz3NdIOMM2RNu2Bsxq1YzSI2UbwMUvguaaDnc8WeB7eFs/nO6jwcxpjPsx3nUmHTBYKUebSF7TySOGAMWIXPMDW5ohSRNuoJxqOodv4yCrKCB+VfeEww7197Rm0l6cHzErN0VW5OGS8AbqbCw6FdEq9AlpvjaAL8+pZz4udEk2HJQIaO6q7nN4JOgjiDZydXpX7PufLYc4eqaFACaoNaul07WfEbclZ+A7atmGKSONMfJiUR3DaAP3j6SskfLCtpeArXPlu3TVTh+3AlIau31eXi+boTwEk2NTwQTsGW42+d7grtc2UZKEVjeCR1TO7ihE8e7ToM/Q4iltFBi2wvEEf1+NYEV276I/xjUhYYjoVRfr/8mxVZl1iur/46dwJF99NOkivGEhm7BGHOLFY/Gkt8CO2s32LQshmAfVCG3XosP8WncdBSAhzWy3Xh3TVSmk8KwDzwD4K/+eslr7180F41QbLyRSyiA3/8/IBuorD7syB5wICmrIWuUdNhbKooz+YUp0vH6bazbUGoI+c9yt1WRPLEf6euDy0DLdj5PlnxVD2dO3301KA0gO+FBb/NJsPcHFoSJssl6Sk+iWl0YafhEftkYT1VMTcMDT0VE3UrHXYUf2m8SDXqT8hgTO6ojmuvkiSSckAZo4OEVb+CiTerDW92xpgz8kOzHCd/Ji3//UAmA1SbjGOzW8A2dFGigE3DAyUsZQrBMFFVQUDAoJAPw9mI68LqHHEEw+Zc07jbatocpgdTWTm5UeYNvqEx7UjAxgdq2CT77d82lJX5Dy1EcbxhWXzHsFR/vMY1jyMtsdgpWqouO8Gk7k0JWaSsbdVtjtuPAIuLg31Fda6tpapOojsB4KBSccjxwv7509affQDnv/CZ+x8iFKr9cR9OHdiCs6T8TkphD4OlH/W3ej566A4MKl+ecpYmzUMZ9m9FvkT3ugPm/HvcR5Hx+aHWPKjOdIjTq2vkM87jKiPeetdmnfVlqQTavMVOK4/97HYegPJMmsepuqqtDg+pidNYZjs4T/HqGm+z9sUg+iNxtn38tCbIz8ibdD2anlVR07IBv8xsqx0JScW158i1NJMJ+oD3skQpyvYnnmEv5sJUtONpCBt6/psN11hO9xY7ha1chy4qcAUJak+P6ZPMH0WdBpTzzcE0exLonssi5JnYM05BLd7ldVVBvrWvjKGAT2GDbj2eKoMGgFe2NnrjvfX3lmGkXq9ldwAm39OdMr2yASUp9YeI+F3JhLvkb8DRCEFqfvhj494+YSZyy0NBV8tgr5HaUAaRZDf1FqWePnGIh+bP3PD9tKwLq4U/UwezARDE/HjytpcWukeXSlhvhwmrF7Sd/dbJV/fMqPIi6uDV/2Lw0+6Ot1ZMXJ9NTngVB7GW1+HdmoK5vDiPGE1d5wnz6JHK9iiRWxLD2fBg+5mfzJOyVgcLlCMELRkhwZWXm/7z51v/E3VsVeaHwj593nHzN0QE+x6l+T89jBTjoMUpxZsCl9AV8hL0xt67QlKqibQYBPrQAL5gt/P/XttnE5GrgSh4hW51onqMvDDSQvQERvbBHM4RYu8w6z04h7dIfvgAQfLQHCMZfjJnvwmowI4A9vQYabz9RQgaTAy5uRE1eMvJH1NArQ/4O7XqP0Xx6V+WeUeAa0UPO3VVvamu1OlCXoaztaD+p50vAp00FalPEnLK9h3j3RjlwY55ukR1VjdAAs75O+a4hP+Vedsk0odixJVaBOf8rkZnyHyj1c9k2DSLXivxOYfpRuZ/BJHU2NE1TygG3cEhhMVoSghGUFIKLHZRsqnfpba5ESFsnU5Zq9YnBZS8aZ7Royu91FsOJCtLLU+7dLONXkbCz5Ecbq9znATokTQJE9n/GAmrjGViDE3g8FGaSSX3+x8dA3oUh98dhrWejIuv+AAcxTrDw94tailTNPxBfNpBekq7Tz/7oTxOFvP8koGSO1HfruHpSNZZg+7as+yeVeWEZIcg73hWnQ/Ok0z375Gp4UXddb0IM144Du8PW/IwzYV5arirs+iYkiMro+JLdkiTh5CV6cxPxQ+0m/eQraKuWcPl3Ih4zZMF9DEcfZv9QhVvhzuFpKD93dXWwgNzmLV3snVU8CwRsQCa2fe39ZPOKykSgXImLpEHZERg32/NWnfToUNU1PaUIUsrgO8oRtFRa7KoG5ntlXFoJzkhuRUvlIn91+mX4fN92oMB26JplYFIMjBGb18QpoFB5WLXmwFLdyF1d36TKvyofWadnRCNnzJ966vA1uSMpP5VHmsUopVwMwsTWVZR8B50eR7hXfHq1UyLR6VkS4hG7cdJCVtUxYJOg95xF1hRnGbttykFJTzNiTEfrvkqVoAuLe9QM+44f8CkiQI5D5YMSbtGfNZxsnUSdvCJ/uGj0DbHtlTw6/S8mD16tqDsoIH4jvo9PvgA9FLpBz70mpN6r6jIarcYZRqvijVe2Ru70SFPdsysCfFS+JoUAsac2nkpGsPSH8WoKjnySSj92bT5IdNp78DKFIlSR+18mcP2Gsid7lShgXib1+4eyamh6laQsjHzC2aoiZy1W1/mRxFCUotQG+uFneaiRyvo81GlHFQ8d6Uia6M8HvMTtNz0GIpr8mNlKpo9b8CTAOFis9Qxwj4VU7ZJwppVhk8Gv4TXZ/AUTEOSeNLmgae8KMxcVN4uI3S1cPBm8jcN5Oosf07Rc3pJ560E6IAS/vn/QAkDBAhqd145Lssm7XcPD/XzVM5o2LfrQmLhRGdauHCV7A8XiNId4GJO/0oeIHn3OOi2fU9JPpksE6SUxDHb3hz3kkMz+BrqXaYnzLASejeC12mbAWKpOD3c/17QkpbQ2QX+LfuYLpVFSoZflAc5+ZFo/syadjNUQK1MUHFxgRfngAqEMZI0Cav0pSUeYIWPq6wM5XPSnVva57X95F96kHYSrnYg8+yHaEivlFUf7t6IDw2BHWAJISGjZMlWGvlSxCF9Gsdgm9pltGnhvEC515R892M/z6FyQRwuDgwMu460NeZielsdWxLANHwosRwKJkZLLE2tchE3xEupC3/MMbgEEiXn2OMwcMHPQ55G2VQJjIVmf52W1oeO/drTxBBpOw86RwyA2+Gni6cXqFyEwqU41YtqZRbCyuvOWPJnsc1xECAbJoMWB5+BSuWR2JEcjxs74xTUsOcWx3D5zn8POy0Yzm+fFDKHVa5CAM0b7DdyWL4S3aes1XkMLCsv+PyRo1RufmVR8dMm+/lJMVhMFgWS0dxgKf816Qgbkry8FW0FgVba9unK0hIQptXqz+jjRGiDSAtdnhJtNg1Ez/3Dqg+8oI4tQJEHHq1ad87vawTm92HX0O0Mo9EI2w2gTtaN/Zjj5Pc4VXNhpopN7nsXrcnSK+8L4wPFCbbcW4dh8ccHTZhx2HtJAAuP6nkUbeHjP1QHMbQuzgYCma+iSR9LONwC7Uf3bw+jT8OLbd3fKKJ6thccBornm6ZZenw7NFIUmtW0Wz9lw5CtVjwV2t0DBjw6ZMAmmv16x1zr5//FP0qir5+lHyb/APSp93YtRuPREvvlywEvsQqf/bYY0Fe/6qFMjIiybD8p3EhLzOws/rk2UhtiJCg1s9m2LfX7HXtMoRVObvt6phEOuScopreBbfMqEW17o9kg+5OV+jnKjlm5/CYuDpW4bINyAaZE6EWdFQmYow9DDb+TTI46Fa3P3z/Z2pTne2qmYwM4qOHk5bkB+j2KJEJP2/0/m88ZZwNMNnMkIPUt7lKWKRcI80S4Q9BOuXkRqBUFiMrFAM4w/QVI5/GYwtaFn+h1EamatxTrTr2abE+1JIQdjhXYtoGCGzpe3KbU0TYfVRsyGP7FL+D9hBXGaY9u98j00KY6UpnKtBG7fljoW/zTM4cSo2CX3tPTFaclSVS8DNqDxoo+/fGl0Wis9vfxgQgW2Y/DGZFhs55tvGu/phrH7TT5gjD8xPEQS0EDOGkuaugsNwC9hbqqFTBhsE5SqsXeUHveI0yah7SZttE2T+tZmutmZgkKsk9eMS0tDjf/V25PpDWTudW4aMm0xH7xKpYfokoEiOBfsfLSZ8UZ49e1Kaqhu+jjwQffyKfrbp61Ct8stbQgnokcI1XVAY4he/EGfbeB8QWidd9qbeKLx8EiSIOA+JVFZT0tUyfXxMRZ94RsPGZys23v5kN4XWOnoFKdHAOkgeQTMkkpknWhabAgM1+iF78yUFsaKWzspxxvlNEhuvSDk0VvY5G9LzZJt5qTmsSyP+b8TRMxiyN/zE5+/E/MBZwpVvv7ArKK6vHSu0pVRQ2nSOFDe+j0d63nezc60FDkriDCyQfHeLKHPjloBVLkwOfgd1TVwlavepGLQusU+r7SUAX8amATd7hbDgxH9oyguwkk8gn0tpDQvWnID1AxyzVsm2u2X4pMQ21FRWLkInQhE9Zm6sOfap5nL6j1iql+Tq4v86gF8lvSQ3nSxFYvrBRW2ivyFD6390hN2ARZW+oYPvXJdmSdYYCf9RfdPd9TpGPFxodjh1sdqWtSWoJuMizStDVQVgsQAQXsjJmvMwZ7SPMYwFCrlEXNTEYLiZFYNNjX9C/cMX6ahWV01Doi6qHpz/fJ/+qZP8l+YU7xXU5BZ0zLyt7p/tM7BCqe6cIf6UpoQqePPGptQp4tDpSoR4WcAjtj8HzxRUpscy5jCzTN2GlyPChJJR75/s2AaewrUdAcCHTBn5WkFZqraBNlzvTR8KtqHT2VBefsoON4g/ADLkKVN0XNCcgLViDZ+S7BlakJN7TDeuDUnxtn9M8DtFj2PYt1E0qxgoIFZoqABORFcbn5fmU2RixFJ7E8yAALeydFRqbJCR+jGceA86li5Nim5tEVKgAeBMb6sYa0ONonERydV9WnpysJxLGEvmKEw5wUWRfOWRhNk6OL5pZBwUeMU+uAx9uwtYewu+67VwE7MgfBhaOSRPrgKSai2BK/pFuU2dYRcIDcTDHQzfLvWhi/G6m3zjvDILmqvANXc+HB3yUieOfkB2PiXGAbrykQxb8+/wt+Lo3+RGf01GyBXeUfEsHvwx+9jY63r4OpnIv3HJrWCe7GFAFz+U6jz/U7xfLgVF+UfhOKu6odXeNu7vrxzp9QrZ5kjgDz5eBZZhzjRtNnFeUDdFmUm025WjyD5u8b/ks1rOLG85IkuA1lMdj4Ky1JnDaN+y1bnE0dpOPL8uglQGQsitFvAbtJf47BWp1ss4cluJzdZog+xYpi025Gp1WprH4cFRzB5QGbbwcefW7A2Oxd3zpKd1NohDj8eXmgruVRBIZ7kQvYjuENxlqHUzTjkH0dPeExvyk6kD5n1dx7J8lI6a7ZPr0MBedDMZX+Qg71T14YvtN74dhitci764FP50UhYywO0z5nqj263UXurwMgnV3WHTLj+qD31cEUmrdHRI3pMtU20O6WaYRWex/xG1k7KFDaZXSq183W7Zx9hq/8hFa6hHRF2KwYQw9K6Y5Lwdgza10jkTNYDeVFdRPD4bWgwGcbx4+QoJfhH/D0pkG+CMA0yhywPPPXq69OkIhloLAS8Wz2RfGwC9e19Kl2sK9+CLFmqZYu3aThlDLdzALfvysdU00xuJuxoQ1JE7QEjXg3I/C0+LD+mDhN4eQZ4b07jrx8cpQGkVHT7gB0ISZXp9s88vvxn7SsVHtZ05fsfaPtTIFs9xbYlzLSdrM3D7ydNSnGq0x1prsfLrgIe5pKLkne1MwnIcVDsBvHydNTkPKXiW0xVtDGdbOiBHpfjzw2NaE6DOQCYrn3V5lMGvu34BLuwmQfLL+YE6fThoNKO5kMdWe4h2/e/caD89zCX2jpquVUXpwcnBsXv/mgKHNQjxQQpEWCGbcuUCUMw2WFlKHvCucBHHP0X4VBC6RlNNlrvfNyBUY7vg7yHSIK6Iuk8MIoqt4ZJ7KRJu1g9Q+AKHBMMtMIIxBuKgiNVj++Z4bt8K4qwacErnaw+yDH0UPFLTl+wNDMVsjjwBAGr7DAiIRPxmu8XxdzxFxYGKSNFx54+wTB5x2/id16FW40rVFUK8uICkO6xRNGYc6aI1T8I+ihNZw8Nt7DHK1x4xr3+L8EHjXir2H3IpHisJFHFp4KT6QyB577V+D1hdM3iIm/Yvc7AZLYczCPOljSJrQWvXsA59Z/wPay3e0qrUAps7f2IoVACDnYGuk3O3nEKFK8cqaGhMQCHsYq9mETzr8NF/heKyCxK6sXxDvpkb41wuf+kU1fLBtfUruEcYGql3GHc6uOaN+r5DtSjJejlk/wtrQ6Zpu9E6ZoQdNGfq1prQa71c4HqzPEr3quTg3dItc2CfjUSDXbShOII02CXRRAHR3whdOuetwRMsrqrEU3AjPz/mSnXPJebscE4ISr71xfVdKY0Lo846Fp74jr+wGNaQt1OiUmP8kSF7ZoKJBiTPlnWXszoyT4KuE4IF7kiAb2V7jueTnU+FAkAOfJZSzX+V4FrRBrHKl8i8wQvPTGNBhhKlOgXR+Kkk3xWRZsneQ473xL2R/deZpOstSh9TKqQNcHDJaol1rFKmZ24FlSndAa5Apz7ba4kVOrkWpaZgF7dsbj7JTXC/JnPaejdBjosFEEAyv7Ydhv5Mx8X2loDgx1cvg+bEVaQnUbFtWNFun8DOkEwg5lFsjArs2hNnA//cw/g7cM9hO2IwZAHGn0kGCgfauryGnBxXv9j/81ECKGYu0B31Wf6VESomK7szltuRr6uapSYDjqFRX3VQR6bqk8lH/uIRaeONj8aOBzRm9dB2nEXhjfb6YgeSMjtp5Yaf9U2IEbnbYnp79bDd95cgn4VHsyiHLRrPiDqqJjJIEKy8Iryy8xWqKVc4RP/hGskgipLQGsVW7HMKRkQQGIEE9hg43loPDgCH0XWGOVLNZihQ4DdIVODuKbHzthZ41CR33wnkNNV6QB3cRJ1FRe2+Ei/UR/zSJO5L1qVRfXn9b5ADqwdl9SU4Fl6FDemEi+hlbRFctGsY8PdjZmpDxd3JAqW32ZOl1HTaPYetIaV5/AJH+2Aau93Rmw456eQs4pq1gE4twK8sCw59rxOR+TicdZIfc90K31/aVSE0RPNQM4EslMxpeVwO9ixn3G8Z1NfbvLxw7YkR8ti20Ngz4ibEwLRZt8sBzpAvIZPsoPF94gbFQX+iyYALKD+qkI0l8oUzkg81O+n2PF0cEfzc0VkXfGHGoZ1bhukhqIdLv8py4AmO0vDLvxdk9F+T0SxK15Nzt8zJhFIGD7u0RO/adC4udbqWggHt2oilKJQkfT7BIXoW5R8NM1OTw6xSGgLjPBYj8oBNG1ijgqHEAnRqVkSyO08+UCKJ0y6pSaXf3RpycyEawrqz6IVmfvTCMYqz1FIcriTAC1cPveVnEvQ/Tfysq6jMbvCzHlO9g3jF2Jcf5q81GytmDFux2S3Novb1GqNForPxnJocZqpVUq5JP4VTnIdLMu2FqY+d3y+N4RwQx8F//3Ih56DGh/EL93voHN8/bVZcPv5v2fObVtSR2ujIzwvXuWaFE01HjwDoCxTzUYVui8LjtGTnRndkiZnQw6DOVi32W/HfO1W68QOla4F/2AbbfZjBGvH5WFvLtJdXIpBaESJ6NB51kADDXmzVM5NOveKgSz6XZ4Xj6f7mwChyLp+0FKQz4uhuZ6Ulk0L28wj10bFovQZi9uWAHhCULRfbkSW5/gxVVQ9Qf39FxpDWTwP+l82nAyI1vpZMXeFRn1VbMBug9kqwpxsMtRSDbqjdMswoxu7+ZG2inEJEBV6Vxk34otbhhRN6eBROuK5nOuMOkVwmlde2FT+cfaGo9EG3fnxUX+SIqxraQei7pMEjVY4QBmPLXVWKUsOUgAsUyJ0j4BNfeEGm/X1s0a+2EYNwrjHBa5LR7rNrGROLq56tfyHjWgEDNS2unmrxgO+pjqasKBuO1iBFdZwDgBE5Yo8TeTUkEv6dTc+VGXAA2CWn5EAyhe1kQVh3X/PWqpRcEixiO19oSffyFKa1++mVR5y0JcQd11tNqkOOwNll2nsM2wmCR7MqBufAUd2RUVAcLBC5OcKGvfrSoqOZ7FCbBT/XliK5MTM+9IsLuf6i14ge6I19ORM1VubBglIsJmHX+LtKw+HjKq3kDTQdCOU+2DBygmmvUTwD6Sjx6o8I1uSklr3lPzgyQ9gQhDXqe8wgvd/20DES4b5fciQaqk/EF4xW8aQonotyyW4SFZwwYsfSt/A8ry3mdEySoczfjWbQyQejoJLBrzH2fLTN6cxD8ArguxB+OHRgMoM0xDa/lYahI60MkkKGjuLU3cXxPhWaliQCAqwSd7zIKUKey5SMXYVjXYBSl4tXj8vCFFubC58LAXnHu7UEwPRBULCMnr3CRhPL+XdLyFj4xyHuEByzZR6l6eqJzzfja8TBf5MawKRwc4wmY4ldLRRXV0qfJ3/Z1om57UR7JtvcaYLcRyGimH74ltGyLgkuFgDgBweIPjeDe8KeYNhqSBD5D8ie1MnGNzIY4s7R/oyXWpKDy7HVUyGlWOMmNIFuAmj53Sx8wPbQMGB4xJG0+wHERCUrwZfFlWACvlYqe3bdcn4VBJb9MD37TboCA5XuKLNGyfFOil4Er5qJKJTgYC1E1v4/G8Nh/Yb0bc1YZ6WLPlNI8JC+HcGaggBCldaOB25Wf701pu0lfSevvw+V4ydXHLRbmoPSm1L+8AZV1iVGdlZIemA7VNMSqSVkzAhlBe266TMq+F0hy0WZEUPlIwDKARN8AbRlVvN6AJZzMg30sNh+RzsNqbUSNVs6zU5SnnWZdqMR0u1tKRxQHtQuzBiAasWkDQPgIb5gCVB67YY7YiMhws4YuZ1JIPufnkyeObW3bUYS1DPvOiIFUER8ATucQbmmEk+jHXvkKkWAP46HMOMiwQGw3SRziGfTQyOWVLn8ijAVanWLr1z/bAQPaCbI0Kk3j2+5jSL/vq6D8PsrGfqgmXmn296eO6pYTLjn+2g0I6sqLEHU5/l3OvXQDEoHiec+6FHeUQeK3pH20lUDBXqS7rw+j234l06/v6uVMoWFZdtt6INwwUXgkmvgbsy9qJsyEeK6UwMcLRvmEOnLEv+A9JHItUQFVmgOQhmkMsSY9z5ujPsCXZinf62X8jpTQSeJHtXFlXejThKD4ZFmnI5BG3zEcjszU0n5FUaUNzP7juEB0V1/C4asubPjUUPKhM5R6OcEobPNRnkW54ACVFR7fLKa1o2LZrevIQ5bACC0UuY9E6H3cTmok2UypiuE+LfNiou4gulurB4vRdi7+J1p0a1OIvB0gOXeRvBLx32mzQI24p6Gop8CWD+yCwskyez5ZpSCp3kcKP3g8RxYL0wRDZbu6PRvAuwgitAeI9MR09KcrtAA2BZf91jqF/dGViPgT1KoTTH/duPKo1JTh1QRZXioYLWiGUWCEyOnGzLy9neAYiM1qQVhmbRvcLP8VuUjKJ+h/toW5k0QJAq6Wt8FYDYnuY4LIjaNGY4e3HoQgNx8AtwQQ6pv8bWpOUKaCkg8kFSWSfHpMgPMCsTSgHc0NtvDuQsbzaSoyMSFfxJwbfD4vWbsi8bDHUfICm886UC38r9F0ZaBbU8xKi7gQId93j9R56XKVnCyDyqm61mNMfY8JO5xsVSeQqpzsGOl1UZPkJQpNYrv6gpd7P1yuaL94CB1LzTTo5DBITCN4vvLOF7J8Dc9BZ/CMM/P1s22QatGmKBBoi4Ezm32hmm1QrHu3N08mtTLLamlmmNULsIaCZOB3x14rBfNlYcTYQUfPaaPiudIx1F5dORT00CoxEcMlJ3kQ7EEZyiQubIYf7Z+01BvqCCDzRWet8G89KJUt9uuD18CSxd4lkxA68vKqq5dvSknba8wixYU0WKQ42ChGL9uVXOhf9G8mBJF/LjTVJo+ZbCZD4aYriPZP6SyNCRQzL15UxGs9CkiAtg+ryn7KTdCdoAzcsBMImUUaa3rkgyS7gEDXwcIe3i3oJVuomXebZM3Xw0BEdMQ2as5XkJnAkZ7nRUYTJJFq4rwGz6WOYaqfQcSjUQLVYXzCWXp95ogQ1BwLBZhKGuCMc78c6KJqsa95N8cnPFaGiPR4HzScA8bB8Lj5f00xQxYqPf7nxrLkrC7K47LoBC0cqlIhAbcTmyTMm4I5lwffVyTZuBI5lFGUlCKw8ucAWBfaTQ7flXY6qsM2cp6EAEQE+CekhGiDEABVKHIPLVvLSAK5HDXvPyB43wE3CVKDvicKPbR2UFA91TZCI1JccoF8gghgWWgagDMx9KylvnoAxa5nACFT8FdCZekxX+smmDwBU18lOxWOHxq2C6vy3mrsLlI+BUXy4zjPLj61pZdvHZAaj3o+DDsK8+X3XBTw8xVgmlQ1iCcIW3VynYhww8CPdIx1d4BmOzgLXagjoK6pJnJxnhXUgck/gqEa+mhmh5XUHUi7lgrXmciSB8/6nc8TUS4p6JIDPXg4u63Luvo+sqsOsm0lQLCGskf/5thiG+vQAbjtn/nnRqmpN/uDQc7pDPzzBbVGgdfvD4zgxPLMWFvGMBB//dYq7RFqwFsXXbrBssCC79pknHH3rlwMAlGzEWVrdfQlQRKN/xn6VnnZhf1NXFLrs8IKA13YaQjEw6VIQp0OZd9d7HSHa6mdhxwRW9pWGjdIKTcCfeRJES/usWCbu158C3IbadC0bS3WIHLWQzj6i4NJFnTdQ89egsbTIEoA9YVmOa0cxrxL25pEERW3pckU3e/2z7jUWHu96t3ROf9+1VNCs7esQL/VrvGIBHwjYT6PvNTJBa3nQvUS7BatweZ857Ui9t42xSvMc2uUCBGN6OiepLHvxfW7oifV89iEI0Ynyfm4t8mhrFxm/MnAdlzLEIvfXBl+OZ27ErtyGsViMWz16Jsehu2Up4+166t3JxM0v2hbS6ycsSRGAernRYRmYHgpdvyWGrNEOIlyqKLXd+pbPGgUvusxVFS2esqtCYlrB59KUCf6EHAXsipHcPEqD0N4LaODrSPtbgF2eZU35Smfv/2UssnZ7oe/qi9yABeFf+Mk1+3FBUyuuhuFN+hY+nAmvSIrXcXzGr/CmtJiBfcp+if5UnIJhpIxamrPODuztblgCf9B1AV/DRCNasKj0/MAEzBkwZ7XzR6vL67uG4EcR1F/rf5eeaJz6/8Xd0xpJTT825uEQnjU5oFShAHCB+9+1XtngMa5CXBxPrGHY0CU/bqB0w3OEq7+tEgs6FbTNGXC/JRTeKSMiXm65nGOpSexaRma7Xqc8R+lh2NU4aFoNSpqM4vA34i2YgOIPZ7Y+eEeno5IVsJDDwvWyy/FpI0dSfoVSe1q13/tbkvta3hI3ilw60+vvu0et5FNAnZQcaRUoaABcf0woWZb0kWjJsP24Lq3qHGXe5GU4E7YUHXQKdIQ7FK5pW7qgegP2fuUex4jpOiCvTf9dgDb0hxpPwjLzwYbZ1gnAlHfVPquXRYd6uqnvohjJfAPBXRAuaqQUxHGNwDOI81QpdlkFG589ZWfXZddaazNjjhPn+tAkyhuNtAbitBmaIt6A5UE4M5yJ+/6ppHNXwl1Io8mfGpsTTtQXY9h9lmEP7J5rq8nqDsyeu1m67Hl8kXXKVWfirKIdofi3bc1U8XP7kmtYFSwrVE3d/fItYrkl3m8RqDGf3M/d2VeLtTumHVgO5jPvdRrNj7I+WeVtJ3H84Uvjcuf6tkSja0kwvcLB+iS+mE+pzE55aaRin2mmG72+852ScNYHAlvVSPZZ0S/96J/V/UgmqX/7VoyRsZbd1pctfvfIp/BcazaUbtzZDMZqkDEUOPPRe6Q1S+UoSHgBMbp9X5q0dr1FNqlbxmMcD2AmEs11Yk++mdx7rX5RPiOghiGZH8swCmd+R10cqeLxlXMKOOx8SAoGjCjgsIt2IH3B5bnpjkHs7hDrdz864b7b+SiWdzyyEK+dJ86hMKZpo3dn2Ra+1x+1aEwoqDO+BzV/nfJHtXjZCZREArZeUW7+A2tzV0x6QW6mlRqnNWBi7UaHGYQgRveeN/2PDjG+kDkVoCI0h+BqNtmNGYMLgKS/8O/6FJc6bsRdRRw/1ccYcyYTp1Wt43c1JdHpjdIaL8nsW6hzTaUmr1V6MGbeFyEaxI17q0fj5lwE8/64wfhvMcawRQNo2/Rfsz0ERRL1LRNlO/rsAwIxuZNsEmzMhH2snE1ySTEz8T4YkLMJI0dzgtTQYToML6qUM0OiR8skCbcPd0AHwxC3flR5OGKUYfY5b+O7uPEXAg8tJaTWAR8eh+KM4CB+plyVScOJk90iRrMdqIeDfiMPg46Rv6z68onz2Izn2SucjL4dhRVI4jPgXrxXiG5Uast7w5tXNVpVtcZUShKTHVRAY+GGFrRpzZMDWvKC3ppnF83yd5s11Ew01WcKD9kaCRyPqi+zwhtFsOW53kKwNjyuk1+DItOzP4oKEOa2EyTf57I+kjQwlJHdZV6dXXkWw11d1cWFxKf/XLqKVxuDyO1CUwH0HDIjZyfDeOHSkl/4yjWN5b2/KEtW8VhCzwp9TwX1UUeCsFEZ7gVRiRoh/1psAZknkwAB3LyGghN2xhjj1urBnCu0Xf5d9mZrOW+ZcGyqCIDr0KS98nlHZYBnJ0fOGyTWpi6ioYb/7NfVWgmlU6ACt6jb8KHtM5XCOKrt7AYchVoAZjVSs73Gi8I6GnyTBiXr/rcwAHzn9XB/DHB/EQgd7hX/uLLIUyevQdqvHuDfAz6/ur6S7MJW1QzdyWbC9Rq0wIYuut3tPfWtPh7Wqge7EmRgU6BB+Z/6jaiFfCL9Ky+usXJnzP5mpsW+KKZ4Qqk/MSz5cKWEBlL5f3IFFIDcI5Y44M+QUPGF7ptckHd1NmzBC6FIaWs/6TKQWfXUDLBbKX6VIp4iDxdOiMjGZAgIkBfZzwLrq6OXiQxqocwUpQyG61XdD6KSHzunu6CC3ufjaXF8c3JBwbKkjCsEaraGD9ZysT0oT9jj1egr/XqR9I9lWk1lGpA6Wo8qet73FyPaAnW3MRQ3In1nG5ZvAgRyoyy6CmzDezHvohf+EAwC17MDVmVXYHy7vOvqYmCMWJ33NdIuEEtuYFaDQYZhW7NFxOj0g8JsR9h01hGr23t/9rzVOzKyEV6TQUgpNehYNL9XN/QXW1lENyyGwHlCS/6EZpXT4yFQDaEU4Tsu5ZIBsY87jgUq7p7r+SBcYkUXveMOUImaSlIJQtMGjgupG7mrBwaSssmww+HOMjNfYlR0zEr3GtmUNtF6PwDxgfWqdFitLX8gT+x6DOTqbG6EbbnEjrk2w76B1J6aG6/Y48JxuDUlGztnQnoEVkF+MADa0FZz4oQH95m2BER9jWvrvryb+tGbCmbeGWpVeB+n6UgPEoLaQ+N008Dc5FJdcEufx98o1mVJYnJHEdvZBP6jSzoW61uaaX92Bxi0L4uXRLH77LoLSAkcUGTjzciXMTFt40LtvDoh4eb5xWYmyOUveTAnKwk6vm2qGnGiq0sy/M/KjEqpNqyly93BIGRrBT17EFy7t3ycREqTFQZBlCUttyavUcQwfQlaYOroWVw1u89Yv/vfcHN6VHTSVtezsspG4yc1Q1xbdG2w3eR5W0Sq9v5hUO61qJErHMPKFIicXvaDE6EBSadWGYZ4AZ2ZnQ3z4ldkVuM1y+f2+2i7nIDjaiwgQx4A4PreYf0dw+cmCx9MmSVNfNZN7EtMvIek3OVgh95sUg6WtzxcClBhySpW/gDiffm1HDj0zuf4ydkp5QMiyFVFUF2/2vns/TKKkj+5PoQJAXDrq6mSiobpQ8BpdJiqjphUk6RJhvlWv3c+gMuEIWt2Rh2XOkNtli68l1Nd1WxjYgefBNda/ahfl07ADqJQQqx4skuqxBe3wHVzH3CbOupgk5vmK+BArQenUdX0+X+HFD9hSk7m1JduLoU6se4WWiukNxyxiIarmWM8Ok14aRsCmdWcX7y5k5+AsTie2EFXD71KjMoexc4v8VwDW1e2b5Xxu5Xm+xTqktUx6YYChK4jALE9PFR/GXPtNbFmw9KNnyV3UZpJfq8vEfbdClMhTfuXV6zY0aEwn3462hx/Fj1vfgwldECnTEd8iI9LyI/beDiw+xfQimMOE+qiMPMoA2ZPfjB8V/f+LQ8C2THawBDoHbLlO9dRu6y4TTg6rQYZ0amMdfGvpoP9gKF18xL3XvpQUeHoyACj3o2wPKnTX5dqNtv++Fgc4zUYon24graB19sY8dB/ZHo2QX8VKftQ9xfy8B7s138hN6WKbvS0t12mcykwhQe/BPgodQrAkzCc5SNvaAh/PopWRTLEiF3E+UZqtzFwnupCtgMEP1B3Y1D+jMeOwT/PreMLGpvfxGqLd2RdpW7tJETPP4PIeu7bS3U1/BQD8UG/rqvIpcYkzbaHx/9nAC3409mh2xpSVPnnczaN5zXkOFEr1RqVDfHkQCIoGvsPmcpbHVVPMXQ6VYel3jlKNZzaCPOMLoaz94huJvlFFgxdiMdmqTFQlyMiChUgUS1P7l9UT4h6lKhDX8k33yZdN1JlPF4wRs5R1FxtQdUuRmLBDXxrntvTRte3cuFRCcbtpe7H7ypCoaV6Yt3cdG9wKJdLLJ8A7qYYbAPNMvGVGKL//Yswkcvy514ScARIthrx9sPQO6IYuJlodk9YzDr14ykKtZaQ/pJTCMIhHICFa1rMH03xYWZWF2LTLabMWHSAUKgtE21FsBWSSvKTsoHyfgvBH6803eUWVWSGdp9dq2mriE1MG8fG6zV5zzjmHPcN87ytVxQYSdwi6eR+oWDg1cp7zIr4Tqj37hJJIC14nEaIEb4LunCzQKotFgp4UsY+qqlXEBTPmKK8YDjnfjkXVXpmKaP6zIuijMyB9mEGzKZw4OA1FuSLJfZdqOPa9Ex2IMHe2sdsPgDiRLCsSb2KpvotRB6kuCwdbNE37fdraxrkk4idRInjSlqdXndu2fOnVl24xqOaSND8R1QMU1K73nPGgOsfPdjSrrBFBgurDuubzvKHoPRieBBma9FfC+0Kp0bxtb6eShaHNzFJg3p+LEHQbN1K5XjTTck5Cv92AdlqLzkz+ja1ysRS2/kRb6zjODHJO1CgCxRqIm32HDfAkwY7SPWit6UkkDySPvK+hdI+Gb8BzUkLI9KCAbpcR2AwvxizZpeqKSm7qXeNJ3JilAAkR6BNBeffil/012YK6NvDbG7PEwsnsHFgbpsx5rEDIgfiKR739ijh9wyA+jhD1OZJU9cmp9rO4fV9Fmu7Mnq/djsAl87qF3myFYpq9oi5BcLZjAjjEzGagh+yKDrQ/tLKPWuSrzQleH80L44Dfc+QzHRcUzgnDLJGvozgy1YXbVteFaDK8X7EuITov/mhzeA2l/DHZ8S0TssDpMo5/A7KTZyTnhrE1FhXR32ugEpg0u5gS1TWn4ERzFv1Iom9mw0blCAqmoUIAMe+mnFD/CpvmuOHcPgF2fCZyeh3YgCwj9U3L4kCNIP3mMNh2mWs4TXLP1ynvGRXL6gP9PkQXFV+H7cnj7k9gYqq9QZWxRWBJ8BORPAk7tUPTa1kaYtOb2NdU6NP8rpxKde6JFKcmoI9s5dnLI9x8nawpH6zVmIvdPbq+5s1jcfBlA2f8u3acAsnRsOZ75zKy3kmMA++LIFoqn8kRu7npFqfD8Lv69nTLoe0Qx4TzRWGWfIByCVdKVvAmGmNBzzJcPY0hA1JPEtOebrZoRKsMwdGneY2YHkkFNKnVqrG0Pp10t+qFrahY/5sG5Ve1pSklCrjf6yxhvjgI9JQWj6qTyk2HrW9vxo8Tt4OucNBh85ksesExk5rNAi4tlFM9+OlqvTDryerSWiHyDuLY7LeHJ7pRdFzG8Q+CvWNBBKg+10aFSIWdUyU/dPDn50xc8swJz52VUp+V+E4ylsbcmrdDG5MgQkQwYFM3rpmzQ0yIR9aNeQxhw3b5lcwnH4snQLnlYGEo8IDfrFUyyhmVs1JrZpB6EGWMj76VMKGZUCLdZMh23F/GXAQtwS5424Pr5lIlQ0aYa2vbbcgtfsBVezA3p/OPbJe7tXeLZRGvAq6xhDF4zu6ReprOh6fBoJIjlPG792bXZ2grsuZXjWw1jUgUr0xEbdjtFR+XwVL/bN8X+l3VRFMn/9vlkVpepaFBsB8v/gza69chA9D5UvQrJtXVEXYZxmOAbUznTtNKRvSfq8XGwABUE7MMzDYXgGQSlG07JIYUE6o6D56nuILCVv+jEoIjcpyZV40tnm3miEuocE2TSnUnDp1UCIY9Y57GulmWx201cVvUX3jjRUODxk4hxk+dfjDYT64d1uzVokLUuHtfYNR8XZnRhdXHAJnYiSUGkSXvW+0VytMaqvyO8mmDoXjNET+9sCSsAlIZoAXOJ/x8OumCvSv/dS8JzeI/RQAv1zwg7H+JbfWdq6ffoV8jZCHeIbFx4R2bKVnFydrLoGq6AgUCyOHSPxjZbwp0kIIApZYP2m8l0pz1OG2oyUESl/qoKz8Llzqw/xQZH4U4iUA5t/H/fxnTImWwOngnmZhfe51XJcF8sxaxU+NfVPGx4u2ZnirYxstT+jb053VAtc8WYOGQdxC5bKUHHKZc8KmuZfc6dgzOYzhkw+NkYVa8RMDoFa7U2C3+CTGXA+/ICop6QE0QKV+ku7t7DnT+yfopCO9LePNxOKxbQ6nP8wY95c1CWBoC46Z3Vnq8zMmPH4W4fxfkitBPZtibqRtA0pLqO0tqTY0NgnfGI6gXHxTiff8KOz1nKGzfKzeg5txjhCqBVQ91wuJG0MeEeRrEfWUsBpNrlM411G2LhHVro8b9Gv/v/JZJTzTUEYemLGjz23/ueUqt+Dc2q9/eyVUevMMMIeSrIwpaDjCG6nMKbd4c2jor4qtkNPmgiBfQEG6N4mFoZxHU9D9er7pYpVnygwfkk+HoA7wOc8EjjFYU14hnRz1Hs0wQOSz+RnDFaQtY82mpjuxciz1Edj8lVfPrb2oBrnYoneHebBVlGvXkyMDmOjewensJqurST5wCc37VxkMO2hQsnA8oDGsX4A13g/RPPaU9IFMl6XAFGLtwQh2qomLzQelGvy7eX31ixygJnEsfrvduRTjkSDpBxx1Pz8OeMNe9XFjy3Q03GPDtSeICHTmPP+Wz+tOf8Vgz6k6FJR5lbprHTEz6IcEJ4Oyj7JQIF9FTP/b657Z7zcC8uBodepnSCDL1icoHyIbUOootoKFTWDNsUbtvmq2MPWznQv7cuPsi/XYSiCyF9OMNHCESn8c64FsIlaMXUyrokjQ+KzKcjYrpCc81pAFsOoIv30QTOM6pUnTt73BA7MeMq+XjfY3AQdAB7ll/DzkD9dsuMlax6sYJWmpEBIxvFWw2B1ipFaoNwiWCb/ZOfasdAOI+HhZe0+lQ5ygIW9eeebK2CPv0VGpa24HpjBf0+Eg2O2LqhBGJynT+dss438x1AVvSc/dahXfLraG6GbMuSbiR3gifHRiRPFgdMl7TZfe1rZJRMyg/eFy9BZNLCj3sjHywFkNk+Qd/rGV4W/sbRFJkS/ZirIir/dn0ypeNJVury0o6F9ErJaRZpkEdW58Pg46+qstbuhX6AJ9PBpxMEyfoJrretiLmuKWyY+bmcpCyFbmdNY3n7i2sMebqcrI5BQliLQ/4QkURJ6EduFF7saVOgPdYjv25vaTAI9LyzfcgmuBvASg9uLKo0fJ7SsbNTJsFCVSuWQIWoRJZmuAhJt30nPcIYwMQ+x0ixrr5uOyUWBp1Z5iLF79Ab57VUcoBDPbU0wgVIE4Uo8noawo8fCebQw7lnfpRVaJg4iSD4SFgjDcsusWRJ8D5+uSzomdK5NbksCYK7dJtCmiFtVYH6DaDhTh/j2JhrpGo+ytZF90qN6vcEqnJEbzIxrqaGgUBoqLsX4uWO6Ng/Mi3lmnV6rr4scD0PzBvV3F4ivodPDR8XHU6lzU+8PpJ0z2rfyabxK31LthfBQ6H1nC8ifnvWfeipRhnXHIX/obAEUnJ8X40ywgGSD/6mjCMNNd634bj5NCZerl8F1jMFapBnXtY0hTxxFm6mLZZ3KTtVbjB9uhKQ8U5DNARc1YiB3TkLcoO2/4z91CWxIrXPoqJhVyTgkKQ9PefWn+X9sJkECYkOwA5QLPqfuDpDWKo4LCgYJKbRh11TY1v6/p96x7ZY06HGVcQIxjDJXX17F8hxm6uMvNvJuGP7RL5LDXeuq0E9RwRw8+KbDBVQLTyP2NEsbbq6F9Pq65iIHAVNKC6qW0DE7ixqubRQiu69zCbEskkk89cgGh/EeH6cQv4+bMS7/TS31bwCWF2AdW2u2ve6h8RA2zZ4phxABMnmHl91LuOrwF0uxqw2cjb1wccyNe4vE3llDsH4xSasuj7zFmLieFl0z/lsDSyjkfBxWX83ePP/s5XI6w0+Ijwsahdzgkf281NZRBqKFVolcNf8XfM12kFaFL2PQi2zijRGA4jeSdOvsogloj7+kcKrdyusGGCb2vZ+/baqIHzblpRrSBMjTdpA/ds25TxF09N443rospEDGh7mzCUegRjC9OeVpDbFj2sy8g9f1ao/nTOxbZWsWNXEPDUGtp+MSSb1J51csF6NzEAAbfRyh2gbXDalYj4k2fusvNdbp+IEuSZPtQqA0YLnbAf8m4mzRppuQnQHhTkfyY8GAdhhvMpzVCD0ED9e0EOXxN2adyL8mKFZfUa8bVSgBH0cJ8+mVDpO1Kbh87kQzsbl6/HNPQI0/xD6kRJpoajWPo5YXqbNSu713SVZv4TOJLJwYPyqTkBpIXnLdHu76Fxwy/1X7DdnD0Inzf7kRAt2Xzk31RhzlQ93vzUdyDjEBmDiI8ukoUJI3vJ9JU2Jf08XmkeZeSvZvwA9vX1KE71lJhUfmfbSspHGWtwv1tIvh6Z/FkvZaL1yTvfDsDf+349t+ps/FzNSrpav3LLidz7ikYn8vFb1v1DnJn2t7Qrwyzyg8WmwXW0VLORpx7cVD5LcDr/Ytj4hoGje5VjO77p8+Wv8Dr5foZSNtK7xX8Ecm18Y9ENjzyhWhMk1Fv54gIPeeBfMIu7yTVxBcrsOcZ4ituGlwJLuQKZ+XIhsQB0ke6oCxPd5XzqD4EGjRhshi07E6ZP+beS60Gui9SBX95+7dDTdVHhEG4/Aa0i92pGibCculMkDHfGLPbq/tzQXD0jXICGK1N/9TckANLKosskos3oMqMoaFfDpTV6nadozafuHZd2U2VHAei9OJydz4mruLvveCIJdt+3k5NEP9QTxkufcM4QwY1xFZqDLOLMFXSv1mVAsqA5V9BSyIp33YD6I3bkcyaniSlwhoaaKSBGce7I6H2ahmJQNaPY0LC3rxPN4/Q6A2hBEbGQtTsA/4PpSZUo9pWhLFHlacq7YQY0sQfpHZEjtTymxmgwAqNRBe5v3WPRbM6oNIlNVubOJNGwb8FMYCK90YwVEzgGRSjOWDeuWI6fTxGhdP1zRt1GRYvwRJmVYet/GSN8N8adJYJ2Shv3WvPattFyE3nSBrhAqL9xs2CWNM2jRf3iiKUy0dXYRkj/jRNuEVat6G+ncKHZfnP1KDpsvxlkyHIizC7Hg6XPtLLPK56Po5p4Piyg/bpkzTSyOtliyjkv1tXb9I+vmLsuI4SwLVUSU5JhJfXOAp9OgPEGP82KdlB2XfCPK4D0FkdW9asjEdPwrNjxMUgF405OW/4Q5eWTT7r64oN/N2avbqABLyWCEUvFGy5iCCxLwqB41NhW1b6imdk5BltHd+N0Ksywz2HL+h4VFckAvCYs+eFyTiAaT2eC4iS+tuAA1NFmaQgaNtLuKB0+A7E/z0fBmmE3glbud+U+8cuqgUWOA3U1fy2e4v4E7vvKI1+NsmeivDzboXGDosgztunz0w1lpBbr3y5KVjM4HmTOIUIIQXB4ZDt8iXeiHxYARelx6C4Vqk/PkvF6f/UzFaNHu991yC04XwWYYXKlM7ymrcKyP0Mn7x3Zl3UOMLUCjWyvDMnWS7y29NjagrXGkTs8LaAzJyRcHl/5aM0butxHcc1PNaOgTfwUNSyb/ZaI9uIwkK7S/llirHZe2kSqKs2j19gM8Lf/ezKq1Dv+Vfv/u9B5jH1XDXVq0JtM7DyaxSBkF3Fytm7MYLY4qzIAVQfVd2ER21Q6BoPDLzHBpXibJOVQ8SBDh1Giu8+Y6UOliwhn/G9lA+AlBgTKuzlODfiprxCB0UdZ2wUORarkdJVstK3DFle2+MJUKZM+iti/Sl1zo4lUO70VBWYjpJ8cXV77wwii9tYNJscdQJe5VwkXnW0YbmTJS2MWLDluUXK/uXYGiqOlgS0zkvhT6aCcOHbivjrF/XBwICJLeHKw8zeE0OcKIRcDnRZJSsnzNoSxP9/aprUYU4GNfp5Gyvd8Co7y6vwS36+8Vx/kBxjDkOnv34GSsGRGk2He6rsbyn6xgQGkhDylXXzCa1u2xhs0vjRvPK7MYIkqIzsFGFHf0cYMAtM6Dj7j7UvEoMbbuIOyMX0Qe6vyUHfnL0wQyy2vQKaqhFzVyAQc0tryQWTu9xX/11LiFx7TpfDzaf7jqelklUSXsmmz1gterquLicqoaxsLRUIEsyDFo+TpHYxICGsJd5SRMGhTv57EMKMF3RyWhZvpyjGCZtT2zoq7u/qAcIHcn9Zslqc6Wq9LGV1oO9hs9K0SHPhHFueKA0Vnb8w8yoL22CGo7InzU3YC1Fb2/IewiNU3wxNeRKAaSsD9uvh4IIJtyxOI+Tez1CfxdHcTzWN3GvX8JJU6c/XEOwjkzqjyn6DHjAo9DgNUx4TZ3UpCMc3VH/Gcn1HW3y8R2qgogKCyHZn+DjfKC0AMylbO1M6fV3q1iZ6wO/PFKcLo4i4w6ZlvHx0g6kS1S26UQH7hqCBkzw3tAKEHmmTU9WHXz55Yb+CRtZmuufRBMckFqR+gesdC4mfLtX+2RBq+XMa/blsX/BERAuix7kc8ejVVRYXRLiSL1UppTL1Lu6TYm1fxQTWgiKUhxzdrUGELRv2e+9Wd9rAd2E4tx8TyCbhS2nM1qjY01Qbj4Wuj2jqfxQQYhbVniDURkAiyRkaQc+KUx8yBPFVXMG+NllTY3mC5wRLfV2JGKFnPL8I/eZsFqcHjCJIcJfw5sDSBizH3lXdK9lOwcPgRVvcJNC6duVDzqe4cEppu6GMELetsl34ZQ1vtznHVSTIU4aoie3ivoqnAY9Zb2M+0kAImCkvPfsKimr60YdWotmxHwep96+qTvp5Tg4qqGnFdAmb7iMpeSq0OYC2lzUbPfKKxc0wBojObdh2ZSNTdiZqe9lLAzYrl/Dr5zYxe8nX865rKVhu/aq7xsOLdGVXRgLoC+5xmEixzVBbMonqRpewdTOhqUsWyqF+GSohty/1bM1pOZcaKatJEuiQlJaqpjQfeAMxQplA54PeDmr1ROZXMovDjvobzTdgi/MWlfqq6eydxuxbxLBMPSP4j5DivurksndzDbPDfzirEEytQ7DdOmh8DTnDDVMrx2I4ywO/gxkQgntav+A6z88PtplaTqBIBLYpXN3NJd21kU+kOUIA0B5U1tOPeCJu44hJmso0U9wxqXNuonspO9lrgVR9CihVF3u1+msRjK9mQAJ/PADwgpBSwH9Gg0eh11OektfnXT/aYtRdap9KU3+wt5pri4Ho0JpwP0+7HsP840+67zjtrhQhHB6clP3m1ufRYjWT2a8eu20EHI9ikgJPb7T3Ne/6hg6dBy9980v2oTuC6YhxQRUu9GhoesuakGFYEaoU3R4V7qEronWrNcFAORv5IQ90c0Wqk1kcPgDS9Df62hK5rC8vYwVBICLny0XIx/Hr0xz1s9TFBHPBJJK79sIlEARPWOTAXxJnBEdtl0CJXrmiRkuA85e7k7iqBDFPnhRbdpPQ1y5BSYNCnY3T9p8hm6XfasP+zATTK1BjJBAGOTHyAFk3k1MXBngWCPKq0yn2k9pb+SPDec3Rwg50z0nn/4GIjuAAlAmcpufZn0FUi7du76gx0nQbhYDOUz7uvqBrYw6nEyAyNzXP8aUIBC/Evm3eivLLeczeqywmgOkFFZ+30Nu0rKtp1ui9+AcU2e6IxPh23t/IQhOXZtFscjb3neyD7JrO89JzSPRzaeFjsG8xnWHALnNxvBtxR0lcRu9oCGDyJ9vxr82cKcDnWmQ/sS/96SThpqZLijLLEREGVosuBg+DQYJJB4eczG1kAl8NCzl6scr682GDP286kjfYnAx1IkpPQds2WkzBfVMxOwrvSf9Soelkc2UR9k3kfZAMZ1kS3CBPzfX6Nnxqxz9r0YjKCjanu03pBO5c/oiJ93ptQ+sumxhNqL/CjNmP9CwQ8jnqbZ6vicprNa/amFMtL2Bw8Xkm5/JDqfQdTUVH4s2xkOOJ35E90H9pPaZEmnx/LZ/CXkuhS6tZXHsqJmyHdX9R5gxfc5qMrPzS10kf4joJ/dUP3eiG6xiOWBQ+p2mNnd+YVf3machMn60e4L2Nn1vQepzAI8Ya+FyLQgrvPUfwu2tfp0XIrG4yDq4HzQIILbj6WJuUGFHMkCiJ9XhkWSOYCJ8AkUoGuQgIuZ8Lsj8ZGhBTu72ja8IDzX9IGY9xAgEgOza3q1/aWNb1k/ooRH/3tJCeuurZhUb6VRCu6h/MNdjrKd8+VhUnWVITWxODqVsthuq4URyG1xQZdFdGBkIXSOv0tSWqJUWz3dmnvSQ2wiPYqaCqal6+yt6zxtyom8gDALYlJVPsFOkk5yzEf8QMKKiKzVbC2wc4gLZD/zjE4e/Kuwxh5j1JWbJeebWTaI/Cuim+MYB2EP5fNiQ7m038ta8SX/DXGvuHTnULDQNKMh3Tnn2C4Fwh/xEBtYdPMOu3/Q8408VCuHBU4ozKuFOqzYPUgzTPnNe9bytuqM7JYaT90N7sk9ZiTIcFCOoawn+ZtznSs3OitnjMOJhILvcWVYKaT7g7K84WEECOfP0w/IWykXq8yYYTTgbBx7CVSF/8H2xN+MPxqCfCm5D8nhcuFzBIeyXJH2NSi7J+9CsoU05aPDjwS2kxU71KHtPXa5XmUWPPswKcljnV2Gdsk0FPsRMP5lbVEggQjckWbw3enMFYqL73AKiE0wiaTkQPsZ8mjrHEXXbcYzQpcFiKjthBCVcBOIL8W/ikbWCP+WOHVQQzfW98iuqLsvjbo7U+ER50f66X+WHQWkedHMc8P7QN2ZgL+HjK4EhIRXjFFS6SSwKkFZ1hJbR4Xao9v07D2nnOxtQUy1/SnJq/4NqKQTQ+bD34aUR2m6ArsJmJXcg2v0Sp4+Nrtr6u20egIHYOI/oIvRc+sB7Krmu65K2GxGWGZgaHEJuVkJROozwhkWmNdRTiaMz7gOHjnnelTPuvegsUpB12KpuNhQEi29+hEiqf3Qzdq2zL2D0e7DYcSphJ98RSZ/HiTckNNovd4ejLYXDI1s68QzVzzE+hDBYKiATo4lWaY5NxDkkVg1TfACVS0j9bKpbcWQj8AB1Bh1KRNFNF5bOtFBiDAluKJZ7wBQ07pMIWgnjNX9SF6YetOdQu2y5b0Lbmew4SILl0wIGppjSTtLkdYylxQD4SsqkB0DAkdCp2ciLwEzHAwshTvOTU/wvWGBNkvYssNDDKW1BSkLn+stm9vw3SHNDvjAXTzNGrmQoXGlGz0DgQIgrC7QgF4TFA6PF0z8XsWC4GK6TTa7UOIPNsAhUrTivHIEH/o3c23+Si+nTwcnWNo3qWblkzledF4B+ytNGOpQdESIN2BACADsPnah2WImSTvVoMHOSHl9CZpeLi4k0vSmbKOdU/OiLqinZAjAaYO7vTYCjtt/g1RVpJxp7LTwR+MPLhpHbySTwzAWrl7hKidGQrBgWe+Z1GTJnVYRURmAOC6OgSpvfZPghhGLAEiB/Hy3NH+eK7so0P9L9RSiuEkYBUxiBp0qd2uBQ6lwaePYH2G/Sygbz+W0MhGEpZQ8iY1BXj93OcU58a4V9dS7FoJcvKX0wAUXRlygqS7trJ8dFNbw6/YTF2WsurrDbc6o4CA5tW3/uxNVhngH97IbQcrcwGI9JiQ4SVHpV1xI4b4xFR50l3vD2CjP/Pe2ohL7UINVsj6LDH/HmRHyNzGqHRuoksvSOd156tT2XLK3cryC2tWm0VBmIPP8FwOvyd3EL/qHGUyFsz7YjpkzkDr5/UVpuvfwih593QhUEAk2PCEwo8KRXURiaeqYnNjbmH4sf+HC0i6pP9UBLL6qJfNgaMWBUfKgroHNjAU1G5OGi47FZxH3Dab1QeHefXD+4fwIhWs02ZB34i6MhLnZj8m11z/iG3D2+2f5kBA5OJb+aupi0s4mYqQlZagy06Td3XjKB6Y0CnzHQgLyUc7hmf4MEwDQxuPCm1MspbX5PwArPZK7qDWnGd8pSOQLwg+8KYXKymt3Hy3fvE8f9JQtViW5wGFYwhEIgZfpIJ58FuAm/lRT3RUdg0DWjEaTA47kbML2yd1YNM1S4pO0t/DGXAOz3ERc9XrcDpCs/qcIV3foj1hTvLc4bhKn7/VkuHiH8TXwyi6dTd2s6UbuSoWzO35lBIG1oIEVr3UVjKoT3kvJVWcotYB8XVzlKbCSDIxQJa/pDCDy96FQbenLui2KMiZTgvD7VurOHLyL7vVY7jB0iu9+uCR3T4Ze/nZX7kQ9fYDxcYwLgC/a9vU0d86K6S98+bNE8scLdCr8qbcbUyyQgbVK6eLMW6k0piyS31E7XbVX0GrUX0RXwykna8hEX2s26Dl4PNWZIzveaAxrVOka4J33zO8ckAM7TVLWvS/uripAyOI6Bf6ZxDeIwWwZpkpIjC3qpGALdk1woktXvgHK2oKwUFg/TaiOjsINqiIFwSlrA4iyBD70g9jaYs6/LGsH6Bwpl491CXj780pAPh1PACqIuVMG4VBNl8gjIHrTxB6xKystSCA2VzFjkDMC7mP01mwfyg3zP27I7dc8o2KIYASzh2BUCkPNrjMU/Aqi2/xc6jRCy3IyBkUP9B48PpsafmUy2vBmWNn5gf8a+ANhlC43QZbeG5UZMGXh/HrNsdbYRYSdItPv/w1UzywEGO/9AK2mKbzhPYQy90LyBuXl3n5wLJbouRasiVQSQfc3NiVPNTdbGhSPZD3XQGCJeiolpgiTJC2TtKfMq1MnjVC1A3JvL2YzD2QZYJfyHS/ZN60qbUuOwjFHeLm5dlONqSJN9kMd6QQp/xYLeSrCX6Ek/gL22/DURbAlloe76fAM4Bu5lJKgQQbV2eZU1Ljpm7A0abaCHe3FrqPJU6rMtqRvAbFP3bq4DJRVHh2Z74rSsuxB6IkHVJxAp12pMVDxV2Vfat/QUSPrZ/JZn83esiFXM23a5DBgFa+kmOVkiHCS7gO6Pvpfo5QYVpUN01XZeWDUGF88cyOWMkBoOQocMktyzuM8vVGuP2DRmpXXbQsKOR854jcN1jWRtNk3Sadg/9ud+64dsFTXSne/dOqMCkdMcrHX3xrKIASf36EBCWe7LJh184TAuLlhGi55lCWm9bpnYi3n+Fyomj1eCPlNMSywjQktnkDKk11no1qoSq8z+wS1LbK8SByNwAB5EumU6Quz2JIdlkm6u6s8KEfY37a020KMZ8ni4NRfcZs309AlXbByi3WMV0lo8wB1AXEyazYy9yZjPbLRN0+qK1nuKJJy9eRb24dndu9pJj3NbhtOoDZisLDFeUa4hKeBxDDPoFQlxF+Vx07rlogZKQcXLRThp2wFrkTIMjJOgOdJitvP4RCpaquvwzHbv/m2OtXTlAYb8S8oWvHw7OXoaz2xgfjese1hilKmbS7xIOT0BxfCuqmB+i8KOGnYDAm6VGtwkv2UAGqrffzuIGmz56pPC0EKyV/ty1K+PMYhUdVSn4zE8g5TtKte4Tu3hfEn6JNjEnRH7+nnUOog5NsWDTCwA8dagcKetDCW7r6UEYOrAn0WVrhRqHvyFMQJzU9rvRg4UXQwLC9405rU3xUofpp8QCSu+Lu/YWVCXBF3SYoL8Zixmkvri0XXSjE8qFKPWp+bTJewrjXp7EXLLxg1ExuXw7HOq/t5q9OQwJTDBsxcTW7yHKtAlrYEvD2CA0F5sAoPxFMccethWrkyQwJlFlBAkHNZnHuv0f6v0Z5KqM9LIWxAmNvU1TbB9mpnAfUmZF0fOPjq33KX4IWdjdc0NfBW7yHb1QMpT9hrItl3A1qIIO1HKzYsK8tVgPSvFj/OUnqzPP2gbIkY5i5GHL+PbYflyIUjZmQSPfFd7gehWVI/N/kUx8IcX4jumBKY74nFo32pivdrfcwaV5s+jeV970tD1dUOff13L724fHn7YfaQJk5J9nRfxX/gtijQ8T8ECx/+7hImq6Hz7ZzpLmiGDwxirWQ4TtUg2FB//hLXwR/WLVgcJspxYXU/29N0xBt5Fyw1dPKwtfm858hPRPMC9yn5bNzjh3yndCK8UWbD7TnPJBBnvx5QIJDfT0V+wQ9U8xBpMfELdwePlLccZUU6hrjRNI0iBgC8lwdjSbHIgjtIlQntJO/oeCaN1FTte/X0Vsbot0l2+kaT2WKX0aJwW+xlVtJavY9xZH3+pHdoyy1lsLBcKEBo0KMucxmCH0GUeRbRmxjmxHZIhbTzwgI8pPGrCQeISMPCvIQ5ePY1Oqslk3mEjDtkxRgnIOMzJvJttRAu5Ah8BB2RwnTEeprI3qzM6BdBWZ1Zx806dSwLioFVbIrFT9y73IMC1kEVRWxZS4oOObXTPAx8ZwpEiTcMFCqiWWMm3iQ3gKzODhoK8fNoGN9maEILCCGisGW0UhPLbeGXADzF08mRYWeaGhUuvKijdhncePyhVVtMPOjOu35aYtu7YIAMiufh67FT7Us6qZnEmheNI++DSbo4cCakZHKE90lUpJx39Y/7WUHJUn6CDNi1FsUpSZ34Yrd/+lgmBtFQgJU/hFuv5N1ocDCkMNgWx3X3jLpFRKgjweAfYgBvTuvNYWIWa2nBN6ue99b+AhUC1xJRsrx4s95whhuqRXKig+fg5AkSb4YfMUzVsC4GtzDE2lFtWehmJw7xQSgsTMlVxdvjcC/Zs8bZHrIXl6KBRItbPRB5EFN5u/4PQh9e4QPqmzqHittOk07l+ylLS5nQFbx9uBNX1lJv4CZJOi8b5a9hjMIdmQiPpS6g4OTUqhOvSMrFkUTE8x5iMXKWOWpCRh9baGf01i7VuyDVzIOOzi0hGFc3hbZd/I4IIIC58fyn0wkG2ZHYKXmYX1voBlq+Q64e611RLcq0Mlj4K1QoGeTyMPCySvf9sesJvLajYR07S+2F61XlMdLE9xMwy/1iq2zCLsi/wuNFzj8/9ThWr63DsfNGPji9X0pvrTzJnAWwg1xNJsEf7GG3EVJqHHKbWWIvaq4ryFfciM+RG1ftOCAnaJ0Tc+WbbsaoJuCoNAwTZdyZS7VO4nQIii2FTbxx4ZwMx7WM+L8IFf3Tg38fLAdCucjgTAjHvzo31l+Y+wzr7VP/YN3/XnK4gKqaMfTbO/L6rDqUAuuXIQmdygiaTVvUOa6NKMvx8iOV5f3XDQ/UjK4s8WxI5ILYb4gZQDsf3RxyGF+6zt9fGffvheT7i8S2GNazrBoDlMrWBMMbk+dmbrX4BYzgc3dSr8Bt7pQlTL2Q6H89lmvvtEBeJrelLOJY2//oT/+5XmAiIr5YPmbRV3fX8DJ+G396Tyfr92qbMDiq9AthTXoG1U6Z5qduOVa9gfGpzeFjKVl9dSullxOVPeOYuo6lpzBWcUdY0NphRFDqeiblMhw5JID+M3+3L0tvA60PjNv5jr2vpxol0X9srtxQNBwxheUUOCcGnobobGBxWIum+gYmec9ZYdYyin8bW2OkmIRbEGsqAIxopm3/ob60iHOdi2TJv93ZM6s9a0d0+0K50itxtgSBA2buMONzWaFpoQG5farMlEJeHj4G5yYpaMeW5yPCstA5mUComqNe+H/t4HQX9v0Xjh2WWzYx3o48dDuef8DYpWnqzWpNJ6BWML9LQh8/Zr7qv1uZOwq2hfuWTipXc5xwW4O1tZgAAxMg9QkdV9K48Pe9v+5H41Zd4BPuZndELBu4uhcQWPpr96tODNgDaJ5MBZ7x67U/DYGvlTo0ct2unVQ9MyK+bnIEadf/QO1SKwKKcl1p1CscU6ImDtAw47g4El8PEOHuh/aPME5Yn9HayqkngJFD717xSEP4LakQpADTFwDAIUDnR0z1IUEjaKI+LmSelyb+A1WyEhsUeHOnpgj9SHiDWJJgQjE+6ROmuB8U5p0+sRiCzOiYHmPM1VGRtwe3gwOFw7hptLz9pziiM/T9gUaOoHQ2HdKnYfCGWvFL5YcMJwk14YEMJOdFT673SMkhn+myV/R2grfDjlw5HoiAqtfllXm0duSydBGUHXMNITYyOIei/XIz/tuXtbbJSfgGeUSzu/ZKcN6yH3j7BnMHt3zUnKxMfHgrg56A3z1/n2TG7r8cMgOytRMFTgRmzDsbAKjd7en/AgHthcR8RrlOGb+nHTlx6BYNefLxJQOmST+t0DXauDRljxbXKPPwBBMihqPs6oIH4eV1bf0n5jc3Eav0s5LpF85D8AIEsAF1CKCAnXzn0r0gsNAd8Knd+uBwk3YstTQTqH9iqQm3OBr8P2VG++HOOL21cfSK4op/4xdnLQ3BdsNw/ah9F3PcQB/cRahMkgLbx4E5AupadXobbMnV4DECE68T84NNz9OrgAAjgL1dxTnEspTLUcCHDfCAtXX6dyG5F7hqzPF6BY+P1/gRqPlb3j1ytoSBNE2wYA8vjn5kzz5fwqw66XqXC/ywo1eSWSp+0W63+q4o+AyhKHQjgWgZvNnFALMJefNx4vy+ykrgqPeEu+CtugaiCZBK5rR5lZotHSE3pcqh59xFj7yZz2R23bRzya3fkwW/CTEquN7Cdw3TkFAEfxOILTU3Krfl7y6aoVCALQoH5hCFchWo3S0NmVmbApuZmwwXEbs9KCiKQGB9ZAQMQ6vrKc4BZyniKb1ndzuf0YkSdgcj6r5d7Aub6ebHGAeo7PWMg4t4bFyuRYXHuUx4IFfosasf8wy1dPpCR1LqbSqQ9lr1aqcOJplsmLdqiAAoWbG0OS2Z4RGbrBV21ZQtymaUrIDSRqW7f9BT/DggAKd0Cf/laRg9ov49FP4LMEkHQEq1Q8b0vwW4F3XOwHEZpJQzTwX4qN7TnV1Q8QRXtfax1Qfc4UDlgMi6XnaH0+GBwUk9G7uwZViVh1RdAn3e72bSgGrGCllNvRaRCFebFwz1LkDr9anj3octhPfhgjqvdypCCEowIIMNoXBYNW9wk7XnxcjTqiv0F17hGjYrPY8J6vudKhkeOhhrz+IACXWYS4L35c2KB3Uo65r2OySongRBaXN/7J+v1MXpK043BnBFySjhnQSYMhNUhUrnsgApLIoqRTkQkQwgT01BH+fi4ZN9Znbm9urizypk7MoBFK8ock4IPvr4b9iV9eF4nvKvjPfPZ1WsfTmTyLRkOBSOdaTfWyQOUT4DEkXS+YHqOFW9pPZ2utVWE7QUfso0Asn3kJ90iLEJdspp9Wbi2xJ6XJxKthZms1U+X2s18fwljywENWB5uxG/95895az3JC2BbSQ8ND7FuG2pXKBviviKbeG44+Jb9YTXycPIl5uKokSZOlzyRW7B0YtWYUfhwfKFy9jZYzJpmfTK5IWs8CH7+Y2XBqoCbHkLoA9iKptD1XWwfbET80gfvmucKJxxD6DsvLeP4XNnCizdWCz6BdetsX4EhFmAMmu4h+3AMFAuDf/7UDOO/AGds3eKfsFErZQ+qBIDQfHscvM6CDNAE+oyvKTLVF5zE2Sag5tGN9Ignk+fuPQGZROFA7A4ph/0JZIWaezwEf4HBFe5DNr8OJMp1hCxq4/7UR6dmtqMJLlK+rmpemiN7fLarPBU4+ptZhYnKvNO7+ZkhWMbjpRqnKXRYhII4N1x90IGVLfsxCTzRWgmsTrZWFg7A0WH4s3LO4at6y8kEMFV0GjBtIX1f2oQnb9ENNORIaFbeJiAICUGFlxf75DYkFaOOJEGpMiPAKJ0xfHA3UUzgZUHORcYkM2O9kuGV0KG+8r4jJakvCcLPZzWFQ65Vi9w7bC5qAHjBq0x+Pn8562Izvb4mAhlhpWgCI+Ydl15QpUJyTIMX6Vo9HvVvtpJGDSw0cv9ZoAEu5FRKztFVv5lyZ/EDwfQD2icU1UJVuJZmrq6GqCLwf3PQ7PC9gH20aRKMZgFcaPVQ0ZHodTsimGE/G+OixFmHMUBkEwWkb8OiPVU7QdDEPEdTL61N/cAPxHqu3vJ7ctk6sCxRMLL5Fjqm4c26cweNkefdL/P0CTQT0yVSI9dxj9HQG/NZx8eWoZcro6Q4vaDOM/OsWgvTQv46gCO3XPF8+VnGFlJsTFrWpT+txOaPTdh/AAFz1SrRryf565C9U9vopBiW5SoRHHeCnmPhgJLdoyY31DE8/jgOBJRazv1K+N+Zmcp4TGqzxbpUJ4cmgjyIJkBYD3/W6e2uvaqHn0D3hi6/iTe8xEuLi1vU3N1++RWWP8N0YvVv3g8SDdLveT31i+nm0PyMLUoPIYnnLzggwFm3o4XWc8/IAakHCiqmYABHIUElaUL5e41LBrZksxzjgX8GAQWDEEN58CZiUVJeETQWzuBmNNZtUGGpsnpugDwA2+z7x7Zb4WtkuhHdFAuwnm1rxh7a1nSkqw288+t1Jy5x8Tq+rUZyJKC7zEo8oaCa9BjNkLbLn+S01Q/27hL5QO6/1q9DtAxcaiVaDyAbP9iMdTh2t7XCen5VZ1BIob6V82Sm1FsFsZDEqnvIJcYyOsELMdaC8l87bBoSo+TH2/q5v7HrDDTwqbIRRxxo20p71zPl+RMqxnKQbyG3M/2XTzv7zUX00xsDq1l6CGc5pJtgxRd534u7IvJTviKOumPLYcjc35HK72d8bl+yBNxzrMd7bdFLwaZaaQQ5Wit6tPzMYl2kE9VGZnedQZuFCmOOF1UBB2OTcnAg66iHern34ejfsnAWQNPgzISlYVnzOZ0V5pgAOX61oEv5Vzg0WjcBlDtJr3dUGuecDtCh1EtLfpXeyYMXp87lqIe137Vy5+5l3rsrMskDQM0tQobfFYn7MeNUh2z0OGGtNA+vYKQdcGzsGc1QFyU2htQvoKITwDPKJnU+LLJtoa/LaQR3ZEPfJPyeSZXFeAvFT8hIhojsROP74YPy+Zms624MiX/4/Brusn+IMthoKd4k5ga/y44r7Zr/xg3W8Ysv9VIFm88bZ8k4SWe4BiIVFIXHLBlddUR6eoHn5gf+oeoCPBCf2zafOqmLk3Srwi7QKpNPFdDzbfFLFdaMPlHnzhuq8J28lXFhi1XN8k2uPAqly9iY9M2lSRo0plnxhdJRQBWYJ2rLZa67MhC1zBUouRe5EYIEQg97R/+7qTC1qaEGNw/jts9vaYNQ6M1vZtQ2kQVZDSzV55z7Qo/A4fHlRmG8rlCQNVyKn1JmiWOi3FUV3SAnnC1yVgm5nlwJ9jvQI7sCWoCLzcqY2UYSoQ9JBAm5N3PiUrf4uigVq9Rs1VwDimBg2ZEji27lslFzq651xZSLye3JWWgoE937g5LVb7hoQRaIBRu9/H/Zgju7A43yusqS4gzZmUNJWF4je9WTvoYwmC6RIoYuIfH/JnCZnvB6SAUwR5GdeKZbDduuTG+UD8aEb0Fl1CKZ2s0CgKQegtlfVVsk7GLb5Hxwp+Z+OTKhYCMhmj/qLHEJUyOuACc7LijaVxy4UnOaCzWG85iPHmjdNF4NcP8Xc2ej+ko0ILKn87OerkKsQ4zbHvxSZXl4WXNHZA38mSzcUlHEdVmxLm4PjBIhAX4L3DSomu7oSkQkd8y4T4386UVmpsgxKU2/hDN47OsGgkrKWa+xOx0lqbCM7AftfgXEjqvYR+RTM6lmPM03flDppinEf6vMoVjaPIfaisVZ/FiKPsIN8Yn/njT5LNqD7CwMDYvC3lCRtNF7jLHnPItaYtB8YGErpAD8i9fx5m/fWrZB4ywg7CLmhh21pe7930dUQXRA2NlRezU59DSV1BLf5g9mXqkijOyY6RWK4RCgSJvjfzH4M+fZkXxjKsw8D3vhDGnKm6BLnXQck0G0em872wqnFZ6r/J0tKBON/RInfUQwhUd/pBQbUMD68eV1eG2nrB16KMusPBIdQg5lCRYQDlciNE4ihXEZEuYb9Le6K3nh7u2TF9iq5vOntvwP9Rt/sNdBv0zneQdIJULAPllZ6gWHrgAxktmTRNMWoHBFuD7C/ogieftnFNGmc3rbkSHkqyvrrfoq28r0BklQ9fhYHouClLI8X54upHucjj3+wLTEYmy+GeF2+I0iLsV83KbCpg8tXiah5ppMdArgHBVesxknplqBbDavY+bUfrEG7A4gubDrXGN/DBhobMsEnugtubU3vUe8VRKZiasrNa4aMer9ESevrbeKaN7SAgTxrHsNQssZwkGvhVnTq4/GgM9KxB1QIoB4bpHtWtGS7TeXRX50RXmKpL+hGvxhqzCgo4/X0dzEWaKLjApVsB9+yGn0FszUw9ZI1tsmRHwVgp4aYHuL7xPqXGVc0A2qEAjUWGqYDyFBw8Dtx+O1lVdufAglnEABc6ZGnVao3UFXiffuedYXrNIyWGHrJsx2vVdMBkbxCDxYANAQrQ7fmQZ8YmtsyHPp726s02x+vxIGUJ6cwskO/QCnY/Fkf5p29XveJ3D88uUxzU48jjUC5eFcoWsfedwXa7AOj/d5X3wS1cuUpEgZanpASqUNkxvdBRYD4tubYWGskX/RsLgzXyv0/CzQHKJl3ZBsTKXz5LakVJjg/9kkJHlHIkfwIjZHtkkzaG1uB2BF1SxZ3jzune4lp0dlfE2sAllVQ64qFJ1wz9Eukmf4Ip3s2refsNp+aWcW2bvezGCea5XFXIAFCwUlJAZvRwp928uvmkaojx5KwMB6/cAIdUcnm6G5v1WKoXlJFsJbIL7axRceAy8owK9M5cbvnDyAdzAisIzYd+OO4hjb56o9/AZuhMXSEL5849UJqmmJQEev7PVl4314t/wrrATaLD6MVon2TOlR5l7sgRQpyFrxpdd6cCCvCojbw31gbnKQ+bafEUsiuV+zk888ikNadiT+GZCwvSF9GnsQiZot5DsIaUi34dONOhlB7lJ0OtNqYx1GOjs2mG7KNQU599V1gmJcUdpZK1jUwV94IFJEjpz87fZkrhW6tuZagXhc47N5yMlG/hGxVdAmjwno2RM0tdEyRo77zb6992d4Vnqe/vUeLRCmUQumDG0f53Gg4YPLPeHRcwhvUilHFoo48n9fGeWuXz9jePNwEQCdFh8bEFnyGqGs01F9Pr2J5k2tMHyxOMq/zSBwWFd0NmG38mIaHLdSP45GDKv6quHMTQyRv+GMcja7pH58kF1D9Knb7nsp997oAZhdbMuWxz2pYEe6UYquy9jKrvBmeeDvejU37VjiJs7pDOK49OveA4ld3HD183lwUJZ9MG14H41mebC4VmCqMqa/zzZvkJi1BCcjFdiGpBq+rlBOjkOcW6mjv0Oz/HjABv+UQmyBhCp+Tn0Jv65VbgKuLBS7HIrq9SFrduT0Js3k3/ljqqhVr+NnCaBsaQwj9adWMboxnpla4B02EC9rMBHQOM86o/8YzNuwgMAl6ZG5W8L88GJOJJreGoqYCSUuFeUilMdsvpHmvQtd6KFiPzXsLYvYAC1MgTQKlevVaWhVpZr1quggSV7J2ddAem+33xRzCF/s7us/U8iwhMiGfhBu//04bomOo7q4y+VbLylGgnRxB5Nu6g1nvd3RTnI2a1rZj+ensUdTZ178vqnGRwgG8Bs7BDY0b3IDl+SicDoLifKDEjVmapnwhIsbhdTsPpWaUusQB8e6dOzN2zpJN+jRTMj/iZsie3XNnloSbRUBSQkp6kyAhWoaWOwJvFfihGhl2ES3IRMjKjTqQSR2zAhig3PYx/ryVQ3yJOOhyFANArTa+C2tQRJiYrFGIE6J7gcoagre9kvxQfpBzSR4yhPGS8+IRxTlteKOIb5H/zFvvA1MwGzGOhFEE/uOf8teQ38bYC/SDbz8UFR1cAUrqlxf4DVqLJ4jtErUFEJWUBLFCp5Ce8EHYZTHiUIXvhaTc/1N762lebJ+4JGOWuLkHtrZJmgYjrL3jvseF+InTOGYDwyex2aqYLUDve9wRvnE+cFCGXXON0A1mbPqmMrePuwUXYqlMbIdExaozzF22riHBjlbQmrDCghk4zRyW8Ssch1bBp0EBaWFziKceF///c03TpYuQktnQrGofcfy5kO5fTrCeuBJhy+6fNzB/4w4qEkvMDgSsnYBvC2KUH66vzuK5PIiuYIMzY8NwxH5XDxaG2MmGJUkABIlean5ena9pyxejmIJ3Dl6fZ1j2wdipocHJQCD+h7ql5gSBTjDLHXgnFslmquEGki2GzdGgTjuJ7qCHIQ2qPDgppRjnBnqMSTRvuBQdrlsxWo2IGNRPab+yOTisfOY3QrWgQ/k8ZOaekEFW8jCitkux/r7dNXP7IqzF4tsV9+favYaWlv9g9rUfxIlPJV06Yk2YkU/erbnaJSzOpw/nA9rnOvMReSbSI0W+VE89B7O9QBl3b1oC4pNpmzORrEuHHtcFhx5IhlK/fAWY5FEumB9CZuTacwmfMjUPdHPXZjlvOGcfwJAsWTbmUGfXrj9EpH9ad36WzXw2lkod8ddgVDmOA9BquCLm0/MNlql14fmG8DF0TZ6g3EwjBUDlLHepN+pbsHSC09mdYXRkHM3T94kdjzPHhDnvS2pkOANAnj/+GPhaPs2XkgIwX3YJrHpTJk80oxIqq9M3T1fOA5Y6cGiPeCLVX5s/aed6R4QV9ymqOMvTQ9J1lx7P4X50IOCCzoVh/7F6BiHT89tnL6ZmLGREqR6Z0kdLfikBUbZ4YqOtY4l6bpjuZAbKnQ8sAU7SLOMubrHKvHIMYgejMxRWyjAcNSAZg7J3C9RGBl23d1DZbPFy7vH/U77AXbbNsaBI3AlPuCkFyoS+O0AD+RrWw9luQPUwhf7dcFx55YQEnhkF24hcs3WTd/iX2s8PRgpHnN5b3WpTFZTS9l68fX0E3HLkCNVc9HdrJufsxfn2La7hZ8M9LeLCwnyFR+BfJzfzG55G8x5XHybnsJAwmrjOwOWs0JmWwdL1MlLIuaLKBd24HwuvKESZ6W9l3KnthJjQ9T/UgYzZid6lsyMiohY6b4yrEKCla5szlz07sKpt2ErC98RU+STS4sP8BdLiYws8W2qYyBYr4a07Hdk1Gn8/l4MjhHHg9XjwYbdw5PZ/2Whbzt/wBgnfy/IPmJj0s3+1zGper/4whalTg5j0GE4pvZ589asbLAPXVd6Wbd6YjwIfruF6NSTXT0EeGFEpt8UV+Zq/SJaX+E+M5guQmQib226BdG+bcGzgzk4B4JA4/t+kdqHFo8GWnghWQhyu/XoJ1BFIMb61wVT+whiMpAB4n+s/MgC6ifV+QsPqgWSIovDZ0s/onugHKoXy0cLbmsHxWDBfTfo7GEgwyUyoqTvzzYSpSUacj8WGoX+n0FbQqwcAow2bAsQnkvIBxgMLU4NMLUojatnvpGgmLuUD/d7jTweVfVlvhZYyD2GHagzzh8m6pmw0Z4reEL/aGMjXU7Y66rP5ekbfHikQsfQIS+TZLvJoxefmXM3RNZujEBjhszlVwMqSV4dqeQ6K1fQWu/Dk0dO5/WW485uk5TQrt2WlFigk1ZeuGOZK+BWsOASywlen2fUfx9ZnQOlHdS8cWKQSulqq4vE9ut16+QTEnD/D4Hvji2FOdcowOHiPlN3UDwKF8CR9Ch6kvtM5b71KJQT2gUYrKJrbZ063dp3Esn8Oypd90OchprfIajlNTtXAZvaKWnXBXb+X0h+tFUWnvUiiA5u084DGZujwIMwkU0Dys83SKW3bnZH6YCfJE6USYdqYjBdicRp+hgwKmR3+PghrmL/XhavSJKKMfrlgRa59WuwohrpDi7fG5LmAxFsAMThwwIRz16/oXy5be9LDx+w1248/p8y9+NUqIbnjvUPEBlGl4E2k9YN2AFtDz4mKkXxyIqjCGtK8YmAIzVr1U5m8VEOtpWJ4lt+gmSMC6998qyAFnKr7JBgnCpyzxdaUtLYNHzKhkAKkNsQzf6QTGK1235SSW1/tOicCVERnJrH2V4OEQcNMGedLh6qRNCPYrmkpajXfjk3I+rgceuN4UGcy7NNzB315mBpVcH6MpCKyjx3+UQTCgrbZdhIVfLLI8OCpbtUrFzW0wR+cztt3V1q9UxF1rewStoeSbNIoomdnl1oPqBAf1A71vSlWCsvaZcl75rk3yiLEpVihVkTbK6PPnBpQIUdLV3mCtBP9bOuPRwKq4G5l59p4I2XYYI2byg5bthhfmsGYZrhs2wq1ZC8eP+uwZeYQY7RB6X/VTeWVSFizUx9vz6BPOh8jyT0sSgultLIaF2usHHJzK3JHVzVqsWlQ8rZSroG0zQQz/wYr1okUaITErLxyWW936GWSSsT0UJfR/nqJf9O84JXMBLYgC8to9PHgiGdBOBHc9tUeRjLk659IX9GzHBLcuEiKy8XpcFHCshYa6IsdF0y4QKxnX/byyvFeewk7SIMFE1MF1819Lxao3gRtNS+uVQTdVBAoO9aYefoFb6ghXTcO5tlNVo5fSD9rg6hAunYq0Rx+4qvbrV+vjQRZyKX+dj8bdSrL1AqJHj+rpowreiN8LTPJ3UQWrLRElfa2Lv88+4NY5wxDcF/etKLvWDfsochhz9ECWGLh7lfhcowTfbo9Bxs8Psciz9UFKgH2r922Cv//J3CY5BPUiekPZl6i3tMJJu9MqsUTcndde31iMx04ZNGONseDF7CffFlcTOfR32vkvj1OGf3ZjEoyORdjk8W1qOAhxHXiQ8TW2DqmowQQPcj7Yxz4PlpgEB1SzrWi4z4qsEbCsX1Mk6kD9dImZ80vDc/ZmtXMcrPvRheidMyaoVb12TDj/LvhIk4yFHUJiBDj1v+O7Hn4ab3lwa1hjYAUqnccfODrbEr/wWgcdfalCzr8cjTzuc0kTCyfIaxA3y3WVAAMPXuaH5MJIue1ctnk3nxP0IMZQD7lN4vciOTKR6dQw8J4KjvLglrsvVsf6azTFcPChW9LJgl5Q8pK87EH9SG1o4EBPpWmHomUNhi7rM7zAU6S5OaVGaclaN/8C8gUdzakWDiOGjt2nCsOZoqiHw1ESapUP1ND9bnRMHCBoPJSBDGJTzftHVGfR0lVt3FQod5506npx8Idz9mjbac9cUEfSOcOvLh1g/Z+CjEiMEbA64J5ax+zccp0itwZLUyZuV0YM46xVPmsFxMmtFp5uPFi7zCMFrwnOZYslwcPTK5GBrXWhbgwbHCG1uOI8qJcYHhzNOdBlWU9ic/PlLyB+opC1NGyrM1FJu2Kqb2PEna+OPGAPSFkDisR+RFqQ+5BfXsU5P8XLK756TD9kjeb8hGJki8+Y5UeGkVOt3R1m8tgPoWLwtJzy+ALVF6h/frvndNlPB1hGvYI3GGKQPF2n7uHExg8TaMHiDtMCvCNfFbJvRlUeOi3tTsHiMoc7mYwWNeFWxgJGl7MKkIecTTEDyoDtecZU2s4jHBFoWiV5YaDdg600M+DVMAEcyvWb0MAIh04oWTnQS80Tu5wrUwqEVGNeRFMe4FpKXERw20lXWEnJzQxxgT/UhAbUyA6wQV16Xg6O5bVtD5Buq/2Q7BUb/qp8NodYBwJDkoJeozE/xhij/tRxUcK5/NrOTf6uOprOT6tzz6FXqOfyETj9JPDRhYv8QZlAiMRVsyUJnO9m2Cu05zjXfdDF2CM3UWmZ+6d3JmqeDUa6vJ7ufajknG+28iz6CZ09h7Ms9chqll8B8Y5zbFS8jWKlUPHeSfftPGsNmxmr25JQR+kp1lTeD88BSfGXp0oMLCtYSBSbOlNYS68ID1fl3XzHP+ZCYisv30SQZnKKhueDfi8gK9Kj/x0bMAq0tJXDmyDzcleifNRxU6WZn0nBJ+ag7UFKCPM1iyR0rXRJ8qJttqbycwscZoTKxtwvCCw+YeUxmV1+M6SPJ0vuT1X54Q0Wc0+wXVZpxiW089yN1owpu+q9wg+YzrHybiSgqD/a+h9bMtubihZ4QcEQCVCBgcIy3o19oIV15P37y7slMRiKr487ruTgd9XtzLbIYqlieStNOzaddPgM6Dy/vIiXqhFY7b9lS8m3s3CBM1dOrw6HXGNhEW9kuBKqFqQlbLmB1KpiWMYChp5bGM++Bdw40BoL5+pB4mVA8pCMhVoA1KCDLwt3LNb5eMHIZX6HHMJVNaSC93PyxUeIJEcckCuv+7aggbeu371BLRIdByaC3KXa/HNoTIPnq6/NcXzwX3gh+uEdATkcwfgEd+/RVbPdafm6VZ8ej4RDELl3TY3bT27MKudSZXMVkBLxwsiJnJi59V4x8k/eB/zL5ORqp0KNJ3hk8OM8lKqE6Wn6JhSRMKxW1wH33otSEWOzrryzqWKovy+RfNXeHUWqPz0OCTBnWG5CN4/VRrOMPGaHcLX0eLlnVLivCfyutsEGWF0D8ZRYLJIhOxaK5k2SRzr8QstPGyjGumk1SrN/E4jcWBkhlHS+h6GVe/rPIQqWluuUE+WDgA7+MOxgiO8Yne/pivNhMlEJiVj4J/M78Aicaqy7xF3fOiZHdmyxOPjcmQpG7mEJIcp5t7n9b5gJedi5DmxA8S2S9yAlF+yyYU+6/jQ8lGSZKrRxCO8iasZxjXaZE5WgMRabKjNt097WwsZoz4xImlFZs6avtz/ueGyFJjIQ7Q41fQRR76Ygrc7IS706m6BUEBoja7ECNTiEoCZgrEj02SUe4OaPPorCQ7EVBLXeynVeZ1T5GtMlq7lq1GWo4Ih1/+Z/Go5KYVkrodz45CuuQqo2CclbMTYG/Q3Fe2P6qSRJ2k/t+aOMSdmxg9zkO9pd/j+yBFvakcq5IARAF1P3A76CEuBxNWejR4CTZwhgfHL4V2s1gfpSRfDXvRmZDG5qjv1Ovlfn0SXQgjbfThwoP+v5BCFiYrvNS4PMR2TL5jAM2OOzfheWd35ohU4ztr7CmiOdpWjClbRzfaeGW4RFPXPGnu1p29hergu/yFnK9kdMsF/c7XfyRIF6bt/naw3+JrsT87ouZlZX9rQeTiJO/Uq3fQdskkkY+9kUbuT7IqcrUm0oZw5NyoWJWxvIJsgRnG8bUqztqoZiTb8GW8E0V10VZh6/y7latfhoCpC9qOip+/is8TFxXhdtsw1kVmQZW72qIh/NLU2eNL7GKMqExVzIlN3y/il0KLg5TZQlpiSfTOZ/G4XPpvfnJEi6Cp8WiEH+eDmO4DGum3BNwOfv/nXxeXqz4+/iajyqU4WEtQAjTYBx71KKvBVKt+JxxwvOAhhSbL7NiNi/9uM8DHbgbwJxa0m8zC3seZ43WKRy0N1tuJKnfT+MLfk3HKCBUIh2r4WDNLvbxqGbn4GXJDt+f5WDN7Y1HpbiZMxMrYQULZEwoAeij56La3Bjnz15/6mATWxkGcn/enD2rVsp9kCbSQXPkti4rI1IvAVdcvPEhT49LagSEXEJktzVfQVtrhLQDIh+dhkAhacIQ+lVfw0pxEGlkCH/hiyclXHW2hVH0OtUR+qT25p2QBZPrkv2DUEEXMVA5fMn+6bPjuwe3U5EKcNjKDrJQy/GEJKiQojrd0zGQY90ztVuBog/Xu+/VzVd0hQVo8iUnxRYDoX45bXoAgp78qP+zWRbwIioI2n0b7QYzNnzV5G53fPkj5oTbo4t2S4HvNOAMNKgkXfT/xyimmk60YXV1CChbAI7TFygZ+Fnv8iz3NrSn2qTI2pF7SFJlnC5CHey62nX4NeqN4QHGjjuS0KABhJuYMwPqi79ubTcEuPZg/exDQLDmzECpR2MNYdIMwp688weX+kkX2ioVuy5vaumULHpzFnfvF4fztXI7GzZ/0mgFvtVNiBmcTH9F+aaY17jqfXboPwJPqJJ5onIJjm0+xWDMkpahtwhnZAUSQZMFmewLiFXaSsjLpkamBhG2RtLBOtGuudn4qCr29iMApaVJtzQ9SD70ATEObJtl4mxWxR9iK955DXzPKgQeH2MML1jK2ao8G//5oC3UbK23z/wtmsA7VSfYmEbQMt/DVzBJ2oNxQLInWqRwYGpEuJk6+ZDlBWnSzcp8xa5ay1YFjMlp2yXVtPcbVDtQvt/002OMw7LzDL0vlAQvES5q3/j+ZQbUdSuL35fjYzo0+0jXU+X29iuS5ERdWJKuipvj5f5d8v3dbYodtUlDka3RJ7j+pnSrFHTgXGQuLd5JQtYWXWNtOB8h5pKkY+BhEhlMUZPqoMwWptOyCRBZ3bakyhICIyU1CQzO7lxJ88awQSpmPTiHg9Jncgm6mp6z9TY8KBv66sp4gZztacKMwtRfDt94AqlrSViCg8SE1THCg27LEx2PY4Ur50MY7SncLxqu4hKZ3J0KvXRN0H/M0JGYY+PsYeaYr5yOzz4XZsxZCUeuDT4veRep0eZzKC2gbFSDrZaxG7eCityvSFDF8r6qv7tkQyTCOGLXs168vt57eSkUCC5y+itSnP2f0chYXn5GCuNXpcg4GfOQfrC9DFHkuhj+WGPRFdlmgZu+AlzJmT/HjZSk/8XtSmeMtAVukAS3psqkNcdNfrXJTnFjoPbr3Wva/5xenqTEAevAE3rU62wY89m6476KLC0gILxrWsOsEeXDckVVBJ162a+i5dgaH1wuNv2ggluAqVaj8zQOS6DYibLLPqn8N3dD5fu8mkCTjmHvPk8QUzwmfyqp7TXbJIgjDJYjfgJ1G0YHZVknqKXS20S/fsa7E1sKp3iy5PhEGBCAtxdgldGtiXntLEiW7WofTzfqULZS82Hfipe7oVw7HxdbJsRb7ltP0aGFmktNcDj3xQ0aqhWMhA8buXYEsHilWLh1kFYB2FfA21uX+XTgAMfEVHkiJd2jbvgpl8SGqTN9BnHjmi7pUIL5AZAbtLVWlepmu6HCJ7IYAZDs0d9FzEUxUTVdNf9kPT9Oj1p5ncN+vFx7ncBN/j2xRtykFj4fSIUhKe9Xn7FwEzbc8KNAfu4JyviLzd9VzzkXL8ZqdHv5YLOOZTdTLpjmQG9E2vvd6/lSKXXv0nqrmYYzuyOlBPo44mZFY3JEMB/0eB8jOsTkc6S0Pco8tSOegmeQSnbDO0NBBTplt/Ht4bZIuS8G6FdaEXzIRNu/Ofo7ImSRH2wJuAxfcd5X5aOSdzn+NnWUHtNnUgaqxyRqj+qRzqUc0x4jmeKgm0dzavGqRpZYwG5/q2gUt4sCrJCzHXXDVZkVK63z7M3+Cw+JAVd/Q01J2vYBoyfeDTpeIN1na67R8X+0+gc3KMBSIMa46pLJBVkGaSW5ACizWaQZMLoqJyE5kFFobHpZpNyKcZ3vOIT43txLEL0LIXCOQucg8e/qTvnflB5uMTla2ENFViz0/QE+/qw4eLgUJ807Ltsz64p5u35mPDVpxAH9h+NDzoxK8zrE+rQO/Zxg3rQzVA+KWjz0k0QKTb6KfRH+nqgtn37llrlK+X1YePqdgGUQovkG80x2ZZj9m8zAVTkw0KrrOcntyHw9ji//tQtOzYAShl6kaCMIaqdFHWuEo10uhdx87Ej9WT4S0JADuXSIGOekdSth+4fBv4ysywdXjSDfy2SyTuc7HS8LpFGrelbuwzED0rbyhsyQfNOv90l6akTAuPUBznIU6CF1xMrzsfilK5ffdJ3sHCch9Qf9LYsv0l4mQfxyoOIYZb60MEOHwz3d3EPN10kK8zhllVqCBNTJjtUO1MTwKZxGVoQv9gbuPutkL1u8a+fP7/Tt1iKxWUIJ3JNVEa0pAs01gh+yowSzsLeebTlQ41/0ujfuBZgQ4jX5KEp9RqyU8UXpYeLEatNCPTCHdNp2T5xrsovUUm2fGdAsLD8oofn5rrjzN97zMcfumM0SSUXskX+bgmOkzfrvrtGBoQWoMlv5HAiBMsytL1TR2s4/Pj5uUsxIlWIfdbpjRq6cSu2RD0GQf85WjOtV8Dh89BVh/CWypMPnqMTxiHZwJg2JdgbeerY2IFBcGP7nyY5269Oa/7gAc9mWQGR6UzGFp5eD1/cjqhQieAqVTsWMQMHs8dH+pXmPn2snlYI+Fpw0DCyxfrzi0wCBCrk25jW6RZm+7t2/aMl9dsSFPhg4G9d3+vkLaUSKhFS3K3Nzfz1fJY+ImRAwKWmYfhxp68juA7XHCvaCyEyTquJEa3RSnjNA+49TAjxjSIQp9eWUqwsnxq3fb/l1PXz89sM6lLc0lo5qBAgkAgEso16HVrx2OLd2CABpU8CZYmXNToxuwFAxQVqYvvPOtK72WlQEu7UoNoOsFJBsOjmTIWEdyBDZOquL9eAfoDIgNKGO+ud8XK7riO4FAO9VB2Fc2pgelV9VU+XPLxHsm4fCXKrtrfyh7PGYXGXUsu33yiZXVr38/U1Na6GFNmN50LBG2XQSSmVghP7AJa/Dtvv7b/fhvNtdu4Zd9ZA/kp9CJJWSKXMIIxFEwXcpCuqBxIcmJssDztwFcvX1Nh6gK8QFRaxkgy2MvKFEf5QVRaPVWBQrVH2gxlx99/c7JobYmtbRtKRkZCfbPF5WUQS4G9lEfubUZcS9zaY00I8jHVAgixK6gzEHKGsGxiQfwFDt43O336uEJfT/PNdtkDcqPo7tSbT3QxN21xovqIORiVECfdIlzSA+0k6H2DzdbNT8M3itj10O63F1ZU9n8viBlLNUYln3JKwZEzE0Vvs0llYR014wF9cR0pCX5czuQSzEsPNjn6re8U1eENCRtBqKV+1tfLOrdP8S0iwt4Wvs734L4qTfSAizSVlUPxSyxQiqlnUCxaVFOR53YSMUABGnBfPB2LO96T0G2iQjaSVz0iInCbLx5z4H0FMLvyXnJUVGQZl/RoxZHtrWPB1SQrYJL/8d+ZATq8NdLPiPL7hHxv7cAidycBnJm8xY8yH5yC12X+LDznzwpOGoIfYgRunOvZk293RRfZrAy7xeAOh2Zzxvjr7AYM3WYn6tHobyDADhC8KGpRMH2/sONeGO0oZ5UzpCNR4J9A9A05fy0nm+JRKSJ7++O8CENvzEG81SME/054b8W5LJ694YgbfpXuf5agTVyhmYLj4du6T+0Qcm++HZyABkH+FY61rLoVoixkhMilhj8D+GikEzw60s6CF9VpVJDItfDJfEbrBjm3RQy8bFW3HGBGErp+Uif7qFiI4Qj88hmT6X7Y5mB06iHKGhc0g16SXZ8HTRooJtusPOPtNqayIURXbFOL09qYwXvJYlV1i3nNa/bIX1TP0WIcIw+/BezYxkvjReb7qX1CPlj8wkcAdMzrbOfqTOhiXwVWizgQzvhCFQO5a14RPzYOIBtiCZfUi+aJma6/VmdjRq5HQkFpq1D1DaIr7G4Apsza+gKka57LP219NLnXC7PxVHggp2I/ms9+4rqD7e8MuwnTv6bPwRFT8oaW2SLhxxr/ZTj8fwmvjIcZ6rg37V1BVyoceWPpvGOuQFP3nqI+JNCanJxIC7GfOQHQU/UrXFnOAoFvrgrbPHhfApfDkoETHmczuRSIMWjVP+sZJsknn6poGlzd1h/m0oofL/1hIRBHZyBd7kHxGkVWc+DKubt36YgzdRrdF9NLOLect5rPfmkvjwBt1Pp6nurafyEFoFhOb2gtTg3Y1bmubi8RuyY0PgpstXwboUqvWTnuOltAX3EDeRZ3o5XOGVRiUCCRp9iiN91GokvldC0aauQGU0Sa5hbfjRkWuINTGhGX3KeFXPBkUrkvZz5teymoBc99qjQ/3ae78X6FL4D21CwE52PFBiqvXge39nmpb0PxSbCKKvehIXo/X0fnolTa+s5867XX5Bva48U9nM68+ZK1wAO9MVkQe6IDiR9kzv5m4JNLir3U64znuWOHNNzzQiyzE1xtsM6pgQwvRVqpH4JP/wI8SEpCQ4jh9RD4P6SO4jzAFhzI+gPW8gBCD+NhD93oU621hQ6f9xFbmycpsaQJ0UgTQ4Od/afnCP/IKatUl+miD09KeHLYLcx7s1GUprLXZDYTQ9ty6UayVC8LwkbQ0fxG66dabeeJ83uNQ36ANfD0Skc73k56ZWRAjlkqwBz8YzcdCKE+5EeJ1+vLjgzh/Cu/PamKsRGg5UHN7COYDy5ZnwI0RooJZNB7jGf1cH0wZRIPA54ixZYUU8iTkk/xPXungJfxtzXCuSwQsSvBJkHXhlYBUc4gQijWc5WJdpOeEWGBHULYrGzo98NbwqGR79Ntt8asqUWv9AxLm8sYnPiWsN8qXNgPGDsrBLxcBp6paE6bnUgq+nvZXw6/6P47gCK/O6EoYdCHa0I+2iLAkeYXnRBBH98hUa11KBAMGw/AxmksS4Xe/O3zrEGMLv6uPVwwC1EaNHYd3XIOVv8sQc2pvg6C+EEYp07e5Wy/Zi4SyajBXX+W6rdJ5CdhuJZ95ipH6vpLTFXru+FP56+vHor7A6BCJc6bh62YIhquRFt2gyzsl6KYkJ+CT74xGzHi2F4DPZb90IzryPJhaA5vgc5U+utX3wbParIt5e3MzO6t3wjsfMY69xTpwR9mNtyRdEUEH67WPrmYVNTJdwao0b3YFtVvJJgI0HI4UeQ3Q/jjrUdP7jnvnJ9j+R7gxHKukWPlxzr6+BhvyqSCVVY/IASY7WLa2QZHEj0KbMgGOnMFz2MMbyfuMu53FUunkPpuGQwR8teuYuRcmKKJi7n1dWI1t0P2kCQ/uLnhAxy0KaKv8ELkFPurv0vOCD2m9mKA7BXQgupgo9nrCiFhsgXBPBihnn2nBuGj6Q16NogNPi+Xz+hwiMLSNIDFk1P7uyB6otMuvo3uY70T/ApRaJIaTXl96f0pukvvtafd7s3/gXXLOo5mrPHUNmb4DoLdDdHZcau9dj6KuIWuuXiI00T2O6QhSbSve8pJ2Qp8xQtSBjCIozpUv0OstzfAQPsiiUfPRqot/sX6ZSODfj6dEHXfV7dUdO6AGbeOxQhOQduhY4kW1wPISakD0nbw15J9ae7E2937OjLNyQC1hv8OpdLPcjKy+pgjrHySPXeenulFGu10UvXQWKS4LNse7HfhZEvS0akZvr1Nk/DigpIl34kkWaDWYilRdWU/YQdJpqcPwLHWVBf4uAxJAlP4UddPYyENxZNuhuyk128d8n6XWNkzfRgzsTQLZzlncxYD/EQEWauGScNsmYAb4YDeS8ehPsd5aMT05q11TVqXVGKsxwNCrtmVz0HmUBGSni/pG1WQz9ov6vFTqfPerd7HvU1YIDndb0S66F6y6BqnEE/wTu4uV3ISAN28r+2cEAVRbderyRD7LdDw2YW7asGEGmpyR4rHhcmAamPaKpSAlBfHg6qIKNAaw8xFdRPyF530WsLjQ1CV5lZJKQWSYKtxwRX7lf/HJgdRtWPX/jCm6wtM3bS+d86hh9jG7HU0S0hhMbc2Rkp31iqv6NmluH+ihZ0kOSmhGgG1dU6H1vkEAlAw0Vo6+VxLKb3jKXbnQBcWhoz8v91lMXlRapWD5k7yBHMfnjby6RmRFj71y6TFLVrK3e83n7yHJQ6zd+t7fPUcdDFIzJYTR14C1UZCca2P1KpIN9/4audO2lDNZ6BDBFkKsurCJNvyyEUAN7uUdvs8Z37YmAv2XQLYWI6eIr/jtKVhCWc9fDUKpUc+Bt962ZagejOKhyYbUFOQG6V8OgZxnquajY/i2bydzwuW2TatmBASGQ0Q6niS8dQUos92cYdppiBEuJNK2w0nb9i9BsqcSKf4veN5LPmPdY+ssf3YIqVufa7iw/QwgO+79PCLP4jld0Tz0uBPnH41Gx6Ct12DHsJunSIsBJObxwhW1b+RYCVQZWsx8P43i8gzoTn1utvq6mxC7Tlf3WETpuw+7DbGCEUD0dVNQHGAW2hSgZgJ1H78q1Ao/6NxOoD9YFpLpxeCQQ50j+7bFiNkmwEeCnwwemnea89jLP8jOuZG8cnqe+8qBsoM6YlW2VyqHiCewfaWZWWDiNDLH1vpex3pz2wUIGnoxe1KY2htIGKIDk6+lX/Yo+Y9bA3CQAVWIyIBlYSC/PUxvEMavPVQHyQkaD9EE6xJ+I0pDv8QhjCXfWh5xnNdVGaC+TARioaM6uH7HGDGFgRdGVP4Wq/acgiMP/MfiKPr2DWFk9QzzxcnvSRXpsK6+N6scsuGrGu3840y7TPK7se2M02IBDEMW8r43DsYz0Q3ZBsysvV8eeFpegYg6RPOd28if08vwnEKoF2XUHbmYO0e5ScAk/VJvy6Zw3y/9lZ8lRsx5Q68aP7I4pLpch3Zxk7tcnXGehESLw/YBy3UZrGfB29iVrMPa6bQaxn5HL9DmUAJ5SVQnSfhke8pY9fZ1IvY+Dyp6QmLcmkd591X36OV5b6En1JBvZTUnmklfedEx89bR5aQyy7LzqId9YSmKhc5c1YFaFfsG/aBAfvjUc8P4KI2v9PytQNpCbRbuBxnJj9IiQDfTC/HcKO9pgpjs1kpEaiaAwY3bTAEINzx9Czo0bCKSc5TNFltCgzZrOs6UJ3Za/jn3NaUquX3GpjeXjUpE9GXWpDEKDmyGkXsrAv1ugLybAQ9TkWxuzWJH4QSZUi6/XBFDUP1tNn+NQ2piBOkqSqzXZ/AkHjYFU0Dwq1h/9eWvlUhLER30EcJyhJac8YDXjSQHizswOtZhk3I5JdO8KnYs5WRtm5KDf63hJjivQbpXjC6TArgv/DNO0p2JwAZK07eDQ7i9wsAsB7igB5/HjWtba62cfbnzBofgApsqoip1GOH3gXqDbGJEHgcsR8Iw45vYHM6a/wfdGqgvbPpYOr2xPIiWRD7eoRWCxTlyttNpzu8uY0COu4KqwQmkz62QP05mLOnV7xawCunz6kYH4DXyD8n8ysnJ/o0pZAOmn7BE+vXVqy3zgvw2S53k+PFElk2WlbQazYThxJEBPWxUxrIeTHSMvMK7vmlV8LvrdvHcDsd/i80KwSg8q+rqoRYVVnkfzsmYKB3I1RYgsWIh5KlRSfd15AIq5w83Z3x+vBf1sFj5TMQdj2qPSQojYqnH0DVKe9pY3ZjzNfo9BWpjO0exYe5ZXyQPmSqbiqwKj8RYpeXcS5s2T8RPCfVUH51dkxjm4Yaz/1h2tDbRaA/6Gibw4mBKB7qN659uc/c4dX4xbooy2TVT90Q5yWFOIEdah/XJ0w7Z4w8C388M+FkrccOwtmSoFAyx7HKbfEShpc6jzVlb087QkvoYW3y8wCtRah3tg7UO4tSOW+dyrLKeuHaznYrwt+A84EDxXM+F+yDaj2C1V3cvtlcS1F6q/ZdIg0XzD4DT5jgC2Jgu5Px6MR9Bw4Vdo2WnUkTXlB4umrL3eb0DgzAaRIWRUwzVaS9vaCP0uiDYFk9F2t0HCqUdUJtvKr4PFADr8v50bJVqVEBHNtKnBLrl7WA85FC7k4+dI/AMSYcsq2K4WJntWNJaCocWNTgTo5x/QhDVXFzXPRBCuTvn67eYwgTkGMexYxY1BBC+hNIDEu4MQM0qmSyWQVnuaSYFFS3PquLyua1IwwSSK9zjMMxDdj0zBROnzwyrhYwUEspk+9bg6oEaqkAMsmpUw8WlVdqAbdEQ/ecKFyYN5fEzxZhaN+rZFrJiizB7+HL7Ogjlhqn3IlDTFnQVJz6WaFI3D2cymM06mWXqKhR4lHfhCP4+0F5Yzsuu8MPzH+ktcTq579654tyXxAD/+5rh+7kyl51TIdel2ZJWjFSSzbZ27rJMrRbTqwW5yuwRKJO+5GT8cdJOJ8xtuntNy5jUKdTvwNhI+JWpAv2WKsilfqdc2VmR1pDVP/qHYhBezLHUmowr/ckD2EVS3jwgYkdzkcNe/hcgFtTG3Y77uzDCY8fMwwYycoOVCC8TARDN9elUUFHDL5Jc7qY0p9wgiZQrzCLPUdWgQAyH6KkU24ucdopHmCn/gYdgYMNa0qo0gCUHFIIl38Tvdio83lUElMkfPbl3QaXgy4h8LpDAOAuB8LE5xttyDwRgOFJhbipYey7V3yopHFutxKtBsFCMNcW7W/hn813POTv1pCB+wUoFGbuZOZyzuvgwDYTSHXZCplR9HfQgAVZGj+DY3XpX+8GJ4aaeCuZ2jMlu2u+HEvjXEt3u53C+XfBjQuKO5h5Kgr5W6KNcuSDdvE/bSEjRpw0V4xzCfJHz0JP3KoikvVFLwgTR9DezBrlSf/XCS1bD/6HNdeGxAUzr1/12m17PMJSpzbMvbDJpVU48os0iXqdRuJpIVXHpQ0ixu/hCODgAcEeMJyFIaSnSYOJL48VHu6mhkDbywwfr2HZrFyjI33zs9r6OwZcjOjEYxSeDcJAfjS27ivEkvn09fLZujnZLFOXDtpPhH7cJUF+3aKp41IHPPW+pWVouUetrC1TkKTjwfo9gvucHS3oOOb6EaYYkqj8yt8lBDaWEv+xeC8wf9BhSRvVfBlDDN4F8VEv2X/fEA0oDIfkeFAgs4mb3DZHx5fzScRe2BDm8+AErcQXiWYos6ozyA7DovH5GTgduIjhKZk2qarEd9VisQcJRIem9oQfcDzRgMjwCa4C20D3Hj90M01tuST3UPRfCnphLOEelO1vJ4+la1hunhjPEYXvMqJ7BgeFRj8qQORJj/SmQU/hHdmf1lIYjiCphiFYCsKSfk0+RJa+UaXsTks9/MjJFH5cyW4dh2YCYiyHywLQ/C9S6cSpiGphjfVWHp0u78wDfN/O6mc0nZktXwaUptf/YIjhjB5XmbOkMPLwdZhBvFXupAaD62cMAFL4A0HFEsFSciy312n7OBSuP3XEPURmc1Wa5/Z/c1GlpL7jUbJGXvJhZQaSg35OpUQGimFKnI+aHCfoBNcU3onb+YaiKm+v694AKP6ka2/GVAKwDRbjq1X1KvbInUD8wywV+XD00Wl/SBsT3DeEKTX2Xu1WFIBxEy52JmTUqPSfO2oIQkKjM05GDSFm65v2Rz5zci5+m2ntiLyZoOshz2p6kHtRX7NN4aP62QAv1BNgh2x9/l+FDthzW7Kp9GHMi3SQUf3JeFjyLJ5fWos1yWAEZTMooMwEltfelQ58VhxItdKncu0qGejNV4z/jLOT9vwXbiyNNgk4Yyjd9hNJn0OsX5NgEFBZdIftktYEEuvJbeDqTbrqZWPkPagafnTs0WZIYjPBgHIyR5YygC3cgJGZE+QszK7rlVUfntRTo87U2GblXgup+KpDP88unVcuabCKGsu8BF5/73v2egP+vYsBc1HvJHymlVyxZcREEof8P8xPb7sYM+7+M3WGEUgm2GiKR0homKI0w010UR/yiiY7IvME4RAxSc3QwfDoi9cJgKmMmFY2E6oHKsrk4STZu4qEdAvprlMD6YTrA5z9mwtztqMGVtZS8JG1oXk+5+QolNsGMDrYVK9eXUp8mtRVLwIqBLYBP2a4aUUW9K5doxAmcVgKW8b6SPhOzkMLIZONKvqtW6ZTiNIZi77qhD3y7zpaAa7/O/wfaz+aYLDHVY/hdOui5MnxW9vDZ4RB+HLHg2wT8xFkeWo3COof/Fhfioe/71tQJA+XvcpwH/VXqjsTvnPOtby8dAzb0i6Y7G4tFypafYKa3xyikTxNnb56vNs1QyKrpz0tyfkHW/iRniIoM+fk+E3EVWTjP/7evztQllZKMhz2J/ts8D9uiZSwDOtH481JWLrnonZgjVvWNNerFPsGOTwk9fFSdNHuMvdl2a68oUXOMofuz2e6vvQcGniMbUtqF0kFbailTRDnA4zDbHFO0nxt6BmeG/sX9BHuC06jGzRxv7dLDzW3yI4E25rKeeioQM72Cw1t21QJslxkoNLB6yMfX5+9TfVHOyuje9xjCPRG/iXIG+ph0fZASy3z0X9vnoalzM01rgUdceiPFI6n7MrR5PdM1Et+zC0/gCQu07FZ7zBhi9Edfmq797yC0DjYHUWCyS9MojgVaDWDzxMBsAb4y5lrQpGpa2yR81ex1V99lLSMpYJgpGZekg14zKUh+aH88tJvNA13iqQQljvjomHlvZ02eTF9RZdXZoymE1Jcn1vVBz4kJHDdVHF6Pg+6WjuQZW8Hu8c6UA6mKpidC5D25b+TOl1j682TeuQXpVqbotl3J8ze4bLzZOZu7UAVUNhRTrgPQy6LZZGm6FO9QQZH+hnWu7SvphEJsbfRmiMTyvWcrOjsSZbbhdda0mNCXw7q3K842hxPGsxweuDIT5ZPAyh8hiTv4BiPIzdyfibeZZm+iZ15DBendx4TK3R4xpMBI8yLQPpyrB9E+rCLiLbsybtFIFfW0EAo3MviKq178x2bskFlugf7xOsYyez4wB0+8n506Hq8auzS4Szm2pcNGvQHfOBWfYMLdw36VoupixUzQQJru8gz7GNchvJXDCcs1XwpsV1zu4u7Bm9h+VN8ntxyxuLR8HNnBxID4d0uxr94b4Bz8Ozufrcq4u12FCCUh8QHyOgwuwdpMTrLsXZnWabmyoTrrkUfvH/sM5LjQ7Ct5vYa9dcQK+ER5aVAp+lLpj3ahNMKTHeA4mm2QMmQNFnOPUaGeVMIifp4rWttWAPKPpOVLlmEAH/v74uzRFj7NWoYFtxNz4MxgMTLrUIav3VHf4XuDt8By7Gql2ILDQ7KNiu8ATppB7e8O+j2Smqs0Pi1m17wZLCnKDR+/cRHQbOULEtbU3dFABbd4KvnhLKo3d31UyHuUtCb/71bB66raRalBDa8sywzwy3ltpWhLj4FN8X+mE+S0Q4ak73RFj4u4LpMyoTTpYh2uFpTj9mPUOOHUTNPy3G922XeFY6mmn8SU9lyhboJj5qiVeQWiK1OY1/3CCIvWwcRbuY1PeO+LkEdQV5M0N8bDHhhKm24bzZtra/WEGVXnFSyuU2iNwW+6dH99oJFMKjeLk86r0UzPhoc+RkyZnMWMbg9m4JUdFjJvCcvgkqoTvyiLo23egN5/XvPqupJlsPiveRtLkQiv0/3yq4cSZGnk5HcD1CzuCic1wI1aB9OZLC90B3bgSUPWlZRo9AyT+srq3VeJAEMgUFX+PCoTjwyCH+QaBwOsyYQhb1VJj0iYI9qs43zMrXsJnsXs2y4kxmMt1A7faW9Th4fvta5cqq7FstDEUVL7hSQhm4iakWNytnDNheFcU+7VdtXfxaebB4mvf/kHyM0fC1yLEbkce4LvfnW7hg51DalyuwLAmhwahQZ/H5pHRgYAX0vyQOdbrtFD0ignKDmfpUVqp5aMVReSR1L3E+Qpva/XZHUvTghu7UzxwHGphIu7OH+xJU1aRjosRTzmIBbjjI21eWEbIDSLMBXEtuEqXo6o4SdOFc0wkXNCIgKrMw7DlKJ0M5vZkCv/4tI3/Wy5SYzQ87xdDhmLtCw6IVDa6wnk3TfhFTl8dI/fFKCOO9sHMKb6V4E/oYic8CtvgOdc3E1hbL6sksNHSolPiU2H+vWBCGWuKA5QPpF7A19G+NNmPrCEYG1+wBEzl1JVAWTUfICrkXFFM8PGjnugM9EAygyVF1KFap6E3fQJxjX3lJMwjrgVUr0Dp8qw4VMBOPH7bAuMNiEyf8L1UOnznFg917pGDJeJv0s/Ql1L9bbU2WXyB2RRG6en2J/lBsUmM0UKYwHPZvL5S3zhFKd/OXeRS+LE+VM68+ObJncpQVJwhBcZZmE0OwvgmIXFhQhHA8mzGF7X4AK3ovAidXA+EYVKxwbbQASTs2f5RHpIjlsvqf3fwRSByTMj9BttTIEO3b5Yl1m6eLBT+s6MGpk7mggqzvQgumYGUj42+UxedhUbOu7vFdwTy2mfSBEn0mfWMTw4gksCA6OWrYb4Ts2v/bBnwr/Q9HdBM4Sz7uyqMi8Ki4ulgWBhCJjHXBp3EEByPwfjIYrsy4TijR4QJriZKHAHpAN3GucMgaX0tZzYzMwqN2wPjack9euzeaJ+ay3gbp2ZEl48ef7hmzWtfmfj04aC0F1S2A2aes2gf2wIXR2HXyII/QzvEo4grsMPEcM+mv8XAi+OvqpVu3AHkCHMmE9XZNBz/bFCsEX/iWT4+A9gELOF5Kyzvml2Z4rAuqI+EbBEitctyIf0AimX/FuifKQYVO0GUfVy2qX6wwxFRsz4Mda5U1AQ0LD0aOa8LgEKQlQ8npix8yruIKjJoHClD1SDvq5gqgU3iG1FXwD4LjEvmeb9u67umvZEhDnJVYb6H9/hwMeDo89t/bFYeWTLQI0hYHE6WLLZUiq1lZdYQ3hFukIcKQDneoZDuLrXPrisgR2dOtkcZstDquXar77bKWp/wfjd3sOlPkAmhAvf/KDVZSihcJHSEBbJC1wLo7lLQNwDQg6yZd48NHFGi0TqRZ8RZGo5bntiM0ANPMuzqf7g5CZalAmMouXwNSniN6KqWolIq5cH0ihiW6GY5+O7Y+EmexljZHbCoaNspwt5MAVALEgjiFTdISOH8Fo+JwVPHtWV5pwD8pSyTDDQiYP91nnq1iBNbeBKPCigArxrdYw5yMUrs34BUkVgeiVmgoqvsSMwqOaTbxmK8dFu0KAZjjugjtSpjDshv2FGNuCR+zIq3nB83BRUId9XhkU3AvDjJUNnqe/qT74umHUPeO+JfXrjLI+cU8GR1j5lYzZEu8b+t3dOuFw6S1gEdlO4JtlTHeyQdk3AgJoYRW713oBb+iCe1J4WBWkYTmyaICGf6WiafXMbvejzsfQiN4uyW9biVeSGvKeSppSJUalDKY7+IOWiw2yNYyM9h2swLh09VTNF5gVs8kYs+UzoZvE0y8BJ8v9PBDM9C4cOgkScLiYp7V5b/h76H0CGJ/i/sMH9e9QAgzSzAbSljvKnm0YsHuZa4YbAK3qo68Y+n81OWHXl+m7/OxZRPC5NfDtLk3hszBKAqwWo2NJt2QPkK5pjMn/pGpIOMZcZgGqx9qez/kmgNsgN2FRbL3Ll/bk1rblAFAQ2QRKm8DDNSAyzj8bhkul5PJDvci+yBWrJ5t9PE8y8N8k4e9f/WNlTKPLw6mrsIRZ1ExpvHhgBq3K/udx9rrxApI9ZTZbhOG8L7AYJ6RwSEYUEMBe4vw1gPDWEw+vrH8yPA5Bk2CnnIdPUGUibUEi6vtLuLNq1zw70J66DXwqfLNKmoo2368B35zvDHysL+IznpYJ54KK6MDHD9UH2+x5lAWaxKhb6mHH+I8Cvx311X/FjWQJUm/6V5GuWfmQJE1kzwDBnwUeB10QgLBgZu0Z510upIWu6wDL9ko8icy3jmOW2HDFG8TGxDv6dokV+cNJeSn6DbbxAH9hkVTc9DhSvG/DKrdg5XKhaXH0vTqD0EDKNfCZIaUf9Q6CHV8lA9Ti6YdUgq5TcbBMuzd9q00Zh1XQH7Abq3NmumwB2+wwbxbGi8/xzkPn/8u40iFQYq0pSfCJbHbK3ttG3xcW1HGOdlY7BNxEkXkhaPmzK7aic/GrGeBRXgDIkNAluYRzORjAy4F194gYNWSmr9115IGO8HeixsZBcWOU7O3ffNgWKSIiwi57b6QNaNl6IK70xkZJ5GZa2FQzJm5mBDf+WJl+1GJzogLHXltfFjgfHvc4MM6gZa152P0kpMjqbehUhJ2GJi+kUvFKdIPWz2VcMcO9v2EUR5Svmnh/T454wTK+a2FQYXkuJApbq8omYxmoteXPPrF9khPo7GsyfG1KaAb/ZuONUleYmPvUfBP+XT/osrTVkWSCZh+qVsIS89PCXbjtXpH4Aspb4Fvvw/QSEbFUH8JLkPXpAKlalwZi66Ds4KH8PnOg5wTF5H4cYkTo+CN03evsfnU0f55i655V/JGBFakEI6FUUHvU5uCDtzgGG3K72HjL0XyVWCPxzGbo03fybVfOtShXVx55MMlL6bz81dmtE2j+UnJ+C37Y8bILdQnbmiWfQf384P/mbo/QGXP8fEUXXa2UMxfFZIg/ilO0Sj78bWWzJ3a58BsCMqv+7hyvz4meruPbe/StEqg4Q6wkdHH4MJtZCU0TFREbaqV2OM8rsKJXRHuspzcO0ovr71RMtyREsduUA61gqJU4z3bWfCjUhOP+DqD4Mo5QNZmdbf6n5/yUbvFAmD+/IdaEkCnT0HORh3ZQ8qSmwQerkkznZCIN4cZOtSzbD13mXfLDM5gE6P67OuBdWLTP9dWGBikDjM5qSoEaAaDqGCwEqZT79EjTTT1VOruc5KTLOp8vAy4wp2uvRDfZEnuPp7plU+OcmGiT2CgXJcWMqEyGMwBGbY3XBXxS7URspwYhWNHlv7UofAMPfLCrF/+VBXhcHGLRaBiGja7zZCkxsX4bB+7IrFdSRFHq6JOZN9f7YJ04FrHjc7Oech1z+xTj3sWGzOMAlmNHXiofrzGNkISb4Qm+nJeyLV2dW0XV65gfzdu/X9UL/d6vgduJQ5QxN5EXFKLODB4DGfBdj4con2M9tqRayYC1RS0EyMWfr0J8NYLpiVsu+CTnrH79Gv6aW/zF3pLaXZysH5zP259lVivG/EZ+XlQ5haey4d30hmk8/TVygYe43uMZFdqVyoYIsSPQ7r3T0BrpriaaC/1Swf4JsW5wWRW21omeJ1iMYdW7a2FvKxS1wVMRU3QRmmzEmm7S6xsb+6X9mrWgTirJLVXtUWncP8Mm8D2JO03BBxJtU2999vT1Dn7k/GhqNQ7OfAhFW4iVlyTQlTs3FeyEP1d4A6WPO4symYghl7WnoPGiOUwoft6dDADV/PIYDjYnzF1l/ME6xTB+REHN6/kQ7yyV62Ni5OVgiacQpNV20jqpSMg/G3ebgbu0FPK7q5kmRwzU0gD9Lr07ytDuV8Nd0xAndS0HyhoXYi/UIuz8vv+1jXrcNP7vMpguZVvdEhD0UAVanaieLvEOhHJVf9/l61eDUO0r2lVvVCN2+WmtyUHLu/B6qyqxLzBBKYNqrCJh+/xb8FPrcINfRwjOt30kLHTnTdnNdfaWtpOSbYpMRAWE8uEs+tDHN3D/c2BlZngxvTKY76vEtksds+uEKr0wpoMcIn2W/BEGBRxMTWHXySw552nNUh1Y2XX6ecQFtIJYerIDNMxEcoYAKMlK2x1HNo7hFhag5QrWqfBlw8uuiR30T4OiHi53GudeMjoj2snyu8TliBDyZkR1a3tnUoZXIF6KnVavwv48JRxBRRyWw6T6N/cyMtfTmAHPQE6ZZHKZCiZcmAEJ+RaryhESkbblnLTsor8Ebf6GBLYJTRaYuxHX6RYBysuayNtmlv5t6VTiUZ68X+tbRo8axLdvNkt/d48f8xpV/u56UMezPXrffxgXLlTwcTmAYCEXl7WHok9dXspQi4AVvSnwWzT9V0X9mDZAf8tyMcx4yW+NRGn4Ojj5m0kZDUGb5paOqDAcGCF3Pddm32LSIJrXOOCt115v8XofAbXrgpELbOcFTq3fAgmXlgy4zd0Sq/rJsL+rLvvb5Pc0QDQOBsxRxY76vZcgzfcuXI3DIvJszfk7KJCucjDkTokwSbSjw/Z+2WcaXH+uvc1mytjIGE9KZDrbqXW2qRosN4eesVUKGynBQtMDBkrYFI2dF2nBaMtD7aW3U2sL1CbG0hC/QED1wliWG7yi2etk/ivUuu4+RdAAlV3RtHYSos8Y5inwD9fiPtLjCf16WwlI1htXa9QpwFBWYXEBR+Ydzw4Bp4UMA+XUmvO/L6Jlam6TEKkK3Pi5/kXRwzjWKzzkw7mcwtzIGzRNXbWBzviDUQhmD+BRmzpvId3l4Vunjo0TuEyQO/faJS2jjV2PMMYJ4uquEnX6xK8NytmxzRyrOrCWLeos6Dmi1O4v/nMs80hSBXA9iF/oi1XGIrduhW1ktByEZJdoB6X4tijoiC3dkxknVZ9p43O1ioWbAQAbOYBy3TNyY9Gd8YVYfwUexXm1tGxV/ZhBGSssBVSWzklMws2LqrR0UsnZo11EtwelsQn+r4aJIqq9zLzDLuHjqK0TiJ6cyevT8+NUN7LweLVfybNgcHomxGIvUwLLneguyAtlqyvjJTKXNuEdAilJJv8HopKLqPOwmUIDUTidExZTyDunBV0dV1F82+h3wbY1qHr7upo5hHs4LsJvMomDQzQ2E0bFaqkVPKHw+5czcuywIS6PmKVwu+fWZBzPKyNEjVM0x8hkRlSdEFkkrtyJJlSG1BKvzPpAhENTeygk3zMKyBsGTR9uiXNspflxDeJP7/Dg5DH8udSSaXr1+DzAbcgD05eDItRpoZN8ywkW3Ioi9vDkbnKYutCfUgaPTAgv8I+y6baY8ufPzhuY+ITL+2sXm+W7eKVfJNm277CJK4jPnMXa8dRQi1P8bP6+OYi0FazCffuTzEQVYBQEEiWjGTprCEgDRrV0M8hdlyDlfIPzLKQ4JQ3lOOFpCywfZKNaJvlZRqvnPCEG6GrmkbsIyPjlsASk88PKuo0bBtyC7M6vp0nud0YjPxr+R3HeHIeSTjXGJSLVssD6n8V+/MFKOvBWsT/GBSIojZcM/c3tQ1xHZwWe9P96id+Xhjr69WWjTOWKZZD57G1vuEh5Bk5YTasqzY9hRY5YXefZA9wsOPPh7LOiqtGA4M3WNhOQGhQPEg8e2cCoHyk1DPiFECD+CnnAoQB4RhBVcHJpmwEpR72UwXI60Ear+QLEgb1PI7RHTYioF1zCYtPp6qgITNWDtW3aaFLc7UiE3VRa+IGp4TS7lY3Kmxg/cI/gi3ABXTNWx2ZMMz/24yujVU1EipETGrUWcv/6A9hQwR9BJobHY7TEyOjbIk=" title="Mekko Graphics Chart"/>
          <p:cNvSpPr>
            <a:spLocks noChangeAspect="1"/>
          </p:cNvSpPr>
          <p:nvPr>
            <p:custDataLst>
              <p:tags r:id="rId2"/>
            </p:custDataLst>
          </p:nvPr>
        </p:nvSpPr>
        <p:spPr>
          <a:xfrm>
            <a:off x="334963" y="1677660"/>
            <a:ext cx="7238525" cy="4197164"/>
          </a:xfrm>
          <a:prstGeom prst="rect">
            <a:avLst/>
          </a:prstGeom>
          <a:blipFill>
            <a:blip r:embed="rId9"/>
            <a:stretch>
              <a:fillRect/>
            </a:stretch>
          </a:blipFill>
          <a:ln w="19050" cap="flat" cmpd="sng" algn="ctr">
            <a:noFill/>
            <a:prstDash val="solid"/>
          </a:ln>
          <a:effectLst/>
          <a:extLst>
            <a:ext uri="{91240B29-F687-4F45-9708-019B960494DF}">
              <a14:hiddenLine xmlns:a14="http://schemas.microsoft.com/office/drawing/2010/main" w="1905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0226" tIns="30226" rIns="30226" bIns="30226" rtlCol="0" anchor="ctr"/>
          <a:lstStyle/>
          <a:p>
            <a:pPr algn="ctr"/>
            <a:endParaRPr lang="en-US" sz="1084">
              <a:solidFill>
                <a:srgbClr val="00B0F0"/>
              </a:solidFill>
              <a:latin typeface="+mj-lt"/>
            </a:endParaRPr>
          </a:p>
        </p:txBody>
      </p:sp>
      <p:sp>
        <p:nvSpPr>
          <p:cNvPr id="30" name="btfpBulletedList827943"/>
          <p:cNvSpPr/>
          <p:nvPr/>
        </p:nvSpPr>
        <p:spPr>
          <a:xfrm>
            <a:off x="830004" y="5724790"/>
            <a:ext cx="1599733" cy="443847"/>
          </a:xfrm>
          <a:prstGeom prst="rect">
            <a:avLst/>
          </a:prstGeom>
          <a:solidFill>
            <a:srgbClr val="CC0000"/>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marL="0" indent="0" algn="ctr">
              <a:buNone/>
            </a:pPr>
            <a:r>
              <a:rPr lang="en-US" sz="1200">
                <a:solidFill>
                  <a:srgbClr val="FFFFFF"/>
                </a:solidFill>
              </a:rPr>
              <a:t>18-34 y.o.</a:t>
            </a:r>
          </a:p>
        </p:txBody>
      </p:sp>
      <p:sp>
        <p:nvSpPr>
          <p:cNvPr id="31" name="btfpBulletedList250869"/>
          <p:cNvSpPr/>
          <p:nvPr/>
        </p:nvSpPr>
        <p:spPr>
          <a:xfrm>
            <a:off x="3021465" y="5724790"/>
            <a:ext cx="1599733" cy="443847"/>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marL="0" indent="0" algn="ctr">
              <a:buNone/>
            </a:pPr>
            <a:r>
              <a:rPr lang="en-US" sz="1200">
                <a:solidFill>
                  <a:srgbClr val="000000"/>
                </a:solidFill>
              </a:rPr>
              <a:t>35-49 y.o.</a:t>
            </a:r>
          </a:p>
        </p:txBody>
      </p:sp>
      <p:sp>
        <p:nvSpPr>
          <p:cNvPr id="32" name="btfpBulletedList103610"/>
          <p:cNvSpPr/>
          <p:nvPr/>
        </p:nvSpPr>
        <p:spPr>
          <a:xfrm>
            <a:off x="5207412" y="5724790"/>
            <a:ext cx="1599733" cy="443847"/>
          </a:xfrm>
          <a:prstGeom prst="rect">
            <a:avLst/>
          </a:prstGeom>
          <a:solidFill>
            <a:srgbClr val="DDDDDD"/>
          </a:solid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lstStyle/>
          <a:p>
            <a:pPr marL="0" indent="0" algn="ctr">
              <a:buNone/>
            </a:pPr>
            <a:r>
              <a:rPr lang="en-US" sz="1200">
                <a:solidFill>
                  <a:srgbClr val="000000"/>
                </a:solidFill>
              </a:rPr>
              <a:t>50+ y.o.</a:t>
            </a:r>
          </a:p>
        </p:txBody>
      </p:sp>
      <p:cxnSp>
        <p:nvCxnSpPr>
          <p:cNvPr id="34" name="Straight Connector 33"/>
          <p:cNvCxnSpPr/>
          <p:nvPr/>
        </p:nvCxnSpPr>
        <p:spPr>
          <a:xfrm flipH="1">
            <a:off x="1318886"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1346825"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869216"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897155"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3464622"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500181"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012412"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4047971"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640834"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76393"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6196244"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6231803" y="5333911"/>
            <a:ext cx="37254" cy="104274"/>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8151083" y="4415715"/>
            <a:ext cx="3150484" cy="793206"/>
            <a:chOff x="8905655" y="4451770"/>
            <a:chExt cx="2864076" cy="721096"/>
          </a:xfrm>
        </p:grpSpPr>
        <p:pic>
          <p:nvPicPr>
            <p:cNvPr id="68" name="Picture 67"/>
            <p:cNvPicPr>
              <a:picLocks noChangeAspect="1"/>
            </p:cNvPicPr>
            <p:nvPr/>
          </p:nvPicPr>
          <p:blipFill>
            <a:blip r:embed="rId10">
              <a:clrChange>
                <a:clrFrom>
                  <a:srgbClr val="FFFFFF"/>
                </a:clrFrom>
                <a:clrTo>
                  <a:srgbClr val="FFFFFF">
                    <a:alpha val="0"/>
                  </a:srgbClr>
                </a:clrTo>
              </a:clrChange>
            </a:blip>
            <a:stretch>
              <a:fillRect/>
            </a:stretch>
          </p:blipFill>
          <p:spPr>
            <a:xfrm>
              <a:off x="8905655" y="4682063"/>
              <a:ext cx="1205080" cy="361524"/>
            </a:xfrm>
            <a:prstGeom prst="rect">
              <a:avLst/>
            </a:prstGeom>
          </p:spPr>
        </p:pic>
        <p:pic>
          <p:nvPicPr>
            <p:cNvPr id="70" name="Picture 69"/>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27540" y="4451770"/>
              <a:ext cx="1442191" cy="721096"/>
            </a:xfrm>
            <a:prstGeom prst="rect">
              <a:avLst/>
            </a:prstGeom>
          </p:spPr>
        </p:pic>
      </p:grpSp>
      <p:sp>
        <p:nvSpPr>
          <p:cNvPr id="82" name="btfpNotesBox896589"/>
          <p:cNvSpPr txBox="1"/>
          <p:nvPr>
            <p:custDataLst>
              <p:tags r:id="rId3"/>
            </p:custDataLst>
          </p:nvPr>
        </p:nvSpPr>
        <p:spPr bwMode="gray">
          <a:xfrm>
            <a:off x="330199" y="6319679"/>
            <a:ext cx="11531600" cy="246221"/>
          </a:xfrm>
          <a:prstGeom prst="rect">
            <a:avLst/>
          </a:prstGeom>
          <a:noFill/>
        </p:spPr>
        <p:txBody>
          <a:bodyPr vert="horz" wrap="square" lIns="0" tIns="0" rIns="0" bIns="0" rtlCol="0" anchor="b">
            <a:spAutoFit/>
          </a:bodyPr>
          <a:lstStyle/>
          <a:p>
            <a:pPr marL="0" indent="0">
              <a:spcBef>
                <a:spcPct val="0"/>
              </a:spcBef>
              <a:buNone/>
            </a:pPr>
            <a:r>
              <a:rPr lang="en-US" sz="800">
                <a:solidFill>
                  <a:srgbClr val="000000"/>
                </a:solidFill>
              </a:rPr>
              <a:t>Note: AVOD includes TV-based AVOD (e.g. Xfinity On Demand), Internet-based AVOD (e.g. Hulu), and Branded Websites (e.g. ABC.com)</a:t>
            </a:r>
          </a:p>
          <a:p>
            <a:pPr marL="0" indent="0">
              <a:spcBef>
                <a:spcPct val="0"/>
              </a:spcBef>
              <a:buNone/>
            </a:pPr>
            <a:r>
              <a:rPr lang="en-US" sz="800">
                <a:solidFill>
                  <a:srgbClr val="000000"/>
                </a:solidFill>
              </a:rPr>
              <a:t>Source: Nielsen; SNL Kagan; U.S. Census Data </a:t>
            </a:r>
          </a:p>
        </p:txBody>
      </p:sp>
      <p:sp>
        <p:nvSpPr>
          <p:cNvPr id="100" name="TextBox 99"/>
          <p:cNvSpPr txBox="1"/>
          <p:nvPr/>
        </p:nvSpPr>
        <p:spPr bwMode="gray">
          <a:xfrm>
            <a:off x="7717809" y="3434180"/>
            <a:ext cx="4017032" cy="719034"/>
          </a:xfrm>
          <a:prstGeom prst="rect">
            <a:avLst/>
          </a:prstGeom>
          <a:noFill/>
        </p:spPr>
        <p:txBody>
          <a:bodyPr wrap="square" lIns="36000" tIns="36000" rIns="36000" bIns="36000" rtlCol="0">
            <a:spAutoFit/>
          </a:bodyPr>
          <a:lstStyle/>
          <a:p>
            <a:pPr marL="0" indent="0" algn="ctr">
              <a:buNone/>
            </a:pPr>
            <a:r>
              <a:rPr lang="en-US" sz="1400" b="1"/>
              <a:t>Traditional STB manufacturers losing ground to GAFA and their digital media players</a:t>
            </a:r>
          </a:p>
        </p:txBody>
      </p:sp>
      <p:sp>
        <p:nvSpPr>
          <p:cNvPr id="108" name="TextBox 107"/>
          <p:cNvSpPr txBox="1"/>
          <p:nvPr/>
        </p:nvSpPr>
        <p:spPr bwMode="gray">
          <a:xfrm>
            <a:off x="8235175" y="1924050"/>
            <a:ext cx="2982300" cy="503590"/>
          </a:xfrm>
          <a:prstGeom prst="rect">
            <a:avLst/>
          </a:prstGeom>
          <a:noFill/>
        </p:spPr>
        <p:txBody>
          <a:bodyPr wrap="square" lIns="36000" tIns="36000" rIns="36000" bIns="36000" rtlCol="0">
            <a:spAutoFit/>
          </a:bodyPr>
          <a:lstStyle/>
          <a:p>
            <a:pPr marL="0" indent="0" algn="ctr">
              <a:buNone/>
            </a:pPr>
            <a:r>
              <a:rPr lang="fr-FR" sz="1400"/>
              <a:t>French Set-top-box manufacturer (Target)</a:t>
            </a:r>
            <a:endParaRPr lang="en-US" sz="1400"/>
          </a:p>
        </p:txBody>
      </p:sp>
      <p:grpSp>
        <p:nvGrpSpPr>
          <p:cNvPr id="62" name="Group 61"/>
          <p:cNvGrpSpPr/>
          <p:nvPr/>
        </p:nvGrpSpPr>
        <p:grpSpPr>
          <a:xfrm>
            <a:off x="8170986" y="2440889"/>
            <a:ext cx="3110679" cy="887286"/>
            <a:chOff x="8776175" y="2259914"/>
            <a:chExt cx="3110679" cy="887286"/>
          </a:xfrm>
        </p:grpSpPr>
        <p:pic>
          <p:nvPicPr>
            <p:cNvPr id="7" name="Picture 6"/>
            <p:cNvPicPr>
              <a:picLocks noChangeAspect="1"/>
            </p:cNvPicPr>
            <p:nvPr/>
          </p:nvPicPr>
          <p:blipFill>
            <a:blip r:embed="rId12">
              <a:clrChange>
                <a:clrFrom>
                  <a:srgbClr val="FBFBFB"/>
                </a:clrFrom>
                <a:clrTo>
                  <a:srgbClr val="FBFBFB">
                    <a:alpha val="0"/>
                  </a:srgbClr>
                </a:clrTo>
              </a:clrChange>
            </a:blip>
            <a:stretch>
              <a:fillRect/>
            </a:stretch>
          </p:blipFill>
          <p:spPr>
            <a:xfrm>
              <a:off x="8776175" y="2303507"/>
              <a:ext cx="1428750" cy="800100"/>
            </a:xfrm>
            <a:prstGeom prst="rect">
              <a:avLst/>
            </a:prstGeom>
          </p:spPr>
        </p:pic>
        <p:pic>
          <p:nvPicPr>
            <p:cNvPr id="9" name="Picture 8"/>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27540" y="2259914"/>
              <a:ext cx="1559314" cy="887286"/>
            </a:xfrm>
            <a:prstGeom prst="rect">
              <a:avLst/>
            </a:prstGeom>
          </p:spPr>
        </p:pic>
      </p:grpSp>
      <p:grpSp>
        <p:nvGrpSpPr>
          <p:cNvPr id="10" name="btfpColumnHeaderBox497226"/>
          <p:cNvGrpSpPr/>
          <p:nvPr>
            <p:custDataLst>
              <p:tags r:id="rId4"/>
            </p:custDataLst>
          </p:nvPr>
        </p:nvGrpSpPr>
        <p:grpSpPr>
          <a:xfrm>
            <a:off x="330201" y="1270000"/>
            <a:ext cx="6702424" cy="315913"/>
            <a:chOff x="330201" y="1252904"/>
            <a:chExt cx="1873885" cy="315913"/>
          </a:xfrm>
        </p:grpSpPr>
        <p:sp>
          <p:nvSpPr>
            <p:cNvPr id="4" name="btfpColumnHeaderBoxText497226"/>
            <p:cNvSpPr txBox="1"/>
            <p:nvPr/>
          </p:nvSpPr>
          <p:spPr bwMode="gray">
            <a:xfrm>
              <a:off x="330201" y="1252904"/>
              <a:ext cx="1873885"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Consumption progressively shifting from live TV to VOD…</a:t>
              </a:r>
            </a:p>
          </p:txBody>
        </p:sp>
        <p:cxnSp>
          <p:nvCxnSpPr>
            <p:cNvPr id="6" name="btfpColumnHeaderBoxLine497226"/>
            <p:cNvCxnSpPr/>
            <p:nvPr/>
          </p:nvCxnSpPr>
          <p:spPr bwMode="gray">
            <a:xfrm>
              <a:off x="330201" y="1568817"/>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58" name="btfpColumnHeaderBox838058"/>
          <p:cNvGrpSpPr/>
          <p:nvPr>
            <p:custDataLst>
              <p:tags r:id="rId5"/>
            </p:custDataLst>
          </p:nvPr>
        </p:nvGrpSpPr>
        <p:grpSpPr>
          <a:xfrm>
            <a:off x="7573488" y="1270000"/>
            <a:ext cx="4305675" cy="315913"/>
            <a:chOff x="7573488" y="1270000"/>
            <a:chExt cx="1873885" cy="315913"/>
          </a:xfrm>
        </p:grpSpPr>
        <p:sp>
          <p:nvSpPr>
            <p:cNvPr id="59" name="btfpColumnHeaderBoxText838058"/>
            <p:cNvSpPr txBox="1"/>
            <p:nvPr/>
          </p:nvSpPr>
          <p:spPr bwMode="gray">
            <a:xfrm>
              <a:off x="7573488" y="1270000"/>
              <a:ext cx="1873885"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 reshaping competitive environment</a:t>
              </a:r>
            </a:p>
          </p:txBody>
        </p:sp>
        <p:cxnSp>
          <p:nvCxnSpPr>
            <p:cNvPr id="60" name="btfpColumnHeaderBoxLine838058"/>
            <p:cNvCxnSpPr/>
            <p:nvPr/>
          </p:nvCxnSpPr>
          <p:spPr bwMode="gray">
            <a:xfrm>
              <a:off x="7573488" y="1585913"/>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1899331" y="2053770"/>
            <a:ext cx="659231" cy="3310130"/>
            <a:chOff x="1899331" y="2053770"/>
            <a:chExt cx="659231" cy="3310130"/>
          </a:xfrm>
        </p:grpSpPr>
        <p:cxnSp>
          <p:nvCxnSpPr>
            <p:cNvPr id="69" name="Straight Connector 68"/>
            <p:cNvCxnSpPr/>
            <p:nvPr/>
          </p:nvCxnSpPr>
          <p:spPr bwMode="gray">
            <a:xfrm flipH="1">
              <a:off x="1899331" y="2067024"/>
              <a:ext cx="0" cy="3296876"/>
            </a:xfrm>
            <a:prstGeom prst="line">
              <a:avLst/>
            </a:prstGeom>
            <a:ln w="9525" cap="flat">
              <a:solidFill>
                <a:schemeClr val="tx1">
                  <a:lumMod val="65000"/>
                  <a:lumOff val="35000"/>
                </a:schemeClr>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bwMode="gray">
            <a:xfrm>
              <a:off x="1899331" y="2067024"/>
              <a:ext cx="659231" cy="0"/>
            </a:xfrm>
            <a:prstGeom prst="straightConnector1">
              <a:avLst/>
            </a:prstGeom>
            <a:ln w="9525" cap="flat">
              <a:solidFill>
                <a:schemeClr val="tx1">
                  <a:lumMod val="65000"/>
                  <a:lumOff val="35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bwMode="gray">
            <a:xfrm>
              <a:off x="1916916" y="2053770"/>
              <a:ext cx="569634" cy="226591"/>
            </a:xfrm>
            <a:prstGeom prst="rect">
              <a:avLst/>
            </a:prstGeom>
            <a:noFill/>
          </p:spPr>
          <p:txBody>
            <a:bodyPr wrap="none" lIns="36000" tIns="36000" rIns="36000" bIns="36000" rtlCol="0">
              <a:spAutoFit/>
            </a:bodyPr>
            <a:lstStyle/>
            <a:p>
              <a:pPr marL="0" indent="0">
                <a:buNone/>
              </a:pPr>
              <a:r>
                <a:rPr lang="en-GB" sz="1000" i="1">
                  <a:solidFill>
                    <a:schemeClr val="tx1">
                      <a:lumMod val="65000"/>
                      <a:lumOff val="35000"/>
                    </a:schemeClr>
                  </a:solidFill>
                </a:rPr>
                <a:t>Forecast</a:t>
              </a:r>
            </a:p>
          </p:txBody>
        </p:sp>
      </p:grpSp>
      <p:grpSp>
        <p:nvGrpSpPr>
          <p:cNvPr id="74" name="Group 73"/>
          <p:cNvGrpSpPr/>
          <p:nvPr/>
        </p:nvGrpSpPr>
        <p:grpSpPr>
          <a:xfrm>
            <a:off x="4065168" y="2053770"/>
            <a:ext cx="659231" cy="3310130"/>
            <a:chOff x="1899331" y="2053770"/>
            <a:chExt cx="659231" cy="3310130"/>
          </a:xfrm>
        </p:grpSpPr>
        <p:cxnSp>
          <p:nvCxnSpPr>
            <p:cNvPr id="75" name="Straight Connector 74"/>
            <p:cNvCxnSpPr/>
            <p:nvPr/>
          </p:nvCxnSpPr>
          <p:spPr bwMode="gray">
            <a:xfrm flipH="1">
              <a:off x="1899331" y="2067024"/>
              <a:ext cx="0" cy="3296876"/>
            </a:xfrm>
            <a:prstGeom prst="line">
              <a:avLst/>
            </a:prstGeom>
            <a:ln w="9525" cap="flat">
              <a:solidFill>
                <a:schemeClr val="tx1">
                  <a:lumMod val="65000"/>
                  <a:lumOff val="35000"/>
                </a:schemeClr>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bwMode="gray">
            <a:xfrm>
              <a:off x="1899331" y="2067024"/>
              <a:ext cx="659231" cy="0"/>
            </a:xfrm>
            <a:prstGeom prst="straightConnector1">
              <a:avLst/>
            </a:prstGeom>
            <a:ln w="9525" cap="flat">
              <a:solidFill>
                <a:schemeClr val="tx1">
                  <a:lumMod val="65000"/>
                  <a:lumOff val="35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bwMode="gray">
            <a:xfrm>
              <a:off x="1916916" y="2053770"/>
              <a:ext cx="569634" cy="226591"/>
            </a:xfrm>
            <a:prstGeom prst="rect">
              <a:avLst/>
            </a:prstGeom>
            <a:noFill/>
          </p:spPr>
          <p:txBody>
            <a:bodyPr wrap="none" lIns="36000" tIns="36000" rIns="36000" bIns="36000" rtlCol="0">
              <a:spAutoFit/>
            </a:bodyPr>
            <a:lstStyle/>
            <a:p>
              <a:pPr marL="0" indent="0">
                <a:buNone/>
              </a:pPr>
              <a:r>
                <a:rPr lang="en-GB" sz="1000" i="1">
                  <a:solidFill>
                    <a:schemeClr val="tx1">
                      <a:lumMod val="65000"/>
                      <a:lumOff val="35000"/>
                    </a:schemeClr>
                  </a:solidFill>
                </a:rPr>
                <a:t>Forecast</a:t>
              </a:r>
            </a:p>
          </p:txBody>
        </p:sp>
      </p:grpSp>
      <p:grpSp>
        <p:nvGrpSpPr>
          <p:cNvPr id="78" name="Group 77"/>
          <p:cNvGrpSpPr/>
          <p:nvPr/>
        </p:nvGrpSpPr>
        <p:grpSpPr>
          <a:xfrm>
            <a:off x="6222210" y="2053770"/>
            <a:ext cx="659231" cy="3310130"/>
            <a:chOff x="1899331" y="2053770"/>
            <a:chExt cx="659231" cy="3310130"/>
          </a:xfrm>
        </p:grpSpPr>
        <p:cxnSp>
          <p:nvCxnSpPr>
            <p:cNvPr id="79" name="Straight Connector 78"/>
            <p:cNvCxnSpPr/>
            <p:nvPr/>
          </p:nvCxnSpPr>
          <p:spPr bwMode="gray">
            <a:xfrm flipH="1">
              <a:off x="1899331" y="2067024"/>
              <a:ext cx="0" cy="3296876"/>
            </a:xfrm>
            <a:prstGeom prst="line">
              <a:avLst/>
            </a:prstGeom>
            <a:ln w="9525" cap="flat">
              <a:solidFill>
                <a:schemeClr val="tx1">
                  <a:lumMod val="65000"/>
                  <a:lumOff val="35000"/>
                </a:schemeClr>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bwMode="gray">
            <a:xfrm>
              <a:off x="1899331" y="2067024"/>
              <a:ext cx="659231" cy="0"/>
            </a:xfrm>
            <a:prstGeom prst="straightConnector1">
              <a:avLst/>
            </a:prstGeom>
            <a:ln w="9525" cap="flat">
              <a:solidFill>
                <a:schemeClr val="tx1">
                  <a:lumMod val="65000"/>
                  <a:lumOff val="35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bwMode="gray">
            <a:xfrm>
              <a:off x="1916916" y="2053770"/>
              <a:ext cx="569634" cy="226591"/>
            </a:xfrm>
            <a:prstGeom prst="rect">
              <a:avLst/>
            </a:prstGeom>
            <a:noFill/>
          </p:spPr>
          <p:txBody>
            <a:bodyPr wrap="none" lIns="36000" tIns="36000" rIns="36000" bIns="36000" rtlCol="0">
              <a:spAutoFit/>
            </a:bodyPr>
            <a:lstStyle/>
            <a:p>
              <a:pPr marL="0" indent="0">
                <a:buNone/>
              </a:pPr>
              <a:r>
                <a:rPr lang="en-GB" sz="1000" i="1">
                  <a:solidFill>
                    <a:schemeClr val="tx1">
                      <a:lumMod val="65000"/>
                      <a:lumOff val="35000"/>
                    </a:schemeClr>
                  </a:solidFill>
                </a:rPr>
                <a:t>Forecast</a:t>
              </a:r>
            </a:p>
          </p:txBody>
        </p:sp>
      </p:grpSp>
      <p:sp>
        <p:nvSpPr>
          <p:cNvPr id="87" name="Chevron 86"/>
          <p:cNvSpPr/>
          <p:nvPr/>
        </p:nvSpPr>
        <p:spPr>
          <a:xfrm rot="5400000">
            <a:off x="9582053" y="3626454"/>
            <a:ext cx="288544" cy="1338345"/>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Tree>
    <p:custDataLst>
      <p:tags r:id="rId1"/>
    </p:custDataLst>
    <p:extLst>
      <p:ext uri="{BB962C8B-B14F-4D97-AF65-F5344CB8AC3E}">
        <p14:creationId xmlns:p14="http://schemas.microsoft.com/office/powerpoint/2010/main" val="3553214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btfpColumnIndicatorGroup2">
            <a:extLst>
              <a:ext uri="{FF2B5EF4-FFF2-40B4-BE49-F238E27FC236}">
                <a16:creationId xmlns:a16="http://schemas.microsoft.com/office/drawing/2014/main" id="{CBDD2B83-5175-484D-AF2C-429D6FFEF2C3}"/>
              </a:ext>
            </a:extLst>
          </p:cNvPr>
          <p:cNvGrpSpPr/>
          <p:nvPr/>
        </p:nvGrpSpPr>
        <p:grpSpPr>
          <a:xfrm>
            <a:off x="0" y="6926580"/>
            <a:ext cx="12192000" cy="137160"/>
            <a:chOff x="0" y="6926580"/>
            <a:chExt cx="12192000" cy="137160"/>
          </a:xfrm>
        </p:grpSpPr>
        <p:sp>
          <p:nvSpPr>
            <p:cNvPr id="27" name="btfpColumnGapBlocker820502">
              <a:extLst>
                <a:ext uri="{FF2B5EF4-FFF2-40B4-BE49-F238E27FC236}">
                  <a16:creationId xmlns:a16="http://schemas.microsoft.com/office/drawing/2014/main" id="{7E43A225-220F-4AA4-901B-7787563AFC75}"/>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1" name="btfpColumnGapBlocker457160">
              <a:extLst>
                <a:ext uri="{FF2B5EF4-FFF2-40B4-BE49-F238E27FC236}">
                  <a16:creationId xmlns:a16="http://schemas.microsoft.com/office/drawing/2014/main" id="{65A1C88D-FF2D-4C01-8B45-DD55EF10CD58}"/>
                </a:ext>
              </a:extLst>
            </p:cNvPr>
            <p:cNvSpPr/>
            <p:nvPr/>
          </p:nvSpPr>
          <p:spPr bwMode="gray">
            <a:xfrm>
              <a:off x="7837752"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9" name="btfpColumnIndicator830560">
              <a:extLst>
                <a:ext uri="{FF2B5EF4-FFF2-40B4-BE49-F238E27FC236}">
                  <a16:creationId xmlns:a16="http://schemas.microsoft.com/office/drawing/2014/main" id="{007BCB90-42FF-4E71-86C1-548904BDE1C4}"/>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7" name="btfpColumnIndicator649321">
              <a:extLst>
                <a:ext uri="{FF2B5EF4-FFF2-40B4-BE49-F238E27FC236}">
                  <a16:creationId xmlns:a16="http://schemas.microsoft.com/office/drawing/2014/main" id="{9BEB682A-ADDD-44D5-9706-CABE1E0535A0}"/>
                </a:ext>
              </a:extLst>
            </p:cNvPr>
            <p:cNvCxnSpPr/>
            <p:nvPr/>
          </p:nvCxnSpPr>
          <p:spPr bwMode="gray">
            <a:xfrm flipV="1">
              <a:off x="837829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5" name="btfpColumnGapBlocker889239">
              <a:extLst>
                <a:ext uri="{FF2B5EF4-FFF2-40B4-BE49-F238E27FC236}">
                  <a16:creationId xmlns:a16="http://schemas.microsoft.com/office/drawing/2014/main" id="{8119FEC5-55E6-4D27-B7CE-8CE8846A2C62}"/>
                </a:ext>
              </a:extLst>
            </p:cNvPr>
            <p:cNvSpPr/>
            <p:nvPr/>
          </p:nvSpPr>
          <p:spPr bwMode="gray">
            <a:xfrm>
              <a:off x="381370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3" name="btfpColumnIndicator175536">
              <a:extLst>
                <a:ext uri="{FF2B5EF4-FFF2-40B4-BE49-F238E27FC236}">
                  <a16:creationId xmlns:a16="http://schemas.microsoft.com/office/drawing/2014/main" id="{98967DF2-CA8B-49A3-A693-B89B8BD63491}"/>
                </a:ext>
              </a:extLst>
            </p:cNvPr>
            <p:cNvCxnSpPr/>
            <p:nvPr/>
          </p:nvCxnSpPr>
          <p:spPr bwMode="gray">
            <a:xfrm flipV="1">
              <a:off x="783775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 name="btfpColumnIndicator331473">
              <a:extLst>
                <a:ext uri="{FF2B5EF4-FFF2-40B4-BE49-F238E27FC236}">
                  <a16:creationId xmlns:a16="http://schemas.microsoft.com/office/drawing/2014/main" id="{2A272936-BC71-4A49-857C-79F6BEFD6467}"/>
                </a:ext>
              </a:extLst>
            </p:cNvPr>
            <p:cNvCxnSpPr/>
            <p:nvPr/>
          </p:nvCxnSpPr>
          <p:spPr bwMode="gray">
            <a:xfrm flipV="1">
              <a:off x="435424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9" name="btfpColumnGapBlocker271841">
              <a:extLst>
                <a:ext uri="{FF2B5EF4-FFF2-40B4-BE49-F238E27FC236}">
                  <a16:creationId xmlns:a16="http://schemas.microsoft.com/office/drawing/2014/main" id="{27E3AEBC-BA62-40C0-A280-CE106CDB8EC1}"/>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504325">
              <a:extLst>
                <a:ext uri="{FF2B5EF4-FFF2-40B4-BE49-F238E27FC236}">
                  <a16:creationId xmlns:a16="http://schemas.microsoft.com/office/drawing/2014/main" id="{C22FFAC9-E8F9-43A8-A598-62D26A14B0FB}"/>
                </a:ext>
              </a:extLst>
            </p:cNvPr>
            <p:cNvCxnSpPr/>
            <p:nvPr/>
          </p:nvCxnSpPr>
          <p:spPr bwMode="gray">
            <a:xfrm flipV="1">
              <a:off x="381370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207689">
              <a:extLst>
                <a:ext uri="{FF2B5EF4-FFF2-40B4-BE49-F238E27FC236}">
                  <a16:creationId xmlns:a16="http://schemas.microsoft.com/office/drawing/2014/main" id="{12A3872D-FC81-4D75-B846-15EBDA37EDDA}"/>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8" name="btfpColumnIndicatorGroup1">
            <a:extLst>
              <a:ext uri="{FF2B5EF4-FFF2-40B4-BE49-F238E27FC236}">
                <a16:creationId xmlns:a16="http://schemas.microsoft.com/office/drawing/2014/main" id="{96CD40DB-9402-4438-A762-109C4BB550C7}"/>
              </a:ext>
            </a:extLst>
          </p:cNvPr>
          <p:cNvGrpSpPr/>
          <p:nvPr/>
        </p:nvGrpSpPr>
        <p:grpSpPr>
          <a:xfrm>
            <a:off x="0" y="-205740"/>
            <a:ext cx="12192000" cy="137160"/>
            <a:chOff x="0" y="-205740"/>
            <a:chExt cx="12192000" cy="137160"/>
          </a:xfrm>
        </p:grpSpPr>
        <p:sp>
          <p:nvSpPr>
            <p:cNvPr id="22" name="btfpColumnGapBlocker817221">
              <a:extLst>
                <a:ext uri="{FF2B5EF4-FFF2-40B4-BE49-F238E27FC236}">
                  <a16:creationId xmlns:a16="http://schemas.microsoft.com/office/drawing/2014/main" id="{49BE1DBD-6BE6-423A-AC17-68E1825C122C}"/>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0" name="btfpColumnGapBlocker538901">
              <a:extLst>
                <a:ext uri="{FF2B5EF4-FFF2-40B4-BE49-F238E27FC236}">
                  <a16:creationId xmlns:a16="http://schemas.microsoft.com/office/drawing/2014/main" id="{CF8A9E03-8E11-4FD0-A217-7D0C29FC7FE6}"/>
                </a:ext>
              </a:extLst>
            </p:cNvPr>
            <p:cNvSpPr/>
            <p:nvPr/>
          </p:nvSpPr>
          <p:spPr bwMode="gray">
            <a:xfrm>
              <a:off x="7837752"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8" name="btfpColumnIndicator588241">
              <a:extLst>
                <a:ext uri="{FF2B5EF4-FFF2-40B4-BE49-F238E27FC236}">
                  <a16:creationId xmlns:a16="http://schemas.microsoft.com/office/drawing/2014/main" id="{BDBFA141-D297-4AD8-B6EF-F679C4BCB879}"/>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6" name="btfpColumnIndicator492626">
              <a:extLst>
                <a:ext uri="{FF2B5EF4-FFF2-40B4-BE49-F238E27FC236}">
                  <a16:creationId xmlns:a16="http://schemas.microsoft.com/office/drawing/2014/main" id="{E234E8A9-2735-4F05-968F-49A8CB1D4642}"/>
                </a:ext>
              </a:extLst>
            </p:cNvPr>
            <p:cNvCxnSpPr/>
            <p:nvPr/>
          </p:nvCxnSpPr>
          <p:spPr bwMode="gray">
            <a:xfrm flipV="1">
              <a:off x="837829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4" name="btfpColumnGapBlocker932863">
              <a:extLst>
                <a:ext uri="{FF2B5EF4-FFF2-40B4-BE49-F238E27FC236}">
                  <a16:creationId xmlns:a16="http://schemas.microsoft.com/office/drawing/2014/main" id="{0DCC284B-6252-41CD-97C4-34C3C58844BB}"/>
                </a:ext>
              </a:extLst>
            </p:cNvPr>
            <p:cNvSpPr/>
            <p:nvPr/>
          </p:nvSpPr>
          <p:spPr bwMode="gray">
            <a:xfrm>
              <a:off x="381370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2" name="btfpColumnIndicator103359">
              <a:extLst>
                <a:ext uri="{FF2B5EF4-FFF2-40B4-BE49-F238E27FC236}">
                  <a16:creationId xmlns:a16="http://schemas.microsoft.com/office/drawing/2014/main" id="{C0AF63D6-5278-415B-9F92-361B8BE23730}"/>
                </a:ext>
              </a:extLst>
            </p:cNvPr>
            <p:cNvCxnSpPr/>
            <p:nvPr/>
          </p:nvCxnSpPr>
          <p:spPr bwMode="gray">
            <a:xfrm flipV="1">
              <a:off x="783775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0" name="btfpColumnIndicator192258">
              <a:extLst>
                <a:ext uri="{FF2B5EF4-FFF2-40B4-BE49-F238E27FC236}">
                  <a16:creationId xmlns:a16="http://schemas.microsoft.com/office/drawing/2014/main" id="{D5853276-BE03-4E37-99F9-1F1130452A66}"/>
                </a:ext>
              </a:extLst>
            </p:cNvPr>
            <p:cNvCxnSpPr/>
            <p:nvPr/>
          </p:nvCxnSpPr>
          <p:spPr bwMode="gray">
            <a:xfrm flipV="1">
              <a:off x="435424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8" name="btfpColumnGapBlocker580773">
              <a:extLst>
                <a:ext uri="{FF2B5EF4-FFF2-40B4-BE49-F238E27FC236}">
                  <a16:creationId xmlns:a16="http://schemas.microsoft.com/office/drawing/2014/main" id="{A736C625-D02B-4FE7-ACE3-37B9D964EF0F}"/>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270932">
              <a:extLst>
                <a:ext uri="{FF2B5EF4-FFF2-40B4-BE49-F238E27FC236}">
                  <a16:creationId xmlns:a16="http://schemas.microsoft.com/office/drawing/2014/main" id="{88311444-5B34-4822-9FC8-846AE267CDEC}"/>
                </a:ext>
              </a:extLst>
            </p:cNvPr>
            <p:cNvCxnSpPr/>
            <p:nvPr/>
          </p:nvCxnSpPr>
          <p:spPr bwMode="gray">
            <a:xfrm flipV="1">
              <a:off x="381370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590660">
              <a:extLst>
                <a:ext uri="{FF2B5EF4-FFF2-40B4-BE49-F238E27FC236}">
                  <a16:creationId xmlns:a16="http://schemas.microsoft.com/office/drawing/2014/main" id="{AE8DC2A3-97D0-4E17-8576-62BE2BC7F27D}"/>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1185187"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overall_0_132125305157644511 columns_3_131757079043633191 30_1_132125305117742743 31_1_132125305117742743 26_1_132126205072711835 41_1_132126205072880992 45_1_132126205073100773 </a:t>
            </a:r>
          </a:p>
        </p:txBody>
      </p:sp>
      <p:sp>
        <p:nvSpPr>
          <p:cNvPr id="2" name="Title 1"/>
          <p:cNvSpPr>
            <a:spLocks noGrp="1"/>
          </p:cNvSpPr>
          <p:nvPr>
            <p:ph type="title"/>
          </p:nvPr>
        </p:nvSpPr>
        <p:spPr/>
        <p:txBody>
          <a:bodyPr wrap="square"/>
          <a:lstStyle/>
          <a:p>
            <a:r>
              <a:rPr lang="en-US"/>
              <a:t>“Warning beacon” example: Misunderstanding the </a:t>
            </a:r>
            <a:r>
              <a:rPr lang="en-US" b="1"/>
              <a:t>penetration curve</a:t>
            </a:r>
            <a:r>
              <a:rPr lang="en-US"/>
              <a:t> – </a:t>
            </a:r>
            <a:br>
              <a:rPr lang="en-US" b="1"/>
            </a:br>
            <a:r>
              <a:rPr lang="en-US"/>
              <a:t>Case of </a:t>
            </a:r>
            <a:r>
              <a:rPr lang="en-US">
                <a:latin typeface="Arial" panose="020B0604020202020204" pitchFamily="34" charset="0"/>
              </a:rPr>
              <a:t>a leading provider of portable generator systems in the US</a:t>
            </a:r>
            <a:endParaRPr lang="en-US" b="1"/>
          </a:p>
        </p:txBody>
      </p:sp>
      <p:sp>
        <p:nvSpPr>
          <p:cNvPr id="24" name="Rectangle 23" descr="Enter Chart Description Here:&#10;&#10;End of Chart Description&#10;DO NOT ALTER TEXT BELOW THIS POINT! IF YOU DO YOUR CHART WILL NOT BE EDITABLE!&#10;mkkoexcel__~~~~~~~~~~False~~False~~Falsemkko__4HooU0THZk28POP9trq+pbTvvzd/gcV8t56cq85kb3NDTsUhojRA0EsgEHHMH7oYP1SYpn09ysXVivguJdhTvfyVMsBLTGvcX7WPTor/CmV9WzVfHy8CnMUuNyY3ZV47+94qADneSMEUyuwvmLNOZdt/Z9wFvzqjDxlzERH1DfYmjw1Up/1RPp6oqPSOGPYKT76aR0bnyv+ZRggm4V+8THjTwhZFXmLE83YXyEHJ/56za/yS1l2UesTQC3oUCVK7X/nQ8O9IC5c8i2nhid05WDWT1wqrv1m5VX+xOqIFICT6DmK0mggraKwe5aak++tTvbYajOxj2CggCmVHapxGSRSCtr/OuIwj+rUHylaXmJk45+//VxtP0Za+va67tmKSkAO4iHQCs6Lb5vMSNaL6vVxabkPpsY4A6zBeP/E/7MK0g4IBLx/UG72JiwVXIVn0GJKqWHFR9MJjg3aOOpyjbkfVixmJkpxBhCDayyPkaEo7HByjNp/NJ2AKaUkRLqsr/aPtP50iKbF4k2Sj9fhrWWS+aRXfxUBwxC6Kaw9bO8+gbYNvPVkII42xrPEcrCOucyxQwkavmoeaTZUuhSTosxhy1ZYWWgeACMH7LN6TrdoSMdaTO7BOCdOkn5GWCINBtfDepjr5eeQougfftqkQYvLpi35ix9vPPZSZcHVE0RHI8ilBGSH6mLqp6pK5+AGLCaOAoe8GhK/hwk/8vJhLsknTzet/fYiRwv4gcfUMzX281qJfxgZINlRxB17ckbTOBHaTGzegN20uUmDxjQaUYR42V58UOpf+wbyMYvOaJ4E5gb1TLmNs+FkcAOz366diJuMTBaPay0SiFBdaEcOO35He4iYbJtk6p5HA1iR6zOl7BwY2ymP5goCnsbF67YkFSpsBM1pP/TW9hiwe+hvOSStCZSHYJpNUN4FF2cQnNLsEFvjEHJOVcBpqLpDi/BNOxQdqRv1WLyhUwqYf7f9krs/7dJJlaC79pCgM/AVJ5Kdh75KMFknoXD9mKcEjrwxRZrI9FBNGBmWkEY7A4RGV5yQXypSiYIam+eLBCdGaMQFuVecEAgPaG/IWlTnPEqsK+RIn6z++U3CIyc37oXSH5pmlDlQTFwhgsBY40XqP9s4RDLuuRGypMaiPY/BVPJJ1/dEGR/QCxKelchbFi0PR1O4FzSxVIcpO00lO/ZFoTSbxzb7WjqOswi2TSLvyy43xaDldRDXsgku7vk1MhTMIukCvjcIL4m9c0aYS0a9kjxvQKQL8j2aH0ui8LNFzm+HOmrxVZyO0Y55SL3yHLMQe09uO7PqhoOGBEwz7XUbUZ9XS2PCs7Q+xR9IaqgN5GNn1CfuTTTeYxw0XzSDu7PkUFYl+lLXgIzBxil9FJIlrMeVy9a7uAkLCaJc7beekgvEbyMl5lHX0JQByCN+X6gGhjz8WiOj6jleppRMWoyC359HUerJzeM/SgsZnEHfw4Bek/JCJQYlGu6PiPWOvIJHwEujNEHAs4BpUMQ+0ffTkwKGwS2aBIqVUCYbww07WR4TnP4ORBS6OOWB6HzI5udKoGz+2v9yoIxPDcTcyYyFW258zxWypJSIWNUvzXRI/FJ9fgsj8oEEWICr2qp3GLoypdHLhokEToeBiA9hLGkXGvtOLSNhxSN94wfpY/hrDLmmD/IQDuBbQoVTTSqy2oF1ZjRpNNuBGBxCNkpjWHYeOMygF5yDEN6UN+BVrMliPi5sogFLBx8t0uSQgfWkRi6KmHBmT91iS7mtnajmsjBS3S61i0BtCVYhoL5Qp8rwqf6P6AOiaooS/Qpd0/Hu7W5LXqhNTIGjDdkwZfj72aln6Qq8arbwe9i1Ea4pscdmj3d+Bam4+0YoIphKLJD8megshGRUmcFWaTVAFldjtzBCaQNEAjWp4LJKWXMf4xOEEnjSYP3kosLwUK1VQlqJEDgO5AK/fV2V6cXjvK3nnpVwQ6lk2jMt3a7/mKIGs6imlH5jP3/SDooI1qRfNuqajnVujGfxLuxl5HwNsbrqt7gYRimANTYBLRPxsiBcWsuLoJ0dy8NxzdBRpBvFNCEB1Q04EwAGupfmoSCNbwndxYef0rQ2VfUup/AWYnTe9hnS4m2fSZzfpcxlDP42D37kGxF1p8TlOCSb3ZxkTm0LGGcjDnLuTWRhR9oVKbmtN1hj05hD+mRfdoi6dJSTbNjSSpuWe5Il3z4qtYHc4T8mTCQF3VcVpOZLkwc5Jw2QmkL3TTHLUTTpXaU5ht/L+vFQYRkkUd4/jIBII10jOVyEppJwJCa2N7NQo26J9EX+LT8puZoiooVxtbb1q3qxle9H8xb8mGvEvF+SmNCD1l3Zx/58xkWNK5DAblDSeHmq3mj1G5UeGDUg6DZ9nlnunzQNJAg3ovkKbo3O7ixG1Sr4AfIAblxB8a3MISTFCoreRHQwigwMl6UpBiffHbVLyJuczv1BKs6CbiTAQW+O0Bcm1AeD5x7SUF2N4csiwmDDwOHWCZb0wiL+sCknVyoQpEc1Nwi0zLHOBuRY6GNMdVtj4fvv1klEsJmQxNuKmFHrI1w/NIAFn5RjnOxADdKIztvyxmPpe5OW8x4qs+5eBixXKbZXb4KMegI1vbicUky4FQr46I7+mR1i5pn1hEtrO16mwm2UNRtEQEig/csrPSlZhHX+3zPsmb5+aiid9h7C5GbkAwuDDhaj0pgRPUIidfCodUGLidT0LIYVcVe6JjuPbGf6I9rxrZTrV1PMKHcWkTS073wYdZwbBrY8StiLTatdFJAdCu3x6yrOukJJkaa1BcrkYTDkcX5EJbN/nHAlUs9mSCPkq+vaNtyDuCfu2ZXOb6NCSzcTHL5lKTCWQs6MpmLZs7fpjhF8Qe1UEGdrEjrxivUOwnoRCV2InkiOQ54PWjkLI16Esfr2EL8HlbeHx7g7W7cdfc5uP1Ok5VU6WiIGSwUqWOGwtZfAvwjNXKEQ0gAVVwYx7vzUMy0KQ3yD3TNVV8knvi8DRzEc/EoRKp267UiVAyYFoStUTJkfptuJm/+tjixiM6meGaZ7pnAKBKCgRmg2Bs5gH4Dtpobr3tOyycNh7Il6wmzjlXX3b7HnLJ9ajGXJMfES1doTTdvB//pmhGq2bq7x6I4Ei3EZf/wsx0D1zBjOnvKYO4PDjlzfFpaynMU+44rY2dAUvMGyPP+ooe8vnpbK/a2Si1p9SZlIwVaanZ/1c4f7dzphMj2g3vIJLNzFh3vFS5BuIfRoUR6/tdXcjZGlvitcB48JKfbIywtY5KFDEiNTEzcjP0ZT8elSyoBlZclBvb8qPUie54y7Oh07vMGWiV2rQ6NZWRUD5izFSYk0sSDEs8wsfOPJtIWm89N1dIkAsgw8zqVqbgPn4LoQDXNORqMuNqRYgPkXXTjUoJCO3BP6/fNQ/iv2OVn//WHPq0o+ZZtd83+QyEF+x1ZSW9lxI6axlnX97i8DGx/SHOEI5s3zGC3Gd3WvKpHJtHYSL4H16p2YJ3mcE8HsDFtXniFdpCwFNGyV9r2cgs8XJRflj4IMmaXV4g8mT09XJIN8YBUkt7BioT9GPaOqYOmKQT/iK67NQv5uv34hSJC4RtsLxDLAoxld9Qce8OeHnyuHq1MidlPL4AyhJ/h5XNiyQ0BN0lGAF8W7FuYpzr8h14G/vRoua5iBu36apRnEPVydEaI0hV49wshm0Fj5zBW7F7Muxt6G0iltJd39ekCwGNleiwT/x93cozEJ24Ut692RQiVqfSWd3ziKIVtm4HGlrSSIlTYHC17+eYJNp07A4ZsnWOS5ZLMDlEKa3Kd+Wt475fBk53RMUtiVRPwaYrVZrA85r2aA+4s/cZ61/Xk+Yv8HCnSKxxWnoL5vvoQwaISAwXOKJo3uGaJY2LVyODSgE+o7UxfXVeGFo6O2hKJPYchryQ7cKaN/eZ1xI75Ta82Tv7t1oJn5EYt+AjpYN8J+QB5q21TMmi4Ciu6ZND6IDI4ShmZ42l1frRIBiyyvgdJADTRvF787Rq0w1kFXAQpOdt1MJluhcv8I9lznfBlv1bLxr1hXiksFrda5BlCumFnUrO6rWV9l5Mq401IZaDpdc6qr2bTAujM233HLaOUveEwcbhJez3j2TwanwM/DES74D6wRDbrXBCKfdGUOHOaEg5MScC5N6TrAK5VWdG6pO1YrjQbtX8q/8bVXvlmxErx7bRdS9yDdxpcFnWAuZ/trmFSqXqj2lBSpacIYdTUKyjG4yXMIfpRO6PqOUo9iITi1FszxnRwyLvwetZepgJ7wJkMgJ+mvrV14fsEzPT09QlmIyGE9F4KynsMS6z9LMH+s1gHdx9ltqgEPHxglwmoaarfL/epsdl4fBH1wyasrDdA/Ew/qnyTtHao66tVk3D+Pj3YiSSJSAqrVYMO5JF8QM4dgVSVUdoh9VHGJPcMSzQYdzCe/sNjvpu2yZKn+8rxdX7nxNeSv39DY08SrR2imjnVPxNet5EoCzKx9K29ZeaADJpSEDXVMaKihD0zUlgA7/lFZL5Cu8Y2Qz2Y84Ao9teo6o8lv0RB//12za7vnB/x25NWCcprDvn+LjkJiYesdAEo9SF7IHGdTD8672gfjsvkbQakTFfqPJCWRtKu5Zy+GCEHDAhzEyceF+DVpvqDw60IKffmsLFQRZA4gLckh1Q0jlwunYf2WA1bkf1V0o2TGVm3fpIppHHktnLMzfa0EYgd4hNznRng3eLTf50rTUL1MIbwtAe1mBRG+rYferHM7lO31PVd0VfYpDHliYSK/QDgJEDcSS3+Kn3BQcm+r/s46Abnes+dP5/YYJ64HTUh1AK3XfDFBGbytSeHtWS0f+FKsFo+3VNnWOlbFR6DlAH9/GRYtmxSqn9t0UpbFqzux2Txaa1eFrhV98fAr/QGtw/rc0JcZHB354VtESYn7mWFMZj79xElxFc0l4erDqN1ID365TzNgvaVJBPN2XAzwq181MrVj8nQX3JT+mzp83v6kx1SNHoXA+uZdlVTbgmscxzBIoKDLDdImHZTD6LYkQgZMIwRB14kansYVjl1/ezrLhk/W12INqb90UXRBSRBjkJrh2Wn/E+5cEVLcKSDfnkURozpiY3jzhG8ilEN8W5/kb9C0oqIUGvcCklMLrqPyRHi60A0ogxYE2jZTdYjNuCgDD0cnDCddTBDBOa0znTYIp6giANPwWK4SFfVN3F1tzNX7kHDAW1OIJLVHhbPnHD6t4H4OSCcvJo1aWjZKUjkVMpa740ydNT7TLJk5D9IkpFg7+Hs9nqAa6dGdJTXH/0T47ALkAiEFt2kRqgvIsEFf3HsMZ1PDg6XH01Hjf3M+kyumvfrav2P1IbHul2cw7WzId4pCJ1iyr68QxGAfRNgiZ/cab2JPSxGhS7oK8WpDY5o53NyWr6NH3UCrmwZR8PNidNIVcOQZJjDCxudvBSx51ly3upZWT+lWiXu6822fRumdeMWCoJ4m1jPD/DLBHBNQlUjZTYoeletRmJcvHrvpcgCWx7oB6umXz0iCDs5Sg3tuAprjICnsDthg/lE/dHmbSv0P9Tn8aMhc/nxftekxdPUH9Ved8BA8TY0+JNNPkzW0upHYSygH9TvyphOrhbHWzFzPZARPe2T+PiX5xJ5fT0B9UxRzjbfPyQk0SR1N45kdQgNojT5YtCBfUmyDzvexVMqR3LlMnSV6MDq0wtky+yusm+Rqd0dozpa7/uXaJHzLyLB1Hzi4L6CV9TFhIWdjtoXUSZjL6Ou2e0QEu9raU60JgNDfhHmaFSSpjHrNguZydmMA0WmsF2V/IOv7Pe5Wy6uPEWaNaONaK/2mjAYXcyVO1a2UUIZ1ZV1g9vL4CbDQYJBPUsksc/D4ChL8fyatDefKD1ok6ltxKF59oJ6rEIx7FSh31v70fomRoJvSzc88oRxNI6d+wwIFIBfZl/6btyNov3D3KdBpd78biRWIUnlnTit0HjMNnuoJFzaHGRlgnjE89Me87ejcrQSlLIxMk+K78LlLw4EIJnV+NQaLh43svXMQDMOazj8Zd2XDh3YjI0emAo7El4Ii12/1HTe58G+Kt9MIl1SqZdm1uvp+qDNS9Dg6GwwvCfu+ARMeM9kNHx3C/QpTIPsOzUyATkphLD0N46jXwjDproL9JuuVBBkMKuquDsishzPNcs4tNTI0lG6KZ7mk/560/LSNRyS+FGH0oWmldwGjKbAma+/qmyD5XbPbjZTtwKIOrooZrmATVmakUCBulsa/Oe5rg71IHgovAOIwCkcomCIoy/ObSHTUbNnSSFC1vEpttNBgM+0By/W1gGcupfX43WqA1xSszvc9IRwj1i0QxD28ltlPGX9tls9qXifBO4ahoP4OJA8ukgNTnMJ3fFbS/Xdq/W3hZLgHZ4slqAYh/AdGzNBTFIl3YuXaFz0lYs1JRJdzvv2Y5U33bM6KqGon4BhNS7dbmpzeDlnelXqH3lhGqI7B/j+M2Uh3vBWfZVxOyQkZlB5YePtbu6brUyAhUkKqCApuP6hTgY46AzbtqrsbN9kIaOGSkIGp/1OHEFcFWH8fRIxiEvHTzXk2CryTSf4e5wBvuGiu1o+1YcTTrYuzvkkPuCroqx4BFbQuzQzCN+YV0eAuLCBBjQBtOyEEm1jsm89jEOD2VxTDI2Gg7slXE5C2nkke53N1+v3DT6bEhDn5tzKgDSWDIeu/Z13IxQ7P/JejoVed0emCZBqeH+x6uJISaSx/Z6Jg0fon6WjY9cAXxXa8T6Pmyd6KHvf31CMyMyAVGyi9Q23OVhg772A+3Fg2sBNIq91QqV1ZqTo9NPvCg80T8Veo+CjwiGeL6lj4Eoq+/MkB8NJMbMKtCTJamVGuejxk369PJqzAciEvPs6h23TAfI5N3I5ZMV6mRYxX6UZuuS0nHZ0+j8t1mGo95TYRJRCYriFiBlU4zM+/YYwY/Tzt1waPHjMj9roRQ5m2UKT/+AKjYxEccfKa7NNYLmE3mfqtcaG19BqMNAMq6pKVhUEslhfQ4NpWuU4Qn4O439kZ9Oga088X6ROJS8nUswPaj0c+rLOZMcyEAHBQEdKSMMmvXTuYENbSF0XCPLyz4v1NEo/zUQjUaibaIjVIIL44i+pnjuoEE3Gicpt39wwjvHbbPVh7JTVpz3j6iZCRJqq4Z5qjtX0KfN/ICg1U+TOpB2I12J5CiIl8TRpEoWn5mVWDpZNUeqSbvnQS5sF6p54/bdtmLgBo76a20h9SNpGV95c1db2FvjTJjTtzlrvL8ErvaEciCyV2lLEmzKV5DU9lhRNeWBILjWe6kF59/M/8ZRsi9hz3K3G9LkpAEx0iWc6pyGr6tCPxrI2oKnO5bBHti1WEylkyovFYsvF3Q4NGNi7bmCY+cUuoM5Jw0bF0ouiMhG/jkgDCg+c5tgVkMeKsy7kfOXKcwI4dBUEVwPF/71/j979HceYqDUCTIP2UZInPwppw9zzCWNuz28rng+o+HO35tlXFcUA31NE3NUMPEysIdc+1tZOMi2CB6RYXbSRip+kKWu4IjMpRc9/vTlpCWsD/9kGmYoMH5hSWIiQuWH0AD5bR6tsHtdkfwkOBghm5xuNmkquVcUuPanTw/41ca2TSZvOBRdeZKEqopb2/cVn2Nxw0i/srdlLZgG4KaQZoufIqxFLCX3dWEpTKAel8uIM6fYeTYm2AUhRwtmAOI6Sarwcf1vKtcF8wWV7HwS6muSAE+Dxi3RLVR1JkH19T/xbzc6h8kjlcxHLZXkpDzb6E3SZJoB9irHeoieNigKysFTf/OjoekhZtUGjnWH1lzPCpgisbrmjEIpUIDvGgyEJ+m1K8aqAHD6c6SMOLBLG34rnvbHytaIxJuON6km+yEkqx4AGAdQSX6QCprzW+ePqyFLGlaEkL7PdUQR/d6SIlAbOJzpB7cvmxviiYeBSYh01tLXKyVEmHySG+nbjkEM7ZpSEjYJzDICwhoj36aDeGp2yQBLvB0VTTSuOI0I75rbAkJa3JTpd/kDnTwm/aQDPPvK/j+OmSdgvcKivASE6/RthV4i+/EAnU9bwyPWfr39E9Rx+5y3S+d12tS/ZaCIPhBcakYSAIh0iGjQG9gapvbv047YtUBD/cwDQoSTVTrEfgIZ7K3zp+o0EI4+IsGTEUs7n80qCpdG09Xttm7y0Dk5OWbWT9Ty64HAJkkiXK2i2HSAI+b0QFqtN1xdaABXbiF1lzz5kjvLp7wOaz3uLTsCEGEKmvTb1Pq+lKY77vG3ftOd552Mkhtlzk17DU70v3OjzeZhpp3ioAN7tvLFtrAyuswWkz/kOYIlJscVLGtLs8McA1YGnZaT6YqkX0knROVB7K4Ye4rUsa1JPsAcxhxjEKUWHwcPjrsU0BGhPNgQEcneeqtPBNOodrj7Fo86ExcUJQe1rYrZhbZZpLNAZMouSugK/rGKa15l8i8OvGOewn5vJflUdvgcWiYCqkH+LHyQF6N7gamAzclRNhJbrYnIJH1egpxHz5bwZ5xbor8JVc6ZU6fmFOeYXVRbOO48dLgvVKXUCt/6X+3FR/rYKnqsWKfjaPfrrA2zLuRrWdHSuyRfepRADe22CwhAJciMp00g+0OD/KZFg2H1tBvFilUsMGc2q1crVypocc/V7w40qAz0t2kHpcGZI6D390PczDPLba7akFhMdu7P3y5/MXHlbJaBNLzBwK/0CANB5jj5SqEI5CkAYFmsCBrnWtliLmGgF+D48hSP8knoLVbNivvqrQGfiCVrKW04k5RI2iRZw0BPvwmX7RtJjklThlG3mm+tpTMrfApjbiw2+2qaaH9bcBzXiiuLHeQsIFxP7jKK7dYgEHm8LdY+YIKymaRLagMdQSXUOO871mL6L7mEsNMYK5xXa6rw8wT7IbFWG/wCeZVfisyqSMD9Kx/u+xVMlmBAMJg24YM/lgZ8K6ORh+GbOfKsRiWIVe9OOjEokpH334Y/l3THkrhBu80KepA2OUDKW0wJEtk7B0WHxAVROp+TCuqo7osSW5FQtmZFynweE7xDW7rYSfQ7T+X4pJp+hdiOoXbSEoQB1sMmIioVHsU5UgW/opViXKK91gLw3hjN1dZwUFqcX6O73qLgHm5Q5oF9/rftpnYZfzdMg8Kzw97xXlxvTOvco6UDTQz7C6Sc90dovI760j+fR54hdxLw7Y0MuPFsL5k+s93bY84C+ukcMtOCEpUiZhpeth3BRjLb6llsUlzjRRBqdoq/HD/pIRF7Eq7XfCO4MTJTbsm5VSvxkEElK7dKhW2yMNOadTkmzBmjk3D2m8NGbZ3PdxyKxXd7YYxbfgIXcs5cVRKK8C0JzDdH1maBSiJHSeFP35RUzHJ2NNvp0OzD0YtUtwXgPV1B+2pprjzLFmnBWUh6PfvpHqu/lgBtEOGrMfPBhbqlIOfeUKyF7y0DBlq405S19nZUUuflN7jEzKNUoyYVKf1C2ZH/57qFqED8TDQtqZMNU2T7tg5/GWMtBhvdAIhjNkoFxGwIQTcgx2JKJankcBMoUpOLwXNt65lpA3LMrQxhfO+TR9WyhIKwaA3zWaaz7mhEXsiTws6HlGEFWjPhYpSnLBzuVzrR/zBYSQnR/pe0XcK5kZ+wl5ZbbRxYQPIQAygYIRb9VKIR/8Kof2iuNmAhJVz91SSium/Zq0Fpgy69r9H4efiMvd/hlMAkOGE6I5n566Xf14fd6BS33XXFVdgkMHLoxZqLZnWz3odP7j8HCSW14ui2qGkb0bbl6LvCSAydI7hV1Lv+bUAAw3FnM7C866cgJmYIdTyZbSb0f/oEk8yYoOAYQqGCw24Tas3UEo+ePNX8rDNofGTi5K9HbQVdO9tljHc8YuZSNrz9k5D10zGyXyq4A0AgBNJ9KedQXuTe7S5IFLRjwYj3LZDhRSeclm0pdNLT/CedZJ6vzVZpd7FobiQEq6d2ZiHAayd+gE8AoO8gf7/NdU+71jKDOS0fnYPEkmEtfvfke+iJlfn7SiTCx32yS9aq29hRch3NN+4HlVQG+M0JHlXFy7MKSpQK2uauqJaRuvXKwf840LjU7VrO1+TTRprc1uGtZxp9BicdSXwiL5Rq4urDe64b1Q7nO2UvASDkm/8iKHkoQjB7mV/7sZiGxdizY7SiZX0h4hTGG34MCC8XKuGDJRlb0SpeRnv9flfVbwkun2P2GEFvejumi2Oel3H407+a1Z3VkAUns5bdokUZrdZSRqOOopD6yOcXNu+X+pVRzMYZ1Fwj9nR+70wYxM0o0vhoAm1JsEOXjxr7yKAhUZME62QR3twcYrVGszFjQsW5CVYp8TO7pAH6XH3z2CfYjbMtqj8z5e5Xz0LNqj0vwMDccPJbncwBTMCvfzMEu6VuKCnuTbDQ4Eg8uma740sZFzkDSkpf5fn2vzwf5hufxd2CIxuRepL7CJOZikRJZyrGFzWygFlT9KuFBM67dvaR0Gg6lvDBHHaE/652mUFcYDnZZzTU4huGb2r1jLMGt+XWbiiqNsx9KzWau1VaPbq68g79aVRAo3C6fxLPVxQ6lnMiiZ3EMXoE7p9IqhqHW++D9Lbx/hSPx9sAqzTf/h+asf09WL8HF4si7S46tpQ5yw0FKj3KyiRJJUbrBHywnO6dUFpZ372AcTqf/bKjU3IcMLxhYh2bshVjIkLr7Tui6PtYirWh3SjwHgz1SVfvenPnCOSg+KdzPjQq2Pvdk+knYeRIhI8hE5CBaqB+xs/ZCALcpGZyexz2ZT5e8/DChjShDM0uAcb+hd7VslYI0Nmdk5MJImVaCuxrtVbEQ670PqV+frFuTMdauFHwb8DTv+E+JOtk0TfMB6IYg8+bRa1Ufm2GgaSl0zJEFZrXP8GN+tBqwa6PEMUxL5HVeJmQtF9UAU4o4Ps4vS1R/DCMhTl+vrNyQc+cNH9y2hNiulCQDIETjyj/YSai5P7MpMzxSm0JGkKHNo6N6fqOFppb5rH16KA0e6bkM9yDrWu5E9LpJOmOkM66MFOj1IFiJl2l8h6qcMnh0iAIIMHoyuFhxTKkjXIJVV/dNNQkTs8oN7eYH+KVvFYumHA34/q8PplmL+GCGRBlGCUcQBYFi1C2/p6vTpdsT9SFicFIBl6mMSX2eF13yIkDIISa6gk0gcryc3P0Tlo52ZR9UdsdvOd6AaorGBE6LCTbD3yUO+kgcoxLVmnNrXz/rKpUznPCrek3Var0AFHdCxt+3xe/D5MS98dTp9GHlbezbqyw7FGuwmd/zUlkmu1mIVE4RX4QT4EC7TO4D36og41WIy0XHwNadY2nmqaAL1RRkQqkZCcN6M9JqPwiM9pG2cprOho9LTLFayt78x31Kzr9fz3MurrCmkguTYA4E/CjQezO/mgYtjaZRlFuq+ESGW0rfiCHEutauwKKWmPmpGY5Jtb6Kxg57s6T9A0z8Yxcn1R78o5mXT/ff+Wi5MdLodo92j6e/rfg52fxdVoUq+m08oDopkZgFu6S202Tddko6oFKxBflQZncbMABbNzNIBsQ1rQpRZN/jXepKL+FXsiFAiz3ZPuaz2CDcafjBoFctrwDktBr0S38VHMl9F1jKnBMAg/FvriHeTD3fnjngQKxz+eOtAXXEwJVsXWk4Vdit/MfyYsL8Ocl2SXmqC/e0nD3MWqHUzBkBUYT3Clclf85K5g3jZ8YI95Y62N+MlK38QlH16Mi40dKi1sexKFW/0KsJXWxiA9gtYS9ngkotWBovMGdpMIxc1WXqePDAAWvpILSTI9dtEQuGpIXZqDCio5U2OAyCZkHhBmHpwYPkautH2iWX37R5siyZh0LS/TbzWLnoaYSwNuylHH5blKVEk/g+/48rVw1HZ15UYuFwoK97Dys29X+eWF4Zh/SmlxfwMgu8I1/EHnt4lg2JmPc3gKrRQfARgb/cNtvEQic8QIeVmCcMDTOwDPjN1ymMDpsnTXFLhqq6owhY9kMphhYllIfkciQCRP3pv6sQTh03qTAXBY0mb5DkCvBdgornJAVkUYa+ioDeyO/CY2MTAE30rwpMsIEf/edCL0yeSDijOjAJmg/EBZbEjGJtiZWWz3P2VpszWLrPLcTA17CtMlAHfyARWnCs1hoKD8EWeDco35ApROXKvxf63OEP955nzNw4tGESCcqKOOoc+QjiqP9AKU20Au7m77w8YiLc5ELBhKvzkhkF+1rFdawM7oRTqbKrrbp7UxwVdkDET+rwA1o9cIRwvklMfYa3fcVcd3PkbFXpoOS6ldrPl/WkNjJ7eu4b6NoXFpzogNr6oMYzia5M77jEyg+wfJ2ojUV9PU3YWJ3a4iqzuKpyLJF+OkYCNzLlsSfGSOf30VijGaDD4TBbirc15JW+cjjiOy/26f6rHt83dGq3GlhlOvLH67BLmj5mjG2xLbsmcJDVwmpLPgxSj5lIf0amlT6SrYEKQ0arkEqhExnhgPqHS/pZ4Sf/AFfaUlGY/WO0rttP7YXZ9m8kJ/NC1Bmi7Gqo4AXk/l72vRU0GwVe563sgVIlEQofW7wBI8nUgtzs/OW7uCwcYHpQg0NGaYZ1K0Uczq0+uxxAOUV0H1/D19uKWuJSzIwdDD2iuuGBXB9ks6i79rE7OZkLtihdYJm/Kk6toZNcngktGkpQLKrodmtvZXh7FyBrzZadA5QYm3FLcpMlWx72T+bNQVvMwb0B2ay50w9S57Qdtca0Qg/iSB0NCpzUJlIdBzn8vLQUj6zxu39xeWUB842GuXy2cElGl83k4MUndnqsY4D+MBNEjIwdA7y5S6YmtsOBojTv/EhXRynjhokGKocnQs4GziY+7ZdxGEYsMI9TNNyeQ9QY9ZU+onx1hDkEKfM9Krqpj4Q9dklEa4HGNacfAj2cPEWR2QBaDCnaaV0wxQOuy8RL5yq49bQ3gnSl3sDv6HKsbxQkHADXsC688DZ59yyQ8ee1H1OQYiiuJMUrUaOOhNFaGK86IcTNbLUvjOlXBZs6AEnuy+BOWDrKwvaDDpl1ZUE5G/6WdUN3xrUYWv4VgIX7bP2veC5fgx+1KpptHzTGnARk8TKYSuQR8b1LBs6E/8QNc/scKbjD91ssIMbEqrGSJ6hOj5tM6a+LLrlI3PydnBX3BVCUMy7log5iCYuyQcSFpdDNKw+pih4izUapzygTZZ9twy+uCaezSGN+hkmY2GjU9BaGPgbQcYDz/RDamN4TUWTvHemTo8iwMftCI3OXtP5Ah2ByeVLFppUR+cbwp2vy7lVKFgge+uZzIPrgZW4SkqTfaLhs5qZ5Oc6YgKm5cMV5A3EGqAo31/7LYCmJEnWjGEQo0Oq6UHan2DpGbNS5WC/pJV0w+NK58SyP24ieO584XOWdUjGb1wxZIBuszAAyR3Xfjnjz16FnV+BALBtORsLhCw+HrWn3Clxge8w/VSKfFROwDMJr+HWje+nPSEMCUnf3cWyCkKgnEKsNNoMuBkOf+ERezqc94hMcxsAz0XcFNMl0lHthFCLb1OTRfKqUl7AYNLbTXE6cBsBZDzlhiFBQBlyyMpkqNnAZ1NA+kEMc6AEdePmpxkAg8o+4LaqN5jiqKzPScykiCGutjoFdYxy0uRU2gRrvlQWKd+hSJiQLh/DnkYdzwU4ViJBgj/s2385qrZz4U3Z81wlMPN80HheJWle83eQxpP3tjkg8J8OSPnGsOZ9PwBebe46BYM+T52C7HZ5l1d93dY155OI5LtIepAezml8o7ulCnKpk8MrA0vbf9wppVQV53GrPAQZroEOO9YbBXNcKnmM0ETLGsaB9i3Prk1DbRRp7Q4JXAWC6MGlToGnhInd43xZ/XElIPjU8PsHyYwTfm3k+jRTUVKmn+yCZZL1uGKm3hm3JJzRTESKZ0dDFdU5XUDCeDq8+lpuEFUsI0JxpAihY6fwizbFVlqYqZB53tXXNl9kk9W5mpwLxsnA/u5RrqgI0dWD2EoIglRljby0dN+MuaYwsat1uj3Vj2/v2aoqTiYbt4xsyTTUnL9J+L+MbXrsdwoXLniQ1xuLw3urFWHpJeomj8BLhMrLVcE6em/U759ibWbatYeOtDAkD6HWFUrfZC7NKPU3a5ptHTHGrZ5ulhCRMbPMYixds16WW3BBg98NT97QtutSmnTsqQjqLC8XYiJNbxzuScl+nws7JbcYXIq5DQAtOc5RUhFPuFq8zNRYYEw7LAq016qCRRVqOYsiIQhkRIOxuBdUrUnJuMJ3c881Zq9e1TMCRhz6FLdVgGjWvxLD005wYXFgDsUAbKORi4aEkhAcPfkHoX1rFjflrUibTSYSQzh5SIc7lVkifUbhUzIC8OodJ2FZLWNnlS0hbAifsxyvv16V8rAF6cuPe/NAIgIB28NNAjbj84S1ZtWzc2WrHC4/dg2JkMf/Gsjuu1+K9dlIXVk3niiGLYsNA1cARrxa11nvQ6K9uN8GONkHUpjUp1Y7JIMECjb9+aIDwnSRXP7x478wy/8FmczDtRqWbHGZWYvSa5xLyzrQ3wo+Q4LqcXH0kbSkMHooAogR51eEMZCV+8+FBKacIksTwmiir3o+Bx76qQfXF8hWXeVkk6Wyn2GH1j0A5I6PR20zOv21SMGwtqRggC8KJy74Xd0z/SEYFkwwG9z6YzDBCLZzxN6VgyteE6uAp0EKESbmQ5ODujxDe33fZi9RyxmoXtwlTRq2uaXF9MrsSUvnwhozLzfBR8MuSUv48PDmiCyPGU5U9DqkI4/tsv2U/vJp3/3TSYe4jmNDyyD0UZZQUMfX4GiLckXvAv0tZcDe5hrtH60A6y0cqYYCgBaznr3fgp/ZmhM0l3h93owkAkQA4EQ0NFSQh2yNd/MegHdIzQ95J/IsojeMfJ0Cw6ZmEVZEi+vGWBP49Etg3inwlY01kEtR52ZvEoMiHbuzlrp9VaR2RbwvFVA8pQo01hlTVZRhtpxLkbEaJV+C27MKKW7AzDuIviTKS/y3z1T18Du/eetsFcebpf4q3rSR737087bMeKP74tuISshdyNTNMF6UEZG0ty83q0Qy912yR4iQgT3gENNACLhCP3UNcky6uAkbd1xkmZt1dwuxecgnrxu5A+7SlG0vVjKfnBeZSV5vYjRpNMhuX8a5cJaubnl7gTIiPe22NxWzk4KbhZjDc+31smzsgdIuJQw7ddT6Dt+JxtYst5reElcuuN3eTYVbFyZBvzMV7FmUjTaiEHs3cojrOXTLtb7r3DwhyyEDtUHXZtFlNKWKVEd/5Fe99bCpFnlWfRuNuLBgE5STDFMMKR3Z2+CYIeeq2cvbA7RS5yvgF8Q2MnffsBvv0l/8A+SjXKUoL5BsqHq6xi6WQXI2eMPKiZHLUEE0KXNzr0A2DXmEb+ZPEKPPJeVQohdRpqhQS6cQWadbCF6uRSgUOC/AvyQR32SiCs1ZiF9jRiYon+gSQs3ROyv23jn6p/IDhuM/iZtW5cIvOIel0+jkjnish9XXw4rxr9U3WF8L6L7haOlLts1lq7JlyGOGL/nMDzU9LES80JtX9d57ddbzgIRV2jMRm4RN176ssHa7CK0aD46hx2usJjiVIm0KSyypPpN2mwEyu1D9cpOY5Yl0RgNPhjcYQfd+/lXEQB8/zK5ikXx+LN58S3WP3llxu+FgR2mSD4jiSG6cIsacoc9Nq9fNnzNFZfPM4S/kDpZCLf5SqBs22ewbhI6PAC6TE+z7BXWsWqa64Y9yGSg9LuwgMZnmj/GV/f/SXvKH2iXu33f24Q77JIu8oV1u/hNOhtU2B181B4oia7gfC/IFVSJDieAlzQMiUYswe0XMCCJuvVg1mkN/LXnqEMLLsWIm6O49TOIZao/UuySGL5l7pUoKoahNkKaoAsU5ZzNBKiIRaYkVt7OFLHk3yb0iQqJgC8W9X4cuamzBZ00bKPs3wfic9QNJdB2JAEFeK1O7htJEGN5EyBokM6w+tbxggNRsQAVQRALVcNMAVCnlVPdMF29mDrxE3FzO2hhPm9L0yv8rF+g+JoMws48eU7dxV+eKvYOFsMUlgmzLT/k5GJ7h1KyOGYRCsJFIQ2gHrzwsyM2qfoNhjRwGayNubmqEeRu6IxzTJYOIAA62h0uOC0uIwSqSLwaEjEOHML85OIaEljnuO2ayH/hUUJLmB7iS5gLujShul2nARvXI6iJDpSBY1pi65MMgpAIjJRS6Z3MDdn4xpcJXKTjMhqQuUM968TVmqfSQwmqB9+IT3BOeuO/MFEDcdTP+fI6D/e8MhZu1/SF0dWuWMvgotzM+vWzrYn3JjnXwzGFtMB0gBVgPb1cihCP7+V+KHXpYD+CzHmDIgbLnTbA8r2vnnRTqaYSgA4MUwFJJxLZLbvMpiMJSGUUQfAfglmjJxBNoEfsz52RuZpJtRkiHFPOjFRu0RfxRSzkJ2v/MVe2p+ENKZRtwQCIdqYF8x11WWJKVCARzlJtseauIWUuuz1bYk4atG307GaNiL4QT11m4ISM8KNmYzImuObDvm+rlzuwY5tdXbgScOtBqRJb8cI5cMHAM1WLOon3d2FkML+6t6j70WI6DfOUn1pBXdjaZyudIaYiE/QnazAC/X2hiSGYBXd1tXlzDvmdP0z4oFtwzEPSt1/WKaJWh7XphN71CM74WXt8rr5espXKxZCyr8i/YDo09bVwMwT8iGNrvx/IPJT63kGWVNzz1Sq/XxoS9U98wO9k2Q57OlySvZcmCkOtOnMPsiFVfnldBCXZKhy7EroeQvAw0UrRWb7CwbXBJ7z+YNSoNpkRQc1qAW/jwQQGPr0LLdDqtkoErjuqzg8fB7aNCZ+VnzaN7MM6Frt7KeWh26iGyA2yeuVxMD1tq9q4sy+ft8iaG33PewA5p2JlpJ0+1VbROU/ywbK12aIitJlinQLfIRw+a0CeNCdnRCYQN6noZdIT7SvWa6DIHY/T8vGnmoZRRkGImVWe5G2SmrByhgMT1q50ikjAYndyfhCA/IfHvO+q53Ydmww5fr9Oq+0RN1AMB+qABeKF5rvWVjxTr6rNbTwUzDO/U6zJdzFASxEWoaKfP6jTC2FE6t5vI+euhl1s/8QmKVEK70uXYCM4LQPmnCBSX7vzWw513mp+YqkcSB9IcdDl5hxq6uqy7kBydQf7chorDTKMdq/lYXhFJmBrkPT6vlnmsY+Us7BKAweYbJC7Nsr6O/1GaZWP6dV4DZqwubCKSNs7H2UpXqiCmTF06O0fMMn07txRbf9h6J4QHjbyCFSBhBvpJSlFV88pGbWw2VLfE0KFBaByQ8BD61N7O7ZnCxxzUoJAd+olROADXEB/hcfvJTW7e/WpuHGmM5dyM2ckSUYMdPEfpO4utdV/IOCyfcFEjGkHOBtYVkTqJLJ08mH5dst3jR8/axnT/VLnetrGxXGrxeVGoqQHZgTCLOPBBSJjZZPThW8Vq5pVY4JnQIe2MlBMgFWpA1X/Ivde20Zt+SiNDq83+Mt5+Xo7kJvhHEefWDu15tXqchPBEMCevCpFyCZ+Ec6+caI2IK4LrINHPZtA2sq/QJsmz93osKu7tBnIiP3w40wegChk7es2n+f2H11lyot1dncYEciPUy4VEHHacpr3lFtDtUfKfhfNWOsegGytITZQv9uupN5DYMtu2CMdzYQ+NzULi1sOzdUN4cdsUNdT3PAgwPSQDyAYZrLWUXb/nMZp5WLSWWbQp7vbhzVfkznVU76vd2bUdsP9hNYVZPxXkD0QIU/o9vCiZe0oT/lY0fTVPKxqLGDDUsmLL37TvyMCMq7mQmZI/l8VDF4IAq0ob9PHMpLUqAKnnSczbGBYDiVO7h5mkMGcNQhX4w2zyz0ZlYjAQ1s0dY82LzUQEdgU1tRxP9SJoD2IF7Zw7P789qdGZhML6vzHHIcXP0GeYrUdMPKtHNX0KzLRguQk+VFVmIsZDH9sPKHtFDwa7O4FHBx0QjEylb1XcuW7j6KtvhBG+qbn/NE1hfua8mkLPjQW4DXdpNlGBpdWuDHqhLtX0WPPhfJgvHTHB2NIylchoGbqyrn78tUS9Cuzjb+/JQj+mUWDKTnFpz6uxGfWAv28kpCFfgeXo9vs6yUnxyDf/pl4yemcxV25nDNfTEkVy+PXsuTeEQIdLU/U+cyh6OT70HUJxNRgnQ5ukVxLIBD1iHn9/BwVWwGpy4S0HKnl+ukniaCJKEPHHIoeC302w4UnEV8of70xULkXFca00GnzRaw7wY1VaEE2qp4xxhEBZvmvd0dN5/wHSslz2sXOEQDTPhqoDEkItU4xREECwhTFVK5b2NMag3fihJctzxviNyGAvVlssOEWJFWFqbCzxwvYuNYY1iRhk0ARcfAjgF37QAPL/6qzwx7nUo7J9fQj4V+/IStRc4G9BEUlM47XEwBFr5nMUnRTmAMt3OjLCe6bn9Efyk/9fsO+Q/JzLmqypJGGUyBPpYSt5sqdIVeUsRPKTnsoxyBpi6B1lit5A4C1n6Uyea/E3d0MsuciG1lkFjUQfA/WQW4+j8tZUp5pnNsQLIpHaunPYWIba8Ix9sSpaPZiEdqrAuCq1MQz0anNWrf+34vW/sQhdGY3D8WnhKnBKuzaKO3ypubJjv0mwzfkjXxbi0zPOjYDD4rwLDhrkravdto1IvUiUoeMxbToYUINLzTkGd0KNVjQGpheKCy+KPrWU1c0L5IynByCzPerHUhCzgry/3yZy5sI2SDHbAua+znyIOvYME5CW8BpkcVbkvS4tVbdwiXyFJk4ZVy3pX5/OMJDNTYfkTEM0qJw2uNjBDyVRQmW5zcc7ceYBkufrr+OAfhAdNd3LU0+KnprMSrPNQ/cckM0jCBikYUZxi4/g2hqnbvzMM/llG8ypN+r5DkoPa6TlLHKD9YnqkT/8DiBUWhdW60EAUGueEMa2UcP0F/61BjoqCM9llLZ1lJwOBWKzPAev/fwLVDIcYdm9lgTG0IMjo87lO1Ds3klLRLMbRqIJY1EF2nWX0humwI3Ee3x4OiQQURgRjRVLy6lX5iTrlgxHIfls2LiGdNaXaq0plVSc1TTAYSFXz7SZe5i3LvWv/LLRYQcsJ/pNitHS21uahUW4sz0i5jzh3BovZsm96riMA5T9Llu8D/fuQly/9GnQjQpYpF2MARGtbGuqQF/YAgMxJrFMDHUCsaQxoabADqOCTxTmtLWEUjnRU5DEqTjJQRi7y4OkuZIn0RpagT0wGw8oGU508HgnhVC9LELzBfKk4Z7Kh6wxPZHqRdJAJqGOfFZJJRTMzkg+z+Z/6unW6sRM1jS1LfWnb7Ixme9Vwq5FJACC0uGupYFbzVSanudEuasIpKH7kMgrXULNZXzRMoteZ8Ier3yLAx9g2O5kLwQ2Ohhx53/P6n1JnraAXm60hX3olbrJqyv4nKf9/75KaQPK0sSgPFcZDw+RIfNHSUL39EhqOwX80NfnK/PbiYXx6CIy/jsMbP3KUUrivWybP0YfTyuSnqJHHoJ+Iqb+s0CRMQ+0w3LkccoZ+E+C6UbMtsOFKrBPL1mEXtgcHTqAfBwHIpzef9/tmdFZqdCok8bdAGIGKgmhZK1eLON3PsAXWhR3PqBAZtxjYcPozHe/2eggAinBXLAYhR8m3KEGj6EeTSSZt4AOHlOx+kes/bRvzkLs5jgbE/iwZE6JQCbI4TBoaS7mNVCrkcEVsg1MuzonHwFLNygkCp5bC9eRdsaQwKLWenVIkY7e4VG6zydYSKvvJevuXqDvwCgim7iVgA24YmWDIWEDKcZz9cZ1TgCM/q8H1VMPRapwuUAKlV2g9m5gVTPWMn+U6LoSToQgFOyNuGM1v1s0VeYkkWw5NRi7ZInIlbRJh1WW68W28k7ilyEpXllhoJIve4FENmy1oSSnH6N0LsX6Ih5pQi8kQUnaVIx5f6RCYCrd5nKdGl4aSjJBqZkxygtRKOc1MzZ0Fimp+dU8gx92EujumU2bfGlYlo13bbb30cqiVvj3D5dn/kb4adiElSiS2muJEKxOoEBSeLK0l/zUy9kKtkNG7WPUYIpeU+zvkbMbuY8QnUGpsDrCSJlL1qogxz5dVnspjOY3vrVk2XMUCkgABwe1cxg5Ii4N9DNJR2e86p7hs8eMRKYyM9wNhB6QkEmSk2ROXeuoysZZuZPU+9tJXuH1pmuXzzjm5BcVzIDYA94beKkS+hdJM98uptahXYyYkv+iiZIsRXiqChAKMv/duw+wcpJsyPScWLGCHyx+kH0q4ddvvzU6ZyXun+kK3y9e/g5H/soDH02otWXspVmwRMtYaAZLv8127UJVMo9hRuYfURM0qyBrq2A7wpDzwr+GdoE9SLJN26RmVWYRuD2JS5iiwHUpRHcc2h/v28E/GZjfdEBj/1abrn1cFndLTYRNuuowxAogcJOlWX2ocAapsfFjJ973fps7FK6tvBj1NPw7s9s3lNfsFE+MY1dvhu49EAXKqXSpyqtDD2R2Nu+6IaGPzQS/0zX5UsamVLUS+X7yZen3P37haZyKdWQrBaC1eUh9Td0k3ZRBmwm97Ml+B0ldctQHuzitCvCYKtE2vO3buW6mFq8vki3XivfB+pbH71Mc0mrn6cwV+kN2Rpydfyd5mAE7pwS6pl/aLM8iz6CwVNg5U96vWEWO97sr8h8CyyNtesdUBXcLYp+vguVaFrLlnxAJb5ebbBlE5zG4js184AzN/zpMMM6fILhQ/6ACaE1LZpXPEcykIm7GaOruw/yCMYhSjsEl6Un0fjKGiTzeHmD6hX+yTcASgSa6UX54mKmqBLVXM9iGT7CITjDWoxlCf/3tT5ldXCboq0zxfw87qyfFJK/1dOvlBa6iMfFB142zKfG2LUe4xmwuH+UvFDBA9f+Q23u2kjk1a0PDCx/Iqy6UslEQ2znHdzmx20JjCN0qFRcR7x+TmWEJQkXseinPE05wLadGcApmHbv0Kfc1J0Ei+umr6s38lUTsPn7Dj2JR3aWnXDu+fSbCi5qDIg2qrOV2hLGziSRinqZyzp2HOn+HjMl1QJN9JFEbZWeNDP4Qw8ocgPwFwTNVJj3/nrK8yrmOZcjzgk0Uo1TAdAPnlKX5pptJSxqrU4U6SGs2ofkDx1yGUu3W8zvoW5UcMG4FsbNZzS1OY/1U66ffdLQ26ITF6A11a8fc8xhhlAAjYH4G3oGEp0muRsxt2awTjj5zkhJ0UB9unGD3JcscLaHNVn0WwRuqk3FxAjYjw/jkRAW1GOmHAUi27YprP7Nfz6ZT0byar+ywXkGWkOdJq47RCU51yv0a9AXzn6PLT9RBdL7/8KJarEQb1eYvAZD9fptTtwCU/l17blPi/KTLB8g+Gg/lrkswXwwXcn6ocxtDXqYAgkkEGuPTwBy5u9hCq6oJ+iCmaV1Avw7ELhQQLXi/Tc6FHZX4rmr37Tsa9HCG7sW/UFLV6L0L7Cin2TciRLQq+UNj6HzDIP3cKnKS82vKLqEOl569G1Ku9CMhlCX/behlToIV04uNrJ4eChIuphfXbx+3MVHdHicgCAGKVsQJEZvqVxY5WJbw2dcvE+JDf9RCNPh/XXV4N712pHEFCVUNFubj9hS0jKjSHTtOj17sHbXPdoLw9P0Z8X/qLsDmb0WWf/i3sFXPW4z7F338oyg8efhpUt3OH9tv8kiWqAPq/TA/FpI7p+roq6JeOUU6AenT9g6iU5YmRXooOLpdIxGKN6Y9HXHHSP1xmwmyUt2MlLbLC9AqRO2xu2SjXkfa18dtRivsGr5ImwzG0n8WTvidYWn0keSHe3C7RzpTH1ie2PEXkXyPN8c+v99N2j8BoSTTjcyKH49OHpn067T/DbfRMMhVgPD7cDt3DNNE2PFmquQdg93rQ9i9GQvm2xzeNZmqyeovBozdyKWevLCWXc8SKz27SlClIFLlb5eLyqzZlSOKHseOLPW00a8wgtIE/zqzChw3o2+Oojx+jIdLDJsz+fK1+YvtaJs/pG22ee55ZApUbyENKn+fqufjMslGo3tPmRUUVwRKM96RmbxSre1SS+N2jU5HNaTjrM9P9S0yVrVElElJIgsNycKUNyzuo165f07gjrfTI5afM/Pc3GyfEaNUKQO8e7NlDl6sbtrqBCnHGPVacszN1j2BJ/Od+4zNd0u38C7zoywkiVwFfUNJ3aM2L7lt2aGop0GXb5ANgl1YZp77PscDDQpxAlG3ncZb6Ug+aEnoX45SH7bWZDlbqioHWZnrOtZ/oAEPSJmrGqU5Fr40wKwc8mGwV+9r0YxxpmQ6sN0YMsawcg//nVmxaCdgxX/zc55w79aQww0URhvR17KBxeLwxjyE7j7Tl6FCX+7XuPfFu3j0rdqPu9dJ8YcBxuJJL5V8cwIeOd5cPtNeD4Por7y59IlPNIujN5GyGuaaC/A5SS6eF+bXYPA2yKcMf+XKFFqTFVsYhYuZ7o9XpjmdOK7JBLPVkAOjWhMkt74GEUghNTXUC+kTgO6yVOC/Zd93BuZOw/sh7B2NhKJEvwAfsSwnIT5lphf75OcIumRqPnqMkduIN4MDJ+6Qevxd5P+3MCLNx9tfN9CoptrzdLRdhAQrh7JMRRaOYQc/mz7UzBrIcWVbdM67ck8V1gJ/hEs6ttr7wquIy5eR1pZKm1PNZDZvCTEms2A6kV6j5bK/KWC4wt+16OYQw++o+dsGb4Q4QArMPAncQtrH4nX2SfvZfAhbmnNFCY+LnmATKftR61WbPjavduqpdXd8/b3RNoLefR1YGO32xJ20eN+p8q+lqxeYXRCbIc6uuGCwF6hQEXBDieUwc8y6FYqFxv8hic8a+0rZtSJzdhVKRNstcmRaWxCHBdbThA0ZtLsKW4nbuOSC4Y3lC8E7YdCqCS/aS576sFD3wYyacO4M9hx9ROxS+ongBkX+Ap5rKkLG1YFcHl1xxrCUl9dvnPX5w1e6z0v/jP6PbWcoshWCieT8QQeLTeUi7YVl96+qR5V73jRHTsxyqDOKYA0/+vuLb4MJ29nEETn8aL2Nks83cG8LPb0Fz6t1z3OHjLGnvOu4Os0HpbkKqcZ7SSgVp/xx/E3quirziOAXPD66w8TKTaql/vngLGJzPCwZA2c3sASN56clN08oj3qm/Lc5gNvJ8NzS0Tr33edUt2iJN213FAqvVfg339UKvLkay3AYV1jyZKm7Z0r7rw1mmHUa/n3YY+fLJXQV/IkMJbbSf9acpLqcgId0ZvKwmshQmBgoUTXf6pJAfL+jS779oIsVhH/hwZ7uk+iLinbqYuWlgwPWExDKTjyi3NaZ85pfM2zZ6UP76F4iXkdWeqnRPeLJOaRRJfmiMBUDdbk4aTdIQRuRczoZ7jtnb4DMud5qxHWQsEsj9/VPfQy9+rDxddg0IjH1OjEl6P/AncWdPQTJwl5KgzHWXSu2QjZioGGhXhxnfaTU3J0xk9QFluwfqU6jmbuVcALTs2fOhZXGcnUGZVAu7b4GIPiVZs2SW4Qeleu5nFh7px/eErXuDEUwBCEp0R8xBwaxWiQij8gUYXjlKIlpWYPFgbr6qRO6tH0dXMWKxqIeMypyDtxeRm7efOZmaa9AjjRCy54ajShQujMYNaMEYZTGDlWh0fADvhIsPR5tkkaTp9Hl7HZdGLfg4ZWSepxODAXjDQN3y4/Uja/IVrLg8G+fHtVlJUb6zxeu6rwQvqat7XlFb6OfFz9EroUhin1Z1KuMg28aCnRVEJLb2chtltpEHyArqRSVvEX24CrTdW6v2IdtAKzVR3XvK3TsBnD0Tt4HLv56UOtiH72fviM4eGrVyeRv1DcliNeNn4K8wMP5EeBUIscA+64OIpBwJhjvxTNVwSfItECeC20uIdC7hArNNxWL2qcoxQ/QEK/iTcvZOSpI2CNLJfBGx8kasaUbeJPP2jNS9W92NmS+WNB2gAN7DByTkvxDZzxjV5CJOl1ZRJWSMvGp16c4JbzZrMT38sWcZc7E59ynU4C+ATo0JcDMqXupu3iy7h1jl9SMBCdjvxAskuPoaMMgUsuUpO2dbLhpmGwr9XRariIx8FMJzWRgpZRxcUY0+8Ps7eC+FQ5C9bXvfHe8/JbY9nIRzaZEBkp+gwafF0G15NA9NbqrcWVyYDfgA8sNSefZ/vRmNURwlE0XjNOwn0upnx/hZRdMRhGn2LgMQ68qXSYafio+BNwEKOUWiVp6Aol+t21/GLp8EDi6xi/JgKCmn2kqGzh0zE9dDespafCSItpQwAFCCGMy6I5I4a2kQ0FWNLkFI5oUNsQb+vsLSBQ+18eAZ8Ofm/GAZCtH2snfHMePj4rD0CbStlwKCzHx8iXs6a8KDzbOwawk8zmbIeSyNX8J0KWD7CUVM0cHtSOANoN59CrVpSrkMBsQpg/TCzVSrxjZuMts/Azlm6nnmq0B0Jcn3n224oFY4NA7KpFK+stRRkfiYXopIBkYFXiAnBFAtqLbL0IqylN9DqCyhN40xvBwIzhioysJw19JfpS/ZefwITdxLmdqXZUiCPrwYOQiDAFUmBNzG58wn7BSkfsYk/BRVbkObyB18HMaWVfYXaYHkpFir1QWTTKRO19Q+7eRneoSpy0JUCZtClm5R4lPDBC1P5kxcLO7SMj1y4JWIveua2dQmnqmYIBLADPQd2ZSIHzzcuOAJ7NZV44tuw/YzbwOhgNQbKjdQ968yN1dm+NuOojEqjTndyNFjXec3tIfhePE5HWYKEJ3mTr0oelWSVn7jNxo19rmEUff1sTod2H35i6QofhrvRWNRhRt/XhlwLqfiG9ZAow6m7WuDhoe6vKYaLmt6IAkHIJ/lWVLw3lytTbUt4TCq+4bogk8cmjU6oCq8PbbAc/7AcOivqlRaJ3MdGtJ/5mQKKaWRdPki6zoDL6oH+g1cgkmeR9wHp8Y/fcxcKnHAg0uSDrIkBGv3+oUbPl2g/5t8F44NhtzODSGs4hrGyuIewE9egLYBcwTv/xVD5ntbLiH868ShA8irRfOGTZUxCloNWc2uWaiR/ZGPKAhxgp7IHFswUt0pRGwcKreKWx7tT9I4kpemsRlKFxFgI/QaIg5pMkvGsdyvBVgKm1wW8UF4K1SvSsSBCwpzx9A8Z9aKyZYhefQuU9sS2JFmKkA0tBi3EKSEkMFIrxQFPpOsHwJpVzE+0HCOuPodmB/YGgIHFfogoI/arusDrNTpo7hXBB4S1yBPpuHZRVujTkbZUfwqNU0PBAKK8Qwk0ME4gjHiFP3pg0N3Y6HHDI+JcDtDz+p3uFzpiSx2O7rFcd6Iz15pTH5bIbIevv54MAESxpqjNY0xJYYgzHdAP6pRYsphxUP/+MDgj6m/VIGfEfUObazOyIJdlIYFw0+ANIdIZ1P9DeOlA8pefuSrtHImXnrAQxpSTyS5YgmWEL/E5Y+FyQuSEuMrpLc8BaR2Yr47SiIb+QMlTykUN8TbYsDxbFF2YCam6yEzU93PnbUN3d3pFDmfUMT6/VXndLNPLhYje5Ih69eu0CdVKQv+55z7cAMArHyHxhPByNYnAp8ruj4VuNQg31aMxxJ1LrAMD9vi8XB+wFKX26N5LTizmUhWTkYlPly/kklhU1zIwdCiyYlL3RkMbkHUKHKZ8fKzyu2GYTE7ay+mqYgmZYOjVLJp/+yX/TVJT+uD1gF9y+mwv6O60EEEZohNqIigC3OxxrB4G1yK7iCofBNwYlySRdxr9KrzyQAqcget2LyoJleQ4VK46M2O2OruEaYdVjEYkGn/xgJ/AuZaqbdhKemAn2/uIqAq29Y3uF2JO1JvPbP3K1R7QvJ7bDKHl5f/cMR963G+OGSUCX2zjQ7I8V1davWbyFjLWUUa5bAxwvcRts5Ki8kCD84bUHzxGWWbOT9w84mbXdMmxXge7UFZQ8QdwGo/8G36h0IVoN040fA8Ngh9P68twpGosf1iJ/a9sbtQxEfHXQ71J9N6XZmDToAvC60l/O2Q2FiqzJxNuS96yMLT5x9E3lyW3IDTU49XvTXBCv6vn+NZ4MKzrFiB+sAXum3ISId3X6Rgd5iBytNpyxWVahAtaXUXCmRgZQMcwgAN3cOqn22PF96OJ/J8aWCQ+JI43tr2YjMoDICHfSAiZcidNRVbevXGC8cV3x1yaaWiFQIiXFW/CtQRcBUtiAt6cOdj/WNZQGCIo+nzmz84GfxHxVWWs/KAlQeJ7wXdZP81WbFc87hdxwBUgmKQjf7rqXESGRugU345E4J0gPkvvoS6iZLFmQOeNxguwdv0+toIkZn4yOEIDDhGQmH+PljKVslIQKwH2NL96TjzZeCVyKKmscFUwlOSIKX6jGwXzhS95K6kGMB8puamWs1TbADaWqcBvtHpwZBsU8i9+PKVhk/0AO9Ji95GQEkHu+Y6hx43Y6bgClv4dLxZPbUBw46x4ZNkQ5zYaQtPazoJpV0vvzJPMh8XaJ4sVFUFoPkonDVb60N4vvia+nLdI9xvNyhUyj25L6oC+L6puTlfOvrcV4f75h0uaqESxt1r7kXcFZn3IIEOFrEmCyf59Mj3KAvLaO16rgNHmXNCRlv8GsCwlNk+cVkkUz246zhNqiL2wY8iUB7ml44p5K52svvPTaSmWGvq7hczRN/OvT7ELGF2ct2UDFtD1bYnWwAwBHXpR6TXlQFLyyaG/QOHwlSPV5QIYECP2/FNqYJbO4T2mx2mJXmYqxXybm0XIeZNjAmv31yDfx6CNbvVWJuRWR0SF4G37msjBeEPyi9OJJV7UTftPNlHn+QOXBZBptayaQr1F2LJ161TqhfPUXO6YfjrjfzGGfO30VgMBuDZrmGtril6A1R4Cx/JQhKqSayysSyJ3R4L+Ezw+pwxSZbGC04iUB4i2fKqfKpgZITZy1kE6gVQJ5Vvq2ImIgm+JE3FDNV/vqHbYmSqiWR2ecTR/laCJonVCOU5TWneLNNZEqN8/De7kxu30qhwOqqLIRn7giVAcJOeX7UMgxkHBXbw2uTwWbDB6drNv0w2JS/MvbOO6kog8iBFkLLQjYhek5m7LBRx62b2CwGRRLPEE35uPqreyDVLuASszxRjupljYQst4KLYZBNuSd8H3VDB7tnKwMkyb3zIVPI6gQRGD7um0oI4mySqnlomnFeTIeKS7KNCqeGplQZcP9Dj9S+J/akikx6/1cKC9SfmU+tGITzTb3vDPIPR8YdMa6/gUvneLi5sRLCsSL6ti15sN19Tt+vdFYxDGFXv5SY8A4wttbYNo0TtAWCTPqltmPnLQHUEqHqv+nqoYG7dc88uT1pJJDcNK/kN63JlGG/URBr0AuxjZY46FMzBbzm4wNMOPJwzMDU+xWo0ey/YsmVu3rY/eWoLyT1H5SsuGlnvodYpddE4JaM3gg+fUwBjgpHCKtF5b0ybW8Z1LE1pP8SzT3I0H4xHWyEu4lDbMk2w3zKEFdARu2j8qk1cjJ+yr3wM5L5MJsef74H8zAt14KtYGMom1jHaHTkjxbjMesYZ0rev0VliJLNCazoLMGpoi03rA0mTEOYuzf/OSNRY7qLAtwuQNueDsh2Dva8fw//HgJppVz+rEfVScrJGil2Ym5srE8kR+2DHt25r/4uR0GQwJoiThc3ueOmAWhB7xlkMvvc0C77XbJdSlwA7n7z02idfbKb5dODCu5maneFDtzabjY+rBbW9YZeiu3W8W9+VSA783b7vdrOOMvPfMrxbkXKW9Z8TrdOLOCqWgCQYLINkE82cxh2JbmwvKzIP29mgb4JQAoF0wUSnzcJiqVOSB0OOpZbBxBUdPylGtemGQ0Bhrkp+btzxB65x8jMw8D9s3pVUIr+r4OcuGNZFu5guVEwoRc3+BarV5ed/GB2YDH6cVAiysZPo2w3OrILOsK3bQW0RPzXE2zDSK/aTfp4GBda9GdJkfflIl2KPhD/PcWyPacpYTZZ0ddaSS6DdO6Nyv0d+8+exCtkj6r0XWqDPHUDRizONpOfjME24mHBBKNw60t5T2PCvZPh+fSlKNb/rLo0n7yyhIedfMp50Zmfm3s7LBZOrzR9ziUV4/Toda2/Kd1WyYfiwjck8BRZDuKIqGv0Jx4DU22eHIcE4Cb+QoByEhYlQARRyeFOrBsBTajxI7kFz01FSgj724Pg+xZBfQbdcsIM6juVcmL2kEg9bwJ9W6kD0q3LKMC3E8WuJqdF7jlflwcN62ycV8Jm0i50noh3iimPGOOcF8MFuyzrvd9g4HQMNO8Uq5D6356T5Icy2OJdRAXNIW86tJ9fcsi3aglGIIKKZIhmrEJtCHay6dRIV9ZEDe7MyC455nPibEwIzchrMTK1T/X8E/22Z8M94s4V9JwLgXi9Jhh7WjcmgzjiBcv25+Toac30lG5fSLQJ12Pim+Pn6sFah0VufLRV5asrGDitp7j2T0wn/rf5B0BY9QAKa4SAc421FETQZQ/eVHy2Nq9uSVc7+KpOJ+BD5O/58CcXGcDJt/p56VXC0MZbefK36FoXYzPa47LXmLzzczisSqRgJzomllzd9DX4vFJAzojViF1QIurDvZ+78qKvy6XWoW7WKtTfyR803MwcyEKQvkYAcqQOoZJ8nkAahOcXYufJYX95/axkouiFA4+ohaOGyrtkpNGfgvmoggtLzif8sevb1s76ZPxjCr6KDIhmosMY/8i2wmF2+En11Mk54nUFgqoQ/XKPaT+m2axMZx38nZRs+kuMS5eG5uJMjD0ESFIAG7n8I+7TnPbkhXLRhFLYF+r3PL8NSs3ERlO+arioSqxSzcC+yrTlolYhYZNY0a3bhfIKFlFey0M0BySGn5XCU+7aJIjJwg6zyoSCcqUB0Hsv0WbWpJYl2etCeBm8/VsO0EGd+iQmXB72iv/x/BgWh6IE0x37NlpCGE5pwH1Go0okz9EXg29VWEI6V+RWI46xIn6o30lvd8ci6tdQBLB2p3eJ76jzfSMxoZFqyf4TWnjuUX9zjlQxtxTXAVCHlcXeVy3xwqVNC+zIRr2ms2LnQhb2RyVOsoKJFzXzNm2O7yGLTeu7NKtyE1Xtc1LmT6D0HqlJL+L4PbDVPJplnooJirNDEHsMd3oSg8lL/N5IBS0/SPCZ1qDEUkOdKdq1wnbekpzxkehQan99lVFbiLo6FhqAwzS2/x8kqfSgGx2PT0Vz9cWbWx0/Psdhy0+MbhTQXDfL60/58cvf4zTKr/dSP+V7x8GooXVZVhz4jGkdWw1kX9hzFJm4DdXKbYMVtrNTIc5BAynKBGfMn8prgBj7q/wZ81pWgOIcPgDUQ3eISLWU3CvGl5bATj25ihjYEUury6DMCqAEn0ufVOV2jyGwImyJjSaOniIXa3IbRJoWlP43ij4ckk91G9NzMzObOdQN30fozUzbG/DymXyYYSFjtDbTUtviPESUsBzWUqhjMyG4Wu7o1NJNuriIttBOLlewqF7n1YrjF56l3QEakrbBfZ0ERXVuLQhfhRYqUWr8JKuvoIgtIyBppWqDBkJwkVK9CngNvA1YlNZyX167tO+NCsBWM/qQuQLhQ82+LR+2T6v9FE4BtjVS93+uNVNAjeW9uTD3kW6vzehFNBdJIucHd/yHWGrhDUmVLnPtkx+iIaNQZtWMsMqjQ5mcOvy+gbsxb61bBur2t1OA1X8JRi04VRiUMCElPhaSC5uQvmysJjJ+gOMLPJSWvkKbN07zw2Eldeq0lMpABM2UDXU3g1NbknYDuDmnX1c9BKufnHQvcLfavDKDuaWEg48dIRjG6Xqq/SSFDPzWK+GVw2UoC80iFGRLwROvHqQ1QDxeN6z7wiDwDPp4k3zQi9DZpqPp1Z7QgwJaVDwzHGFRaU1H7d1Emeru3Wgg3SJwlfXFMEhWXNlCoB62K/OlV5vX5KyyDeIoaN56d9/gz7LnAGbkk4XdmZKsiJsCv0LPGVWnVA4zdcp+HfmFQVCs+iKLDQ7qvda4P691hn05cmhmYvA/qxoVRiXWHyRN3QjKp3Kob6bgskb7KpNkSRcG+wQ9nIxysVr3hJAAu78oiXfRhD5KYK1sqMZWgukD+AF53wn6PQAaxjkNFz5SmFLopvyISGqie0H/AhoUgZEtr6FGOMJBh7FuP/gSXocdYBIk5o7iWoYsKoStQsR7YgA1q90wiTB5aswnVscSs+lf7pj3PluKvTIEbk38hSZKRTqtLaFglIIrfEbkpj+so2qRb8cxLFRrvJYpgtpD1px5r1xMGTzVPmohhEXIaL+mdtfgCTVzk4NF/BArl1UlGvJq8ap0/+rWw4mCNo4dR9UDgzGFasZ0NRU+S5q/aVswhgQjPhrf1v6z6eTIkJnABCIO1lJiwlAfapTza3YxMakSHbril0Hyy7snMTUEUgdPFDh+eeEwslXB0NbezuQ8NGQ/CzlBqJAjJWIjTf6i/NtbgxBmWVL16pA6mcyYPqpjHQuhrFP07vXDUx+8+csqAndtVBOo5M21ue5F+uJ3anIGR3W6pNqjwxM2ffKnkfJwT6hEHQBeJanQo5P5tkMPlGlLx0t+hu356VJ5W98kc2HQTBvZXhCz8+gP19+e3diUWtE4VmbxT6CRSVGDJaG56Cb8SEptjyXsWMNwKj2npBfHLmHGtiS6JSWLThNLHp/6DXfyGDoZNlizl9Ajx5eXJILzhvtA78o2MlxggwE77v30FnbEXFZsiQMynMsZC0yCvxwsxi7RyJNe0iArt+zVKOpjs3/Swzh68wdUeJdyL4D608HbHIm14WvDtoidCbOw1e5q+oGobAAVO3hXvfePnQB7gsbeHtROv45efWtOamqRTM1g6KKJKxsdtU2uEGVlDBAwpFs1wkk1AW2QYCiOPQ7n0/5x2uRbhrW3+9OA1yYjCJxJC65XXr4iWhAXbIvU+o1xIzK0F8CHWBuaYLjho1LkeqobJT07F2xJoGk1TtU/Ibol1x1SOWuMu/ZBohl5b5El5YtArCiM07tqe9qpj4blchg6CA6dB34UaCKLZyAHoCaSjSr2Pl5L37MRaGzkTETnew7xj64Q0KwJkFOpCiVybwArwGdJe6eSs4fcera9HKrHjtEwObyHgWfdPpuOJ8QGFLDjYnZKOoRS7ysp2PQOGm6oPKusY9wOo4H2SZn7M+JRaM6rxHJ60XajQRMywExwTnIapDCQLJIf4xywVR3xAZvm2OGRBfwqgSBH63H/cHRIpLKF+UGNqy6TTl8F+rURx7KN1m9kGdhhSD3mDjopuH2gaOHOsVUOSacbQ7TYqvyVvCjelsJj++xHoWPG+KZDeb/KBfNkxK6iLDBjVKMO6l+hTh7N2LAtkKtCkaB1rpBpRvS060oRZ23AatBJMhFHUnwP1SzDRaDQ/5ALWAaSkLry69duaRXAbL5Q6i4O2h9ox+J09iikMoGCs3zs10wkRUnf//JDTj8tQpiuricEondqsoi5aG3l52z1FnBAj5avXXeBvPV+F8dx9gU7iVz2nQXyMz+bmPrTi3PVPqdQHR/gWkNyqgV1ou5DZBKGkxzPk11uErMxT/ygUmZxkEHJ6QAJiJ412YC7CIQxskoTC27HJey8YV6hSyC8lIMLbw0sKTN87kFVU+xL8eVySt0IE1nFRGVJw4iw+WxqLNucDO5rjbpJJu5QpL1TZ/+t0ILe3i9HmXeLmyg5lS8yxbsnog8LyhvVITDMII+gTp34SYGRdlmCzZm+Cux8d9MTh++LMmLQnmu0prgbmLISglAdvZ1OKM+wL56ja+oJvUv7J9VCZF00rdGpUcdKPCOuxVfIjDQLdCF4ixJmZjrP+8SraVPffhpzgx42rpdgeugawtA+AKYvd952oS42vc48ogYZWwmVJS18saGysy9AHwGl0bgOPMGP+Xbt8gKJti481QhizaZp0jQyD3W/CeCaRSZjv6MqoG5nzHHWPc0hxMha2cysnqIcRp4g7SNqZ31T6FASQS5NPr1HCGo9MWcd2fGAk9MjiAihrGcosGFQlL2wcu3l90IUlrhtSJGyvC5Zl+5mjeeybjbBVyjUeDcwPK4lB34U3tx/uLvnFiNPa3KxhyPLo/IeRX/yDqniI8Xd+XCS2tT59VmBxLq/E9tOdfO36OL7aPJfVJU6vebdvXY4CocEfS7BNEhry0qDVC4jmT/6MAh4cWxvQxO0Anhn8YheRyiIykoawdwE2gUsYldauFXhjYxEq2JOYA3xj3eapDNIAzqXfC+rjOeaRJ2bnvkjKNolLyFwtTEweOJHv1AhoiBTggWmjAioGKVg5mLFj+ko4I284AGOdnKDwNiYOK7BjwJGPgj6sI1BNbblCahluuimo6Iv7OnbaUfRLX4S7ys6pPXsL29zc9Sv+yAgJAcG7erCcxVjUokBa9VwRsrx9FsIZ8GsHd1GYBuT4eBWg9/CBhs9JJfR9Dt4Qui9WWp23KQwOVzdZ3GKQpaTzpRu4HZv3kEmoe9787U7HHwPBPHylo6uuRMJatGbeBoLlb91qkZlq2/ao5tQvNGpwI/8nNYcF4J8fBj9Hn2HG/gHLYBcnq4KXJ3axqK2Yzp+n2M/6U7q02cdfkqUfdyiQHCUnf8B7vZc2pHvTTZo18MXKnT7Q3utEnJd8hg2p+Cdl9aGtT/gWOLsnnCRxfyRgc40BBXt8LtKyR3DcAuHS+9TtD/NmYvulpbQm4BwWP92AvRVJYZV/5GoqSmRn8gwUNkjdfpPwwzhGaPg+H4RD5SoxYGzXIOEA0fgZQoXG8oMT/jUDRVppI2yrx2Uiqg09pF6jLNxQXqbgBq3+zS7SSjjSZCIHacvySXt8G4vbM0zWW4Vdk2V+Rhxqzkz/qm3RaKkxNRx54LNaW2INT+HA3PSi16TsD6H6WVE+tecLPqEjLoBIO4jqv+i9+riiLHAqD2lEAvoRpNDjvjLvYWbcO4zooMnXOf/EakNx51GIEGPBALLgNnZjn4Psfqw1hIaojwNNOZGgP00yTU+Qf530f0xBpUYf8l0vKuasCV2vEN/pH2Q9MyuBtLEuSY6L9Gj2DMGRbm/vDaz5cbjd+JMk+YIRlP9svNGIQ3J6ZAmfOG9dAJLmd0D5R9LttzKPjGlpecv07ZD7AMXMAA4oIdrY8rcnmHxWlsW90qLhEN+fBI949fp2V1HvjiTrDWEXg3ZKaAjZrHruatTjGwiO1eyUIeu/E8pylkM1ivFFEBNKjHS3CcNeRezYTP7qtkoHfgXG8l45obV4IIEatbR7ILGmyH1YKAZvTc3d8rJgWKt1ecY3jfg59CUrjbnl64TXLlYB+ZOZusOdlvFOKSbw8sICd2PkVamGsYs3ejB/PAGL+na55RBaHUlxg3l09h+rCeW/M2bUQs/MFU2wipo0lU0HLjGZzJWDKWCKdh95KiLshI/XyDajfWsgplA2MZx6JmG5G+SXObUBok7KIXkhN2NwzAC1rJVlrI8yxqSCZS2AiQTi5/3snMqk8mvfTvj+x9OEFfvG1WFIbHpJbjjR/w5BStTCar5HSq08o9l5Flsd3DADcONQOlUbBpOEyk6EYA19fTnSxh0Lwdm64meh7xFb85+kLNTwiNLQnpiqz6Rn/Kp272dT/RwKykEYKzpISG+Fx+cAhzW5tYRLQW832X2w5LAzFY6DBpkKMyYwmI/DAmmZfFfC9h/FLR2YCKgtuJZdXfRLTeJOtHjdy9HW2D8/ZIjEah5wfR+hBFQJCiIZZT98Z1R1rnTcbnEM/TJLl9XjgWvS/9c+SFuWx4HHb6umWO1mhMTPcT2Ld3VpBYJg8kcon8L0OlKfJbtcDp+6kzZlMOsof/uTWrNHW/WconPTPR+ayu1zwgP3Pxow+c6JB8GDQ8JnSuBvRVwlTTserugZ/8Mty29GRI4uB+6OUrDMAk+zgTjGDCrgtgwkG0fXYIFa+Kq8m4tuXVbP2EScPVjWWqrKF3XCpbIBji83BW4PIP/CWvjb7HPyz7Nyp/eQQYyx1NXWWI/UkBqjzuQYtXgM61jXVw2UEwtAvzXX9xMMEaEd8Pn4NPMBnhC4Qsa5/m8MbSljv5okjtSJ4ur9xgOqqvGtceohrGJ05pOCQ/I8riOi5qODjEBPXPbWYY9lerwGnEJ7ZI1h/QRr+4TYFW+262Pf7uba1F8ThwpuK1UlpZqW2ks87bXAQrgSYO8DuHLl8DsZcVzfCkba5a1iG7QisJCTYj1v6yyJuhibv2+J/QwkweW3u/HR3EYtcfHp/En8ZaSHLbH3krFSFgzD5B/WO7v8ajbpHuhvDTNkLfQ3c/MYcz6exrleGsk0fkZEw3BdPcPU1UC0sC5phyyuPrgZhdBTSq+2DEuepVy24vCE/AyTFfKL/DL2ZveCyXX5EtuAXpNt6fq98mgtNY2OC1XJXgrbYNPZ+IzudBBzTxucZ9Ti3qHK1WIPD3yhVHK75e6COCoAT4lItJt+KVDZNH7DASu6P3zKXyKhLw7Vf1aXlc0s4Wc4DItJ0wUul2hlN1wE5aHwaCyXuVmYUj4CsfkvrAqMBnO2xZRDMK6YuqaQ/7LIUAePflulLgQRuTncTFkP+dqDFS5wXpkXPKgNENVonSZm829+D290kpK29uxn/jTwqnd9i7wfQKGqSO/Gsz6P+5tTdXXHv8CLa949unOtWVc4+/BRl0msDOHHFNbowCGY1HNdSKNjLDDiI5govwISVFBzKILZKACJ9YiqdZxD9kLOxhRmYBj+Ni85tYYz3j3IlxhPXkgoUwJXWA9YKHFMaiV9fntvGJVf76f7Wga/EytcJDlWB1ZzcBmIk/kwq+FeZ6xDN8K7Ugh4dAqaEELs6+C1dvN4SS3QEAQVsZ9F+FrSOOBUxCy/oRBZ2qYgZuunzukPzQw/TVI4FqarvsebM38Qh9cOZdA0xjht5jhab6wY70kCJtUB0IHvpggtqyid20wSQyK1X99cJJuEDU5YZzmroaqRsHaFVz8vyNU962m3KHGmLNXeVh9BjRpu8zoRPsXAE/UHXc4V2SrNbNvBDVgBFaQh4arhIdMG6JUz6nPv1W6JBjerOUXtdk77J/8f0ajZLvAqKU+qw17rpTM/YfHTv5AgH+ScSBfEmtO9V0iVVBETVDeSbonjepCebRhPh/MYA9JglXpwzELTma2scwf7sfHzYQmN//RzsZ/YEOEcz2Uc3SkHt5OOdrQTfnzn989hwW35jHOjnjg37yuiTqHO+ZoeYEbLqAB134aQIPD4+UZBmSRoDuM/K7O1bD1IMKYmucaDU7yAhSnSnsfxUPGZe5XVUZZunlDiPY/YP1domV30SfbQdGZl2179ZZJziGb1HhSOQ3ZvTAlO/pzHFSipcntN+J7mZKOMcCDcrGlxMZ43XZuhhpQns0AzK9seIN/JK9kZEZwgz+Y/zLPHjOONzbUjL/uiEVTX66NBWG+ZPyLMlgdMxwMet9G3Y+5r9XrTSAXfMuTXl/QYSNf5ZPVANZnGoBvSc8z4u2jU2A8v7PBo+2KvcyDTWagKz/wZyK5uW+mKfw0xG7/2p0vIzERaqEdGI+d8KEKdUs04plfJmOeFrPkfySRZO257vzSRbwVJuHfE1cgd6xP4NdtxajZhfAhKLQ7OiC2Js/4gebAf0dH1VMQx75Y/DGtvgEaobSUQL7UBS6vsciPSNI67X94b9nvnYhoUA/DRgCSeI+TWirGaMmlYfL5OEk5eH8vTjnOOXYlav+IVjqnNeyEHgCl2Wxv9cjG165YAL7jS+c+6honPz1ogY/xeMK9PcQlVNP/w/yqyPm9S5p7daMKmVPlMHVCBP46C5PQCbMw98b3k/z5oFwX+Y0zVXRb4nHWWEMgQVniFLHz90vG6/wiUL5VqLfT88CjtlS6Z21FGjjR6idMsXshAOGMH+TJ/Eu2yb4laCOFlk8Wuft9O7iWaIDXPEc7ie3YJYHlXGx9E2cfnJAGC27Au3WaIzPiL97An5HtECBBbeChwPgNgIDDQ5buQBQosDGXfKDlQXKfJAhS1kf0R08woEj6ptKkPbQoSZsY33BhRdKfXMWHqt8bSaBCxSkhVUeC4eG/q2cdIOvz0mBuRr92Sj7MkqBXwumwbIuxVZVQsZEIakOsiPSXi7ejCLEtJoG4VtDCMMIZEKvU3UBKBXieh5QX0kd85hV3jaYFOb53EBNmNB3EtlGboeCifPhlV+oSuK8i3IaDTnC8Wv3QhLMwvVxfTbzMek08JEIvx9CWZStx3bPlCOG0qaNxLj7PRDip2qmJ0eS+UGkW3hvmM9s1yFBocabc/v/BlVXhtRymFXhnNBvuE/e4B7/pGeJ0CzbCj4rg2M2zqMFMsO9gkgMvkmqh7ZdQ9qKJjwFK3U51Og0TcgP2vl+dHeCZ7VjmL16kraMqnO5USVhPp1DjSxz3dm3TAj52UxU8x8HBgzlxUJT7VcDIEEUz0N9aXVHRmjfmoqtBtnuF93BI2ThMM5gOuf1lMUGIx4WFjbHWIJwVsK5VsAKfe/FNSIQo5qdrd+oE5uYZbFXk/8MFHP/UzMfC/EYkm1v76bCUQdcEgBslt1phcutPXmSKZ3mTQnUec6gj8p/6qO95z1zJiyZsW++swNfYpHP9xeXFxrqFS3SQ9gCwjrtQeTgZqDWOeWufLZxsRRlDjkK0jcU+2spk8le9IDgB+N40q5vfhWlmDjOZaLePbxafWjRImq+y3PohEGrxG6EK5DVpzHz91pmFn4/i0ExyqSrQjdMOH5DRdT6x9akLCFvx1P/vKdb7bsUVyjIoZEA/hV2YrEjiOg8RTuVMxCw7OMyD8dyG0L0OkG3hMkafqSGRNQ+jMSfwYtIFudNk4D2MRqy4Y1LHkkuI10u75Up+IfWUllAQcNlgcCevu7asxLzvreiToVqt5ffbHjQ5O4r37SIrH3a1VkiiAW2HhzyjgPLsyYckFEaA7XaC+pHLed/6IkziKxE2wh3mPTGjlsVOcDm19fc2rKnwhqOgUSyEgrqyNJNv2JfXLnHhqIqjFK1KkKez7bF4hoavjGgy7pvr+4BJfVhitpbLbACgqFjiHQx5nLO900Zayf8TOhWHYpmJLOzs0TY/EbtWRanflqX3JrbQN2C8ut+2VAyfMWs2zA4t6xVvIzTV8HsCpQ7sGN7OgUPZR8DciocwqDFuKvkw8llO2oAnLG8fVL+QNceMC+i1I9lPQij4r2THGntWznkywkgtIxc7wT1E6RQpUCgtsfrHe8ppbbmwVdvQcm1ZYQ30WV25fcouLtQ6ZOfe0wvc7Uhl8CanvJJmxh43d6Ukm21lUHOzy4A8qCzz5sm7O5wvR2FqgXbE3xeXZHivvbLRbmbjZ52prM4wlIz2i1Zjed3Rbn306fcbaTGe7JjNSD9gju8FlIszWvKMF6aze/Bk0WSK30tXEIRyWRjed/PyX/CE9+upAFMqxMCkzC0TPWC34acROAHk7oXPwzWdoLxL6ONt91gigy5bx3QlI/kxQTjC8Jmfw+vutYnBbs/U4P+SIplU+fSgMJ7CtadvNTfS78q2N6s54k7YQSJe1wdSGl8FTNTuwCmfmaSF72DhrJRQYcecP4cxlnjSgaxVgtdZnH6krXHo7vZd2q3Gmv5JgXq48b8eBqR+oVaiOb/edgA454IoK5dY+ICeDenHmsX/HyZ3WPQiOLxmVAMWzO/Ucdit1LSTO5zDoJ3yNSF2GV0mVDAG0zbCVl+DAs7GqXBZxP9KvMD6tYgvciCdaMzTknRAYCPTc+jNGRXdTeEu7Yvid2iR6vYaYzjXUNFmfcGjSx2auKeNeNnta7eo+2y7Cv0Em3Yv3yCp+BRTmfs4dqw6slvyibhK6QRWFJ8eVZlM1kQaJT57HDZoffoUXOCT9z/CdlYbtdQETdtqAABxWtcXc9Dx2jqUJm7D3DobEkEpezzJLY8wOXgJAuEBUqK5Tw6mafE8ulW5xL8SaJIbEnqJXjq64mCiV3WgtqsqzxCrBV5TuVY/PH1kV+yMo5TN33d5xwIPPDvF/QxWclhOyVGRP8I9bk7fZ+uEowNF1V5gXlx5qDD63CNwGW6p7KHv3IlotGu+pyaqP9+HVG7RsrTl3IYBLixietskc3La9TFmrZ/Ys/Gy7btgYUosxqy2KVehk21FGjR5tKRNpdZoMcJ9sgjWPqDF8lckTL0lCSqChM94G3NqEXr3Y7A75ynTKJK7ztMFDxi1kGBPk61XsaCdHhvRsiGUMLd4OzzKWoaO8srFCzAn8+Axzn+uq5k8RIiHkzk2GEYN35BV72K+H6s/yEXspWgbOe2dQEAYuXP+VkWj405H2WTK2JFYExNJR1rPtQSchIoUfdhEa4Y7ss/BobN8RhliX7lFKisA7Bht8VSX/c0Rq6e6n0oMW+ALtdEh7hCvxStPhV70itm4YKxISYfSUReg8Clbwy1WE2gCjJ54Y3b9P0AWLG8eaqydd6+kdW3K0mJ/Cz07In2UXFb5+ISKSoZgxLgQKT0T+6HWg2H5zlJ9rZ11ADViKAVPe+Zsz2IG+m0K+nmbqVnaBPuvya1ms1xpqe/AvXuf+ZPFxEnrE/4ADeEvdcDypSMLJM4l226alT17tK+f6MOGVXYSuFcnHDW23r3Cdxr8hGwzgytZG7OHTPInrVQ7T13MDpVMOxlWYTSU/CiDm+COoJZhHFYYKDlpbG2ZlsIN5G4DnV4X4RksVVktpp0O26X6hHLCs3nm5xQzyo3NqUQnuqYF5RCL7c6nfcxRtNYm/4EbVIgV0G1bBME0D92ctIUU+IshPjHECBsQ1HyW/hJaT6/S/JUucBfshNldQwcsfGXDvIhK1ytQyH2qOKX8ubY5VKfxvogp2nBM6iBXpctEkd+EB8XBRsVHMFJ4GjBE2vyjPQC1iID5FZZV/+mWMnR+bR/M75+t4LZTwaCLlHIC6JeOMWcT/zZeYimnYXz+3azM7t3eGCimYkqd8iaJofbtPrgDdW6Hag3FLoHaLCSFcyWoINP8VPknCL7U8KYjsYFAuK4/FuIFWCemmcTi0ZcRnQnYVQ9KqLrqrqJQ5bnzCMdLXVRF65jaQX2K52gXdmyHBBm0/9ZAU5kjhvHDwxJJyGmZXTbdm21P0RrfsmjQnlJtnNZ/9zpeFxIH+YRtjLM+zz1gcKpMxSZCYc4WZjDvT0bXXPpE6cgQjG7XSOYMzLt4+asSB+0qq2IAMgcjfdnZjSA5cFvCNYGROyiJtAdPcVx/DteKnOp0TUGYN2OrkIc+b7xnenTluQP8v8Rif0yi2N53qqBskfRlTdRLQkNYaiM56UsmsTeTTZhDIkzMYXeeXqCTfP9p7Q3O3hnnoCqRQJ22mfaiBaaXDKYsJY2TuEJuukW8wwvl8vxvmrgG+/ljZeg1r5DUL85PqYFugIQbSfGQGCb+cJTo644oPLv9da2sIX4zUfh5DIROvUM9uTZUAWGk9RDjrutqsXa4J4Xsl/4TiW2pkqMPCdgNDIDwD5mTAHJavdYSVNkWUNjl0MGPIARcVepmjRkpKvJyEHMxsQpd8hKd5TAMqToQ3CI4O3WZTH6hEGs9CMppLlAIz/V4kKVJ71orcoivX8SHdmdNT04yKWUNIP8mck9OIkD3okxb2e7HUPoubnAHZRcZa/1shzS7i4QcsoSKLIORO5HkBPxle8V3Nak8z6BlDANCatH/IeG//wjQTBfLokJg7mSM6fiiv2Dx617F32POrp6cm2z4DB1GMAOzR4ds6h9DmxjvJpzD1GyHDFHzO/Rp+m2jLx7fTRZvdacNN5rCOVw5SCeVQorl/pJG+jFkGiNlUMT8hgQ6EdHxoFUmF72llYnlJ6jB1j/I2dHjL2JDfk0eOrsSn06EbY1L/svHdJoHOSW/7q1Vk97Kcy+5hsKjCG1JrzEPveHYd/A59qMRiNONDx7LKwOfVDiWgDD1FVctXYddnfXviiadDkapUvgqTtM+VdZ5ajEFWuNFtyN8nbIfUbis3bBzXtJninQEUa5O3oIW3yis3DKWhyFgDVeD7kdb1xGcstWFkUbb6mh4JBjBYckMKyy5yLhPqasIyiHNGdtP8BpUqfWFGCamUwTZuBbYcLLI9JD+TESTjoU5ZFMciy76oXVG+jgTcbvqRQJya6eZzyELeutqS8/NSrLEQ7NdH1KNwoQb6nAgGNIACq4mOxoOkT4McDGbygaT8gaoF2vXiylVwGCMSmZ3BhhXo2xdTgIMAWj9d/gGet09oAhh+Dn95/TbvI9HSs9ey29yY2MUOX8AA5nfJpj9KzLkiFPuBYM1gVyXZX/WY23dhavPn/YB7Y/YNIDdHU5UIpgeLDWNj5bmzkf0BrRU1Zq8FioySlrnkCeIkAUWBvrOv3UzUSobC6eW+cAPkyHmEr5yw4Tz+vgA3ftRT7IdjHPESFIcpXTCNGS8to9RFQTebu45zcP6RmXKuvbS2782j0fH1eyNlfIeaPltv7klgYIsj4CvXA2hq5a63+MZ5IHNF4q9wb+SGubxCP5Z4VMPVgEVaIBRqZJsjYe19Gm4XGTpZqAYOsNqGIEVCs3IsAO2TYvK3AA1wxwXrwgVPm9Gbz9V4o+3sgC2QSE5Qx+KOdhUm8UOGD7PLUr+ozE3Q3Go72zaXo5JmJi4D+ldyrYTfGz1uoPSqdWW4TWyYNqzYXuxRxWICIq1iXQuuswlxFpf8ZM87Gb/sxV1DoDoSN8VBR2tocjvsH5uQpSNeRfrQFAgvMAV+j0J8IUwVjocSRRA5ZX7A0GsW5LwNt7zKeJkwRWezsHhqRXZa8flQ==" title="Mekko Graphics Chart"/>
          <p:cNvSpPr>
            <a:spLocks noChangeAspect="1"/>
          </p:cNvSpPr>
          <p:nvPr>
            <p:custDataLst>
              <p:tags r:id="rId2"/>
            </p:custDataLst>
          </p:nvPr>
        </p:nvSpPr>
        <p:spPr bwMode="gray">
          <a:xfrm>
            <a:off x="334964" y="1713574"/>
            <a:ext cx="3457294" cy="4692957"/>
          </a:xfrm>
          <a:prstGeom prst="rect">
            <a:avLst/>
          </a:prstGeom>
          <a:blipFill>
            <a:blip r:embed="rId9"/>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grpSp>
        <p:nvGrpSpPr>
          <p:cNvPr id="26" name="btfpColumnHeaderBox740035"/>
          <p:cNvGrpSpPr/>
          <p:nvPr>
            <p:custDataLst>
              <p:tags r:id="rId3"/>
            </p:custDataLst>
          </p:nvPr>
        </p:nvGrpSpPr>
        <p:grpSpPr>
          <a:xfrm>
            <a:off x="330200" y="1270000"/>
            <a:ext cx="7507288" cy="315913"/>
            <a:chOff x="330200" y="1270000"/>
            <a:chExt cx="3483504" cy="315913"/>
          </a:xfrm>
        </p:grpSpPr>
        <p:sp>
          <p:nvSpPr>
            <p:cNvPr id="23" name="btfpColumnHeaderBoxText740035"/>
            <p:cNvSpPr txBox="1"/>
            <p:nvPr/>
          </p:nvSpPr>
          <p:spPr bwMode="gray">
            <a:xfrm>
              <a:off x="330200" y="1270000"/>
              <a:ext cx="3483504"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Historic and anticipated development</a:t>
              </a:r>
            </a:p>
          </p:txBody>
        </p:sp>
        <p:cxnSp>
          <p:nvCxnSpPr>
            <p:cNvPr id="25" name="btfpColumnHeaderBoxLine740035"/>
            <p:cNvCxnSpPr/>
            <p:nvPr/>
          </p:nvCxnSpPr>
          <p:spPr bwMode="gray">
            <a:xfrm>
              <a:off x="330200" y="1585913"/>
              <a:ext cx="3483504"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45" name="btfpColumnHeaderBox789426"/>
          <p:cNvGrpSpPr/>
          <p:nvPr>
            <p:custDataLst>
              <p:tags r:id="rId4"/>
            </p:custDataLst>
          </p:nvPr>
        </p:nvGrpSpPr>
        <p:grpSpPr>
          <a:xfrm>
            <a:off x="8378296" y="1270000"/>
            <a:ext cx="3483504" cy="315913"/>
            <a:chOff x="8378296" y="1270000"/>
            <a:chExt cx="3483504" cy="315913"/>
          </a:xfrm>
        </p:grpSpPr>
        <p:sp>
          <p:nvSpPr>
            <p:cNvPr id="42" name="btfpColumnHeaderBoxText789426"/>
            <p:cNvSpPr txBox="1"/>
            <p:nvPr/>
          </p:nvSpPr>
          <p:spPr bwMode="gray">
            <a:xfrm>
              <a:off x="8378296" y="1270000"/>
              <a:ext cx="3483504"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Actual revenue development</a:t>
              </a:r>
            </a:p>
          </p:txBody>
        </p:sp>
        <p:cxnSp>
          <p:nvCxnSpPr>
            <p:cNvPr id="44" name="btfpColumnHeaderBoxLine789426"/>
            <p:cNvCxnSpPr/>
            <p:nvPr/>
          </p:nvCxnSpPr>
          <p:spPr bwMode="gray">
            <a:xfrm>
              <a:off x="8378296" y="1585913"/>
              <a:ext cx="3483504"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61" name="Freeform 19"/>
          <p:cNvSpPr/>
          <p:nvPr/>
        </p:nvSpPr>
        <p:spPr bwMode="gray">
          <a:xfrm>
            <a:off x="4419056" y="3172696"/>
            <a:ext cx="2833265" cy="2696820"/>
          </a:xfrm>
          <a:custGeom>
            <a:avLst/>
            <a:gdLst>
              <a:gd name="T0" fmla="*/ 0 w 2034"/>
              <a:gd name="T1" fmla="*/ 1559 h 1561"/>
              <a:gd name="T2" fmla="*/ 347 w 2034"/>
              <a:gd name="T3" fmla="*/ 1553 h 1561"/>
              <a:gd name="T4" fmla="*/ 694 w 2034"/>
              <a:gd name="T5" fmla="*/ 1513 h 1561"/>
              <a:gd name="T6" fmla="*/ 867 w 2034"/>
              <a:gd name="T7" fmla="*/ 1355 h 1561"/>
              <a:gd name="T8" fmla="*/ 964 w 2034"/>
              <a:gd name="T9" fmla="*/ 1003 h 1561"/>
              <a:gd name="T10" fmla="*/ 1066 w 2034"/>
              <a:gd name="T11" fmla="*/ 590 h 1561"/>
              <a:gd name="T12" fmla="*/ 1224 w 2034"/>
              <a:gd name="T13" fmla="*/ 289 h 1561"/>
              <a:gd name="T14" fmla="*/ 1372 w 2034"/>
              <a:gd name="T15" fmla="*/ 116 h 1561"/>
              <a:gd name="T16" fmla="*/ 1514 w 2034"/>
              <a:gd name="T17" fmla="*/ 34 h 1561"/>
              <a:gd name="T18" fmla="*/ 1764 w 2034"/>
              <a:gd name="T19" fmla="*/ 9 h 1561"/>
              <a:gd name="T20" fmla="*/ 1973 w 2034"/>
              <a:gd name="T21" fmla="*/ 90 h 1561"/>
              <a:gd name="T22" fmla="*/ 2034 w 2034"/>
              <a:gd name="T23" fmla="*/ 157 h 156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034"/>
              <a:gd name="T37" fmla="*/ 0 h 1561"/>
              <a:gd name="T38" fmla="*/ 2034 w 2034"/>
              <a:gd name="T39" fmla="*/ 1561 h 1561"/>
              <a:gd name="connsiteX0" fmla="*/ 0 w 8673"/>
              <a:gd name="connsiteY0" fmla="*/ 9929 h 9933"/>
              <a:gd name="connsiteX1" fmla="*/ 1706 w 8673"/>
              <a:gd name="connsiteY1" fmla="*/ 9891 h 9933"/>
              <a:gd name="connsiteX2" fmla="*/ 3412 w 8673"/>
              <a:gd name="connsiteY2" fmla="*/ 9635 h 9933"/>
              <a:gd name="connsiteX3" fmla="*/ 4263 w 8673"/>
              <a:gd name="connsiteY3" fmla="*/ 8622 h 9933"/>
              <a:gd name="connsiteX4" fmla="*/ 4739 w 8673"/>
              <a:gd name="connsiteY4" fmla="*/ 6367 h 9933"/>
              <a:gd name="connsiteX5" fmla="*/ 5241 w 8673"/>
              <a:gd name="connsiteY5" fmla="*/ 3722 h 9933"/>
              <a:gd name="connsiteX6" fmla="*/ 6018 w 8673"/>
              <a:gd name="connsiteY6" fmla="*/ 1793 h 9933"/>
              <a:gd name="connsiteX7" fmla="*/ 6745 w 8673"/>
              <a:gd name="connsiteY7" fmla="*/ 685 h 9933"/>
              <a:gd name="connsiteX8" fmla="*/ 7443 w 8673"/>
              <a:gd name="connsiteY8" fmla="*/ 160 h 9933"/>
              <a:gd name="connsiteX9" fmla="*/ 8673 w 8673"/>
              <a:gd name="connsiteY9" fmla="*/ 0 h 9933"/>
              <a:gd name="connsiteX10" fmla="*/ 10050 w 10050"/>
              <a:gd name="connsiteY10" fmla="*/ 68 h 10043"/>
              <a:gd name="connsiteX11" fmla="*/ 10389 w 10389"/>
              <a:gd name="connsiteY11" fmla="*/ 169 h 1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3" h="9933">
                <a:moveTo>
                  <a:pt x="0" y="9929"/>
                </a:moveTo>
                <a:cubicBezTo>
                  <a:pt x="565" y="9936"/>
                  <a:pt x="1136" y="9942"/>
                  <a:pt x="1706" y="9891"/>
                </a:cubicBezTo>
                <a:cubicBezTo>
                  <a:pt x="2276" y="9840"/>
                  <a:pt x="2984" y="9846"/>
                  <a:pt x="3412" y="9635"/>
                </a:cubicBezTo>
                <a:cubicBezTo>
                  <a:pt x="3840" y="9423"/>
                  <a:pt x="4041" y="9167"/>
                  <a:pt x="4263" y="8622"/>
                </a:cubicBezTo>
                <a:cubicBezTo>
                  <a:pt x="4484" y="8078"/>
                  <a:pt x="4577" y="7181"/>
                  <a:pt x="4739" y="6367"/>
                </a:cubicBezTo>
                <a:cubicBezTo>
                  <a:pt x="4902" y="5554"/>
                  <a:pt x="5029" y="4484"/>
                  <a:pt x="5241" y="3722"/>
                </a:cubicBezTo>
                <a:cubicBezTo>
                  <a:pt x="5452" y="2959"/>
                  <a:pt x="5767" y="2299"/>
                  <a:pt x="6018" y="1793"/>
                </a:cubicBezTo>
                <a:cubicBezTo>
                  <a:pt x="6268" y="1287"/>
                  <a:pt x="6509" y="954"/>
                  <a:pt x="6745" y="685"/>
                </a:cubicBezTo>
                <a:cubicBezTo>
                  <a:pt x="6981" y="416"/>
                  <a:pt x="7124" y="275"/>
                  <a:pt x="7443" y="160"/>
                </a:cubicBezTo>
                <a:cubicBezTo>
                  <a:pt x="7763" y="44"/>
                  <a:pt x="8239" y="34"/>
                  <a:pt x="8673" y="0"/>
                </a:cubicBezTo>
              </a:path>
            </a:pathLst>
          </a:custGeom>
          <a:noFill/>
          <a:ln w="76200" cap="flat" cmpd="sng">
            <a:solidFill>
              <a:srgbClr val="46647B"/>
            </a:solidFill>
            <a:prstDash val="solid"/>
            <a:round/>
          </a:ln>
        </p:spPr>
        <p:txBody>
          <a:bodyPr wrap="square" lIns="43125" tIns="43125" rIns="43125" bIns="43125" anchor="ctr"/>
          <a:lstStyle/>
          <a:p>
            <a:endParaRPr lang="en-US" sz="1474"/>
          </a:p>
        </p:txBody>
      </p:sp>
      <p:sp>
        <p:nvSpPr>
          <p:cNvPr id="62" name="Line 4"/>
          <p:cNvSpPr>
            <a:spLocks noChangeShapeType="1"/>
          </p:cNvSpPr>
          <p:nvPr/>
        </p:nvSpPr>
        <p:spPr bwMode="gray">
          <a:xfrm flipH="1">
            <a:off x="4394832" y="2535064"/>
            <a:ext cx="0" cy="3393322"/>
          </a:xfrm>
          <a:prstGeom prst="line">
            <a:avLst/>
          </a:prstGeom>
          <a:noFill/>
          <a:ln w="9525">
            <a:solidFill>
              <a:srgbClr val="000000"/>
            </a:solidFill>
            <a:round/>
          </a:ln>
        </p:spPr>
        <p:txBody>
          <a:bodyPr wrap="square" lIns="43125" tIns="43125" rIns="43125" bIns="43125" anchor="ctr"/>
          <a:lstStyle/>
          <a:p>
            <a:endParaRPr lang="en-US" sz="1474"/>
          </a:p>
        </p:txBody>
      </p:sp>
      <p:sp>
        <p:nvSpPr>
          <p:cNvPr id="63" name="Line 5"/>
          <p:cNvSpPr>
            <a:spLocks noChangeShapeType="1"/>
          </p:cNvSpPr>
          <p:nvPr/>
        </p:nvSpPr>
        <p:spPr bwMode="gray">
          <a:xfrm>
            <a:off x="4394834" y="5910767"/>
            <a:ext cx="3337431" cy="0"/>
          </a:xfrm>
          <a:prstGeom prst="line">
            <a:avLst/>
          </a:prstGeom>
          <a:noFill/>
          <a:ln w="9525">
            <a:solidFill>
              <a:srgbClr val="000000"/>
            </a:solidFill>
            <a:round/>
          </a:ln>
        </p:spPr>
        <p:txBody>
          <a:bodyPr wrap="square" lIns="43125" tIns="43125" rIns="43125" bIns="43125" anchor="ctr"/>
          <a:lstStyle/>
          <a:p>
            <a:endParaRPr lang="en-US" sz="1474"/>
          </a:p>
        </p:txBody>
      </p:sp>
      <p:sp>
        <p:nvSpPr>
          <p:cNvPr id="64" name="Text Box 12"/>
          <p:cNvSpPr txBox="1">
            <a:spLocks noChangeArrowheads="1"/>
          </p:cNvSpPr>
          <p:nvPr/>
        </p:nvSpPr>
        <p:spPr bwMode="gray">
          <a:xfrm>
            <a:off x="7312381" y="5927661"/>
            <a:ext cx="467862" cy="245153"/>
          </a:xfrm>
          <a:prstGeom prst="rect">
            <a:avLst/>
          </a:prstGeom>
          <a:noFill/>
          <a:ln w="3175">
            <a:noFill/>
            <a:miter lim="800000"/>
          </a:ln>
        </p:spPr>
        <p:txBody>
          <a:bodyPr wrap="none" lIns="90381" tIns="45191" rIns="90381" bIns="45191">
            <a:spAutoFit/>
          </a:bodyPr>
          <a:lstStyle/>
          <a:p>
            <a:pPr defTabSz="904044">
              <a:buNone/>
            </a:pPr>
            <a:r>
              <a:rPr lang="en-US" sz="1000">
                <a:solidFill>
                  <a:srgbClr val="000000"/>
                </a:solidFill>
              </a:rPr>
              <a:t>Time</a:t>
            </a:r>
          </a:p>
        </p:txBody>
      </p:sp>
      <p:sp>
        <p:nvSpPr>
          <p:cNvPr id="69" name="Text Box 17"/>
          <p:cNvSpPr txBox="1">
            <a:spLocks noChangeArrowheads="1"/>
          </p:cNvSpPr>
          <p:nvPr/>
        </p:nvSpPr>
        <p:spPr bwMode="gray">
          <a:xfrm>
            <a:off x="4273479" y="2062624"/>
            <a:ext cx="1088224" cy="245153"/>
          </a:xfrm>
          <a:prstGeom prst="rect">
            <a:avLst/>
          </a:prstGeom>
          <a:noFill/>
          <a:ln w="3175">
            <a:noFill/>
            <a:miter lim="800000"/>
          </a:ln>
        </p:spPr>
        <p:txBody>
          <a:bodyPr wrap="none" lIns="90381" tIns="45191" rIns="90381" bIns="45191">
            <a:spAutoFit/>
          </a:bodyPr>
          <a:lstStyle/>
          <a:p>
            <a:pPr defTabSz="904044">
              <a:buNone/>
            </a:pPr>
            <a:r>
              <a:rPr lang="en-GB" sz="1000">
                <a:solidFill>
                  <a:srgbClr val="000000"/>
                </a:solidFill>
              </a:rPr>
              <a:t>Penetration rate</a:t>
            </a:r>
            <a:endParaRPr lang="en-US" sz="1000">
              <a:solidFill>
                <a:srgbClr val="000000"/>
              </a:solidFill>
            </a:endParaRPr>
          </a:p>
        </p:txBody>
      </p:sp>
      <p:pic>
        <p:nvPicPr>
          <p:cNvPr id="74" name="Picture 73" descr="Generac.jpg"/>
          <p:cNvPicPr>
            <a:picLocks noChangeAspect="1"/>
          </p:cNvPicPr>
          <p:nvPr/>
        </p:nvPicPr>
        <p:blipFill>
          <a:blip r:embed="rId10"/>
          <a:stretch>
            <a:fillRect/>
          </a:stretch>
        </p:blipFill>
        <p:spPr>
          <a:xfrm>
            <a:off x="5972230" y="1696118"/>
            <a:ext cx="1358474" cy="984119"/>
          </a:xfrm>
          <a:prstGeom prst="rect">
            <a:avLst/>
          </a:prstGeom>
        </p:spPr>
      </p:pic>
      <p:sp>
        <p:nvSpPr>
          <p:cNvPr id="77" name="Text Box 17"/>
          <p:cNvSpPr txBox="1">
            <a:spLocks noChangeArrowheads="1"/>
          </p:cNvSpPr>
          <p:nvPr/>
        </p:nvSpPr>
        <p:spPr bwMode="gray">
          <a:xfrm>
            <a:off x="3911120" y="2433029"/>
            <a:ext cx="507937" cy="245153"/>
          </a:xfrm>
          <a:prstGeom prst="rect">
            <a:avLst/>
          </a:prstGeom>
          <a:noFill/>
          <a:ln w="3175">
            <a:noFill/>
            <a:miter lim="800000"/>
          </a:ln>
        </p:spPr>
        <p:txBody>
          <a:bodyPr wrap="none" lIns="90381" tIns="45191" rIns="90381" bIns="45191">
            <a:spAutoFit/>
          </a:bodyPr>
          <a:lstStyle/>
          <a:p>
            <a:pPr defTabSz="904044">
              <a:buNone/>
            </a:pPr>
            <a:r>
              <a:rPr lang="en-GB" sz="1000">
                <a:solidFill>
                  <a:srgbClr val="000000"/>
                </a:solidFill>
              </a:rPr>
              <a:t>100%</a:t>
            </a:r>
            <a:endParaRPr lang="en-US" sz="1000">
              <a:solidFill>
                <a:srgbClr val="000000"/>
              </a:solidFill>
            </a:endParaRPr>
          </a:p>
        </p:txBody>
      </p:sp>
      <p:sp>
        <p:nvSpPr>
          <p:cNvPr id="78" name="Rectangle 77" descr="Enter Chart Description Here:&#10;&#10;End of Chart Description&#10;DO NOT ALTER TEXT BELOW THIS POINT! IF YOU DO YOUR CHART WILL NOT BE EDITABLE!&#10;mkkoexcel__~~~~~~~~~~False~~False~~Falsemkko__4HooU0THZk28POP9trq+pbTvvzd/gcV8t56cq85kb3NDTsUhojRA0EsgEHHMH7oYP1SYpn09ysXVivguJdhTvfyVMsBLTGvcX7WPTor/CmV9WzVfHy8CnMUuNyY3ZV47+94qADneSMEUyuwvmLNOZdt/Z9wFvzqjDxlzERH1DfYmjw1Up/1RPp6oqPSOGPYKT76aR0bnyv+ZRggm4V+8TBuvZATZKZ8Mpxn7GIPVs8Y7dA9DlfU2dvYG6IL/At4uH7hDp6q1KJa5MiC6l8lrf1Bvu3BhGXRIIZ+PrBJ4VmjHX3DgP9iZ/CUv3vBaRWK05p3mFY2Nm5+o5U2AdG9t/2P/D476TMW97E+K7umHtKMk2pRMeXRjzFHX/K7G7GcZNmGMVAOlPLhadNyMbXl5UWJ/xi9UT8dj6WZcNSn7sk2T3s2aSy7Eob0OBggtDuEflU8u60qPA+rem/fQJbWhTRZprcyPj7sYB4ja+z3f7GuG8T3vmxnT7y+gMi4SxaARpWwwOF3lOA/OTiTcoVwoR47ZKyomDG6tJB/CVJFD1gmQHal9/xp5crrn8aW+67fOQEu2Xm0KDFSvnZGVTe0MEow2SdoiFCc8NQS89ZpNPgSatK7Rfy4L0g3bZ79j3Z0D9dBUAhl/xHluLG2p+jurr6y/sRJ1RlJGId/Nqwo3MSGdKVDDqYSzzwkAFz5pSwKT90LYFGT8IgX7m1gEitrf56Mg+aAopAnz4eLIR3cXvy5UTSUqrsRlDZ+rgsWveGYXEtJlO3n1/u0uC8HNmalkpUWGctBwQTi4Ig6IJjsZ36tweyAcEFnh7ajbCk1mWcf+bUfqzglGagzKnhAUW/SCjtSWaj+Kgntp7FMZza7q7FYeXvVOV6oOe9tXbcxMziQz1hBHB3x74IiOUht8yAXytz6fRmszmf0PkbgYBset0zeahM07gyQzLZAZGoMuE9UmcX/zI3N9b2xx7QECMsGhO7aDPEjVxmok9oHV7VLGacqddWBoeGEZMuxav3wcsT5Lz/vA1tJq7dE910rRPwQ9g7nXDusgmlVe6bYbL1JLL8LSpI/j12A2bNlI8IfLGT3ueQxQhGUXjV1KxmaZ3+y8Y6zOYrERHMD3clQZoZJmTL08tfVIV/JRGSMXDEvL6ih60jMVl+/cjHevZmdWO36RfFGjnhlEIbKTjhRihuqnaCNnv+HezD7EeBd3XPVys37IPLI6E1niZEz0Ev8Ux+d9mwi3pfuhf9DEdiCVJz4c58Bfhhj8wQSYQ9IYnz1GKeK37N/epIytp0vFUi6HKhP0CXZDqc2owXxpzcPwvm60lhDoYVvTLprbl6qEcaGYCWbneMqa3bRt5z/vHAlcFInJT3SmDgW21izvBQA3ks1kbMu6qDtzld5q33bnr70qwHiO9QVydQRJvb070+hC8w2Lo9eZNs4SZpJam5/zB6ImHs1Ucq28HDBWXL4rvrYfB5SqErpq6c2c5Z9Wwaz93mqvF9uwMPqVFrwo0zPhbZUEEXISYaJozuxk3AVUrKdSkG1UtyZbgnu5icrlxb7v+GpFh1MCJOL3MNTkJSxDiniGbYyPI0u84Lvgee3P+3eNdeefdh2sSGPB6EucvzdGtVUYZRMPzfVU8lSj3ZZgVOmf4xFEjWQdroh1byJ0L1JrC78gAgY/suaZTuzfEo7d0UoaOLoUbavbATI64jY6ZKq81x6yI5V2Fr1Z1yJCBPHlO7My8upUv+7T9BPdzCVaY5LRu1fTysDvYefLxu6Kuuc/GBE+H6BEXa2WNYqDke0SVUYRfXfez4eCBMiYo/f8NiaAbOSCNKiZNKKlKK6Xlzzs7B06llO9xesh9cmznP2dLeLJK/H7lWxEwTrFsMlM59gHiklI7axPDLtHWhAeta8k4oGSUF7gB9QQzC8++B4oI8bWqOek6ulsNc/DNgTZDE6wZki4LLBSxZzLIizrYSKyaJ7PDdPTYypUN2q7sVpRUJCCc6XdXvmU85wzeIGlovHzDYzJt/DKBe0AY/iKitmko2CIWB+c5Mi/mafe9uDuEZ8G9jGQXp/zmegySFeUeH9hVCgGXg6zIoQTOER+4h6ummJ6hEQb6GEVaeNp0a2XecqY5QuoyzGHe23Pu9SCFugsZ7ezkPf7sPSk1VZB06pTi2J3ME2wqK8AQAeNiwYpvi1ZmG3euWghUFhZJ0Aj9wRKkVnMlF1KqtCS7PbyLwlcZOl4k4mS/eaGYOuJ9uMU9a81Qy4v9lGESNr18aW1jtxLI4SOrC+XAA5ZHwOZ0I7RYIDxqM30KubYFHEOYMdQKQDuvjcmh7nQ8MSya0+pvXSstCLY+0gllehjC90R1e/U/ERJ/1c+GKgrogTCM3LieRCUh3+uoD16wMrUmrN8KSWgXqUzUgOPnqf0ihrzMIUsUkGHi+EgPaHCVerirsGTHUU4GLi6lIEAG/O3+toezx1U+I0rlBsJdCL55RgIr0c+1+RcLKQEiruCiNlDCYX+XJwnbFNIe4P8wsiIJgIWY6RLx4qBviC4fsPeNvgAdoDzIaSbjwojk00nfGO69vOR5ls2T7N51apoC21Wlo3l7YPVYzlk0ZNp/thnwr+c+2Whk4rzAjM6V0d7eM4epCTipTDBAUnSSrcIqTN3jgbBAt0kpFsSTSNST4e6Dpca8CoJVCAi4oFvcPGKX/Bmv8jempQ0NyivrPK0+EyPGEGByuE5fkkAueRkfLvyKkS2e2EG9r1U7wAEaB5HtYgHXgO/bJRPil0Ut0gtJDfDRaoEZ/HUTkDo0oz0maD1oPww4r83eo7wcjSHMrc9Lmt5IJVWSvgl20AodA0i0xggAUfzLNk9SotTct1Pt+gduFeqjgMrgM8tU9PTtbMLsEzfyCN4/iWXyGExSgq7A0J0YFfYN2D7NOyaD3sgn+2TdxUaerRzv8/P4cshuWcW3ChUD/zKTP0OXFF9C9lsa0kWB+nkcjJtWIQqyTeEMDW7QCn7debDN+GXNwJyMZVlBFNTDwDqGpEe39JLlEiLTjWPavMX7wWrkBuMY1HslXYM8hNFD1okmSOQ4N8FlGv1Jj+VsHc2jZpO9Sy/7Bhslux14ej8gCbumHsHdsgRNeZlq7VazJRZmYuvuAudPWSt5855IOhVuGh3VaHDBmYNQvgnUhg2nfulFST+r/t/VRe59t0HajFZ4P+XgfWc+W0pF6TKPV1dBR67p2lWTozQZ7hXf7LQ90R37cKx1InA05HhiW95Jc2e2FB3qYDm94PDUUUMlx2D/oXjgAoJNm4S9sDSsHZpTJ2T61YmieAHdjqcH1L5oDvLcFtqTYVPpmrUJYEARTd7/vh68vUUhjDl8cprudvXrpNeTN4V7Q1wAXHoT+lQmJy3vWLB0QiPCl6jfp9aGQa1pmxomYNAwctyIOr5aDlrjIAptSWCCgv/6ht/+EHcbWeVnj8pFpeIUJWVijR3hUhzo0NHnvp7vMgYAMajDjT6+GpRlkXKFfkowSdw1CIVLGi5f5mvqFEQq4N7+sRhSuS9wqq1Lxq1raipuAEeGRkb3TWIKCydf6cKG9Tx32mTEYBbLgt6NUEEYBrjBMCIR4ZirojOt9+9i8lxLQLfFHUumS4UvHZpTY32+JJpnr/4XvlhTTdMmyWYUB+XOgy3gat5AWKr5BOC/1AXrDzXyeoCwtZaTIcw1MpCiLU7fj8Qa4ksDd17GmBlNedUoFiPZOOLdq/inz7E/tNLrpPFnVwG93X6X/OFBjwY2Qz3aUUZzlMDGuVn4GYJ1ynicTf6avd2lg8dyY/kgDFs78ELuapXtUcoTvFmcnGsPgzOUS8gm0CDGhxh/34bSj/N0YN9BzlbWHQFrihHPhUqInYcdVUqKhRjEHvR14PCUEX+VzKP056T8HQ4WbNvXdDDjbpmv9p9ILIEkOCLjHTKNI2bKvS8Q+DW/E+EuHTshK2qq4/PoUqX+K/EDB1l73/D2WrjhyolXFYona31eoryFX+9OKbRV0B/Zik3nxjzFt2WWbLTmeHx5Cd5qSgXCGffctlvkN9L096+5SYyan5AV14gFkXpkm67ILaCApifmcfsVAiXwXr7fwMnGLbmbsaKJID7tGihahZWW+s8PE8WJ+u8aMUsDWbrNasJGi1/xeNhQMYCU++MYbrEVg5xgS2TILl1vD0uUKCl23yuAp7jvZFEOl9cwdSXYFkrWc0iKhx78NGr8usN1OnEMtW1CYHPxSiwFle2ugo3e9qvnum5W8cHWAwxidqdO6xwwT658XnUHfPavHTjNuPLCDkxrTHUqUFF4/uXcQF/DnrXQN1rmIMTdJ2LV6w/NnEw0bXXu0aIhIf6FOReYS4fgT+I2U0AtvS06WTtpsBfPo/J6Bi2JDN/KVEWGffovL016F/a/jX/cSpfwZSrRE84aPPJGGJQvK+8zv6BqVGGISoRRzLoUir6obOFcMtfsgLobFdN3EtaH//pGIkMisYiwLwFL0lla2j80DENgXpKBDYvRljGEutPP+z3Wruggpu9SMIhoV/argdX+THw+SJSbGh7XlwAprtTjUnsjRpOZEluELFK06PiM/fMHqWayn5GueVPcZTsWq6k+hKutPh7dMvl6Ev+UXV9CXBImbwGh8jtKNl7msXSWfHvOta9CijClWD1wqqS24jt7szpe+1r32k3JC4yKpyndHGdh1un0GLSTo3GGQ54c6RDd3WljzHtrewSqK18V/WL+NgKM2LeyvhgODMg5FjiomIOBpevCRRsCQ7xHMS0W+cLUJGGpvxOyYTO1bwivVF7SL2Uq+f02u/MExmk6cPYADfIPoIo3L9XSyQsq0Gtyt8/GtiXLk3gzhKSuY5JTaQs0y+mzJ4hTZE8LVpfFKFCioCPcB/Ahfyk7wgWMUb/l+2VQGqptPlti11Un3xjfzRsp4AK8aVN9y1cneAMqMp6BdEMBVx5WaYd7v18TgnT+xB0Hfv7hyUtXgwhGCqI4KjBrm13G0KfGp3Zt+bK+nbFjc+5ntFeRU80ee3ZmOyomPHgL5o1H9dABHORUzkdqA1MsNKTzNUaTWCC6FcVz5gCeVqEbN7sHvPiTytLNMdpaOhkPN7o/EL2P8pPparg+hv6MB3LlTno98atuYJuRb78uWOM8BqzqpNgHTurEE6CU94mWWzrgm561ySFp5wSWM3n51sifzz3XHkNXT83lcSm614nCSv57JlMxhNddBRIIcyT4dwsU8wYlyhIE+nDXpYXFkzqFpAiMCkvhdbyiVcWTzkku4BU87tuGptzbEsQkyKkMiOtS8jJY3SIguX3k9FN4q6GkPC04nSDuV35BsANBDMDFnlhmQvGQzsL3xmE23MA4PzLgNU1rhYsy78p5/wfxnYjDRbYHRtCWzLsxcR6mtUx4ere09BwmoKNF4pHksWS29QIhtBQLAWsz0l1BeaGQLUr3Aj8zabfiMQutiG/vaG5YJgPbwh9lP95OBAWLp/JO7eUVQ1UR96vhuZ4Y6UXq9zrNQbXf25RblMKqJbf79IOLmbgKortgzBmbNbvqGnEPbpXOJ/i3dcuzszLZPnExwIzBPKwNzF9joq6Ew/abay8y5OWAx11BTeq6BNtW303wkAbO0Z+f343vl1nUOufSY7/k5UWffoPB58VPGwtAu3JR7w1MIQy6ODz13NLk04dBgeE6vfsqfWoHm8IMh2j4i8Y5/Ouj89dzHmJ/hcwEQeaKOsNhUXPEVxbGXzyNAEZfyvZjD9G5H76OalqgdxkqctgYVwVoqFD4WgBaydg56g/9C0ClnKBNTtcmUahfaT4Ow8TfE4CYx31/wxqC6VRpiE+fE7b1/pc13e+CmcHR1knfHaG443ysSHB9WNTQ3fnVvNzaXqCl2UiZwEftxL6khZaVlJX1ft678+GMvEowg9estbcknLHGrQ50582c5nO2FWdGj4mB2V62FI6o7bjnzyKFrPlTGwWU50Elw/MhqMaCk9hzf/nhVekVwr4nI9DuBizvQsXXEdYBKz4sb/ULNhyjvG1cBL3HSSgVdXYSAnfBjdzlaEkkf7dh2xLydTL9SdpF1U1ikOurlBktg4EHi5sCm04z/p9+ho238ZEP0lvM/SQaiy0l9VRMmkQZnZk5hueKHhJeNoBfY82DorbizssNWAPv2Q1VuaMhazJKG9+rWt8tD08tu7M7juQji7MaPASFDg9eZqGUnGYFCtGu69P73k9kJ3zQ4Ci9n70Iwe5YiqKIQWQjt/HV2+Xk6vzBbpNRVHlocBhwuzHuPEkoGS+hOtaPyz2B7ZWs/ZgC5ZH09MZFY90wqVRuahi2vygbQ/2TDWBhWdLz4Id1Ixtl714VkgTgLasgaOYr2BJrd+C3fu15YbbZj3kf7mdT9Eq2HNmD48ZOI5MvtN8e8VT/7U67v+I0SHCa243DEvYmXOk87LvFdnNKGqQof9JcQsu7pEdO7cFPfPXYldWMeyeB05kmGk/6K32PVLaEr91R2y3lsgM0J32/u3iYWeafxZYY9sbT4RfQ0HREuj8//crdhFS/N8s7ss6s/s2KaBxT3//5OovzL+LhSzVV9LfniDKLTPieCCKdSZhfAvJv7A82F0dJ6W6yY8m2JEMfzFIKrtFaadtvPmkx3R4/SJMGUB0po1+w1H0uMAHY46AqA7JPgzx60bEyQpSXBd7Rly8cgm8zE7Z8UvQuitHsxWOo4Z1wJgrO4UnOkvb3YMWl5QzCT1k2jmYyNjEnKjZ5L5QYtsP8Xt+dNbFQFpDDvm+c/UI6JdY2yvATue2dcmfikJysmZmwScgzUkQJ0FHzA4BHaCuCt/HZ3jfHZQVr13ifGbO1sLlHFX9b+4XX8UNAWl3ir61E+lPsz+H7TzyS721iOKkapAuUNeZHNr3Fk8eHJ+abILQdioa/MEC5rWfy2aIt24a3XqqWRPGR67RsK/uTaX2ilJcgE6E1DTCJL8mnohp++1Od83Zygb+LawrraglcEDariPMo5HhX7ekVwZnjiZSL0+qSjjgGIEMJgHmjMx31kTF+JHWjNdJJybgRebk1gkNyrQA9lHqxtusjyK8J6wAr/wQUGFz+ZbwELwwtRlE4ZPGcDHqH8ly1XsaJpeZhFZWAHl3wewLT38HYGRrxyBqsxbVMobODE4gaWwUASzyDcTvG5Y75tDPS1TzPacUc/Hgq0ozZ7Yymn25k+6+6FAvbMUH7MLgELdBd7AvyqJ00IpxNuVRUMWwUghRc53vIVueu/ZBvN9jrwlXxrtdSiHfdlxM9MHwOMurBBvY0ScL0Fb3EPzSptdwcUUn+udtkXhM0mDpx7omHQM+tr9KuJutK96FIX/4UsJyDDVDWeEAcL+buyUEIWv4PfBMjZmx6Sm9Eo5VfKXuRXjzYWGds7/xG2VsAdjngVIg/QrnFVzKyQfncSkmKFuUwd4SzvUCjEOAp/Ykq2EgierxRY4qM8d5Yd0g13v7TPVzlcoSrZ9DCwwKwH1rLH/n1Ptlqs+2Fzs7G/gKEfW6s364ytNxfC3W2hBtzcwWUPi8Gb2K2esYXdqqPv4cuayr5AK+nClR866dVZSEP+fsGMVLIbI1yfkGGL8pVVcIuaD4FrAvOmF70ywUrKYp0xweBI/yrHL8qugxKEaYwV54lYYs87SkI0TgMiJ5fgWUtiuR6GUHDmLoLRNtAyxr9LI1BP6JwP7DFi4NVlEL81mRKTJkxC3zvS3Ly7afsBV5NGnz0aJKzkD4R+7a6JFMnznI32ikkn0RUm89P4zp+1Vh5UdBP6jXCWPqU8MtCNJymQ46cKwQat+cZ//57fPO7xvQ4JWiI9Thh6LSDMg/J5FARfHzwRwmdDu66FdJStU6PfNiSkD+yeBDh+iU7jrH/HxuvwfVdQtiansUSgyzJyxWQKZ7ENvoYxvvch4JxxTU7RKnu+nPPr4RWRT4rRSjIVbQYNsOwQ/gMT/fMCUt+PPMpmgl67Di8rQSilNCN7j1z7PVczWNBK1USKUx3pjEKYD6RN9WFdrb4QqmDK5+KNMAofwKMl2uY/Bd4DrvHhmMH8PloahMyZ2MQ8lL8GDyHVGNlH5TgqO2ENODLpT3RsWcHuj4/3DyLOEJyP9gXl3RSbSSyAUjCG4a4zenOLNt+3tMtTQHaj4kYholv4px4eeWpdILWHOHHPl5kTuyjq5zTY6//cTsa7wL+2UQgfug2kUEivXcKnuTNT/Iu01YLoJ6wjlfr72ciEIByhm6M8v35bscLVtKc3VXMmZDfX+o68oogK1e8WWlK5x5ZdeUpT6QfqN/7+787XLz9KJ0Amv/ffI1rbV//aSFNVcV2ARdDEm/7gqdC2Wx5kjZ3J8eT85FENX+GgJXoOo+1jkXaIn4hvOEit3vy7DC8MffX8kKHD3GAKUQJUnXXlfURAG1Wrlvrx2qLm588FU38z7Cm8DZKu47edZRGH9q/3CAz5RPl3GeiTRLPdm/n/KDaK77DXLSLv56ah4iJaClOiFxEFq2/egPkjL/Q/MjMZoTnwm54zsr+TXPQxOohiaEKUw7uqVrLKs8Z6cBuqEu/SVTI3KeWpQHXanQZHsb6T6LbXVWEQLUUW7iTq4uagLCNMw/4uYZQoRxUb7N9/q67yfIoxxDptsK2aF5/qJbtIj6ZW2HcvOeT1nTMk3Jp7tcRw52lHbLCpbvMIGApD9HBAWGP2eBBEtl+dkzIUwMEmHFme3CJuKj52D7xjFvcYx86SP+jgZh3DR0wPteqt/MXuQuHvmhCkyp0sStHZxiZLEhPM/3jMb4ZwlfqEp+/A3z7RtyikNY2b57Hzsrh1hExgjRbgrVGFODFsm2FB8vinuj1aearm74noUBi91J0m5eb4mI5WL48YeN+OXtcqWnT/jUB+8886wLt2jRHbECMlQurpJdcetommMr2BlYsMFSgBryky74kLW+NGXYTBtzMXbL9sp7HCsOTMXMD26yUqSl2FTwkgFVp+hzKE/gk2E0IE2UYeI//DRhkbsSHVDLKR0dAc9SnAIYtodf4j+mRgf/Ggy/5aggW2s7LKr7gj9mLDwDQwpcW39W8EYkC2cCJK+liuF9cM0G6rz73SjLcBUZ7FEbQBsF/dyomlILJ6O9MienelJYIJkDOqDBEK02M+TfpyruSG9v79aoI8zP0YdKqAqP4SNfouppb4fpSSjrHp8zBLnns0f+eajSMfgWsbn9/AWKaRqEPgzkRAgcFGpIWdZ5UpRPaWhzmyKIl8p1cAT0Bht/GOFhrDvQ7H3MCd1wd37gftB7KbdRPu3un9zgmEBIM0ThRkydapmauAx9kGUIVsO8dv3NF0n8Ewd15uBLdM3ngV44D0YL1xX+Ys7RNDGWuumMqhp2Y6bC+sOzjX5fZSWLVTieaeesi/evOvcQ1xb5t0U2nnfAT+CkFFzjLpuQZcp9WCws8oiugkbELeo/jAkCyXzm4jW8b0wOe7J2f5ZjpcsSfMxaWlvwyMf9ydIeHiXOKgowK/ZC3EvLR5FedqPelXmXqtY50DyzFITU8IscSPPmLJYbJvqrYiwZV2fH3kUBcd4Hl2JU2LiV7uBBpc/dBVdWULTKvPbAo45nXjMSPyiLt2HvmD+9+A6YM4R3fV3q5U9Kuoe+FDesl2nPb79mE85LAdVMIBluF1LijQm0DyY3T4gbkKshaCHV8WCgBQMDc3XaqLS0x3sbo1BnJi6cz2y7D6QRZWLzpOOs21J+RUW3ywXRWn/dZfTlMq8CNBIg1JCOsUr8oncW8dwF+pg95FbHfeOhgoGHogdUCNZN6aXC1KaUteq7KXIKDI2xtaKvn3DmkDAh/BiFGnUoCfEfgtfrfkMYXTe4QCQ04ibzrIAf82vEQhI2eV9IXFgTP3Cyzh/k2+xVbcczR3prS2XvYghfdZ9PeBjbSWAbnmHnTyYGdO5ixTrf+3W4jMl4JRLXdRN5vfIGVnUGs4IzDG895Brz1e8NOYNt5CZGUqYCe3iac3ThYX5pulF75AmWb1NGUqPUdYXWF2UiV2ZLkyE7z3v/mE62LoqH5Q8t65k+aE740syhfgVyDOJX34janf7MWuzJlzbiLiW/pjZyZxfTJZyErLoAUaa8iK0xcNg3Xr3SlhDFbUmxzZ14WSCBDO12IPILYV6Tg/VcrQGi8lPQKuJly+kFOZ92oan78/hzw1TJJx1EWPaDJpLObLhFmvAfsDUSuMJYKv7NasbCEizlLQ0w/bkFXzgkv5Jbbr9AAGAeUkdQpcLXuXaXKlaX57CEjZNocanR8gdX2KNexqz9V/H+vueDPAOFSRyAt07bV5C+rYbyuFUMdI5KJAb4k4QRe6MOYrJA4BznXT7NdbF1bdC3Pt8t/QcR8p5b6Q76Gst+HBuwMkeAJJAJ5azfTltNRS8vTL/uygSGbwc03yBXXsCHpHj5m9GCwsBEUfqukby4tZBqRBp5qGIkpQSoFCK8K5u0oM7Eu3briT/nylvGMpYjyGHo/We7Eh/HRKYEdc4vDcMVR76A0ikeF67ycwmmpUDmGDz8S7zuIyKWpvh7JcwNRBkiJdTdfCf7n+Qf6Ffy2Vnky8Hi53NDjDcsGsidEVt11O4UIHnXP9IvLmK7ZChbVRpaSC+hEJ8AauMB6vadrjuf97to5LCrtUZ9Ic2iKstnRDZkRcerYrDDfUj3GxhwccF5OefgHW3QHx1hS62T2RfE2FhYVXeoqDbQ4BI4m+S2dfildkryJnsHqEErlomiVPAPjNcf5XHJGXZog23D3gjIu0ZyKk/X0m4HOe8nJGay3QYF0aaB97173MLljL7XTIk4KJ0lMqxT7PB5zCt6crCzTQI3pwI4TfhAUgWOnMWtyO7sv2F7wJQHyX7A4k8JclThesqvlE6PH4zHG0/RnRkH58uV7h2gMeINsa0qICFH0GmDFPis1dbGYvf97WaB+0oIQ2zAif/9ODwJQYJgAnCH9uYXDu8NQYSbVuZg0svjqqr1T3VrUpxdTR6BYKPLmhHNlfVLfsEPFvd2MvIWH0+c/lOdQ7NMLxYApg3zp7QN11Ae3P95pNJeT62qrDFYgerHqgA3S20Q7aloRtQfZ01zfsjHgZ5fSU7Q0v3LWwCBFTYgCuOwuI4RYqHzbd7bSTd5xBa/vlhEzIJsY5nsSdWdNHeUB/ycjVkDe7pUVbAn8RBVoOzkc5oPDsm2IegzDGYDU1kWK5U3Mz2wYmTeROmZCB1rWFYT1/LSI5Yf0Gq/MYtKuTDd4u+N6oIpxehz0yrFDrKETcnmQmqWUhnwea95aE3t1QGakYtygJD8vXT/1Agdj2Va3ejLRvVdCo7aKmUDLNMVEfzLnFTAQaEkADQR/rsw/bdC8TFhUyUMX0M1U1nOoWn+GAqiRQ3uTV5Gas9AZmQ6c5DdW0ilNkEzwQYu1QEzjJJgVlLu282liQP6cqPa+8sD6dDOsUKQdQUbGIu1ueA3YdL+qx1xpMLZ2aBSxfmoFt6tIB70Ttw8dGOqPTnMzFyEilpJ8JahIXBUKhMdZCEaYhXNaJG9k8Xp2jj+g4Jam++JFUJT/cTtb7WOanBoG5HbYjFI4nj+cszc3R5QKRWJ582nqvsr5fUZ32WvabVdUxxs0motjUpeXuSbM0GM3dV5CE47tOzezey3skzu1PYpG71N1Hz8fyFHPV9uzOg7gdAmDNZihA5uhPFtdNORFPyEipPNv7WIiJiPtIVCthAmDqK7tzc4B7Cp1kzPChYJKMAJMSuw2zsZU0Of/2dGKx+EpDakHxMiJOqE8RbGRdEYB8esSMjhP0rAyB4xV+fSJe0QQzT7xC+0qtuTQy+awpsuMuAKy6OWjuVCPHumyH1uEdUw3P/I7c19Cg3XxzsoiQcqgJyOCfAX/PPi5W9FExfxc/PKRKyFRXusJ21o1BNo787DSppd8tKF0kwm7DEy1W/cWhxG70wmjUdkoiL82xWAn7tOYPx+DgsEnGbV0boEp72apQ3dSYGbdfneWJRtK9f5wm53o768JArHYK/WA1r+lC3mbw2d2OpVFdd5VXN2s3B8rThqT3Z4hTd9ZF2ebp2e0bGM3DNNehz7LeutZNEXPEEjgjuHy1jM0hbjZM4dJ5H0ptqaVEoTcccM6tw7pknJEc21U93U6aJsdZ89Dpqi9eG6c2K80zP0tnWmTRsYtcx1XMC3Jb1jdF06oR2chEKaObYHF4IY61Pj0f8eSCFE5L+aMmP1jUyYKIlR1/T3Dm8eJGNBuDNQg0K5b9Z+pYspMmPYILD9g6JUnXDcFuIGrOj0FAAscBh/d4YLOK+8BXbK+YG2MXs/21yzzs5AOG4wheN2ktiu6AMXyWrhqIKLeZnflWpYDBhTewZ59yoO3OM0zNQnlvrShBBnj6z/F4OK/FT29akRvrGLdYdScw9UmEA+4NeBFpZBZrjQh4Lq7yNLXPJhnInkneTq6lLlr+S1RD6XH7toOOdQlXFc6/a9ki/mMd6sKuwWNRYpG70oAibhvhT8BGMmRV9GgbHDbrnQotFqGAg/0SnaaFVH5Q4u3QVKWKKsN1obyvFFrwsgN1mkc4rRLyUswty1X6cSALPeNLLmu0HS0D6rBGBOZGhGaEsQJtP6lH+AG3Z0EZk2jvF0VKzf5NjIs3LTmNepsfTNabs4QbEYEJyRcJxJ+wtetkK3nVrG6UkwzUZH2br2jP0lEwkEbc9luHhzC5gj5f8sFlCKiUlPkiNi3Ow39XZMTkz2TYm9pDeEA8b57zHIHWiHRJYFALqVfaVJSn44bxRyyXXS8AU6Yj7KZZR/EpxBnV3s0K1FPw9h66ui9bcly9zrHArD1vWvC81gW5FQTia1on6oUsp6/jhp3b2aPPeHWVDPZvJHKa/1RInJbd0Qw+7MDaL9oyIfv80IWog/LiFvjO/109vs7o83Z4QZ7+/sLIa1z9+rWkdNq4RY2WBURSfBi2vxNOq612vfNInSNUOiOHvuDYe2awZopJ2GvYviNoKiIGzNQXIR6qb0BT/WBRy75Ej9gWmcaLQVZnFwPny9Puo8QUDhZ0rbxASCj0M1ysfBoZgJQmTLoX3ZCaIVYngsZfaYlAeRR/CBt29hcqAqwRylSGMsA9bP9XQZI17JCw+FmuzeOA8S61IF+Ihn0/j0TvU6bpc7HVkjSEMZ1D1LLWYvj3J6KL0Tyk2iBieqXrKj5+LRQO0vyKeDUjG7Wdm1NKvuYKJOdOiGmD3k44WRfC9FBlaIdoUFAhmCiplsomERzJcsh91F8+BGM4A9SAt/6ZOedaNl9MjWbXk8mW7TP1g9GEbjaXt1ALJIJNUv8Ptz/XxrhBGnvbwF8ZcIjylylZhLVvWtdsKJ00zfx654PqT80S6dna7FrRSxw9CBZvj+SZDyZ6jbMhhR08NtBuQmGgO8iuHPRyU/yfql1RcR2LP2fePA5CAkCDsVbw1dgiDDsSGEbKWWCz6Is4cSKWBXyGOMMn1B7NrXQyYsTzXEkUxl2LCbG3Mnfya9ovtJ4mtrpUHo5ShqDQxy/oWkwsXipF1t+ywPIQgEmcorlo7xyONYN61q70bw0W6qojb7mucDlNx/3Nq2Jru7RSH7z8MwciMsh3Kn1W55ZShI1Na87o+ftQypR/pBGXMShZJm9kRglZrHoF4Nf4KbMXGM8/bXlfeN8P5zJqNfTvufNb8w6wzu+s0hqRMU31rRdLuomiqREWPAXqairXFFALqVZNLSctcrbtrx4wriDtRbgaTEwqC2hWKu6D1rDGzGEqK5TmveeKmHBSPICp9SGxFLrHXaPiuS4y1m3/Cbxd4HipAwXe4Rtrx1OhFLknEWvlHO2SMCmhYOjwR6ou9xunpC9I6HPySm4KoocSGunXafCdHfUjjWff75+dzxXKtIEaARjCdErtKwWCcbC9rBy3YyysjPfigGp+Wa580VSGDiV5lVw0N0pq2gSTz9T6nxsd+LnDRdtCqbyKe8kWMYh7NFZ3mH9D+8Uiq8BG6vBdcMsGN9OOxoxvl2G21IUzp/Px4XxFyWeArpznCqYBAAIQa36dZXZPHTr9rzwxL2qblaBtwEdzEaCOwwx/nY5aP9rmN5OFAcwfDJCmrsaoXjAxEN9OqiUUV+BHGY1OiHV8pxRvdgBu2F1XQPX0d8uEvypM2x7TFKKZG+qpETV+LCYogboTRo3dFsZ4Wm1xVmG/QwE5PPoKluDANbWEIANyjTz0pPdIwWv8QXoGV3bxmyW6XtNmT+k0x+99S6SXObyRLOx+k+Andc8JEz+gMyxOeYVmAj0tpdv6iqFPMOiqevr1Rq5pMUQZvr/MIIGG0e8JNQZAD76LGXTb/GQidhTMn/jh4T1Ec4ceP04J4Im63cPKKlF33mi5VI4Ttt9O1kcqmHkeubnBkhF1qEZgWlfJf+kTbQjLwVSmFFE/bk/lQQKAbu273IdLagA7GhNxznlZ3e+iGfp5YEt9Z1/C8puw7yjvlzY8LXr47aE7rizYg70NEe53Dd/qcQlIdkNUxVxNtMdEJGoVsCKAbSVDbxvhNaxhy4VON1qHP2ljxor9VWzg7lfWIEUyusJdAXxsYHqJhOIz3y3Q5regguicCzF6g8COPkuWo1mgnvZ7rr0FG90VWsBXuN7r5LmFE/5NYOsN7NCtJABdjbulQwnUybWegWNZAVMnWgW9TbOyt1jcMbCa2O5Qio+3lW208MRu+AsBnN+Pf9FRp0uXW86aeTPDDP0gsfktgfRy/K2PJW3OQq2JUeWd/rkfi6BwhyNZ3MjsNT4ROoZCaMjJ0s04YG9ZsFVc++/f+9l2DOSnPWQMfNUqHdA4BuUDUkQz9MzoqcqBOa3MBK5HEaCTQgGmbdF/Zce1eBltRQX4dvTykbTxSOA/hiAA1A6OKnA5Ft3FUQyQOT34fdv19FRsy8YZm+2nwZtXhEJEpTBp+XxTXTPxZ00tPvVfD4P4NAPRA7G+hqLdUaRsDol7VvzEOMnfaUaeSJhdBSltWRp+YZlU3iMfpUQxN+pP5rerOyV6frEuNsuGjuHuf9tCZOXzrpt6NzbKuQY3pO3RhAfp0auAYtaXI5q/PQQxFiz/Sll+4koZBFAqowR3fjURhgE/IcTNDPIdwo7nIwYhzSog+0lcys+uACQuOfZ/M/Zk2jKj9F7GM3wpR3oGV7bpmkDsP6TeYcHvAuKTueRiv0mVjmFfc3jsg7XXsPOkroW/ySlyedcsj24NG76RKs3OCaEMM0AoLNzAWBQBM0WaSOZZTwipo0dBMksP8eRH5bsySVX4TQGvVdCakDREQPdYU8Kis37KFGaDEXsbU4ZmtMm3NnvC8vsp+eDZK7qMZUSlReWNnEAkxYwTivfWDj+DwwQRXgoAfq8macYeQu50fZi8rkJnLt2hZmNHD83J/7w+BF1rH0b19A9rdljcUWA25ypEEPVS4BTuFvJrdXl1vWRYbUvodCT5TDn4Ktg+I0SSx1J+a+0Rhjn5h6Rt++HBXAGA2vFlka6cNAm6oNxqYjMchadJXIWU72JrUshxEGdt5Wrx6MmxWiJuPWekgNmIIkJnTSh/NQ4wCm3VP7B9ZtzBJadh8s330LCiVYNWQ7AdkkYECa/D4Ena4ZaokWawo9OYPIyYIZo7Oj5nH61Qel+NEVEZ3o3qyu7u5msYFHgPK0iNdsVNg2dYIdYzHk4NBVuaG/AqrgZ7FeX27XP23tI88zz3lEgXlVqRV6sgAl1FbCsI8lLLPpEem+HJ4BPNB0zq+qpF4uu8ObfIXeo7E4c1ppmdCLluxOTypLWqJa05UpUQvpRNdTlKJsMIYeqKVkz/dmm6EB1nbNS6rhOgsssDwpZ9LTanRJnJEWZ1ZnZOp3LhshqLQlJozs5myGn4XHZky+JW+saTCER9dOrusBYIQ3m10i++Q779pNoSgIW0534wuM+3n/z1cE7bl3i98U4b2pBU6+7oUTDrIWJ/hzObGa0rY0aCPBtdGCr2gT5tr8g4yvKcOPWy6q8J87gWQdXKbn1LHlo/R29d0k3QUvIZaeVmk9m4toqU/yDL6p5Lq16feJHQzpUuSXTtSn015hADT5fJVjHBynVtba2BWC9uV1+5WWRKIc9RqgqpvT0WFiLOQesDEyAl7cYGqTh8AHC0pSN4b2DSaNjlTMei936Ebk1dQp3g++eCmTqpDHGZza1nX6zbnUD/y3qHf+Z+0weVFgyhP/nIRNujFwlJqsjPnqehOogFzZ1zcDs0RBM03GN/N5qXy1oJBy8xErttHU4z38oxV7HWlxdkMKCxxrKKa0XN+1H6z6vkZnkrBPPPf4dTXlCZEtj6pQ+weXg65t3cQE2E1bS9xgxEE0hYWCmu75NpL8HqOA35jBma/LA4nMfNkZLBjIyKgs/bANork6pKWDUTCZzxxnvdXM218jg7C2z3+Ql4NrH1fFdvEEwiiOsOUcTMKbsDztGG5hPgAH4rmKn5pyMa2UnXiQy+rk+wNU1S3MjLmhJSzdBFT4+UQJoWofZ9vDz5poEoSuwx5uxOKadMb5Kf3vaROUqXZAmgpPan+mgHHPljEFCdxSjYr45DJAzLjaWG30QVJ6emATU3CPYsPbu1bMwqhzzYchfAO6vdXjETtODzSW++R1dREqsV60kD82sB2CYbWupBQK4QbcbJFqNozd9DfU7JR+j3eMainm/a+kNaQuzVS+bUv0mT0NBkeau+/zsvpfiS9zOatGWc0kyGH8f1troKNkCmPwCNJOotcxCXqoiYfcx7LW+08C/eAZYH85BDQAsOJa2Syrk7C4gBdhLuFbLjenowj2u6nMfhzl41EZq90jPipzcR4W5ax/IgQMLAEz+qFeg8byV8H2aPyTuG/RBqrfVg55LVmyxGQ6Z877EYvuT6NsY4zMfBh5/OuPz0NZhXy87GFJ+0KCUImch0jWHNdc8kG2YmfY6QRlnmbZ9IT6G861ciuRMzaXqxiptP7Rzht70oLixElZl1GJQsAjglNS8pCd3Dk9xX9CdA1ZnczgGlxfIr31RCw0vvOtPhEaYRUiildWzCSJE57CSXGTNMBovLO4lvGFyKkTvulHmB9LUI5pim//muBfYabAlQ8V+Lu5QsaXLtKqNibr8DLjLTm1knKUdSgq4+TyTUX1JmK6T19hAQrGSEslA8VCE5XaVnyN34ocma7uvT9mOg1h1XT5K5awN6/jx8+4mvz6XgJrYElwhrwSPgyVD0vRv2Oq2xBRnMTkNbfXSJHRABn9ei6DsNcXVdIwO7Pg7hJ47bZvMNrbNEvUqFX8rX2oHIMCSo6VG1nW9n2a1Wm14ddbgmiCXZ+Ipke9tMeZlP+3XF3W5cWGSQIKlQujoObBhk+s0AOVPhgyE1IGAnj3t427pnD95zV4xaEKVzU+SE3lNsoIzQI/Z/zA5mVkdj6VW2PsSM+jhZEIXeRQgTArS3KEfneizLTeASDmRIanLB5+eja/KLoIFiuycpJ2OB4vHAQk0n1rxK1aXZuD5QDUVDserbaf+2jh3G3vbtZGKBm5kUv7e+ZMp2ONbCodzO/mdfugbg2XNumUOvmDj1s0GD7k9YD4WFHyy13On9s2A9f9JRwhuCDW06NYltKARZUoRbq8P1HykouAu9uBEFHAdSYWWOsA/MywqgO/EedhI6bCluthaWcnAFGT8zehlSKmNjFYsEYon1K/DV6tpGkIz8JjTlmHYI6xiEZd/0nrIf89zWVtHMnDCfu5D+IjKBrM/8PG/eLwTcKWxt3BLOVR6+WyL0mnyxnxUX6w0Yd22b35Cctqwg7kOxaDKghcInrICoVeqxa8Z7+0A52eRNMDogJKfASWO3EdOwMIBp5coT0r/Jruw9WFIQmiTsbUybnNmVwVFiRTQ8SrKTCYShpJTJhIPv4lO9xCT64JknyG6osyH2c+0aGApKeFPU+t7fwoXOt9kNvWYLRNnOuvNYvRbWdrUS08VYDusqscmqtYdSwnGpQdAErvERRBG/yWd30LY1nvMmKA2IBinjhqi0RlwnV/dRwvQP+DRPgYNd3rY+UR3Lpr7BJmoizohZrERmeLUh9AxaQ0g8Xi3zFLEqpoRxon24DeK+G1vo2SDMDmDDkOP2VXaZIeJ81olnA4ZQ6NYzsGCn/ca++IgWA+gPhd++EVZz6D5eHp8M6hVTVGkuppTa7SoPiIeS5ilsG7OQneyacqsVlK01JdFTUhveeN4kg0Xf+MlJlz/yVplNB5IclJGvCp71SDlsV/iepzYITK4ahUkVLNx+zsvkgF6mqO86S5Pxy8GJx0toSO++ROgHLSUdocCSj/bbNnH2OOkT6B7npIyM+ragT6KzH1wxBwSfpk60TYYVBUJ30iSWStucyUTQHoZfacnifArTWwiEkyo8KuhF0UXFSdQJr+KBG5ukQgqEpHDEqZ6BC3SeQz3NZo2BAhkWYY8HNTddqtES9qu5bWVlwVseFXMzbilfHLMw4VzIVZB/cnlL1WSajJ2KG+t+KTwQLjngdO53NEwYQEvqghbf2+b2gh1WpH4KeoRcfMMmMVktY/uu4J6xQ4KpqfLRE2Ul50YE96Fqjhrdp0PL3yUDc8w8x3OKu5UQDKk3Z6hJYC50g7GMtJ4RH5zbfh0m+XAcRVdqyURxaWBYsUfu87LvHJh2P6BZ+2eBd7/3Pp7/Bhjiz+eR8jLHhconI15rDHFNItmYo1bWEjLCaWDYQ3lyhr3WQMYTE5sJKjrrsOdX2pV2nv/TusAq1IikIo6FpZk5Cf/yAZd/akmhP934UQ1A4Bai04lWchvt7arEQQ21pxQIRD9GPdWWqPIoJD3YQng9OE1ayvIQdkFUZK8eDJLw6mUMQM7DTYjndjg8MehuFr6ckzXdB3f1xcvsYYTeDJ6q0U0gI394anqLMTr1FYjYFOiGFDAWd8foueNUt+hECWGleNv882mKtg0UlCslbsJdTB/mZOKE1w3rjIHPR9nXQRAIdhJ/0lI61IDgmpq4RaYh7jeaTFoYM8M/rT96/1e9SX5Gr0UB0jN9v1XjhC7cuMmmTdiMTINrwuMM3T4Qc7/cvxYZ1jUl3WYJWa4VSzdRhZaaJUQQCzkUSkT477X8ZPN9sBVg+r9nrjsqZQq5wUEKrdak47vJhJbMGh+snqWAzGd7chDHig1HpjAsHQ50E/7tCNf+EmuEkrInAElRBm0tC2uXOkvsTkNZiTKrUZdBHLmsVuSAFJbWfQd9SCXojwceobJdATjIN2S+7V7JWvfncD9lGt0l3xUbIurRt2JrDgNgofNIVhJjm9fU2SBoEIHaUUbBuXgj4Dg/TwpP23levk3kzI3bPxheVmMNSg6d8gRbPiJZfr7Dn5i3hPpqsiLOuQ9bFQxS9yvPnxPwSej/YPOB5/mE4cC/Du28ZEJ/r8Ubp6d3dH8636yYRBS3W+sFmRhbx15avS7LMpdPxzBciASr32hhSQgTnMxuf3B58UFDgElrTAOPDfZdjusT1zv+wcVz8/OM2m26IYA5NzB7bAJcnKcfmUNFj1w8Z9Ceg3GxWgZkmAUxYtk6sPRjfm30u6dyCCWqr7z2rDDN84JUbnuqyuf9pW+eL77YOT2Za/Uzi+Ur8pPxHPp7Jsjt0KKKFDgWMz86YEseLmvmpoARckLaOK5j6jVhksuyPFlCsXqOcWuy2VW6anYF/AqLFoeIXBOgCshzVPMbOf6EZFvjhE/3lN5/uGc9ckXX/mJFojNVnKJ1ZDZGXu5hCuVVRlMNOm9reBoqd0i26R9QcIdbWRveJJ65DNAbb9tlqXEZcvXWbZnlJE9Bv6r4GAxR5Okax+00Ynk/0J/wZk4tU9AtmNrFcFybuZbRaXf5pksBDTNeaub1fkH483NWr7lZnPKarpuaGWweEb6DHxKYjYwbOGQ2W6qpOld1xHs5ZqIuStPqS3OqeSq1DjWVNbYCu+Q26XDyvu58FgNSaoFFDmgWIyGAvRNvDh4oJeI9o/Q9TduB8ZfAJ3eSVTGkpBbAt0VghpOW67xt9VpiKTA8XEp3Sq8aiZHB0XI6E+NTxByU0UrI8USRzj36ox7GPqhb/Y0eWDLncxsJi1tiPDOU5QQfagJkov7+W4BQEuBrju0HmtnVNio3BnVzZOLw6KC3VZq8laeBBanwKeJsfX1TtB3VX/h2nnBO/yq2zaDNlKzsaoDfXmTE/YMdEDVr1zwINPMGB1womd2tCGjo2z++xiYMir2+qjrISeHF0c9puSA6z79dgL5ed4nNkrM8/LbOaiYSj72JboNG6MUEijIzJ5x/DR2KTLexLDrvREsFTdo3G7zDWHit+CZ22yf/t/0AFp6aqxuu98saDwPNf8pGqM3SKHf5FoFls1BtzGHr3bJBPQwX1nDeZfl1I4g8xvJLb4KoEu3AcPeUPgKx78R3+zkGTEReiR0TrIQNjB0IN54CaVMI+/Ln307+VEVVsBwmAAqFYz5z64VLqMqIV5yTpK2SYeyS/PsdouX4VMMjxVVZ4PihXA395ncAVZuQV7/sC85C28b9emAdUusIzpr46xdsFz7nEzoNNpp8owjoAPuFB8PgTh5U4iGvxmjE1tlD545U4FuE+btcE6/bwg54hzpI0gNrsyUroHrig2v5Xv9JSWd1SfkZGO9+XzLLTlDrgK1Un3TadmF38VjFgv9cC6jwzZR7s8K8adJbV2LR2juD8cZC0IBjnPhWc7aQyzvBpD5c681K1AeXNDbSJtKQimcLfNhLfyb34YGOI6yB38fop32P6zJHHZkC8DejuRleBk0NdlhNorLq2thYBPRukydZITOkkw2i6ohnNMEOpSAStWh0k09MzmKrPXhVsc5z1r5jkqptrPdhvcpRu4/zSJ6xJ0FDsZS7KjJuEhpK3Q277vhXkuq8dwIx8YpJ0tnvApBvMqFMJKIeC9axw8tnrfc4m1jJcmWwmQkRmAWZhmj5SCGcWilqVPyPiB+/FdJCj12JAbm258fm4xuXpXnBywBVbo8nNdYwdMCLMSxW3llX/soxnKiIqZ9vonR2GNfCW38mY+xK7+bjgTJnKXxVLRRgPIFkGeJKR2RdDmYqLH4qzC+/1+0Tnpi/YfKlMo2y4NiBvASQJ593+49pZeUewC0SV6kKgMuKWhU774u3fzDngRpEnUb7Brlxjped+n1/wU0y80cp3oAERe/xt+DGqdn89ADUZipBUSUqyKdjKnaBKBGpNe9jzouewNeqpUwkNrWnyOIIdvoBduaXWOXU3ZpqCyAs8qulfbFIvplJGIRKQaxmmQGFk+zUGseaLHYjiZ2QcWd+nKvPZnWbUrs2mczh51Sh4VZ1MZ4PCnutokvPciPzYofjhsdisoR3FUM/Opr/NrbikOVCSbA36sZdJjbWIQUAb77Go4CMWJRUYrc75zwDBCa1RCbEFLykr4aEBv88YVUELRW1H5l1MV/FFq6hZ6eF8RciVMVjqgzwLC7tNn0xVDMHP4ULZPWhNI1zu/nLY4H4varpXc3NjbjF88UQxvpaIWoZUlkRfgetf5XNsR7S20Y+0QKGwaOuanXZHhcHLWsg+5BGuGD2sme58vsotRzwjbw171Bs/k1xLSglatbhG0zaOMkJZSAourr6msaZjEUqB43ftWAMdfRIVVf7FEmqoCIw21cm92qEcv9r91ETzasQ4zi8ryTMADOdd9bX/hcjpNyFqv4uSNiqyCw/nmHo1zPrMHDeebWJLo40GAbD56hBh7O23qhIRhmD4WU6jrEJgi5KFgfzyuGEHq5LlXqBw8WT92ZDZNxRJJG1OBV/4l9tCeIcFOaJPmMlXQFMVC8BwY9bPlo6Bka4GQETB4/xnBB8Zvvdw+9Dq1MgWKgQI4sXZhBpUzqoajvw4xPgYwztOesgAh2pkIam7dquRABtmJ4n1X0Q70mfZIeIxamh2Kj0IkB5dAKwXivxPoOTiFJrNDM5DJw1tXYRh9zveUth2AZeLPdhgr4OWkEsffE178cBTnmKGzFOupq/jKbbv1wbRy07SKUtQWbI+u+zCRSgleE15Ar/lpQ7+iKcXcAzR36MvAYitArd8UI4M0Lk0WIyIr/+zG9xAo8RN2aRWQg4FGShIIqSDYPL+agy8DuceEWjnuRrd7GW/sewK1pptrubal/F3RWAG48moMaU41MuOjYYxm6A386wVfJ1AdN/cJpGrWh0H0Exiplt4NsYPZgtzTEcZlKgRLxaEybSSyhWpu7D6szDz+jSYu/dLmOnvi/AgrxDM0OmGj7jV5MxEHe04MFVb4BnvSlLLSDu0MZtONqJyJFeMIsQkoNlVELMcFaUMHzGz31Er24DKL0ZnJH+xgglYUy3CF9oeD/dsqAVYdJM5vdR6grA9A7/pSMlJAyY/BtHQPAAdlpePmBMYzy7Rh1bGAeRoClrbgZRSx5zvBjeabv2hP9ePpJM0K76qEhtHV1XjewZuIaxtD8salepDvxTHhuunJTQhMg+IWJOlPg+aNUPlfIuHhi6kTrfGc/xut23yxbVTFNAAOvudU12EQsC8s3kSrVV14//W8ChZhEj1CG5IPawfAAovjw1MqxXi4hitCDWm5etoBly1E6rCetthszzETGYUyJse34AEndCRYf0JkXXcHjvk93fcOFyQUfshdyUhv0/DWLBLcMv/vS1xMs7oswO3a67pa7X5wXIpjrbutUH+Moi/p/dpfI1E01lEvdUhlEV6PqxvmaUpXqnP4OSCasOhHttKEI2/X+iGgQSlsLioPdv/nZSH1uMdKdj9XBSp2jMlYA/flZn/oIbowg1WG0ajMjL7MKl5fbtlV3W5AT0k9Q05qYisxdpotXreqzjBuLXmUafrzlESY3jLv23AnSFxlEduDpMfD/FCUyk8cG9rZz8gAcQ+K4bjm4DogK3WClYEjZADOHm09FmnpmHobj/1GR56k0PPh4wxnPDsQqnVO1FEOzgrA2xezT4tWhO8X+myS8UQb11xe/1f3IYVqIq4sng7s/dJ69YE6LUxhLfXrWhxzVoaYMHGagyQShVOCSutF8NPeIul8WJQBjWJ67bPELk+sqTdb8z3+eBJo7L42/pXk5cXt1mWXOZIK+6XbfEYt+VWslJP1KRBEdOT2PjeaVeWJt/c5pDsFBgO0oDz4342DSDccJVzRYhagLtlG1QETx3I3HAO0ckPar8l67j+jQ3HbU8l17w0q17e8/0/guEX3Z5SyxiC3W3ZvlyWSfgRxOhLTUE2yWIFIe5oFLCCSI9VhOVMjDWmqpxoySYE7iQzH0Sk5HhBLlHOl8q7zDtsTE03D5Rg1ZUH4cYQT9mLJGGpTrWu0bowdL4+BUBKKjQvquiFCamm3Dj0nuZnHwAKiCrKCR01r+8XYJk9du35xNdz5oCs+VgCoF+YkdBeSLlLxkFjCvSDi6d9I1QIeBiGtuZr/pgObGyjjkiFN0lOrRqYNUfcJGam3slugTIyL0/dcDexnIp/DLdhNjv0UuFVKhaD+dhvmNNgL0vxn9UoF7Cyy+BoPANwX1zA/Pjp+/1jUTD+qZK5KRZ8GMu/DL+CyK2F8ahfd/UdlPP95qiTY5eMGv4ZCKG9aLM68AIYy5esDmI83VJf7pIzj5YfibHX13U2a0YaTe6fOhavzqpyrHs2dZtlOyzwSwo3Juuci6JYXZQ1knJVMRCmMZK9LlcDvbitPa0H01FPdrH+iXdg43Ou31yl5KrGMZxHWMZrBkyNvdJ0PKKCjykKcOwIUQJ/yvfCZ1lRk0o12EZy506qjkWXwgCnbCnm7BvGBMXPrwH1wqlZw1X3LRWMvRpZxiUaogD+xiV77zn6KYnC0rn7v1Bu0IOGM2o4c1o3BqzJPVaU6kPvnrgzeuRxNy7gakb5YG7AJZxI+K5qWFlwWSsLMMcCRe9M8vCTc1c7ZNJxQbrH2JppIFV3Mz0qssilWMtcy1K49cvKUD2YmgszRloKIwO+nTOaeo8qWKRLx+0fJQ7Q/XamF8KN7sZV444+dkWhzetiWzpSWx0ml+5SMRS5HUa1GrEEzM/Q3Ki5H605TqiYfRBeU16yTO5RxE94GGK4sVJdJxNcwK+bBvuQsgkkVFpYvA6P6vF0x1GSXmiNCBXsHkTd6uJ1fDa1GlTukv7pm1R1gK8AWNlDZWChL02DCeNd9qECACq3gJbT3oAftY3/X2LAJqdpKJBDYBij7HgcmbezmxLb6VhyBfgB6HiaouBh3XhqqGH4/mVS5r4TlXjANAe1DQVoda+wmpX4Rt8qC8OJHJ0h2JWqNPsCZaqQtDdG+77QTkkmdO8gXCf9nUaevN9JLppRmSBADYBv8yl1UtEHStQfRYruFqNWmL2zzJ7eiIKKQInJaB/UyC7w9YIi41BGAXmqlN9APGaELr0Oyb6JrdzHkgO2lvOmTFI0p2EiZU/rJyI7vNdslZ2Zb0JjQ9u4wwyWaSZJTs20fFO1Zw2l7nKX3UsORq2Dd8eQVnTvOOFptkZbz9873nSDr9YfQKtM17F20Ckm5POH57lrCfIsUwhOL7sINnxUz2ahPdvI5mY3bGsbY0Gcod6QsxA7uY7pdtiIFTuiUb50dtGGB6uE+IMKML6qlJUzhtaXDB8FEJlobeD7BMsZSnhOfkQNbceHIrvP2TXZ4Rn3egHakR6I8Xy/7wHmpQA8kCMlcrcRLGJscGy3U22H8KLLODDsq4poRzAtUoyzVGQhseO/HupbtGoS2VqnuhxCHtiKZiv/iMw3M8t/ag5T5rRl9bu3N+YLDAJXirduFpv9N2wjfG1GGtqdBK8mIMIBwhUtrm9xMU8npO6+YhhTw0V6nrLxw810PM3tpHxkmFL/BAuX7DVRUPuXObpMUEdJsrq5S+tzIerLajDWy3RuYPce17kFd1Knj/wc6YH4N1/145uY95hfmIEYdQMA7eQSeXVnNKLJpElStlq5pPFU+ejLOSDV7GrRY+Vycb1/FdCGPKTQpAevKKWnPutClFDVsuVPUEtKVPSrcE9oFAovg2HXquKHnLiOou7CLUa0BZSS0G2gCWMq+zjvacv8eXQtvrJhcFYF76LA42kPVGfwu+ZhpXbcXv+9P4wdZlm6bbhIM/rlZy0UxQ/Vy1j+Qj/DzW2DVaaDtGQPC+FxRj1Umfow/rzf5v6Yk6Y402bgHHxMPKWIP/0YlaAX8WGiPPTIHx+r67Hp5xaH/R8aOf9JcOdL3bNCLq9ft45CLKKgPgZKfn9mRJ3LvYKuR/33PYGAcnxbB9WNwTqYms+y8NLtjn2xLAjBOnVuBUerWFEROtIETI7K8B3LMU6Rt1RMmCP8gT7iS7HhMwFP8PuWVrzjqlE7zmtedzRQQtKnKmyI29OilXmGrb7Daohd13n5Yj3oApj8SstgcoqGLzUoTavdvRY+XBORdAhcYW3cGgazn5icUYZ6cCzlV78uVxMy7i750JKPKotphq+bXV2y17/D8M88DjjhCtvNQPTqPYnWXvcs+TFpGYlwbaO9UOOZYMoqcM1FL6Hurr02rTqe96F6taFzsfEb/rX4GI912WFgWp6D/gE+tR8VU61hNUH4QdXw5tA0N/dRqlfN9Rt5JoucdMgO5gbZbZE0x6YhHPmagLcdrTy2dS/gaICjuisBT59DyVw2tIK9QA6ZY9EoW8Zt5fzp3bTRyzcjWahs04cJOZUw0wJSuO/99AQc42W/uahktcmY2r1KYS6wmXXZ1ogm60tVdr4RLQ9HZxtbOCbrFwlKDdZYh1U+tRdzrEcdhcewoZBipTUwj+fZMjDeYVu5KOnofW6IQZkiwdgdayZbTy4Zznyq0BONuP3p7hFKUFderlybePXOl9FRAlfkIpKWK4ZRDLZ2j1kYfYNLKNAyuZsXtMLDvpvGKUqUxd89NpBr8Jfr/ylNxqv8dreUOAYcTVIyn6jrZPhjknMbVBkyocS7gl77URmmSfEv3maUnQCjBuhSCYHY1L+v+yoKusqoTK39cnJ1HU71nnUF10sLH/w1Fc36TduCcMhmEe2IK3FuWqTveKEdS2d93rGsBM8oUSk07A5KtUfDzioBKc6PasUzaS/sUcsmdws9Qeubz3fqahmHZO7kRqwh6VZPEVWWscpvEaHi00wJGes9kZAwY8NaddSzJoUUXWi6OdfeMr2LcvTsSLFDpq+npJhzze3ZpCiYoyVEpokdn4Hx5FqUIHybhqTqdSxeoOsGJO1O1njUKbkhsF3wPZp6jpRP98XW8FVpnX6SpquaYmNGJ5AJlW4/OcXddCY47W0fUa1CnBuVgqA2/zTCBlsugxBMH8etWFZaWKWIjC6htYuu/DGgRBKOgPDQVhSXC9ruU6hVO0eHJ5wv80GiSgmd6ts859gydLfhsYYZcHcpt9QUoTL0NOBhWwUacjIWyBMDsDW5NXEmrGkwFt9vCWydSD8cck5RU9gKLbpSyRYlU+vhw5JYJoECeEjgMbvZWgmAHrgECpK2TUO4M+8kpFbEYNCAgRiNwO39e75TFFo6BuNVhvqsbS9CsoFqhutKTPIc5cDusoW661VAzJX6m5PMoLbHB6dyFuOBkxJ8hAX32jxsGhFXlPTV8IhWUYGPX1+IqD32wytgaOCgsshyH7+vdXBmQtNw5zeIQirSPv1t2A4k+ONUsPWTieup6IuLSG/P0Ua1wBQjhzmywY6kWuxc3nLDSc6+843ElSL5S42Nezx1h72bzsdLU+dPUvpxa8uAOFWAMdHlVlz8UwFyX3u6NIgw659BDiddicCwCMdEptjXlYOeRrhS7df1ZABOmd+JuOu1jcU74C9efmKYYRhAcS0FRT5TZQ8TgVr1QkV7kKljnRZxL+AwCHXs+tYdagGn5TnlD49jLwvzdvin+52e7sAHUeNxkoEG1OGUDFDQvuZPDttSerm3x+Lr9/Dhq1BFeQfABQBgUZjeIlkepAsWN0xxN0vnWspu0zPrF1fBZ4VTz0QInVYCVnKxOpKtt70TFP2GeMUxX2/XXwKwLxbANHvrUPLHpTwEj10C4Lf/NqHdLyTEx014RGeuq23nzq5SudWiT5CXRgE8RA7rT5rKqLiJ8lCHzCpp037z3uGCYHsjzaPvuhK7wzCT27sBtNPl8VgUH/Um6V8Bnv4FG/inmRxk71JMdijYlN4wrdvx3Ts+aXk2hXbCX3IzpXMn1NHVQg60nhr/AqfsQnBUut9ail48nnXSMjqkJc+2hGRVHb9iTxA6l+606EGTQdLJ86wGf6aMLl5z1YghFKTFctVsgGb/BEnpY1qprBD3G5uSZNaDmkhokK0hmYsPWfs6e9O/EYTE1vqfRlv8AAHTAm3RkiH1W3dIel84hFXq74q6EE6AEJA42WG4geQmp6XtDwrM6DGyoXoBV+qczsDajZlFCEcZZfxVgQLnmL44cMmJQfmqf2aGmkMEYT1I5tae5j8hJutLe4eSJuAW9drRhXjQQqYElnS7FatUyt7ga6oP4LxgIP3C75hYxNARxy0PlxT0tUcQQ7ETajTu2Vv64ek+K/zTDsuhL5lyZkhJuZJDCozMk6U712CAGDtIp0oemi8mAWvyo40W0A4VNwIQu8GS5FHUlS8lBu4aAtrGGpqUfe1cyviAblRcArSeqzUgmZQL68VNOiau01DKxvRMU3wYb5SfzU7A+F75rwE160VAc5P7/UFFv4c6narUvckRXDwctZg9Bi0SD4I1Vh1jPbDl3vcOaCqOnUEKlBQ2zUYAYyyGTifucc+1xug5ZhUa9BxTIjyW/GAbKpT83MRVNljL1jNKYiX0FYbsgdBlDGNOfOqcP9BjHwR9dBJtjxtdJm5MB0vJrk1Mxtgt3wb6xsFYQmYZWFprqKfFFGG/fL5xVAw0SxCkAF4BDY5tMAkB1q8D5ohEkbLhAoc6PTGhgSPea08Oirkjlgpkro3JApldGWl2yte615kcTvit7IEYlq1b3SdxhSTet0wbh4q5bfX5nGrsJgY9Pcg4z1TqgMWVKxjgLGsRhyJADDsDLAQoEhQc6cMRfLGrE6YkWyWqnTosH3XOBL6pBwh0DEvnvxxIKmZJEwjkJjhxBpLiPM7inQhnrqex9h9o0joGCqnU7bGQJhCxlNZ8j8Lrn8N5TfAQqaB/MfVdU5YaOtSDs4eTjFbZGP6S+SAmQuXxOtq5uAn/bvNpeQgfkKE4jRcACsrO3nnDOrfZIV1rNZhAzgmrSBU1gnzs+LbQ2ayLlpSIDRk16Pruf9si+AiDfEOD2J5KU4a+wfQfjEwt9dRa/YGY7A1zMiy/UZwCm0G1xVPr9EbX7eC8VIMpkDFiSGry1zsPQjGlb737gEuHyT6L+33OcRzcqJLZOKrhlBdIjO5ALYTwwkDFM7/h9accjbL8JY884YNZhIV0Rj/o2CjsEDFvtPjjUAwm7T4FV2tSA6ZiAU0E6EQrMmZaSLsUrZfAyIJoRAEW/SNL8SwDwX/U5uqgsyeMD/zPZ3WMPdjB81Qg6DTuO3pft1LxSbVRo4aau1Dicnouj6v3vXmDOLpLEikA6P0tohEacFWFvCZ+4Da+jZg7tbnodsgbpb3Sz3rZPh/Kbmyu8hCli7LK3B2QyU8kmIs7+2nMOZabF/nvG4LVNA3Gesg0RCBw5WsPn5wmVIeT91WAKiWdMoDHxKPKzILT/QE3DEWkS7BzSb8mHYI8/jqA312i4DPkEKdSJ1GT1Wfsz6mawyWyN2bAXRzwRyelIw5j8GnKEFJV8nApRZh7e/FjtshIeV1qIquCVkhRm2hv4/qTy/qKht2EC5trHf7Au1rtOyjr2C3+miVIIUovdgGYEm+9CDeo69saz22IowI4YoatlX9n04IHMxf9Q5dDdQu+iGdfvS09fHOvj0715LcUnaEKLb6aQQMq9R6LVzF9jKau7+KkYu0/UQbS0G3LyFtoUZcqy9Zyyq9uJ0DcFFQ85GhL5SXSULYoWjEmYQFJzYUSMAW5sFRD91lzQ4YuTW+HWUje/BVWcMypAxiBP/rNkr3YO9amdoiSbjfCQcmEzOM2xsDcqdSPcETEhhj8YXKL2XJpTkGuGTJ8M6+ixALFfzCCh21hLjjg+mCOSWesd6OYs3ays4X7TulPz806tvpTx/ws0NXH5Ru1Ppio++72iDLTE1ituTKtvLHFCRAUB1aCpIk42Q3XuWaYy09q6VxEnP7yutPy9wf7hy4LzSghidGcTjO9BSCXWrzB44AOk64ddmX7xQKQpvtn9gji8e2Gz9ppn/iNExJGbSkW3r9ArOeQ8SxLi7hBcJbr/7/Ytl6HcUzkO4vr4w4FSzq4wKLgvxHSXBS1QLnNOiTITQBj3OdJD2bEWuj5BXXqFbTkEW8H/SJ4yf7dAqimBRC/1d//MLg+rbo89aDBiWixyn4g5Q6dA8+tqvjdM/m71XVpcENEMF5nfrnL+EXRLOh0jPyZu1IAH9pWNuy+ikQ3Ekn/CTgc6LyjNjwZMPjlqh7it6e0ZSfuW8zgu2kbGLR0CIC3JsmSnUhB8xK7aHxc3O6etUYD9KsqaIrfzkc7ots4U+7rjfzxUYgaL0BDTKYTQXcBjSloavi3t0E+CTF7YnMg2g3H0yzRTUU1l2uA2E7PWrocb9tlmdmD8T7lncZYZzJpy3eYMmoMbAqU7hjOLC8MT+W1r9fhp3DLHLAKH8veI8rgIw2V//w1W6A/xVMO9rP8IHHQsHy2qI/XZJnVdj8HQQTZTgej8yJksEvvVzIP3or3cSMa19cmj6ZL3hXzB69c1AEyUj+ltgp/lQBaSJzMGAUsB79d7XqdSF9Er5eDHuBD2Gqv40rYZkQM2CtQVPKi44+iJwjXBmfRikfbrlr5gQjeAC7pSjm3d0l36/ycejtSKyOaiogAw97bRVseYjzlMSmvNNatMFmG0AeLWo6ZEfZHnoQu9lpALAh6gD8v5ij4iweu399e3HtXh56TzTUx2OQ1Fu0mgvN/8AHYkRAO/VqsMeMnWhszk9YqOY+hFeMulnhsVLyzcFt9AyAczndBWmmMuVQceeEAjhqmucyvVwfXYp67qR2ppdbwRKyeYwtkO2DQ2PmRr3uyxjqeifzRzFYXWx1s8loZN0cXwtAvM5BaNKP7mnz5ZvlY800SP9+CGqUx0Ci3M9P38lkjULeY5mkl8twYuiv1JLQ1RWqiav3GjMSG4RYGdTMVOeBXiJlIb5qe/yJWHp/iBClo4kYAWNC3pD6dJNRT1d6LFPhrS3XwUg/NrM+SsBm4IVN9px+m0Ryinvib+UT2OiRCt4roUdaaotnzwfubZiGiYD1vZ1wxN9/RLVC/M8wfYXpDRcw0tVcHLFFQExWvqIqoZcvyA/5y54wwdDIJUwq6jKF/h0d+7vDHfOCf1hPl5BvS9e58gV2hNwTwi0x+C3EjNPZRCFKVZHNDnjgSkPiD2xY9jC5GELSr0AmgHIRzcmpnF2RWTnXB+SYr9F2cHg2XzHyhzvapFjejwm0AEVnte1P9yQcV0T5N3X5QvUAsd+25mt2/yySv1SVzvstM345+49KUU2i79vUPS1dSP30ZzX+AEL4NHpF4S9uZDmVTrARgRquIbvVP3lDiT6UQrH0ZvpVMLAo4j6U7rvWILf+CiuqvBLlbP/9xfcyxPbJbOBznGBjuop94Omv6QTb4GKD+nDZry46abYjlx4Sb2/A2eQRud3i9+lCbMSW1nwN4W2LT79vYaCigOXpPQRGIf7OjhikvV9r2ajRYsKcnMGVuODsFb9siGBoZ9HFb2gMOgz/dUs3YXcTGc43G6fq567bSIZcSx6idJS2q+6EHkUiElkRudphvn6IGlOBsxnBC8/JiDyzExF1UF2Fw535kmePlkxRvnrQiGPMHOp+va6ROOt1KwGAqmVkRoSpBJspPt8P2J1YZvp0mVmMFcEQOwtCSKG88aqd5z/lvZQGS3UNehT2E3jMWdEcRnQe8Q+SeuspfWJAbDqFcqiPRb6WNJRbmOAQBVzmPckxmu4vkg3tk15cYNqRA9Pk7Zb7AJ8Zmel/IBBTXauM1bN3o5XlvZ0LwcZM/4JR8T9jllGb4Ar5kuek/E13lLKDEirS+DafkUfaqwHhzO8lZBu6F53vtop0W9IR71Kng0bs7/NEU8zf9YEBfoGrZW500vhLCNtrqbNEHXJ18rErRkFO63jnbY2QbVxz7k5/p/4hWGe9reyj98M7LETDZ404zmoEAMrD3/+RrSlZThVMHfD69mrtonhYO4Pz+nYNbkn1hekZiSGmZlBSCOznfLubJJbijrfOme9FZFXDp+kfb9NE89W/zdXdi8cSX4ilmlL8dvr+YvuYBg5aIjgCxW/POan4fFPlnjtUcRwaxbH+8iUyRALqVq5de1mQg4/uVs77rvompy9inM14oo/Pt2BXlhiN+6WlpbRwwQZsAEwiX8ikJ6wKbnjkzqom0zMP0OF/yomo9LYlxOvarNBrMrqe0oHpwz2tfKp7DsKW3INOuspa8invkCtbjeHYEUEOt1F+4jGT2gPz+A2ypijwzJ698HoC8Nn9pM11QTUtug3yf0jypMluxs3qNuBdoOQw7Q8gnnPQvUSHe+K2U8chG9bVphd3fJTTQGEY2AV8HtWHDa/qXM5ORhSCgdkpwinV/X+Rpq+rfH6R3OpjXlF3a3Xp7KE3FJOW2kXfVWk2uiGaZ9gR1Sey+iaPm9TrdZTJiBmwqsKfqIPblM7hXLFSGdzvkhwmAZI9ehL+ycYVuY9jeAUsgU1rpn5NoCW/N3jbz7XW0maBcJaOW8aQRBvI77lgnJfe2211nXBkyDE+K8NAbs5MfQHYjlUUi19+MJ1+rAEYuewVXF9omLKKgSSz5Ob8wG3iQ3fk8ohW8YffAIB4IerQcZoYubxeBUrUkpD4lxKI7BrgnJ182A9MhaKsMJswlwayfKgG6QhreIHNTVTu+r97fo3t4eTASYhSh3VfdOuK25KOu9RN0sPUA7d6Fa0PrRqT2KTkmidCGO/IknZmxSyV76EFiTNx2fG2kZOmSETP1HJDufxK+JkYPriaH134SeT7JcINvdAo7PZivyyfeA97jMfoSGUqAvWF/QzPGjpJsBgJvMc2wBmKA8VqpGCzxm9n/7Kjlllgsbf+S8I4r9e6XNkQjIEAbrQNHEoHxv2alKLQGjp8IDwVkLcqCfLmLcfyoQqM4tKy/6fej5BY3c1NhffQYsF7pH07gdVerkyNYKAu5KX6ku7b8HAzV/fRX5iNXTJVpWWk/yvLmZwBSuYUq/qCYQLdPoNQDrWvGFOKgNZXHgipfwP4onDNRoG+dxBw/4AxFS5EzuRLrxAWr8b52gEKwO8p92nN4hXh/WKWMK4GUwlVzWOfsnfKaCVWqP09P493HF7xRYuLJTxzdyxgrtLGaCbdE6IrHfNID+XMf4N3Hf+s9uy/PnHSd9f6LqRAnHpgulUJRAFltbSlru6+N3ap3TQmdlTB97ni/AnyMsSmhELLBsvO8qU3H7lDJ9l1CgaAX4suzmjXN3GuvR6ymCvh0YO6MovfJcJmKRrrP6riIz/FswsgMsZOpVxZcyXVRrNFziXnDyA2lBpVDCrT2/0uUtNqjhPV2jt9FNsp46S/bOPRD/gHkw8lz0rdkxNfz2CA0Xf8zEl24zbWr+zz5o/77UlesPTZOWRfQpZ69JRxe9BU71SFRJvEx6m1LfAtYZL338F1kLojp12grKssUFUP9FH1Z2z2PqzSL+/dtA6gnDohS/CvTBWgUurMHY9/inWIvjU8tjI0IBr9iIKiJFJ3sIBChol8YV7Fm5y/vBHQF/Do94iDbVjPWCFZq1TiM823c4SlJsw2l4JViJAObf4nIe0UwQ77SyoqK8uaJ4NTHB5VvqVBl/sl8e0plKpdAzQrCuvDHL1W5neJDYTxxlCmkPVLrDdHrnRJy0kVh6QUcJwiRIllvBRzoVcKWzC6AjOI7GdNQFS73DibQ7CfVGd755XmZzABDh5t0DgOkorYYMQuH3nQ7ulvss/1IYVnm/vV5UXMR7fpj4qxLX2/5ndFhkLBOZXrvWT1PXTo/p+fYofQnWw9a1gHPdrduEsF8NRXPmtmkcqFK4gEVFeYjRcMWHhORSkqRpNID5OtakjCoQdKxxbBv5vDqGrXHgpe+lGtxnvZ6JpVKPvNzRA5hXMmu/UvLC2I+/wlrPAyYRV+ywMWViyLoGI8c5rhOzCnkGBguZJOcA57DgjqdI/0hRIRJ2SugwDmgqkEQY7VQ8YNeY13l7wyavsfb5KClA+OhuHJE0S9qWfLklBMErvt53UfVpFbJU6Su3Aelpu/r07bYAtaDfKJ4xrWGBc45n1+cG9hOYfux+GZuGQg1KI7X4ut8X6ehqAJqRcXEYy3JusN+WSnBKvEQuagjCFmwh0tQ9R9cRC5xsuDYaI2VnB4r+/T6RYIS9+f4NSh+mSuRF4St4FsNNnNFy5fITvEToe8GJ+NcGnIHcp0uNwHt5O+iQMxd0cN+pE38x8Z+9PQt26UoMyuSpu5pr8ArZd9yLrp096x6JzYAFueo1GjXN08Pf+XlrBJuPuYxFBqqewac5WBXufgnqrBmGX7+EP+dPEQ0gLQ+grkDVUiWjHtgDxdrd0XW7WfnhLyD5aRLMln98Ga+AIyJAqYC6EjtP80z3EI1d/6H1Gi1O9ibu+qeHMUrvpk3fx35XSBSYTjuQ8E6Xe55drmhGGfqhERYDmx8CsAMrZbyreFmcbZtHfAvtrDfZJvKohgS07FzbjOvV64eN9unsidmrECMbQ5Vp8Cg9JFVVwto5IYNhq0SFBBEYKMOHqM/8/39I+WZZCl6nMK1apxytQvyalmYNoimsCWeUx1EAS1VVDwsDO50beoozjfegUTAL+VnuFxqQVL30WbNH8QMWTh5wtsoihO2lH4ZqynPk5KUwN4FSCsAWIRVlmC+46PRw0Aqt2ih7z6iCS1lJ3TFntO6QwARNyGCbtSDgxEJDnsVoQw8R5FiwoLhCmIgQW88l+EBhCo6NUwqbOxR7f7Ns9Bo4mps6bf2xPFZsuCq8i1mj8xajkAYJZ77+LpdNpFPS5WGqf+oxFW1ePfQPQNLPQqadUCt9j50hnGQRX/iJHtirp3FMDuCkcQr7gCnVpYmOgbeeoZj8UHwNuu0Yu32EcO/SKyOSjWCSps2b4T5TCopNKEE9i/goC2tt4OxxFcZrb/nMhR3UpvE0wKJ5DjvH9skRqFJEDLj0I7nuDJvC/FoKk5I/6Q8FjvyEZmTKEUYCJSzSKxuKiZNhtixSDP3RWmdsK7g3NS7vgO0W4MMnoWF+VqNQj89C4yNj2uZK9CJq7TT5hUFUfF3YraBl0OsnNU5Ubhl7+zX+oiP4ZSnzkiomDW2+YN0gH1sGzLCzhczHbBQyIFN07wD1u4sVlvvAjulxlQctqTV0MX677dtIz6gYfRP1Zezmp0OSJ+b61S4tFxg3iI+qvpByg8+qBUpGb+Jpns9MzMNEJqjLlGqD288GTdhoJHS+/0SwxT9QZHdSOy+I5UtcCLU0HcbPMrZsZ2LFl8Z5FejmlUhAaH4W4KqlFe8vd/XS+g7JsutOIiYad87J2PiK/E3xvxUy+tctOkQ3naGqRdQ4LlCBhPLD7zIQ0mlwPsUbU7iaxKIoNXKn4KbOZE+S4UCXzy5nrmx8NPYj0lq4Ar53KxQcuDmx+zrx0x391wq9FrDiXM1MjIrwtPQ3hrBjGK/Z/CDRjFyo6CquAbITpjWS2ZFji4EuXd0y50pwVFBI4U4pWb5PVp4FWZxfutyY/pO6IOoZ8nqqankdzKbHHf4KKBxI5itJP9l81ca5FPlvTSx0a7mZw/5m2pVJtocHG+vv1jGJ34dPUKeOnebUGrPs5BgcVIqbS9CyLZNnqR/TgED7yPkyh+h/fgMIWg567drA5bgWq/Z299RB22IZmzw2OuRRdkXVl/ovWsbOknaqshVXhqucLlLxjnehCQ8ke7JMvpIYDJDzZxz+Pg2W30WiNCo8biL5PuctUp/pmeahRWYJk7v35yw7+0N68eA5tb4sq74hThbGyuKyiaoOvcmLufoQW7913OqLY5h92Vq6EtDjcALCw6xFfBrmWwaPfvy21kYRT8q2S3uavjXgjEFiAyx9YgkvaN+qfHefEu9ImZnHN9+s2Ef2urP/OxN+LlLuY3T+BGpBgeBNrsHyXhQQBi0pFjx+ii8zEi4EwyUkcB8M5W7cplTr559tX/jou3PlerRrzGoaHTpAureIqdS/aecAG7Jma5ZNTTmSDyfqAKhVRAgYo2GbAtPYlrEQcc8Ac9OhK9Uqg7ljN+HpksZqqOdXCy+zCJxHpHBEC8YrG15h143twbsSob9gt+9luITZBoJDEPl82S4p4+Y89RDBK15GHCUcmU8Lp3Bf2xK+LmrMgHLoL22D/7vxWOf1h6Zg3Eo/MunJArPY1Eqbzl8z3uplI68HuaPpWxJDebTc6WcZTHDVJbRV03HDl94wvUyeNKmCnFb6apOW+OOLPUGDGq69YYSz7gZ55FajibNzqRfU8qPBAIRkF4ihsszrZZKWhYuUZBDmuX11/arH5UaR8iQ5252E" title="Mekko Graphics Chart"/>
          <p:cNvSpPr>
            <a:spLocks noChangeAspect="1"/>
          </p:cNvSpPr>
          <p:nvPr>
            <p:custDataLst>
              <p:tags r:id="rId5"/>
            </p:custDataLst>
          </p:nvPr>
        </p:nvSpPr>
        <p:spPr bwMode="gray">
          <a:xfrm>
            <a:off x="8412191" y="1585913"/>
            <a:ext cx="3449609" cy="5295900"/>
          </a:xfrm>
          <a:prstGeom prst="rect">
            <a:avLst/>
          </a:prstGeom>
          <a:blipFill>
            <a:blip r:embed="rId11"/>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cxnSp>
        <p:nvCxnSpPr>
          <p:cNvPr id="79" name="Straight Connector 78"/>
          <p:cNvCxnSpPr/>
          <p:nvPr/>
        </p:nvCxnSpPr>
        <p:spPr>
          <a:xfrm>
            <a:off x="9902748" y="4190552"/>
            <a:ext cx="1971752" cy="0"/>
          </a:xfrm>
          <a:prstGeom prst="line">
            <a:avLst/>
          </a:prstGeom>
          <a:ln w="9525">
            <a:solidFill>
              <a:srgbClr val="000000"/>
            </a:solidFill>
            <a:prstDash val="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1067049" y="3783907"/>
            <a:ext cx="675432" cy="380480"/>
          </a:xfrm>
          <a:prstGeom prst="rect">
            <a:avLst/>
          </a:prstGeom>
          <a:noFill/>
        </p:spPr>
        <p:txBody>
          <a:bodyPr wrap="none" lIns="36000" tIns="36000" rIns="36000" bIns="36000" rtlCol="0">
            <a:spAutoFit/>
          </a:bodyPr>
          <a:lstStyle/>
          <a:p>
            <a:pPr marL="0" indent="0">
              <a:spcBef>
                <a:spcPct val="0"/>
              </a:spcBef>
              <a:buNone/>
            </a:pPr>
            <a:r>
              <a:rPr lang="en-US" sz="1000">
                <a:solidFill>
                  <a:srgbClr val="000000"/>
                </a:solidFill>
              </a:rPr>
              <a:t>Sales at </a:t>
            </a:r>
            <a:br>
              <a:rPr lang="en-US" sz="1000">
                <a:solidFill>
                  <a:srgbClr val="000000"/>
                </a:solidFill>
              </a:rPr>
            </a:br>
            <a:r>
              <a:rPr lang="en-US" sz="1000">
                <a:solidFill>
                  <a:srgbClr val="000000"/>
                </a:solidFill>
              </a:rPr>
              <a:t>acquisition</a:t>
            </a:r>
          </a:p>
        </p:txBody>
      </p:sp>
      <p:sp>
        <p:nvSpPr>
          <p:cNvPr id="81" name="AutoShape 97"/>
          <p:cNvSpPr/>
          <p:nvPr/>
        </p:nvSpPr>
        <p:spPr bwMode="auto">
          <a:xfrm rot="10800000">
            <a:off x="5804670" y="3556012"/>
            <a:ext cx="110093" cy="1456208"/>
          </a:xfrm>
          <a:prstGeom prst="rightBrace">
            <a:avLst>
              <a:gd name="adj1" fmla="val 47871"/>
              <a:gd name="adj2" fmla="val 50000"/>
            </a:avLst>
          </a:prstGeom>
          <a:noFill/>
          <a:ln w="9525">
            <a:solidFill>
              <a:srgbClr val="000000"/>
            </a:solidFill>
            <a:round/>
          </a:ln>
          <a:effectLst/>
        </p:spPr>
        <p:txBody>
          <a:bodyPr wrap="none" anchor="ctr"/>
          <a:lstStyle/>
          <a:p>
            <a:endParaRPr lang="en-US">
              <a:solidFill>
                <a:prstClr val="black"/>
              </a:solidFill>
            </a:endParaRPr>
          </a:p>
        </p:txBody>
      </p:sp>
      <p:sp>
        <p:nvSpPr>
          <p:cNvPr id="82" name="TextBox 81"/>
          <p:cNvSpPr txBox="1"/>
          <p:nvPr/>
        </p:nvSpPr>
        <p:spPr>
          <a:xfrm>
            <a:off x="5481117" y="4047448"/>
            <a:ext cx="305070" cy="332107"/>
          </a:xfrm>
          <a:prstGeom prst="rect">
            <a:avLst/>
          </a:prstGeom>
          <a:noFill/>
        </p:spPr>
        <p:txBody>
          <a:bodyPr wrap="none" lIns="36000" tIns="36000" rIns="36000" bIns="36000" rtlCol="0">
            <a:spAutoFit/>
          </a:bodyPr>
          <a:lstStyle/>
          <a:p>
            <a:pPr marL="0" indent="0" algn="ctr">
              <a:spcBef>
                <a:spcPct val="0"/>
              </a:spcBef>
              <a:buNone/>
            </a:pPr>
            <a:r>
              <a:rPr lang="en-US" sz="1200">
                <a:solidFill>
                  <a:srgbClr val="000000"/>
                </a:solidFill>
              </a:rPr>
              <a:t>Y2K </a:t>
            </a:r>
            <a:br>
              <a:rPr lang="en-US" sz="1200">
                <a:solidFill>
                  <a:srgbClr val="000000"/>
                </a:solidFill>
              </a:rPr>
            </a:br>
            <a:r>
              <a:rPr lang="en-US" sz="1200">
                <a:solidFill>
                  <a:srgbClr val="000000"/>
                </a:solidFill>
              </a:rPr>
              <a:t>effect</a:t>
            </a:r>
          </a:p>
        </p:txBody>
      </p:sp>
      <p:grpSp>
        <p:nvGrpSpPr>
          <p:cNvPr id="97" name="Group 96"/>
          <p:cNvGrpSpPr/>
          <p:nvPr/>
        </p:nvGrpSpPr>
        <p:grpSpPr>
          <a:xfrm>
            <a:off x="5481112" y="5905882"/>
            <a:ext cx="879606" cy="292651"/>
            <a:chOff x="6683468" y="5161416"/>
            <a:chExt cx="647978" cy="228324"/>
          </a:xfrm>
        </p:grpSpPr>
        <p:cxnSp>
          <p:nvCxnSpPr>
            <p:cNvPr id="98" name="Straight Connector 97"/>
            <p:cNvCxnSpPr/>
            <p:nvPr/>
          </p:nvCxnSpPr>
          <p:spPr>
            <a:xfrm rot="5400000" flipH="1" flipV="1">
              <a:off x="6944882" y="5161416"/>
              <a:ext cx="0" cy="0"/>
            </a:xfrm>
            <a:prstGeom prst="line">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rot="5400000">
              <a:off x="6898536" y="5181404"/>
              <a:ext cx="39976" cy="0"/>
            </a:xfrm>
            <a:prstGeom prst="line">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5400000" flipH="1" flipV="1">
              <a:off x="7271414" y="5161416"/>
              <a:ext cx="0" cy="0"/>
            </a:xfrm>
            <a:prstGeom prst="line">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5400000">
              <a:off x="7225069" y="5181404"/>
              <a:ext cx="39976" cy="0"/>
            </a:xfrm>
            <a:prstGeom prst="line">
              <a:avLst/>
            </a:prstGeom>
            <a:ln w="9525">
              <a:solidFill>
                <a:srgbClr val="000000"/>
              </a:solidFil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6683468" y="5212956"/>
              <a:ext cx="261393" cy="176784"/>
            </a:xfrm>
            <a:prstGeom prst="rect">
              <a:avLst/>
            </a:prstGeom>
            <a:noFill/>
          </p:spPr>
          <p:txBody>
            <a:bodyPr wrap="none" lIns="36000" tIns="36000" rIns="36000" bIns="36000" rtlCol="0">
              <a:spAutoFit/>
            </a:bodyPr>
            <a:lstStyle/>
            <a:p>
              <a:pPr marL="0" indent="0">
                <a:spcBef>
                  <a:spcPct val="0"/>
                </a:spcBef>
                <a:buNone/>
              </a:pPr>
              <a:r>
                <a:rPr lang="en-US" sz="1000">
                  <a:solidFill>
                    <a:srgbClr val="000000"/>
                  </a:solidFill>
                </a:rPr>
                <a:t>1998</a:t>
              </a:r>
            </a:p>
          </p:txBody>
        </p:sp>
        <p:sp>
          <p:nvSpPr>
            <p:cNvPr id="103" name="TextBox 102"/>
            <p:cNvSpPr txBox="1"/>
            <p:nvPr/>
          </p:nvSpPr>
          <p:spPr>
            <a:xfrm>
              <a:off x="7070053" y="5212956"/>
              <a:ext cx="261393" cy="176784"/>
            </a:xfrm>
            <a:prstGeom prst="rect">
              <a:avLst/>
            </a:prstGeom>
            <a:noFill/>
          </p:spPr>
          <p:txBody>
            <a:bodyPr wrap="none" lIns="36000" tIns="36000" rIns="36000" bIns="36000" rtlCol="0">
              <a:spAutoFit/>
            </a:bodyPr>
            <a:lstStyle/>
            <a:p>
              <a:pPr marL="0" indent="0">
                <a:spcBef>
                  <a:spcPct val="0"/>
                </a:spcBef>
                <a:buNone/>
              </a:pPr>
              <a:r>
                <a:rPr lang="en-US" sz="1000">
                  <a:solidFill>
                    <a:srgbClr val="000000"/>
                  </a:solidFill>
                </a:rPr>
                <a:t>1999</a:t>
              </a:r>
            </a:p>
          </p:txBody>
        </p:sp>
      </p:grpSp>
      <p:sp>
        <p:nvSpPr>
          <p:cNvPr id="105" name="Text Box 12"/>
          <p:cNvSpPr txBox="1">
            <a:spLocks noChangeArrowheads="1"/>
          </p:cNvSpPr>
          <p:nvPr/>
        </p:nvSpPr>
        <p:spPr bwMode="gray">
          <a:xfrm>
            <a:off x="5366812" y="6103442"/>
            <a:ext cx="865407" cy="245153"/>
          </a:xfrm>
          <a:prstGeom prst="rect">
            <a:avLst/>
          </a:prstGeom>
          <a:noFill/>
          <a:ln w="3175">
            <a:noFill/>
            <a:miter lim="800000"/>
          </a:ln>
        </p:spPr>
        <p:txBody>
          <a:bodyPr wrap="none" lIns="90381" tIns="45191" rIns="90381" bIns="45191">
            <a:spAutoFit/>
          </a:bodyPr>
          <a:lstStyle/>
          <a:p>
            <a:pPr defTabSz="904044">
              <a:buNone/>
            </a:pPr>
            <a:r>
              <a:rPr lang="en-US" sz="1000">
                <a:solidFill>
                  <a:srgbClr val="000000"/>
                </a:solidFill>
              </a:rPr>
              <a:t>(Deal close)</a:t>
            </a:r>
          </a:p>
        </p:txBody>
      </p:sp>
      <p:sp>
        <p:nvSpPr>
          <p:cNvPr id="35" name="btfpBulletedList769998"/>
          <p:cNvSpPr txBox="1"/>
          <p:nvPr>
            <p:custDataLst>
              <p:tags r:id="rId6"/>
            </p:custDataLst>
          </p:nvPr>
        </p:nvSpPr>
        <p:spPr bwMode="gray">
          <a:xfrm>
            <a:off x="12268336" y="1"/>
            <a:ext cx="2814709" cy="5689625"/>
          </a:xfrm>
          <a:prstGeom prst="rect">
            <a:avLst/>
          </a:prstGeom>
          <a:solidFill>
            <a:srgbClr val="FFFFFF"/>
          </a:solidFill>
          <a:ln w="9525" cap="flat" cmpd="sng" algn="ctr">
            <a:solidFill>
              <a:srgbClr val="5C5C5C"/>
            </a:solidFill>
            <a:prstDash val="solid"/>
            <a:round/>
            <a:headEnd type="none" w="med" len="med"/>
            <a:tailEnd type="none" w="med" len="med"/>
          </a:ln>
        </p:spPr>
        <p:txBody>
          <a:bodyPr vert="horz" wrap="square" lIns="36000" tIns="36000" rIns="36000" bIns="36000" rtlCol="0">
            <a:spAutoFit/>
          </a:bodyPr>
          <a:lstStyle/>
          <a:p>
            <a:pPr>
              <a:spcBef>
                <a:spcPts val="900"/>
              </a:spcBef>
            </a:pPr>
            <a:r>
              <a:rPr lang="en-US" sz="1400">
                <a:solidFill>
                  <a:srgbClr val="5C5C5C"/>
                </a:solidFill>
              </a:rPr>
              <a:t>Old school ‘Bain Blue’ format.  </a:t>
            </a:r>
            <a:r>
              <a:rPr lang="en-US" sz="1400" b="1">
                <a:solidFill>
                  <a:srgbClr val="5C5C5C"/>
                </a:solidFill>
              </a:rPr>
              <a:t>Generac was a leading maker of portable generator systems</a:t>
            </a:r>
            <a:r>
              <a:rPr lang="en-US" sz="1400">
                <a:solidFill>
                  <a:srgbClr val="5C5C5C"/>
                </a:solidFill>
              </a:rPr>
              <a:t>.  They had very strong revenue growth, supported by its riding the upward wave of the penetration curve.  </a:t>
            </a:r>
            <a:r>
              <a:rPr lang="en-US" sz="1400" b="1">
                <a:solidFill>
                  <a:srgbClr val="5C5C5C"/>
                </a:solidFill>
              </a:rPr>
              <a:t>By 1998, when we did our diligence, the market was roughly 40% penetrated.</a:t>
            </a:r>
            <a:r>
              <a:rPr lang="en-US" sz="1400">
                <a:solidFill>
                  <a:srgbClr val="5C5C5C"/>
                </a:solidFill>
              </a:rPr>
              <a:t>  That sounds like there is a lot of ongoing head room for growth, but given the ‘capital good / long replacement cycle’ nature of the product, it meant that we were within 1-2 years of starting to face declining sales as </a:t>
            </a:r>
            <a:r>
              <a:rPr lang="en-US" sz="1400" b="1">
                <a:solidFill>
                  <a:srgbClr val="5C5C5C"/>
                </a:solidFill>
              </a:rPr>
              <a:t>Generac crossed the 50% point on the penetration curve.</a:t>
            </a:r>
          </a:p>
          <a:p>
            <a:pPr>
              <a:spcBef>
                <a:spcPts val="900"/>
              </a:spcBef>
            </a:pPr>
            <a:r>
              <a:rPr lang="en-US" sz="1400">
                <a:solidFill>
                  <a:srgbClr val="5C5C5C"/>
                </a:solidFill>
              </a:rPr>
              <a:t>The story, unfortunately, ended worse than that – fears of Y2K drove a surge in generator sales in 1999.  That was great while it lasted …</a:t>
            </a:r>
          </a:p>
          <a:p>
            <a:pPr>
              <a:spcBef>
                <a:spcPts val="900"/>
              </a:spcBef>
            </a:pPr>
            <a:endParaRPr lang="en-US" sz="1400">
              <a:solidFill>
                <a:srgbClr val="5C5C5C"/>
              </a:solidFill>
            </a:endParaRPr>
          </a:p>
        </p:txBody>
      </p:sp>
    </p:spTree>
    <p:custDataLst>
      <p:tags r:id="rId1"/>
    </p:custDataLst>
    <p:extLst>
      <p:ext uri="{BB962C8B-B14F-4D97-AF65-F5344CB8AC3E}">
        <p14:creationId xmlns:p14="http://schemas.microsoft.com/office/powerpoint/2010/main" val="438968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btfpColumnIndicatorGroup2">
            <a:extLst>
              <a:ext uri="{FF2B5EF4-FFF2-40B4-BE49-F238E27FC236}">
                <a16:creationId xmlns:a16="http://schemas.microsoft.com/office/drawing/2014/main" id="{3224C166-93E7-4DFC-A8C9-CEB3B95C6FDF}"/>
              </a:ext>
            </a:extLst>
          </p:cNvPr>
          <p:cNvGrpSpPr/>
          <p:nvPr/>
        </p:nvGrpSpPr>
        <p:grpSpPr>
          <a:xfrm>
            <a:off x="0" y="6926580"/>
            <a:ext cx="12192000" cy="137160"/>
            <a:chOff x="0" y="6926580"/>
            <a:chExt cx="12192000" cy="137160"/>
          </a:xfrm>
        </p:grpSpPr>
        <p:sp>
          <p:nvSpPr>
            <p:cNvPr id="22" name="btfpColumnGapBlocker438843">
              <a:extLst>
                <a:ext uri="{FF2B5EF4-FFF2-40B4-BE49-F238E27FC236}">
                  <a16:creationId xmlns:a16="http://schemas.microsoft.com/office/drawing/2014/main" id="{C5B87797-98F7-48F6-B0BD-C41C7E77E09E}"/>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0" name="btfpColumnGapBlocker493212">
              <a:extLst>
                <a:ext uri="{FF2B5EF4-FFF2-40B4-BE49-F238E27FC236}">
                  <a16:creationId xmlns:a16="http://schemas.microsoft.com/office/drawing/2014/main" id="{CFEE6035-EB85-4ADB-BB16-F7DB840996DC}"/>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8" name="btfpColumnIndicator648306">
              <a:extLst>
                <a:ext uri="{FF2B5EF4-FFF2-40B4-BE49-F238E27FC236}">
                  <a16:creationId xmlns:a16="http://schemas.microsoft.com/office/drawing/2014/main" id="{5186075B-371A-4D63-BEF1-70610C905DD6}"/>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4" name="btfpColumnIndicator670179">
              <a:extLst>
                <a:ext uri="{FF2B5EF4-FFF2-40B4-BE49-F238E27FC236}">
                  <a16:creationId xmlns:a16="http://schemas.microsoft.com/office/drawing/2014/main" id="{8F20ED4D-FE2D-461F-A76B-F00E0B87DB43}"/>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3" name="btfpColumnIndicatorGroup1">
            <a:extLst>
              <a:ext uri="{FF2B5EF4-FFF2-40B4-BE49-F238E27FC236}">
                <a16:creationId xmlns:a16="http://schemas.microsoft.com/office/drawing/2014/main" id="{B3955C6B-E3D6-455A-AF24-D7B8D870F339}"/>
              </a:ext>
            </a:extLst>
          </p:cNvPr>
          <p:cNvGrpSpPr/>
          <p:nvPr/>
        </p:nvGrpSpPr>
        <p:grpSpPr>
          <a:xfrm>
            <a:off x="0" y="-205740"/>
            <a:ext cx="12192000" cy="137160"/>
            <a:chOff x="0" y="-205740"/>
            <a:chExt cx="12192000" cy="137160"/>
          </a:xfrm>
        </p:grpSpPr>
        <p:sp>
          <p:nvSpPr>
            <p:cNvPr id="21" name="btfpColumnGapBlocker692185">
              <a:extLst>
                <a:ext uri="{FF2B5EF4-FFF2-40B4-BE49-F238E27FC236}">
                  <a16:creationId xmlns:a16="http://schemas.microsoft.com/office/drawing/2014/main" id="{F324E9EA-B89C-4688-B78B-352A489BF3B6}"/>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9" name="btfpColumnGapBlocker744638">
              <a:extLst>
                <a:ext uri="{FF2B5EF4-FFF2-40B4-BE49-F238E27FC236}">
                  <a16:creationId xmlns:a16="http://schemas.microsoft.com/office/drawing/2014/main" id="{BDD75A96-188F-4EB9-A959-3FDBE332E5E4}"/>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5" name="btfpColumnIndicator164323">
              <a:extLst>
                <a:ext uri="{FF2B5EF4-FFF2-40B4-BE49-F238E27FC236}">
                  <a16:creationId xmlns:a16="http://schemas.microsoft.com/office/drawing/2014/main" id="{F9EA3AB7-B507-4D34-8CA4-B842D9A22183}"/>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3" name="btfpColumnIndicator623294">
              <a:extLst>
                <a:ext uri="{FF2B5EF4-FFF2-40B4-BE49-F238E27FC236}">
                  <a16:creationId xmlns:a16="http://schemas.microsoft.com/office/drawing/2014/main" id="{DAF938EF-5761-48BC-9C6E-B4A94871A8D5}"/>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1172363"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overall_1_131757079495537679 columns_1_131757079495397067 6_0_131757079490466034 7_0_131757079492827477 12_0_131757079494655660 17_0_132126784788293528 19_0_132126944481237919 </a:t>
            </a:r>
          </a:p>
        </p:txBody>
      </p:sp>
      <p:sp>
        <p:nvSpPr>
          <p:cNvPr id="2" name="Title 1"/>
          <p:cNvSpPr>
            <a:spLocks noGrp="1"/>
          </p:cNvSpPr>
          <p:nvPr>
            <p:ph type="title"/>
          </p:nvPr>
        </p:nvSpPr>
        <p:spPr/>
        <p:txBody>
          <a:bodyPr wrap="square"/>
          <a:lstStyle/>
          <a:p>
            <a:r>
              <a:rPr lang="en-US"/>
              <a:t>“Warning beacon” example: Misunderstanding the </a:t>
            </a:r>
            <a:r>
              <a:rPr lang="en-US" b="1"/>
              <a:t>penetration curve</a:t>
            </a:r>
            <a:r>
              <a:rPr lang="en-US"/>
              <a:t> – </a:t>
            </a:r>
            <a:br>
              <a:rPr lang="en-US" b="1"/>
            </a:br>
            <a:r>
              <a:rPr lang="en-US"/>
              <a:t>Case of </a:t>
            </a:r>
            <a:r>
              <a:rPr lang="en-US">
                <a:latin typeface="Arial" panose="020B0604020202020204" pitchFamily="34" charset="0"/>
              </a:rPr>
              <a:t>a inflating temporary mattress manufacturer in the US</a:t>
            </a:r>
            <a:endParaRPr lang="en-US" b="1"/>
          </a:p>
        </p:txBody>
      </p:sp>
      <p:grpSp>
        <p:nvGrpSpPr>
          <p:cNvPr id="6" name="btfpColumnHeaderBox529634"/>
          <p:cNvGrpSpPr/>
          <p:nvPr>
            <p:custDataLst>
              <p:tags r:id="rId2"/>
            </p:custDataLst>
          </p:nvPr>
        </p:nvGrpSpPr>
        <p:grpSpPr>
          <a:xfrm>
            <a:off x="330200" y="1276363"/>
            <a:ext cx="11531601" cy="315913"/>
            <a:chOff x="330200" y="1276363"/>
            <a:chExt cx="11531601" cy="315913"/>
          </a:xfrm>
        </p:grpSpPr>
        <p:sp>
          <p:nvSpPr>
            <p:cNvPr id="4" name="btfpColumnHeaderBoxText529634"/>
            <p:cNvSpPr txBox="1"/>
            <p:nvPr/>
          </p:nvSpPr>
          <p:spPr bwMode="gray">
            <a:xfrm>
              <a:off x="330200" y="1276363"/>
              <a:ext cx="11531601" cy="315913"/>
            </a:xfrm>
            <a:prstGeom prst="rect">
              <a:avLst/>
            </a:prstGeom>
            <a:noFill/>
          </p:spPr>
          <p:txBody>
            <a:bodyPr vert="horz" wrap="square" lIns="36036" tIns="36036" rIns="36036" bIns="36036" rtlCol="0" anchor="b">
              <a:spAutoFit/>
            </a:bodyPr>
            <a:lstStyle/>
            <a:p>
              <a:pPr marL="0" indent="0">
                <a:spcBef>
                  <a:spcPct val="0"/>
                </a:spcBef>
                <a:buNone/>
              </a:pPr>
              <a:r>
                <a:rPr lang="en-US" b="1" err="1">
                  <a:solidFill>
                    <a:srgbClr val="000000"/>
                  </a:solidFill>
                </a:rPr>
                <a:t>MattressCo had a great growth track record … could it continue?</a:t>
              </a:r>
            </a:p>
          </p:txBody>
        </p:sp>
        <p:cxnSp>
          <p:nvCxnSpPr>
            <p:cNvPr id="5" name="btfpColumnHeaderBoxLine529634"/>
            <p:cNvCxnSpPr/>
            <p:nvPr/>
          </p:nvCxnSpPr>
          <p:spPr bwMode="gray">
            <a:xfrm>
              <a:off x="330200" y="1592276"/>
              <a:ext cx="11531601"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2" name="btfpConclusionArrow593864"/>
          <p:cNvGrpSpPr/>
          <p:nvPr>
            <p:custDataLst>
              <p:tags r:id="rId3"/>
            </p:custDataLst>
          </p:nvPr>
        </p:nvGrpSpPr>
        <p:grpSpPr>
          <a:xfrm>
            <a:off x="6294326" y="4947705"/>
            <a:ext cx="5548123" cy="1551940"/>
            <a:chOff x="5024325" y="821504"/>
            <a:chExt cx="5548123" cy="1551940"/>
          </a:xfrm>
        </p:grpSpPr>
        <p:sp>
          <p:nvSpPr>
            <p:cNvPr id="8" name="btfpConclusionArrowText593864"/>
            <p:cNvSpPr txBox="1"/>
            <p:nvPr/>
          </p:nvSpPr>
          <p:spPr bwMode="gray">
            <a:xfrm>
              <a:off x="5024325" y="1181866"/>
              <a:ext cx="5548123" cy="1191578"/>
            </a:xfrm>
            <a:prstGeom prst="rect">
              <a:avLst/>
            </a:prstGeom>
            <a:noFill/>
          </p:spPr>
          <p:txBody>
            <a:bodyPr vert="horz" wrap="square" lIns="36036" tIns="36036" rIns="36036" bIns="180181" rtlCol="0" anchor="ctr">
              <a:spAutoFit/>
            </a:bodyPr>
            <a:lstStyle/>
            <a:p>
              <a:pPr marL="0" indent="0" algn="ctr">
                <a:spcBef>
                  <a:spcPct val="0"/>
                </a:spcBef>
                <a:buNone/>
              </a:pPr>
              <a:r>
                <a:rPr lang="en-US" b="1">
                  <a:solidFill>
                    <a:srgbClr val="CC0000"/>
                  </a:solidFill>
                </a:rPr>
                <a:t>LEK's client bought the company and tripped covenants.  The two funds we worked for avoided the deal and credited us for dampening their enthusiasm on what would have been a horrible investment</a:t>
              </a:r>
            </a:p>
          </p:txBody>
        </p:sp>
        <p:sp>
          <p:nvSpPr>
            <p:cNvPr id="9" name="btfpConclusionArrowPointer593864"/>
            <p:cNvSpPr/>
            <p:nvPr/>
          </p:nvSpPr>
          <p:spPr bwMode="gray">
            <a:xfrm>
              <a:off x="7365952" y="821504"/>
              <a:ext cx="864870"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a:solidFill>
                  <a:schemeClr val="tx1"/>
                </a:solidFill>
              </a:endParaRPr>
            </a:p>
          </p:txBody>
        </p:sp>
        <p:cxnSp>
          <p:nvCxnSpPr>
            <p:cNvPr id="10" name="btfpConclusionArrowLineLeft593864"/>
            <p:cNvCxnSpPr/>
            <p:nvPr/>
          </p:nvCxnSpPr>
          <p:spPr bwMode="gray">
            <a:xfrm>
              <a:off x="5024325" y="1061865"/>
              <a:ext cx="2428113"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1" name="btfpConclusionArrowLineRight593864"/>
            <p:cNvCxnSpPr/>
            <p:nvPr/>
          </p:nvCxnSpPr>
          <p:spPr bwMode="gray">
            <a:xfrm>
              <a:off x="8144334" y="1061865"/>
              <a:ext cx="2428113"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7" name="btfpBulletedList965880"/>
          <p:cNvSpPr txBox="1"/>
          <p:nvPr>
            <p:custDataLst>
              <p:tags r:id="rId4"/>
            </p:custDataLst>
          </p:nvPr>
        </p:nvSpPr>
        <p:spPr bwMode="gray">
          <a:xfrm>
            <a:off x="6294326" y="1689124"/>
            <a:ext cx="5567474" cy="3196635"/>
          </a:xfrm>
          <a:prstGeom prst="rect">
            <a:avLst/>
          </a:prstGeom>
          <a:noFill/>
        </p:spPr>
        <p:txBody>
          <a:bodyPr vert="horz" wrap="square" lIns="36000" tIns="36000" rIns="36000" bIns="36000" rtlCol="0">
            <a:spAutoFit/>
          </a:bodyPr>
          <a:lstStyle/>
          <a:p>
            <a:r>
              <a:rPr lang="en-US" b="1">
                <a:solidFill>
                  <a:srgbClr val="000000"/>
                </a:solidFill>
              </a:rPr>
              <a:t>LEK did a consumer survey</a:t>
            </a:r>
          </a:p>
          <a:p>
            <a:pPr lvl="1"/>
            <a:r>
              <a:rPr lang="en-US" b="1">
                <a:solidFill>
                  <a:srgbClr val="000000"/>
                </a:solidFill>
              </a:rPr>
              <a:t>Consumers loved it</a:t>
            </a:r>
            <a:r>
              <a:rPr lang="en-US">
                <a:solidFill>
                  <a:srgbClr val="000000"/>
                </a:solidFill>
              </a:rPr>
              <a:t>, the channel loved it</a:t>
            </a:r>
          </a:p>
          <a:p>
            <a:pPr lvl="1"/>
            <a:r>
              <a:rPr lang="en-US" b="1">
                <a:solidFill>
                  <a:srgbClr val="000000"/>
                </a:solidFill>
              </a:rPr>
              <a:t>LEK forecast continued double digit growth</a:t>
            </a:r>
            <a:endParaRPr lang="en-US">
              <a:solidFill>
                <a:srgbClr val="000000"/>
              </a:solidFill>
            </a:endParaRPr>
          </a:p>
          <a:p>
            <a:r>
              <a:rPr lang="en-US" b="1">
                <a:solidFill>
                  <a:srgbClr val="000000"/>
                </a:solidFill>
              </a:rPr>
              <a:t>Bain did a consumer survey</a:t>
            </a:r>
          </a:p>
          <a:p>
            <a:pPr lvl="1"/>
            <a:r>
              <a:rPr lang="en-US" b="1">
                <a:solidFill>
                  <a:srgbClr val="000000"/>
                </a:solidFill>
              </a:rPr>
              <a:t>Consumers loved the product </a:t>
            </a:r>
            <a:r>
              <a:rPr lang="en-US">
                <a:solidFill>
                  <a:srgbClr val="000000"/>
                </a:solidFill>
              </a:rPr>
              <a:t>in our survey too.  </a:t>
            </a:r>
            <a:r>
              <a:rPr lang="en-US" b="1">
                <a:solidFill>
                  <a:srgbClr val="000000"/>
                </a:solidFill>
              </a:rPr>
              <a:t>But …</a:t>
            </a:r>
          </a:p>
          <a:p>
            <a:pPr lvl="2"/>
            <a:r>
              <a:rPr lang="en-US">
                <a:solidFill>
                  <a:srgbClr val="000000"/>
                </a:solidFill>
              </a:rPr>
              <a:t>… they only used it 6× a year</a:t>
            </a:r>
          </a:p>
          <a:p>
            <a:pPr lvl="2"/>
            <a:r>
              <a:rPr lang="en-US">
                <a:solidFill>
                  <a:srgbClr val="000000"/>
                </a:solidFill>
              </a:rPr>
              <a:t>… they said it did not wear out</a:t>
            </a:r>
          </a:p>
          <a:p>
            <a:pPr lvl="2"/>
            <a:r>
              <a:rPr lang="en-US">
                <a:solidFill>
                  <a:srgbClr val="000000"/>
                </a:solidFill>
              </a:rPr>
              <a:t>… &lt;10% planned to buy a second mattress</a:t>
            </a:r>
          </a:p>
          <a:p>
            <a:pPr lvl="1"/>
            <a:r>
              <a:rPr lang="en-US" b="1">
                <a:solidFill>
                  <a:srgbClr val="000000"/>
                </a:solidFill>
              </a:rPr>
              <a:t>Based on our survey work, we modeled a flattening penetration curve </a:t>
            </a:r>
            <a:r>
              <a:rPr lang="en-US">
                <a:solidFill>
                  <a:srgbClr val="000000"/>
                </a:solidFill>
              </a:rPr>
              <a:t>and slowing growth (vs. LEK's forecast, which implied 43% of U.S. households would own one!)</a:t>
            </a:r>
          </a:p>
        </p:txBody>
      </p:sp>
      <p:sp>
        <p:nvSpPr>
          <p:cNvPr id="16" name="Rectangle 15" descr="Enter Chart Description Here:&#10;&#10;End of Chart Description&#10;DO NOT ALTER TEXT BELOW THIS POINT! IF YOU DO YOUR CHART WILL NOT BE EDITABLE!&#10;mkkoexcel__~~~~~~~~~~False~~False~~Falsemkko__4HooU0THZk28POP9trq+pbTvvzd/gcV8t56cq85kb3NDTsUhojRA0EsgEHHMH7oYP1SYpn09ysXVivguJdhTvfyVMsBLTGvcX7WPTor/CmV9WzVfHy8CnMUuNyY3ZV47AzayDG+gipmfRZpAjWUxkm6p95aNHC1WbVRPOYdFrYdZxyUgt2xBvuPeexFTh2dpU5+iSIIp3JKldC447C7WYx3KS66+EW2/vXs9/zVxwdvMparfp/vrcz+CMYW88ICjgw8C9mAUOnhXLs6fLOCiGTTJRok41DKyDNaxUsSuBpmNJ0qDCuxh177U9A6otzRjfvAu1alJmPBH6/DxGGnEzTJZhsnistsHryGm+kvxHHV0dumKKJdx0Q0nUab6KPDb1+qX56EBrFVuw7mvKmGg9xU9s9bZGPqmGJzvS9N02WLqbPSy1ga1XBAq5dvHyk61lUlXks69lR0Pdx4k9OfI0MWIva8OPp1X8yr68r1urCcIJr5HleVH+6VwEXpzg3ZV8ADV0LZJTi/zQo0x3XSGwawInY23gT3uRf0O4rGawo3+gibcgGCSLkMSENWooNf+81WaGXhgj154lM9/8KIeiP98XvNBLcRHOB8fYsh7jCPCm+1iiX6A/WxUK1tbsSMGeqjzSg8NY7x1odVmy0o5GrBVlExb7mlWkDSwuRMnjy2wOb5jOGg/ajwlEFBoGteO7nEoj3BH1eKwpA2rx1yKdJ5nqzxbJXXgi4rFQXBBx1cUF3qndr1No9/4FSuz/qykaoQql2OEe1L1/5/9A4FcJAp/4w3McKkew1tT1ptZzGmVe8SFnsMhRJY8RT8tGOY8tPpyIP4DPEDOLrXoN8l9XdPnvjqg4KWc8r0kqDWp+NxroSUaCeN/Hjxcac/43fBsVIUfTlITjMtsmkKE14w8WEuAiFXdyXmzPAy9+nOSqgnnJ3MhT2afhuRzWo6Y6o8JEoPT3q6I8HjX/jvl5FmnV71QaxEkEntv1bkhHlAkxPUweyE+/eN9SI6zxoEDu1pk7TpMokvpnRNCPfpIggcCk5D7RHw8coIWndtLI75KUCFujakmZnKRQMdVK6s7FZ8KT67qT9kVAE6Pk8keY0By7TLCSyGGEr+yiW1KPWBieOg7CuAkopFLw3d6BcZK+CGDoFN+jF1MvkgJUOm3T6niqQbCRRbQc1+/ksBM2j07dSv2B/eb1mCEe/u+NOmYMQ+6jWTKxQ7YHiKk8X4eEAJdd+oT3Zzz/FoHALJ+kqscCWj+x0WFIPsxbO5asV0aMA7sPy58S0NtlFcHG7iPllStlDvsp1fDLAwHC9q+plher9y8gmprbHJO9uMohBUzZQfAeXVgn2m0vwu/2yEhvyW4sRBzg5aivnL+2XAxYFR3C1VezJevgzWeIgOXIZmBOno2dYuaufPsx/7+AaulZTUb2Pem48T3EtMcoo1jRWv8wUiHkR2V1KcEUAFSoVQqCPXaT5B7muQVmqQDvM6f5zqKOC5nhVEZwkZCD/QXx7F0eu7puRhSgJE/EYBCmJ94J6Irz89PhIXHkyTKwxdk0JzPWOAyWj+E6ql6tJa9Q41fug4mJZ6cUNXwv1CvjngHGsPYOadFo/ZfpZife4SrZBx9/ZyFfLYNh787TQ40HK6xSbjauDJtHmeZO/m2knIHZvYEYW/0QC0I6SFQflo2J3PKXEguhdg2wzwVq0PegaQEWnaIuolJsqeGdo3LsdP3A8mYRmEhbLge1Y4VyDhbP1m0wkr6ywTSruEGK7P8kacOagRDU/B7zREpxPBo+dA3HSNx//PQS4bUlG0JPB006mXulYQpU2HtT6DSzWgRv7UdnqlHQ2pg8YmMw8RDr2QAZN/9gWdFLVL3Gde1bfszu+lTr45e94dMPddYWjUxelt4IOngA8L+RFrAHjQ4MUD4v1MTwhJX05Micg42iPx02PQEC4gIa114UXOOkbirP8v1YFOScyYlFN5bJ39jXYKQDmSYJ8Amq6TnOZoVTCMKsJbImpD5Usuj8a4VWYdBELOXJngr0O8mSbCSsdyShGog5lPeCRT5QHKxz64ja06Ca9rHiu7Jg50YN77hfvTJnjSY1Yr2ooQlVlM7Ah0F3WEz4ZLXMgKeaGfcwpzWA2d/yQzUK++QIgyElCfP8NpcRz/MFBIY1ra4Kcon6tASJFE6vkl9fwz/K/ChCZ4D3V0mxUrL39SIRC0NeCOhmi+sAyJPs4GMxK1eWyOvqSZ7Mj8l86rPVRiJbixJgRmUx+XW67dGFbBU3QD+xj4yn21m+wY9KWXCBZlczMPNwtvB0p/WBW6KUobPtK/JjGqMNobajlG5JiJfTyVe4wcrn8Km+9E3RJJ9zZVaHcZz2l4IVsCysbhN1K/qB5pr84yr+7OOspeuGPLrHEEPTgvvbYNNH3MH7qqgCVZgV77UfIh0Co5CSfENRZLOH8+eoeU5qHUT63ENgSwpZCQpz4GeCkkXicl1DOPPN/A4XsJ7vEW+beqhCk6FEhtj/WhhV8GGMJjmOgUs1ztuhCMMpb+7h9RUgPBCU/dBY0IryG9RTD9MGgYJb32pXVYXZzaJWoHfO/nITqoTPo68L+gNhgC4Rl/d4VI6z+aKOD332bjBci1PdLKeBnPyBClXmF3QYEbiCvpEY3+xxH6u0gGKLVVO9v9Y5B9IwYd6UlGiY50Ls0AQTEOL52SEUPi1R8FJzZM2CsMi24m0ZQnFMDxC4wtQ2dzOlTez9xek1LsL/k0BnsdbE8gK7cuKDpxKrmawg/+hrpQYP5Eh6CdTDFS3wnIGmKgb2I4MOWVW3S7ZPQgJth8yX6VICYu73mv9NJleOyqbqHqR0YhJKJU2Jyw/IPuquZ3BNDKHseHmbtE2Iu6njweBnVex20Hs4DaOBcntX1hnZnqndz82/uc9x22SM0houcZr3bpY+XADX0cbVaMyErCEykOasUtU3H7dT8PYUF0tHVHzhNfCVZgICkzS2QRYm+y8/EDP/Jm5PQyX7mhRAwZTyE8uIjV/kAPqbhtOz6AvwPUGbxo03loSo1YuIjcl9tWzIa10csF7Sb4dDBH548NDpJKBpvN3V3vdkaZVDfqmxHW5FhQNAvgrOIcEkOPSHcpZfD8AiHR1huswKq2uViEv4A0WPEuFdyc7ucuHeQ0f6/p17tCMy0zR5Q5/F3c/abN8PHzq/qF6M8xfEWWBLj4/9RsQRDLo3E2QMs8lq2Jkx1lEtPuyoc83A+Xd7gVdg47XP5VvHfzv1P0tZVxXwLvwUHjnqcGbA/xusp8h7DOgg4pgF8XVMR2BFeAxZ7Zg+5WdbomngeCtIijZylmN3uXQmWH2dCpCbETykZpfGGcCVtRLmSIbMelRYDWWAKYafIbX6zPbXLD6Yvksd/IB2n65Z4JUGqcORwH1wkXboJPIonsJzpwWrpDCTuGk5Zzpsz+E5kgKTFVYNK19vjYtRpfzoHN6Wm1XEbP4i2xlgFoyWwFC3ZBDtw+jXwE8x3BDcAsLccCLAbmPwuSgC/qautOaQHLwklu7f7Lp98P6Yd6Jp8CXtz0PWJuQJ7Ppe2UChpC751o7MipigP9F1rCKa6y+ecHjuB5T9wT4geV/VlwWIPpPuFPKxyU0yO4tFCmsaElrjW7TzS80dfdBat4TT24d3mG5hwz7rOYpd9Xn3ztH8gmPTJAK8QdMwaG/BKDHornigTmV1OLZHDVagrqLKiHuPnOg5qEdjtQLhG1tqPIEnS0PtU8DGt6Z6evQHhqx6e1szRKw4yQTCTaJYC7IrdWejA72Yzwjn3xbnFpWxNnWamSfzXORstIHVbUdEm2QJN0WSdZhSFFuIMfcj6nE5KKseXWlk8SVaAHCgLDMwdvkZReztMzCi0RDIiX2RCSTb6XkIJ7adOCa31JDnCM02xXk+DH1LIz49Xs7qXSW8VDK/8f9MrRynhxrtj7O5wE6MtGI0FYUygc5qnIEhyKnuS1QL+B5AbMjM3VqfzizX5+/R+IyVtrDobNIHFTHZ8xoBvSD0I39NILMEoTztq4cNMjBxLI7X7tfPWtpKv5E1i8coC5bnFjiLqleKbXV9pevJ7whZZwCRPQEc6Z3gBbm/9SeTgERUVPOAWMfWenDb27Jinr4in61XnDq9TahJE0p4PYKCOWGo4x+i8Y6qAwdDVg5g8jSrRlusX4QDj0IFcmjNbKLfMHTN17ca3v3OmOZZf+m6WV7yu1/z6CVSpZsdyRe09ep6Bxdu8nVcQw6cFuEqMAqo4JmqEQTh9aFHB1tzjn+to3olc2G330n0DMOTaDX0ozzbK/m7renjXntctlYd7o8cGSI1sC7PzXZPogGpO/tTtYQJ6KBtdrMjKhl/Pf0Ub+Rx6jgmaBC7amLNffZGitX1Pvo4F0Wn/vFAk47GeYs8LXpfFKOArFjA4fxDMXjy+NQBLYvLtU5BQY7+jYieOK9GRPYDZKPz3SxE/vqVSIMUbShzpNbsgIjtU3gBcMiSwgH+d6oFTJBJP5lcfxHxOzd7NeR+VbdyI/RrVySgk6JEUuJ2tZikEuRG4renmPIg94y4XUcx6Q9pvP5vp9Hi2SEUNKuh31FIgaY2gt4nTz/ODK4dY5Ovj+h/wg/nH/AIr5YOuVkcyPmKJKdnbKDfqywXWx3Q1y6Yy3DGU9Xe0gSbrehCbZP3MjsbBRWFsdV5MybfThQPfGv26zX2gtYAht+8nXQve9NX7/Cr/oXCrdF0O9CPgv2vT1v2CjX54j34nQCjJpHCSQEoKzWp2M3dUhcadCcu15xcolpuqKsNrpwMHg3HvFHSKyXVyFeif8XsvknG5YiPV+QR/yISXZM7BO/37ZcVK+zUDGh0lQYKY+7HsOUWoogchxy5jUHm8lDl/SXKCId9ER/yQBSTfiRCFu9CTZZ3vrFxzuVam7vjITa9c2F0LFCSTJ+HYfPN/LSGf3ZRhAUgz+MzxLHe5MfXLN4AsNoydhANHV/Mgk3lWgS2+nmFwFFB6eEZ3IOa3mhiMhRcJKWd4E71lzgBbKrV/anNx05tRQI+2IFQoXaTJV6I3OblpvYjfXVt2N05L3BL59pC8xM5F/t9kFiYkhUAopX0oMaD4YXPYSbBLt0r9z501eU98Kd4vJ2j4602ioUwjBS/wndcN0kVzePvfwhBE6MI0qN9GviMp8onzB5ESBJ2FJGe6yyovpbif7mXzUpsTd1FZpBP9qlFKelrhoXYPBKaL8NDzh01QJbprtRdxXEVRSsWMsHumKoUBKwSkecal9ZU3vhZQHVJEqqMVAKw01Yt/oHBNaM2Hko99gVIhE0eT6WIghF75BbGRNYw1VIQ939Pajw+FTaNv4wweU67MqDBPCVasmjLrLqv6F74q0stOk5ecbVenhdR6DkE0FoTmgwSduOFb16c0ZRPyi7vyNNtUBIgzpDWECR2DDbibcwFTckwieIAcxBUace+S4ULG10oTXEevG54VQ/JQahK2F0LFiFP2QVUcsJMc6GalOtLRHU/5XsH5TQ3Xr7kXJOv8JFN0Nd7n45eUmcniSGRT1GfCRYnFTEnAN3FcSZoCwJz8x9Exxqz3DmAe/MWwLqWwnU9w8NqEgsm5c6Qp72V0Xp6flmWxdf+1+fDgZjWVo0dC0xgg14wLyW0qM74TlWCOjrdIXnYBEyFK8C8CMOMxFN+r1lhdulrPxUb9j+hmJIToQ3OBrVh60cv9/i7KXnUoX1GjEf75W79e46NXBWJJB1Y3vC8AGun3fsxXpYLf1gWp9KTiW/P1u6+kGQyce38HAY7jCVNSSI1CsCNM97pON8ilxZHFShf8DI/UsOUwHjl9kfFw6u7/1WWNYcDgHs76qDeQys+hFgxfLZE14x64ipL/Hw6MXdUvTfXzHfgFRDyGCE58OtnyhgUR/mHEFauSb0m8+6xnNeIu8cCBT3EnN8rGwWIUCfGTVKAJqp1EfA2yukpymqxWWDksZPLArE5h9pjIthoaclu3hMdqtHcD4HYhkCDJHhFMQBgcmzfIclm6MMM3KQ3n1SsbkWvyA2H79xh36B9fiY/DRHYQQ8nCSYtFN79TiCuILHuS5Wj1lLOEfi+UJQC3F8691AwOCiY4I+pZdborK5/jxkRURJXx9K2ABaxEgQSSook3fPOJEZNSLHPexAxJYMkSWWVq6vDbNUROo8N9JDWB/lu3trh2sKZGDfiwhkBrI6sMXprIb9qhXR3yy4TLlURzT00qMhIoaarLfXhAyKOOJx8JXu8ImopmRu25Yu0e6JPCjegRV3nuP8BF/07nSNbnIJXYuiMiaIDcNr6E0h+wFRDX2CAn4acnwvQFuVQq8ukl7+rxiN/wX6Vmc2Hm/ZLN6ZmhW1Z9gGjMH3k17qjbE2PGHfXBQVFDd6rFCJhJc8A5jOhlRJk6eCJ8oNsQpt8uryGEBKdRsJ2kOIDx8dKXK/rAZMgETsqGJdQHlXw/d2Tw6is7znXk4Gbm14KK8vsje23rrAKWTROTAnzHP1RXGKKuMs2F/xAU/TOdUKh8qU1jyxZGU80nbfqzOhvpHg9xtB1z3/ODIlwqaBCLjSLmp4kp6XOgM8taLaYa8O+Wys+dJc7vf/O8kSA9g/f3Kr8QNNucOYUNDRtt8K4A2Q7ZVVJsQNLMBvXZ32KXYWI44Q2MYm++puYL0pZltmfHr1SkQtjZHiv2/AOJhnD7PndhJa7D5ybDOb3UmB98D34n1KRJ0QIMgwEod2H1gOdLnyh2y7suaZRs16EvdCPH3yFN6qlW1upCK5jLgsbsR051B9RqwgioKu44qgdeeC2L3Wa/bVSqAMk1LO+cm6ssTfOgnbqsse4DccCKqG2jAB95CrCaLWejZzyr1xNZvhw7UmMoUGX7te8AyIW4R47XwJQNvsUJCwe36DFn7dwOV16svr6ksXVimzG8lupwRU1izHNIoJishe6S+bZ83NLyF1vhtFat3FZ0TwLRGGFfaaZCFgJDn9+OjDOPoB+I6l24gUNtoBFHaZFbdTNd7Nlrvy0MdmQSY5gR97J2XUO60heGuMyjie5xJDBFylyufVCFjL5pZ4U8LCYClvBaiHR+y/645lgRj0iWPPxyLHcI8xMgjykxCsgpib2CgvInVg9OFamMjP2MT1Sqg6x5Izj/1YA87mcf/B0XAAVNze/tW6hC9pVfE0qxpVFb4Qa7hzcoMYtyx5IJYT/av/PdBeNscnkxjmcq31b7rzkfwdQ9nPsuXk45aEeuynsKnTP3CLOd3TrlPHDsM30ux98+j7evgxu9qngfvGe1sNQFQoKLE9o7Knwp6tRG//F9Fk/iUVwQFXkj+4tX5RXNGe3DzM0p77PEEg/O2h1Fg0yMAatKE3ybZvQBedIsidelO1EoIwVENy1jI1ZV/aETABEdyF1vcsrZBkOTydyIaPMXAyBlfME5wal8sa5qo9snDss7Cgf9d5XdaMqXYBVNYWfoajT1GkEY4MBmzcwNpYCnnTWXoDsYPJuTqZIK3wkoh2vBJ6p7ZSPmHltT8U3/HO1xPkwF1B690sS1EnK0uDti2+WKY/jiTBBkZpX3kFtC1PVX8v6sRUsTIW5HPkL3HUe67fkSILZd2KGpXts89pJV9rIXomrAlSpcOxQrJqCkP02geaBCkv5naIr1xLk4QNrgrEW//QHfNiQP91Hx34UY93j0vQaoDLp23tpPszw+D8MvERgkn8x2sYiwCdnStTYGDLqoHX/03iTteIfdDZ9TlfzGi6qa9EXXlIcUG8IKauuk0iDWILp9LyKXuK1ZTN2XTMqaGdw9RtHD6f+cL2rEN3fC8tb/puaM1coW1ltrSetalnEcFTx0cfcqSyrmsliduxUqMN5DmD9JD0I8y1oiTFiQQSr3lfpO3NHTaVmETT1FGHYI5Dp5eMbo7t9IFmN///3INfiROfVaINuFY2AUGfWvPeGix1gY6OBbsmUM3bQCuYMeJEfYw2HvEIAxlUXgqc51J2fX5eKrMAvmwaNqbpRmwgKy2SBHr5c9DWTREMZ0D5eKtGQ2oG60cMKRo7yDX0NgO9EvAqfo+HJk8S0vlXRoPA45N6Jg+0qf1Vz7N0+17rR73A9W97alBzoXDlKqj9+ZOshMy75dwmVC66qhQmBiBKsvM2s40u20KU7StiELZ0I3JBF5yssASpqAFrslBLxUtRwn4Vd5RluhhFmkBznz+RwFqW/iUdao9RndgIR/odCY/QwnVbo7+DqOyoPBYp2JvlbWNAdxNyKkfdPrELRI2LIzEACD/GLSrydUzXC8sIqaxLaJ+t8el0UZGUy9E+GgQiPVmbAFsiC8b748OeYpt6IEbPCU3PjYbeeG/FYv7QYK2Rjld77CuhDINQjeP7atB50g8XeHM8Rb3YHR3WtER2KU212ExjdYrmhW4v2B6zpSaCJY7pUGmhmXEeEFcSKv9epbfUcK8xSlai8rL1BZkV/uq0q3S0emqZx422gU6PNkTZDOGkdoy+ujDoktOe/J4wFW/QyJQSv25tVv/a0hXT5Bt5z5ESFN1Ou9qxnuqIX7NH9YYPi6Yh4ConGjqegsUMMqPy2E+RkZ20KokJSadr/DsRU+wdDoeUpI+iMS5Yz6fl0jY7Nq0GbjCP6Hp8pCAgJwudgEbc2n/N978xwI1xutzxSg0SE56kINHVlW3zS9E2QK7C2ExKlwBq9GE4c1CkRkUwhjJl4ZI9R1ZkloKMtAQlWP/lyXPYZiHZmtu2gkCBm94YnFgag5tZsGlIPIKRJiACHv6Ae22iv6M2Lg+6Ek1VbSb3pZelJYaN3XFMGJwL/ExpLWyVUMoWqxSzEoi0wBqvq6XtvN+gJ/4gpV+k24GzcY12nEDzt82j/1usqElzJk5zhdUR60/JCI1knbmda9lnkUavzRmPd0+kcOVfXdKvIG1VsZ6eriet8BwbYQMBJSpk+4bR2Jf1NAFNPpvKsdJvdbmLMkyqDXUL835SpFhD50tv2E3q5S3pQJMDfIsvDccu7BAohPc+CA2H6wRlfcMrUINj6FZGJxxI+1TgTi5GEY0hAOIc6mLP2o0or0/BV7+O/z5VsCb/W9jgomHMk6nK9Fj04NkeixJxVm3rUxkxNbv3YZ67QIBtGvS7FdY70GArZsDKc41bGdPDnTkp915vxaJOz4xBxlutEifE/0kJzVHWvaWYzEw/Tc8EEbSWwMZZYHd5f7kXhe6YXD4W3HPXI2Txbf/Jro+ZPXpZ61Ep2FWhvxZPE3ORjMMip5S3slNG/Qg+1w/zJup9d+Xs2KnVMkuMz14ALI3xwclubRiJ+vrI5FM2u8CWwoNnrXnRwFcvykNIUf93pbgYu4oeN3dX+CL4wHvlDPBLLHKt3vDrGc5q8tMYsAvH6Gn73DKVRAPLVJ2liZ0qbzMxoz8OKEJb6tlfC3ypurnFyXu+DiBNvzzyAeFsBX1UTZ2xquKXOhV4r4gRZ0Xw/kl8D/pbfvxmKogCxye5IDVGaXMnXQHjvK3hkPoI8dC6khhe4Dm94WleuFJSkO+qTR0yztfW5zzwK9SojscUb4gYVXd9PE52uEfxtr08/K8urZdM0qPNYMMIPfjv168DZFNuFa3c/byGCRARLK/lXl46aQB5RwB81cYxdY+uXM4xUU2qtIsg+/GStZxLqN6U7+7y/9o7Dtiz313knPaqyF1KywTpjtiWfsY7XgGxW7MUKnC/p5DXj5U09QkjuMjQDxcG1d4KnQIzbRSVRVC91fa1vLBfH3q0PACiSho9jC3G3u/1DF21YVz61KIzxeWw1V0MzTqOnb13oCPN1BpKKwujP6vYiUezeDoOqf9LgPGMyz4pWmc6l5Gw7lhTG11HlxBwmF0mwt4TRxsD8aGOza4knIM9761PlGeZI5Y9U83FCDb8djIk7LULOHymzd5wQMP6NjWaR4d9p9TZQOm4C7+E+YvejywPF3tXURu3/9FipU/GV3CIVf3JiE7RcsRAGlwlTUS7cUe7aZLteXrT3rMnmLDJiS6Lu36zSOraQvAG2k8ikrT1yKhY89eST3toRYO0X202yxcxTDnioIDfQfGoyq0j/ygTGlkdDljE3xBIb6uC2zhsgK9qC0D8A2Z+J9+OODfOnOB7yeXy/gxg+9BnG5n+LaLGccvVKPhZgBuyu5djjbaxCZMRjEcIuwUPUQH9iCpYMrK6CCc0rYBM95dqVphFo0rpf8y5M0XLNUNiIkLBiyqZS/0nAsD7wB9Mjifr1JO3DjWq6xZre6NcU0qI/rhFKpq6C8tn0UDaboYgiG7ZIvU3O15RQlNIwVV45Ta9NLzJGIZlSwXyM24cncL2RCz1yWplELj/lO94vkoqIB5CKFEW68+IGnpULaL7nUqrb17Kdb6dxgIDrMAm/Y9XFr9qPBYKmT/6VCiQNZZYdIHdzgjVupGIMGSdO5hmRodRovCK001B8opg0rveDgCp4aq+P5p7ewhSfh2h88oxD/jcIYBtghC4EOGxcPapeUjyiD7w76Cqo2hmrcYsXThpPRSqwtt0aovV9h9lcv7Eok9J+GlTxJVDo348AHtybI8+EPnUqG6rlKiQ7EjZKtXV4gXP3+KPNs4QupdojH28ZQYg+IJiYVFMLbiBmqSpz75J5Z/kS/ewepAyNN9+yYLEKVTezXoaQ4ava5xni3yqX6L2H3Iu5l8MEN2M8PBrmebCxiic30TPmXnmI6hjqoL/ZzRWZ/I+eNp2bTKebHQUeY2nMOWynBRmye4F5yppDIqcwc1c/kmSzlXnox2faaCnq1RbWdlGaLqlmQGVuJ/lD6l5LHsrnmtVoMHsJ9fowCOV4dV1WnilnaepSNBvh65lamYPutOBWf6p4LL26Ct1y6wSFwi0VRLVvGn0Jf2bO33v0bkmcmTQYGWxuV2D3O65FpfU87JTBfh79KfbwWXrWQgd+HO8DKPxkilaQADp0qwN8pODThKrG+y4vND34myQt/SWH1WblSORuFQPscHUcvnpmma7NrbuAp8basqj+EyVIcMy/wBAChYv+nHMnd7+iB3TpbIxsrLzkaeXqRgsmowA9D0OQQBz4h8swcrM3PGaec/O8C47KaOaHnyxmG9WroElUQ564n2sWyTB/Hi8d++pLUZD3Z6Y1SB61LUX9cyKiMr5j+enOQYcExlbhfisCfmJfnO1f5oB/pGg3s2yitPSm0ACS/yZ1XANIKvu5s3bO5pzMyZoBLci9QwQIeEkD+Nb0kfnYLtwxtlVc50aBHKkQnMmrsXL3jXqpTmomOpy/KXfcvnw6WI5P+oRMzH0m86183XwOO5lbkVl7rvnYwE16OMWidDjFlBft7N+CpYwijNBCorhfe++vKMhpRgngsswpyPnlSzr4xnCNYKcJ/a4V02Tm8OK7WhVwgKKozuF0B6JwLIHTrUeuNH/rMJqhiNI/it0Rcc8FDbWBBv2+UhnNTjzBS19nTuDtJKJjip7AHx2+mP7KR9DGkBmeHqiyUZ/AkvfRJvvjXGPCB1gR9HqTRbbzcfhs7pd57tf2N0zId2yWFHfIUrYBTUq9XRelLKL9hTMPS8sbWO/4moNU2U72U8m/27WYOT+/IUcEUNa712iTTb8wObQfczvG6SCMh8fXJWciyq35LbODNDKvFKRqhb3lK7zyYUQwipivJr/yzSUfibIDSoZD8Asjo5uPG5RdslNfJeFPITvz5L5d70fYiWat7AB0zQrtIOtWG5T2S77l6JIpEeDnDmoyyMS56f3zYUjVDogjy//SysIzWAwgOhBVdoowkYxzMxf5NwiF3+YS4ky+/svHoSpLQuUEIhzus5vPOCrH6ipipe5Ryh96PsKcbm/ZlEv2RATVgPo7FvyDT0AYktN04V5Int5DnluxcHZEspqdKk/ktB5EFuKBvXzpP3/Kuolp7+bscxFMDe7EfTVro2YglgeQn9vrJvLFs8YOGjlu9/ffEffds9l/xdaerKiBvyOZ+2/tL+6wHSw3CAlXwqWQA/ls1kBybmS64ArbVBpWz7DdgaurLYvvJKpuJWwL9Qjbvs6Vl7PqMK1fe6qTDilGe2eD2lJEbD+0VH0SqxQOz9OFQKBsX3k5Z/xTbRSZUgSqQ8wxmswrXueGblMvFQqL8MvFecVlvJFVyG628trp0g21QBXPKPmvv302VZVN2oiDCHzxLIr91T/6pHhXSj9Oq1TneVUMe+yqe8E2e8VEbEhSIWyGhOt9N9IUsYFaVP9fe0dNtpwEoG6HPUCpjRdB1Yi6e1yI/jqInmlg//c//10Y5pyVo1v+TEvRomHP8mTgddqd8g7dNWDZJdqZ8F7y00QNeB5fsyXq3oxLPMG+mwt0xY+hNkHc/tvfpHb0HCJKiNMa9TnF9FycQ/yt7bKVzJAA0LAiY71mWKUGzp+DSvfc/2PZecP7nf6fQvpVTflBqleydSOs3OcNHENuc8vfpO5j8pJXm28evCHLaTMERFYMYhBaiqn8k8dxS044V2W+E2tI0gYOWc4qHK+U7HkYi/BgyFnCw57zLtd0o0U1RDcEQZcT7BBjqPAEtwkPExmZZYq22IHzQk+6xTYRxuTwvedER7uvnqplBUGyc4CULFyjS8XaMQaEvuwBLfk+IxYO2DzMdXoqlC2sBhs08hlBG7Htp4V94jDEaW2eE+k+L4vna88L4OaN6G7DeucSHz1WEBm5c/Mn3/59WMpoMDGYtATtuIeKOI9L7HNKgda2z9r9HeFE+CVj7La6TW8CzjC0MREXenEJV7QF+ZXUnAlqd8JIsTh1TS+DPp9j6MNWZgvVMslxHkwp3ppO5micNSLZRM6Tx8D91qwgiKB166UZG1nR//2TCY537wvcnnLWpqXx/B76AAIIbDeYB3Atco+BFBgWFlKBbS9niR0sE+AMx3h0qB/7rqPV/lYAOedspgbslNj5S9UiwY1qIhElENbtgDWk1TkAnOWuZzJmuQiH/50dcAZtKftVIl3kEm4vZKlqmb23A0mb2ARERD0E6Po4nLKtKVeHa4gg/T5rztMY/30lBzX7/XR00w91fv7BfX1aFDDFk5gLch8k1qBnNDjdsN/zOKosI++5k/rZHF9I56UVpdHR4o41yccy/DWj2nbJTRJ2mBaRXzlZWHd0PlRA5fNRmGgYZDFPrU+EqZstHpEqKZzkOJUY+6PY/L2FTPptQHS8VyJiS7OhH1U6QC9G7P4BXwXQMvqCSw0YsXp3ThWNTCRmU0Fj6gcs84dCojUHn2XiAT4CGQQuIreO4NIkKF1g9jiiL+pDvJahEeScx5wEVV+WJ2SkLIVHCHOxUAKsnJ8FckJGYOEVeopEudLTv/C7bM/JevYYvyB4AFt+k7TClpYxvc9KR+bcozZtix4naae+2v5k2+ZdRLn1icybNJahEhSniWudyvnY6ZzF8GJTX56Dmi5eCNBNdjPZXftuL13T5sktUZRIYfdC+lIl0UDu5ss39TKwZHzn+hxR62Qj9SMt7/6OpL+aB3m41ThPNAQF8NeEKlRlHhSDcUWC0PVE+BTrVAb5ebXXyh14xoZG2wlSZjf7CW2aGI5W+NHQWoUlwS63Jg/5Cdw1QfQG8sURlsd/+GIK/flsXi0qbjj1KbUb4K2tXd7caUXrRIn/yR1PzDMbct+wSNe2NLSzjX/1tp0Q/UOeZ2Wok3yX7gsQ6941Xlv7fEWHpnqoyD30u0/fn5ZcsI3P4lHfiTw2Ih78LQBrLv37uBN9PZ7k9KKeDR+SFJ/oxHxevzqSlqyX91a4SoIQL5ItOxG82rGn42CFuoP//BdyQkRs4GJkyu0GrbD8l5Us2ZFMkZOeD+9wRougkyQvXM2qrjkvYA8Ube2D7ONqA+LcmSPQBq94FsBVGrRC4vSrMUyP3de4kaR3H23qohoCABLzKYGEoHJ62eTi3CEpI3NkENPfKSzQu4v6ji/EWmimNYNQKx+/KKM9LB7xfNYY/U3rFoyNijwEu999qbCjpa4eUZ5uCyTMciOM4YFnJVgAFUcc4arAU6bOFfO7qk4cdZOdcWL95FF+zreYy0S9c/hAda3sWG7MnDXpfdTvY2Cb1LtqeWA840DJOvWK1i4tzEAlQaEKyRbUFI60TlujINaD4NSr4XcLPt4xkU98FIBT9D7EilFX5BGkKAPy8BncQCly1k4oCpsF4XyulQgj1jioMbJtabqE0OF2okwQ8FFtcNsZDDJy3MCH5+sEj+IV3DZ6kYgyY1IIctGZ+w+KKNvQ0mGllpvYm8KzWRYoloKz0U8UmQeVuOmAi9Lq4z3uqHdMnPWnfzef9jB/qvonE81n3IYu4YVk+Qjr3/knVkXuTu9cflc9hacJsAqn1gJxrmZsonXAN5zY8qhZqCodGufEpw0FoHItv56nruDNWjzDpAzGxHEFOC5807nuuJTCk9gws/jju9DQQVM73/lGeXQ4vDjORrOsmnKrAZuyOp0whRhJT8K00IjfT5zcxsN0stEEHia7BxdwrePsEE/jyjtsvPTNzH0EznER3ofVle9J4qHVtRaRQYNbYlY9Wgg5srAvOsTm4DFXhtxFnr2eeZYISuLf4ycTRwjWiws3TUXBvYdMpeWd50U9pN9ETsKpX95LY0Xro67O//Aahs7o5pXIUu9tSAqYo+Ws4nTy94ABUtliSJLm13PW3Gy6a6nUO5zjUH93NSR+mgkRLGt0Xxo9yqGdLVWn8HZglGvPMnWoBenvjAWabvqHzNA8TnaD9udo53/MTiaK3yUgXIwSUBZjitUI5EoVoJSOYSJ5tItqTcIn2jrsuI4HGx599MdcejshrwHQj9JQSp3v/M0RlWSw7Q/R7ZVc0/B3elFYy08Z8uv68yySXTOgviTgC1qMBszGaUkRlyxy/YESQ7FaxOj/dxv3CV/D+ibN58ZATDTK7wy8FuEcHFSYHSkqnWqGEHrbjTXlQX0RN9zjzC/M1OYDeNZIeW5Z0iw4dQzoEv742tOfNhz3FmaMo6N+GM5xjhODrZxG9sH23i2bQwwx2WMpDvtfnWAQr+r3ZrIfjGvBPlAh3mbrPiwka2ruWjkZtczXfadUkxs1KWQrrzNo0uCiJK+cmdH2N8bm6IOTiuF9tW8FfM+qyBXE6xJtl0hu43kquz9uTAZHmc+hiIIlzIFR2m3HKFjZT+fYOzZyzuOALmOlJCE8QBnhOpBSmrvSYEn/x4YatsKgUI0TbaSu891jGDNi2ryYBX8CWvS36uCQKSM9fhbn5zG2KYxTvKm5Ic2B6KBr1xpGO63IC38rdCowqobY245obLXR4aEjCv6CcKZIZxBwqsVGpFKoHGuwqBrDjQbh5VrBDumrlOUfPET4NYGeA9H7JOUMkraokISd84LgPXVWxGaK0yDxZOwnOHZaDDzsWP+KTk33O0hCznp4vTsn3UmOgjmmoDwDUBFzzwUJnADbLk0KgQ0tSXukHBcberbBhUpqwMb0V/yrEtZiUQO7urQrFdM8KYhQZxbGtTMSFi0FtvUiQynun+Mm89To8C7kvZq9twKAWXgz4+b8UFJ9av+NkEv5IIK1ZJTlowxAjizzEnTgzEyNYG8CYUCgb7gf2gOo9ZZ1H09/6Nqff5RFH+fKF7YoNMYujYYQbL6FEYMNIhLepG0KXbj8jl2WEVEJA+kC36tkm64MTIffERzhXjC30NMhAvSuQmz4ebAqKb3pt1rAfP5UMIbR3HgCYxaadnDFRfnrJj0u6fPSYHF91fAUyJI3GtQfbHbO7VrCSPmMzsG00lIBF3ToLTWl+1t3B7zvgES6r9AhPqBERXOw/JIPwkZKgjFLMK5ig9gUBL26wrDPSTVfqypaRVPxPFgII5wJC6ep2MGE7ZhOsHyIGuaemAr3fZLbqvQtpInirLU8YQMsoW2h8FKa2bPm9smIRMz46nTULFI0+/YtboIwivNHVBR+pHpR+d2FEuZMyB+xbSQBkxY2Tz2GE0Hm8TwOSaVi9TE+w15FvLZ9wDEOmBKaDauV1aa0HevNs73ohL8ObbNQOpKg13Kda+iv9KOnqYRuWP+QF9fOzVlsp11hs0x+jycnDeHXDnA3xsVHpt6zf2YMu69pTQyJCTQJ1MSqVIPeAYd5Pr1aYZhe6DgDCnXR41Z9LEQ6z18eYQAyotIOmgI+fMVQ+Mz+uFQZqTTrvgylSpPRkOnJmknMZPWpWVxSyDRLdVlZauwTRm9coOOMRdgUDDaWhPip+F3GuHMXB5rcIljfQv6fZKnu46wveakplX2OLzc+AufSgnpf3AkY7UuMd+j6mgXVLub7LZLix9L0LKkYW3j7/Z+an26/edLHI/A2BVQ4Hr/DkhSxgbNfhr42croo8aPGPvF27NRVguRbPttBpIop3UiCTrOqGzm4uOmrCLDfSn+PDjjwugVwZBDwA/m2qUxjutKD9yyUYqNkR2DJr91fdojCYU5mCZMyVtnm206tuw0Vyes9DYXapdDbzedsF7T0XNRtD3MLJWB27bbAIlAeHtsz04ahFl660xCJAnx64E8Uon2YY+ZPcJOcxw0hg23NQbRCrE6lxxEGM5MikXScw1+8dZfcjtIQQwAIBNz/hp8Jm1i9ymotzVx6skYA6ZUiJLToO6HXrof+Tl4b8duSWgqgb5anIixs6Uy675xrJAFVpieEfInGLiwMMb3N9qqqUWlZMvW1SEL5QDzl5keKdObcRUL43awHm4+rpjUXAdq4D1jqoFztqDjPI8mRYlj72ryeI8v07ejeQc2m+XF23aD03sPqsaMof4BOy1jyg2pvnXOFVfSxBjoNUTVST7M0iQJqmxV6D48m7LsDR1kddxfl2D0L27GUPS5nr6Sk3tq5kECCtlWbrrnU7R7A3jEngpYJa77Zl6Whb9XvYlA8HszPso1iqp3v1ql0toXlPcSVfgm+h6xPQ6KDyuVxJbEcwrDEGCvaUJ+duzg8KrnN/lLl0iVDOHR3XCfrpvXzvIOA4FlpGYTouv9V3NqhPgBYQ5nw5odIbNOdAq3GJBInRYt/ZFW7uWF2gQbL5ecpu7C1UY842NTBs2bd56YCQyFQeMNHx3mBT/HaVFiLv9xUxMJhum7iR1CwPW5B1KpFr26XMLdygPrDk5oXVF381Ib7qxOq5hu6a8LJERfuUwIZyMkE6Bs7/cFoDl1ePVMxVTRU4H52sl6LuK5u3TN5zaGfKKqtkWK3GNm0aKaSUETtRSLFM1XxM53Bz642dzgwVRm93LPROXrxlwbVcmHGXqN/ZPJ+JZED+ibesyS/ZHeNNkpAkBWXiOFR+BVAMrkOD9YN4Zu6ZX6cGvBWexMuoMxkpaZsA8X+t2zWxBQMwv9Sq3EfjkhEkG+GJH21Kg9GKIZVFBVtknoc/H2ENEZj7WK8OTVR1sBEmOM5FnYnC/gDF8ZyjFoEXlfNpTJtFo6mhuFLDuYcL1GRC8hjFRS+nz18OYHAY7Xwo4SLRLXfm02WHoFF493t8Fw27y9cDTLJSd/2wvLHpiHGG2zqvVHZ0hNEZROfOSDFNrv30Hpi0fKHsslwBljtzsDINYgQ8s2Cn1z4MSNBsHx40wRRKdjuu1EWkIC+XQ+aEkMaQi5nxcWs/4BbdOKkcgUcyzy3w8697woeL6RErEazORvc1DGRts+ASqxFG+DkWmu+D2OZhMNL/ThjN3VBv1Dj9o7yZbApmzvmqKTwIuL3Nae5QAmsw28xBZ2BKe3HcuiYv26jYwYP172WQF0FFMecVGz79Qrb7tPYWSU4yDgCYY1+GPbzISe2/nZhvs4WPL+rBtF1ek9Up4NUWD4ZKC3MwLoJZ7DdSQUoyizUL1TC55MyqFmictyGOSAao7ddgggAc/+3aP1rIhMzJShQFVF5+fhIOJwAIddVBhrX1hWzDI5D0ZqdNdIWRchohAvm8pvfYWsW+Jp1qILoaeAlUSwhAEqsw/gDRIpY32YstmOMowrGQaugji+AR9GQg3yDU5RTAli3UkUgSkAuHezwdyak+OvSlNYgZM2ZT6Lyxi0lHT1oBV2NVMV0Ncbp0HlHxdtdw5mx09X0BVzPcru7eUCHBIjSX7jqiLRI34uVqvBfyByxCGM7QOg76+guqzIz2cWVGj1jblxi0K37AytoAmhNHq/bTkbLo1j/cKJe2OpxpUVIJHRpD3QgDpK8X/7hVMGBI7Hxq6shnkbtXtqyCGn/4A4RDZC1Vvlyzqp4l3JPDGoplr1TnnDpCfhlDohQ9aITMFsU5b/Nm+wEj/WQ0zZ6bMFzdNBWtF2ZkjetmwLIeRyKBEudwDBNUP6NoyArCpV8DRgIVp5lrPQ4Lh4a8oiqdKyg+fFnH6U3AM2Z1IPK+0/T3pswbPxsKGtxAcq0FS07PLYiVLjxN2VFYG9mQungTms13BQ5vpKpwgse8pdgJGRIG6HO0rxPKL9j6eQQ1+PDuhLd4rEZd3aFlz8ztojmmSdawo3b9cDV1tUr1/RhsnrtnkFSnY4MRjhivofeCFDX368yN30JCsHoqFn5EkTFxjYSLITxmc8z4KVYNU6ukvpkIMEXWQI652Zwbj60+vg4wuXxL6sGZaWw5yobjsAJCC1oI9ddja9oAuOyyeafRMmHqTe2W8lmRg3BbzF0rIivnKMRUJGPt/3dP+5wXfttaIJ6sJkXyV78BzycbPd69XpvrCB25FBqh2s4k5F3zg5Tod5rdVOUZWOOdRrY0tmtj+ycN7hxaMymq06kf9Fbk7bPi78d0Kwuui/qhiDIS3oO4FtO3yq158SFb5c46XPrP6w/C1d+BCTZrDUJfLdGcDuNZ7YJz6VUIfGR1BFx/Qa485gxBdiEAeqYBF62m1gA2McmQROKPUjQJ9YCbdBmbRI453rtBuHaVykXCa/wwJ56dclyFy6DIPJBG0rVHHNLYzHI4y1slEyVn99RHTeTuSjIMOdgIPlNB5SmyFNXy/J0JGH3Z9dKoVff7Y1ua4iqtXSHoeRPfoQm9MXnXi+h3igMC+8I0nKgaqUrmDPuHmrQcrh56huEWr81IHbE6h7aedvcuBF9es79FLe7bq5KJ8TwLygyu+OOl6KbTEeFEsCHMswQQGEdXP6VwG7jnMbgQnBNcLWtjx2NeHUXQZw/e4O6pUJ+NGgsgLuqcjsCGfJUMVc/ZKjY7qMtPkdHxS5WrTAkSWmTsHcBmWJrFjiDZgHx69cDDhbq8ne4Wof2mbqergxsFQS7e+2nW9Rh1Rkz7hNkxqeguhvDCjkZVIGQmw+qeMhSggp78qKS4IlEZ0Es0gCE4FuRkUlW9HD9xrWl9c2TIl0+k+2pDqy2qpEIDjupyytDBY7gnDvH3nAswsKvaJ9AH1U6Ogz8v9KoobYF0sDjnnGf0mjron125MqCAwA4FZCkZE8llhX9oPR+fuXDOjwf6PqFjNhPY6P5OwJRdzzpYcYpA8U5vuEzRW4mzxWtUILRj4kzfZUCLqjWQLvpSzZ7vl3m/MhRdWwGKEvYYt3onufIA79H8G1BdgXwuYP0yAnL4y8Z1lv/dyUEMjbH+/S0tnL0VGFB5x/te/ECWIbrMBnbkmg3S2SFquIjDd/MduP99nSK6v8/GwmpBKceYLXoR9/cisgrQ95gD9HsoustPFwcGIprGYHBRI+BZfzYD7Cm0v7xoT5sem8RKM48ZSqd+nfqctDY/WFssYRZmaGoz2S/o/DEWQLWI5tiuTl+Uo83VgbgHZKRqDMkO0ghay5nET4JhTJTnc1+YQD9j2k/t73tmAuj5bLejSVhF3WtaTTQJOewnxXbV5grdFA6tWcbojEU7l74eG8WUCi6OuBN6R9H0Bw448OyHP1ksrTKMXlK2peY1PnU12urVmP+m0b88WHppXJqTYp5aVePnaFcnSX7JnqnEKyiW2DlKcDZTVb/gh0vnlp4vBpwYS+pS/Zbg6Guh4xxVqd9EYB9mR6U/+oOJyiYlLvUPk/PyW0RNQ9//cRo5p91g74O25WVjA1jc8sapHn8UDOJK7kHOXq5ObF5a09ivB1Zf5RklNZVtirb6JJg1czF4vJ51zOP4YPRsX0PXq6kCfXo7mNeGAyEk3axKbgqr2xfgzG1RpEj+cwnL1nWI0E/TFvFD35xkf/nxxXWg6wFatmroohYyDTgTfy7cTt9ndKHKRd1s23QyonfWH3HB/ZD5HAo1fF5OrDwxjLtCimknaKh2vvrcIa0eom5tczji/MlGHFKqRqfF6rwSgK06jyHzlB1A0sxUrgTE0xxb9XHtQD3GLDAaPbD+4aUbn/oLHW+UA25emb8Veuz1y5eAiN8N12HXbcaQw33i2KuetI39yaB0ZrDuGS/085yA8bAL71O71cMYMrMNYY9+98iGvfxQcGBGSQrfV0828q+gluNtb1UiPs/OJ6Wz9DDtudBGODQmsBHYDvja1LCG+fV40sHrWCYGULWyxVMbH2Ne7CYvawZ68i5yVZihzWelDr0Rb3snaD06sUHdSOW9WVnBDM/pFb/chwcwlvJfORy6qKTKmwrX5NjsauSy+/HBDYJuQAwRqqa1zP6Fidz/AGhcL4bCIwzkncjowoJQJ9s3RH9er0D4OTNYEcaViYOO4VpEGSZVMBg6TXi0poA8PVOcmOXWsafPTmaaV5mxe+lFSBnqn57tImJqR9hoAG+u3HXZLde4+Geqk0Ft8AMT6c80jFqGsPvrl4erO3afmM1hB56eH7xc4yKr6NjrGpkkgbEZWgHP3InSVEKJA3EQecs9mmEMkP8ZW7OyYbYyFRcHNIVeWoh674Ec9pD/oWSHyL2Y5sMuqRAmMmRC/S/ojmlFrXeczFzAR6JJAIuNVrTz5ehp56Td9SEyGLOWEmh7XYkixocbJyzmLai+CI1KUqXtmd3ZzO5rFLfzemAfS1TQFVgQlKrb75KU+MVvJmRi6/2vnRnw3OTNermyhWcuIhHvZuN9tjKKduWXwaFIkoNvKNQBNelEeLtedAdIF7sLTs5HJ+3k+rPhXsIdlrzWQbXx9OC2mIUeN2JK1u6WsA4r013XpG2nYWx31J6yPDux//k6OeblQ+PIq7qkj4iJQEiVciq096Z9Rd9Qloi3fRtXxPhPQNBbiaZYExFEY3ztXFqxOzs6JMCopj3qgHXxDuzRtTmHKrzFedNFJsmIBsRO9NQKyGfMkdkVv3XDTxG8xF4nkYRwkqQS6g2NgAOzur+vfZsyPUQyFF3Rl/d3OcrF32oMeQT4Q0sq+GAU3DMjQu4sjdCVquh1wCn6/448XRUxK2ytzLGZ7fKv8J0ROziA9W7QRbANfHQe3WYVGdov0Hk1NSmFiqaHJaZBXBSS3U88C1AG1erbV8LbNkbqxCuqE9GwLBqrKNmkNELjvmqD1ISBy9Ej3TPv+qDlTlQZCdUliKpX8fFkWd6B6z8JD43zKwqEK3cUTc4VAA9LQSOgqJNATIMWGXpSHJ83GfDD1uSwAkScMg8jmLQS9jvfHAHOZzQDqvN8ytTV/nnPpe5yeP3flg/FhKBl0MGLAbfHQYXypgTKggjP/aSKkE3x9GruYunoSQ5sGKRAvXBT03O2gLi7YXFdPayzbJ0WQy759AqBU2e1z/hw6C5aeNjxOb8p0bpaoLSWPlSUiUrTTw+aItR51p6MCyuzj0cGqmVPvsjPUqQ77NrxZeuonUJ/LYTrP0KGthlLiBNV3CE6GZCqH/2l7FqRRU6xDN4t+jzVVl8hYlJuaRLUDFksu1OXMaXF6m9ET39oCWMKiqOi5wC36SYQ1SUI7r2wiFY45CIPwDhyvTlLZcu4xUjvX+kjoanwAqsj7i+fWPuctMSO/J1C7CfaLC3RODndMbu8fIKvV7FpphMzYxee4UHHt69M9VBZIK/8hHJtU7CCKiDb6oj0CSh4JBTl4RjRWMKP93x2bJmFO25I5V1mepwa1zy5N82EHO/GEQhphi0CLXCDZoOn0jxOw3/xiU5jAMtrjNVlMWGJlNSZgJ+QaIlLpOqkpBeP90OHwq8YHAs/hoHyt7mHyAmxEtQoXnMEERzWqmwpFTphcMuPySZelMRvQYPxnqry47lf7kpL6ksR7dohNSEHOzdcnSpYtktinuAsyuHbxUsxxZx4ADLEp1t8Z+IeNaZTK5yAy3D5RR4wRTcZNxrzBPm122lDnPRbulJQG7eav/khr/OkHYxycbAdctIlZh1x+WpHyBxieRmBOYKkNwgGh7c8u3WWc6p1Y5lUJi5oqTfHdLr8eUnl1uYIU9xRocbiKakbvb3/wBhRcJe/EW0N7oG7qdNjPQobURk4JP/AV/F7j8X4OKQf6BNLfKDXqf34e8k+gkJ8oSriwrR2UAMOaOIKFAMk0dt7o4qkmHE0yrMY40biuQAeST9K/YPAwFixV49n5PH70P6nIP4rRAURjFCMhTJnQRUidbzkSOLsBlI+KQEhUrdW/mJ+JNINfsLOfijzD2Ag8KTwPYM7qxlkvpYDOCByQIn9ENtSeG734wk3pjcUYp4EQEjf3Q6NrR1qrTyOgZ9n6LwWADC8mtXJOo6QHQ/3I1bfyJ9tK3cIKFXbkiAFS9HkO8iF1nU9O6geam7T4YwDmeOi1CN8Czk/hva6UZTqboefaTV37L3i1tV2OHJre2nZYQ9Q4LOJMdhl7hullqhqSLsP4i1iRR7CPGbEqMzrjXm354ZqGnpaftCQsJOASz3FTAUNsWY4FCJK1+Zp1wAxFKTy8QCR97Lu31JTz4h4AJUkhUMVZ5HT0m4IYQwb+4hbV750+ucdcg9OjxgPrR6J+mZW/e0JDVp/HiiMc92NuQ0LneBb+lQkHWrJ2eTQljgk9Y4TQcDxBsnxAlWHeMgg4X2pyAhiIEBupsJxcIxU28Yt5E3IsPwX6vrc41S6HOKYlNaOR173bUMgfTZHJMrilk2uQykzP+IBf2nulDngXYDTJua3a9lf9uftu9/HDuXS8/QBh0e/ErWf27jIuLGqz9mb2p8q1hkartprdvBPV4JCpuwmi4lFb8cfMKVavB+J1ukd+g9sAvYF0Hlr1Ac7yKKyvYzQKJZPalasaEyofHJBmkrofAsPZejXaE1sZWVnQpC+epYLABVink2Z1D13dJjUWbFO+4j6F2XVgBb4X88WEp8iMNAxtzF9IuarwByNs7PDuhg83UmrcAgGpzVPDJhIERKAtu2jjYMJDDEZPMmYSPI6HeRQ5Hp7DJZcPskLUC4I2l1Fk9NriVmDycx/OKkI+dYFLqCJwvC43b8apbgjJh9I20gCWqmLD+m2mrLJ6ZwrgJGqO/USG01ZWZSsSzu44a2paG1bF1cGFMlb0ji1ZvJDQaXT5dbosGe34jNbHC709evoMv0XWoErPxM1E7DBGx6Eq6MYiKTCSznpjQ2cIWAGy66UApO5XspXrdmxENvCyU3Ga9VDKqa0c6GSB7awx0DAP8Ec2cgMHnGCE0SgxX1cU/VBOLv1Yb0FfSvYIHrXwI9xUUvJkMafbasPc23tzJrOvZf0p37ajS8qiftvYf7TsF8du6dFY+DdNolXFViF0jnTQRB/KNMCtYvAyaYdmgABFsavYSVa9j+kaWU0SvVfTTHsCBXp40gL4JMTXGrwe4EN6gPSwR2xHRX5DFrYbne3RLJT72eo+jMr/Rr9tz01J+sd/3iqlgodeTIv4DNFCjX9cumGiA+sesIUtLw87sTvtl19tNf8w9heo66OV0/NdO7AJ87FnKLbdIlQi2MR+7dvhSdRSVRZcLHYR6Vtps105668DVa5Yrxc0MyMjSI7goHqHmYhfHaJV13TJ3V/4GP6gYKdom0NN7hUE2wrBvpS0JWJFJiBQZpOF1+UTN4aPmzKbU8p8DOEp3xK693NCMT3rL+N0Ce5HRuov+2mbWdseGjtWSdLp0kRE3EbgZWpWrHm7UR2h9IX6Ezmb/kvf4sPw7jcGje9be3oWgg6V6Wg80hqj3RBaJEig95NcmBG56REDKvGWIKGvRCU9wCwDzNQDH+f/68BMlfFZR62Bz3BK572GRP6JU+RstsLEmLqDO8J4ISdYOgKGWlr8/HlUaEpK+iy3hko5YFZytdWV7PtTtoDejn22r2Ch2w3/kCMWidrlt1G1BnhWYCNHHnY04qPOq3SoQtbIMEPzwBdmhbT/HhOAtkD+7VYSw+OQafNAJIFZJpcycXSaHUMtsfXjorbDC4GkQVEsVTZ+dKYt4+MZljKY36P5lRH86LcydzlO1pnk01P5mQ8drqpBBpOBNKvRzhqZ/9ZrsBUs7EDSvsimFBtH5A/2ppUULSxBQMwFbvSkVjw57FB8LVt8rnZnlcXa5Br7TI3U8/NoPfI/2pjh9rGtoLpGz6Y2qix9u4MGtjmzTeGZqHDItjQ0DRzxZReiiSz6BMJsXEmXhynBlLl9VYE9du4zVluoKB3jrM6vYWsR9wY/jnTBPJcupZrZNIyQnWELz8+NIMdGjqvktv447KmHSdDHcC0Inj6PsvTaeT2pWtaUXA6/jgyojaPribfWcGbnsNUY1RjiIYwdrcRKyzsP9iD3KDV+cPYu3J9eRVWsJknAX/7WKudCRyuy636M+nHCm1+0xnsg6h/dbd7bRFRvUZsuSAFyVJjkNGN0vaXM/oOQS7BfLX4jberWEHJamAv4LtewU6xcbQMR5yyYmtod3o6j+GstD7DR74W7iVBPC8nG80JdpvMk3LAeeFr2FiQQlI+AvhqatBHQ/E3mcvmKX7FhyzGShHg22pbVrR023YvTuO0mYzC31DvjrKqvJhFtXD3/nVIPNi+U1MHCdP3OZ1LihoVMc6Tatc+9p+FdWJXVYCImdHa5du936GqfE8yxXyXO2OLcbtBwV5boeUdsxq/0iQmXAtSBtVb3tvvbVIun5hn26pzbG/oa5TL2lRe5zygCQVEBBa4nUN2lIA/0PujOqP0CHL6+rDcP6pYYc3s5Fi7PaQVizP5Jw1HQFDiYJe7p4gmISTWSK6LLb1YRal7JVGrLvKPP0i7aGO58lynU8sOk1g+o+wGl0vKPFnkOKuJ4rLKCKoJj0C9JZWexDxQviHbpXQiPOrUTX6Bfey5Q2wbfvAnEN7ob+erBKeIHPMoQdx5Ll4GbaF35HqcyhL8weFjEyNJq+NmulwQoKQatGm5o1lklWeVpluJkvr4wRLr1wvWG4DY66P0ash1qgcSMw3p1pBf5AykT1Bri/gZjaEqkNEPy8TIG41IeCAi1RKVRZzd2PAN9FsTTlOWSDruaC6uW7PEXVy5uMO/l3fR1UrTqT7ciB4R0xaRYpLhf25HPSzMeocIizbCfrNKG+wqYDMdRZjs9BaHa21m2IJkq8lsB1hK2EDzRQFfk7Tf7XdHsX7CjTHRqtFJ7LTali6kS2KRAwi/j88d5Ddq+s8KYR6TUZwXkNmT5ELKd+qevPaCpL+oVMV2TdFg0wmQy5CWvj7Ru6MN6Vfvuu/dV3GswTzGoUUWY0G27wDOEF6+cfnZfZ4PUZJAYKxcL6A3YumD2dep5RDmK99prgh/5eVi/qrFzvU2dKG+WBtZHI64E+9P9DtzEiWBzDvNswKGJYslfn0ZOJNFAWdR5fXvT0RgmHAKRNsMhpMEF88/la7nuJ10iw5rrrcJ8PkWT/JjZ+659WdSXJ1gWjdujEa5qSbYjY6YROMh91T8e6Q+DwPi/FOy9tubtzjyrB9GAUsB5rp6JcYy/tot3loHjXbI/lVz2ONWtm0E/XYbTSkZ+VKgUVJJwWGoyd2ETnIKOObhmm0zbUIuw/tOHWsHWVIpJxLUeK5BVnUMXfsOv9DzlMCH+uyagDkm2FQ/mq154AM3F8nMiy0KfIh6lJV/9oyk4arLpplKcKvLBpmXkSQifUwtjsmN23QLzzttul1xuIuJQRkd+BN5i1TksGdUpThH0UVJxdQNAxiYF2LG9oDz1h6Ij7GrhYPbiGCkPa8rylgL4wRoVuZy8MyaYBD2yxLsJFe7HRsBbXB67iaCPVnv20a/WXrBAaXzG2qGGI8I29kJXbY61Xq7xKXigRTevrkEHc9e6J15jIvSmOaSmXmSaPQUTD9Hgo0O/mwWUggcQju3xgA337jbvN4Lt7JWUrroayec8gD0NSfeuVgLwfnX9gWo5ObolSx8cuWoYvvLUxiilAslN3/quxGqJVkrMdLGMMYUQOekSuD73KeF7C1Q8VxGatn+ZT6P0fvSFnLgwop+7cTPGD4I5ybiY1RovDcFDfRcRoWK1YaopcVXx2KleQEIAGRFveoO0gGzr0mOHqTYagkadsKaYzcSkbBt+7zSuaRknvZRXvwuDAGvRgUkMmIf2JrPUOr9X9i7NqTiedMIPfx2owaAG0O19pkhZnjxyazmqGvgQEM1M9OzFyrRywaH1hPvpYouaxp2sy/3bmhfWgAZB9TqYLFSVX4RqeHHEy+TR4OvBeVhWWo1Zv23lRb79sjkoxFATdjwJfdJhuzhTRgD9nBdZQZB8fMFav+ko9H44Dc+eCsftZ7nDZzX7pjCeo8K4UUhLek/G/LW8fmqyQolq/6kcHdGM5+XhNkHKm9z7hdzeP5TBjAnXNgzJmimVog/h+04ElRHx1lew78762WSKSKPk6+cj3vvpZPYlVAOqPf8c6PY0iTDGEtrI4Up0eUY+iwDyNuS77zYVsWYbHjRm2dynmNANw+uN7a0DNSrsA247AjW72ngPxnN3DgD6zuICwZX/akoNuKbzPUAw+blfSrpmYulDXvJHUFj6N+t8rPcrYUzA/tm9iTOCKON8exPR4DAxsr7Bue4z7TSo/pUqq6KYr/piXeg8ZB8qrRCHOQZlkCr20rVEyawxfSsRXY2hYZJVUvA+mB39/NqLdIrv9tAeBrv0jSsHY2gKm1dQf6pYK8cXt3PcG6tDm1s+91tfsWwto35WP4hpKMCKSprIhM/GdTFSWJNXoaHwWvgTE7GECsMZjoX//x+jrXmnRs4cOGxyjZ0pwUC41IeTzL2OL6LAXlMMlTOP2oVULGYuU70Z/3+iT6dwYLeUWPNK52f4q1ZahUE8edmji5/CLQS3Ikle0ZevWIIuZkuaPCjsTrRGfjX8vVtX3CEA0Zm17L1LwI+yh9HconyPHzSrGZHlomCwSyHGqxD3XcR//bkZkZsTbgmXIjlGl+M0r2+2VOKL0W+WJdHmc2fiUyqu4qI0k7IXoyw17Tu2vSY3FMOLcPWyR7OMtDvEog897t7v1fI8PDOzQgGk/M6RwMyDMxYeGNQF1/dIBzzXJWnv7xV6Y+P79eDjc9nERUs1gGWxmLqOJgmiK5/7r8FZlN5C7ijysN+OTiUd4PFddCEEDXbqqI3+WETDTP3I2weNm2wYA788zr+sd8B/zygJg+lAVg+kTkOiBsu+ffU3duI4bPR2949xh7//Qzv+h/WRmqqUIbzCSDe6ImrX/BSmt2HEWUHf7d9RnfIOGpbHqpBQsprUjm1x/zzAU4JhODQcaygLFDVmquNhCCWRMRkdFxbZtiN+J6AeC+LthKucqTBgaRjoESAD1+cBNNF5koBLkJkOAXfKFDpZvVSMUudB5uwQqMkAGUlfwtnIkftA7IooqURVux/F6oj902u6lCEq0IHFMM/TU30TRYLDTqmblQTuLVidbcDMTySzzbTDoZe+eco3L27gR58+uUXv1p8B5xACHLCt3gfmhD9Jz0d5lZQzQcyirXesNHkSLsu49XUGosGfJT/P/6C0rO8JT2UK8UqLK21SJBZtuny1WrcbAEU8dfXF88pEiT6W5cEBg8WHsPWzqUJt4HxtAXATN/TPhBXJssF2kNBVXbHZndADYjjgkVWbfu+RcwhWKGsgjQgFsnZxLAMMfw2dBlAPJ5usI15xbpU7Jz6RnK+eosgjslDSHbd5YpBiUqJqFjuAvfabTg7QOi3NcxgciOS1fA1Qe5ppoT7md3oOHrffAhagghCaIxsoVFsHoSP6/1CBwGwwSwpmRjEfpQfEQGNMxKsryG2A8WMx5CmDYaAnyT+FABaTnfO2BByCvj1nd8vMLSjeek6XUr3SAE00p6r5og2WC1270jvO0iimn8eZxZbXZYLcoxMGLKHwYghf6YWlxrGv/StYGjmMvMgyDXXKC7IcdZFHgvnN1ZfQsiPBF+RlpAKaWt0ztsod7Jh5VOxDl62ELAM4LBoCijjRgpKHr2ynWIVi2ntqnpiHFd8nI8krhydVACSwBoGvZF01V0fdhLsAJcEOY2FvnRmRjk9g3XsfYJfND3aUcVZFjCaEtFxTB6wD8WXcEP1tlHIp03ecmS1AxUhqqm1e0rgiLKVkFjkrno2oVjGFEHHYwgK5Tl+fWVIyb4MK1Tp4iU7DIF41RLFlBaOTsPopNFkImHmXF9nIYiIJSdESRe7sg9rp4NL336W3bCf3ZNuFdwuLZDvfX5r+jw+wybLuemMpLvTR0fpxTudryDtyWPsYicQuNxioZleKT1INQt9ZObS/4yFepBCmITv35Ht4x3hDNfIPRY654RZFW8RRptXvoF8YDAA3t8AKQHIDGNy+ATtNIhn41uCWjPrYeIVfmCS3Cv2crupB3YJ68PkASCTP17BM2dE0XNSVHxiq/uZwORMw4nl5VV6CB3hovH7q82HsKpOtjeFBm6B1I7XzciPbFnt1iGZ/ByKbKXFo3/pw//KqcHuZlZqk5F3Az75ItwrWN6WCRmxuIbGpfyasQApD5u0ZsKGc4xJKXRIZHkHXcrCoWgiL+stCQRJaBUgn+zEdRuPC2ZMguVicChxrY6Qi2MvOGEzwEyW+6nuuZImzm3MBlqKSijM23GwMjFudOUvZexCQU/KQXasWRElQhJ3JQPsjGgcindamnYJiWTUJOY9eSA1DYS+MiWroIm+PnQbly57ksj/qke9+0v7UZ4TEDrPiiCrc6BeHHjDqFEk15bE5avjI0JFoi0tTLIhvgtj1NlqDV/L/xIEZpX/kMi2Ap2L6blao8VJVWYoxE6PqF8NsPsNhLyqItIsaz6SpIJXiWO4k62DHLKcB6lrRIMhVCTJaC4vSFZEE4z6eNaG/PHp3ggVIUbC3H+Vw4wvzD1usnUw+yCRS3NRJosZHD+Mh9KFMH+yb0vRwlNhCRBc7rmf+G7TYifbQbDIyvIcwuGl07e1dmQ/YczicDYflzcQ1bMsKBRpjnKTFlstld2lPOm1PdPux/VQLgVEfcdV390UX6PWpimmGpV8YzzT+mg94bLy1bwpRtq/snsAVibmNw+22leP9qVsL7NXEY4kPKIYjL42obYbRNf4XERxpSuDCHBmVYTZYinb0wFMhqXVU1fa83SFzw4f3BdOvw12t/CBFdw81XsXHYpstwrFhp9GiPMsncpX8y3lCCWRXauOODfBBLIKH2VGy+2eS7QF1rIrLqjnE0BZYJ5iqajwr0UurYYab27iLQqiU2jJ1vlLSt2fgp3Q2yytFaQjqg9/O0AqOUqt04rjh7U0J6zd6eDXU+blSLoY1fbGKdwII/yXoAoheCudUZMsBe3ZzhkwZFgiqxV1jxi9W3/v1Xo3df//XNI8eqdhonON5lje2Us+YukyuoBVsHB2VM/lx1Wn5xMLLml/BIq0rAEk9lIkQtHoMED7vxD1l8iuM+kpGG5Z2a2t+ssNYMyFB748pAEwUXDp5FRAz1TYgn8K4IzYIWaIgn1ncmPI3ByTQOJQFBo1Hd/PGksWcGt0RpJ1pAlplR8Qct8scgupdaibM+oq1I532IiGyuyq348pVjiU3zSgyDG08f1hqsOUoOE2Qdu6yBBpHQP2vtNnNUuDWoA34wQLhoGH07+2csQzgOzXqPaSOOv1l1WTGmRGS+bo7A5corHFvqWxS9NEbkxv9mkIb3H4RX9KUagVYhbwwug0G15yeJEipQ5QQMK2+9WHr5x2/98SSOQwrrZr8UfrQRBJ4w5tIkoexsoCU6yiDlxBe/MjqfGLVjpRI15n2aqAnOS9rO8/DWmAaCy/jKlFBy9eW4/4XzJd7YbKXjK9tcSYlUj6rVdppRXHpH1eeatlSoCsrbF3PI9joGY6vbxAJuQ6xYJaeTVceqgiNBlbuU4zj4Ojj4Oon6xzNZk9mSnGlfVSp4tDXOzMSM+tYvtc7jkUeh3dyJvRUBYVTQa8FiBtLU33xj164NH8RwE4chiXKtw6IT0YHX404tdt1vS+GhR2075KLAwNsdqGyQMJh+7du5fctxFCbDUwtLOyqQK0kB1cWnRctEuJEPrTTgE1XZYEGkDVQMcbjPpWGttaxJCI8uXTWZaqgFMU/+pIccVb/W/6QR7fdJqqJjDZ5/tmmm7iNnEenW/1redbuTUeEH35s/s7SAPZF7o1A+hEv3pPzZwi++s/OgpgtijobEtLP4E0E1qTDqpyMXF6vHLJBP7wvoIL7ri1VtdRHlc6zKEMJDldcso9je7r1usdGMSFtgEtPhFX+x3AI1j4z5iGJdQi0aVxrfCP+sTlc+dqYzLO838uVFsl+Cb6exnX5qKrqDY2YtDC5FO5Kxva6UdKOPFUAZ0d2DFA9ZXxNz5CulLbTffM2T4GvtMUCfasGC/Czr4A9nZBBQCF/yuOiBrg99KL/7uyg/H/S5yIMOLQ+Be8Wr0BJN7KsTeTN36Vk/2LEgFESy6nsfaxq9LALEikU2oeb4QdnKWrFK/mZGBe2RoGQIBnq20LLBYf1Ai98GHZvW1evq/cyV3lYjwr50q11conXyEYqWA24krOxKvG9txp2i8hYtHEmObwTH2rrmw0DjL/ZDYB5qxllqag5EAMtgcckF9y+HmSMjBYCBHPHfhuBBbEC0B65snlQDkI6SIg6O4cDFLg1P6kIzRfoDQCZVObza9KpTW7zBdop6F6ix1diCzpz6FPQDPCigRfCK2+8wWUQtoW8hxwGL+P8w4CHij6sq35h+XzYH+jAvcCunqjOIoKvF2mK89QHxvs+Lm3dobkJkKQ2wUAhP+uV2M5EjIKBwUODDMxtd4djkOVHtM9ASs3zHSsPwcpwmYY1Wv7Ldj8S8rmAUBKK4N1qaMZeg0asjYZn9KQjuSYmKAVlifa7q5uu2fHjsh8FFUPfpp2xzCVi+zdpbL+z9CW+O2QUBIhb4+FIWse/TjS953gENDaovn742t7S65BXotfHI6O8NPjQNeAijw/ta8QqBUh5K454dZ574sNMAe8Ubz8+lWyIerBuTdKqBsmTY85unLtOuNaNhgAd3H0ikts+8EwUZoXpQdQKO0yqiHZDaDCM3rNq3os2dxPklb4v2gl247kL0tctD5iit3ihMYn2dmPWqmGzc0qxc94yUjVNeJcIB5wy5k9UMNTyiv6w2J23pm3x7qgNdbGip0y/4UvjpyS0yO/J4nEHpQ6ZjvjFcwEqDjyRJQdJtoFd36xUFFf5aEuTf+hAOuupbp/IJfqEDF1fpB1cbfMmy8Dw9BWpQ0UtrocDkKEL/sTKrwzfcZh9QD4Bo0RiFzir35Du9NRtH3kwcC53+Kjj+eQuH/1ZJDZJtrOkrGL4X3yiuiey6vIcdNTrWdn4yPGZduaqJJtznhNiKg7Jr40IQxg5S1dXakQXNwevVMiNAUbQB+LO/RNdc87qFgEjkvK3Yh7KFAyBkB/3KMZ7KoPnMS4NrWeG1+ogMNnjAXsqZdICC2Wwzc9T7V+uAanq6uvHAEJNRVF69lHsJJD4wYeRqwD7Z0gyVdu/Tt97SEKJV9WRBJjRfjaUzo96Y+uDr1fSwoSHWtq3A5fEXBDbY0kbXP6u30yH9QDNRJE+yC+s6IwcMXMczj6EeQXrCPH/DxLLa3wN7R2VEcRDzAwhUdhPGEHCwOQ/DD6MfmWAOyLHpFWJ4qDNrckOkjfKdhNT4Y6wKj+M3E0axrbYWjTCEQzySz9nVpDRr8J4kZomSbF10evci20KyprIyFkEINi4wjHs8mmHmGW7sqcyH3x6e1SGx459XhTLZEWbvO5JDAwF3ZPRPTcIg0g5Z2gFamoPj8xW4TdDly7atFjDMkQTBJ4ej6vxO7iZBs4p5qzEdfgBlDAXe6iCDfH+K5O4U+6E8jbza5r83B3vjQ1CM1Fz++SWBlq/lzy0TaoxlLx3z1RudXYsCSCfR4dHwEfDbAi6b12YD6jiTIOPfj/4MmeBSPZrQjxSSq9nAX7pdAdgXhYmLCm3pcNYCSpo42puB3zEZKeELMaiiM7qfSkvordxuM/hGszBrBwmty5fdrlbIegZxQY7g6TIN+SiEwiCjDRQDdNV15K1Vv4+KH1R5Xm3gdE2oMGhOGwuTY/m15/G5kFxbjAHqPRRcc6Re6KaaAwPAva6QPRgs6QHpZc//NmB2vvxyhs3nSy0I14/ZtFsr24vzoq1CD3H+DlQTvVZMzBZFh0xGX4L9kCF33LJP5o540pmMNNIQbCCuBapPBov8zjI8b82FfPaR8pNzL2vln/LGuLJd2Xj1qL5HCyGHWNCu2pec/Bl/4pmlxk482wAESH9F+a2ei2ozuDzbGSIF2oqXCtPK7tkghFrn0R+kAJ/3oeZpIG5Ct5syx0SgWeh3IgYf1RMlnVRUt3HwOIxp72uKqPI+06860pNQZu62YSQtK6KJBkkHA6/0rWsfdDZHm5iVuFFQLcjqXoghtCRAXT5uFSdHfTrkXCtklS/QDRH2g/2anV7L5a0nrFDuxnabuc2yUKB0NSGzLq1UWEI4Wj+KCO3auVLuReYcf6UsxdQmKt60xLlmdB0OCowT8HiBYp5TbaQ+M9F9Q396rwkPwPRS3slQsHNosTNB/6OxIq3NNR1oEKCZBeeJTW6Fq1rIeuUl9UFgYizmqIqKyW9gaYxunT5k5YwnGSbnRsK9YgCskDf+31tQsJngVGaWPj6IaDQ61XzhDEx2DltGGf69CBNeobKdSUGQI3GoptcqSV0K9DS1P9rQ9o6nm6GEMKIkzTHdC7UjToGjBoKM9xWu7GgmqA+xnqKjAX8kS35lyGyzzeLhlsSeJM6ZNSD9JVYFEBSJThhZ1kpIMNUJ5Pph+5FlOmUHXU6b73ax4QkP4ZPcAEI5noERaobhCVFD4HVhIYdu1KWCTvCN7pU40gJpcuUgxnuATQE9NAksXYt1QModfoSWdbRthkAGtTBOLyF6Eagv8r3ekyCKx3oIcibHghx4uC/WwMvVOto7/FaqtnV65OjQ9WjG3ROcT4fv//TCsKwAxZhTln3tvc3+geg7E0XzqskM7AcggH+iaHxl1HMQWzuRkhPN7aumyZx0gGg1iss4JWX//yWNYDBrw+w1h8I4R/1KHRp8ZXBrgx9EOLl1+/CDlV92QjKQkgnZliV/A1Ou5Tq7ezGyN/PZfeBEk+NQ87b9QcQrVbglZtmYREd2PyRModjz+ObfnCm59ZD1uUQDd4Ep03r5L1OmBCBR5SetfrcihV3FB4t5b1wHLzSzmQDNB2Z3I3VuWgLQ22BRCadAHaEpgbxmlc2jCb09cFiihQgUp4dnM28mqRxdFkwJaQtCAUl39CA4NviT6RG4RcLTtkg05bByrAiE0vv+a/3cvIpDhK3J18237BFWFbiKFAHOSsFAkuYq1l+HzY9Rocscw42DbBoMRxCybqoOl6PwApYKHO6qyyfbF2hrndoFB536cgjQjkII86n906glqBHXgvkibS7jebyg6WB90vkN9q/MkmA1yWDZ+G+yizd1iVbHp6U9pHl7Yye37BDPwNfZL01z+36WpVMeMc6RR8CjDoqOT0n5WJbBztWjN0qRDqLqoU8aWLMkIRvny3tDJlR68W7Dy1+wAfjc8ZKbiCS8ikOmQMw3MylL5YT4XXgC4XSY/ZJENTMLSOEeW4/8Z5GhGI8HiM8EBU3kNvuibLiBkquaLHeCpS9s6ZdEQOWkFgWFGb0M6VAbEKFoGGUZF6b87sgvQBJ7Z+aaGiwM3KS5NCckj8ovnAAO13G+uru8ZU3/18gW2SRBYcZMXKZV2iERb4h3r9ydJzqpOF+rMN4lV4rr3mXYUahRe18Q8bzzaac/T0LwOLCLjpFdvwE7LCjWAb4C4Ew5oPVz3DHmYZhCJ9gWXcylEykXWDr+isAKCqMxsjz6bHt3zSoZzrw26+9YvqxW4HBACHcigiBBOXOdNTlv7MYKY5jZw5U68TcXBFiD02fibet/DbTUi7qxmDZzJsTy8RY1K/2EK6XX8I3N0ck3RKC226Imr/uQuXmbbbQK0pH0VjYz4mLrsaRXEZW2GFqVTnPf3ZsL+9l2Sv5T9BKYdpv4enY0mvmAztothJfBmsGIsAmrXAhRbsdvexF3fhj5A29/fCHg+i7g43e+eehemqtKkYKcuS2TcXmQ/ZkB7DpUvPrQD1iOwPWaEJVvMVIgwNc7Y+Om6zsIH4WsNyXv18AcZXcTt+iTvFPHm/MwcTJCPc43LzF77jtW46vdIp8EAcFlZKiZBNZTAwJnshrsiU0IKAAfJXSIMXZn1tBgrQFCHsQQTE/cx/VxmXvjJZsc07ioNMzMWIXrvqoJJbOqmJ5hbrT2VfqYQqtbC5pXTq1O0pC1gMRv22bJOPySMKKo+3V3o1o2KazWMZj6cmKy0bpj322CaNHkeIHajYh1+oE4d/JXAcVUVxIghRhD80w2uIc1GNsvCrFB93lnmmSGF3kFeb8pfCnJ/rxv4/B7CgVpdGPaMpq4N/QkEm17hCQxoXN9sTJT3rzx0oFtiwDFnuW9khCs99a2hujA1lVrglHxLhI7HvXWaz4eY7RoqkJmKgdBOmAHO53Lmlbtn6/AnnwT7zXZyLgEqiyRh8lNWqMhY4Kxr3oJ9vDvOt7FmdMvwI1YQuobp2j2SJIVQxE5osIyWMS8ZGo7OcyawTP+VTMs7CSKwmIGFGTrsmifTXELO1gm8baX4PtoZSAqYJQ9XQS8TFpxfjWRuxLnQlB7XUucuFlHI6eJc8yvY99a6jDyHxKrOTbDwmxWiqT/PilpyklKehidiab9S/ZgVNcx5CKiH3Em6J5tIF36cUoyo3RoSy/MaNBw" title="Mekko Graphics Chart"/>
          <p:cNvSpPr>
            <a:spLocks noChangeAspect="1"/>
          </p:cNvSpPr>
          <p:nvPr>
            <p:custDataLst>
              <p:tags r:id="rId5"/>
            </p:custDataLst>
          </p:nvPr>
        </p:nvSpPr>
        <p:spPr bwMode="gray">
          <a:xfrm>
            <a:off x="355601" y="1642472"/>
            <a:ext cx="5959363" cy="4944066"/>
          </a:xfrm>
          <a:prstGeom prst="rect">
            <a:avLst/>
          </a:prstGeom>
          <a:blipFill>
            <a:blip r:embed="rId9"/>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17" name="btfpBulletedList769998"/>
          <p:cNvSpPr txBox="1"/>
          <p:nvPr>
            <p:custDataLst>
              <p:tags r:id="rId6"/>
            </p:custDataLst>
          </p:nvPr>
        </p:nvSpPr>
        <p:spPr bwMode="gray">
          <a:xfrm>
            <a:off x="12268336" y="1"/>
            <a:ext cx="5841864" cy="6682205"/>
          </a:xfrm>
          <a:prstGeom prst="rect">
            <a:avLst/>
          </a:prstGeom>
          <a:solidFill>
            <a:srgbClr val="FFFFFF"/>
          </a:solidFill>
          <a:ln w="9525" cap="flat" cmpd="sng" algn="ctr">
            <a:solidFill>
              <a:srgbClr val="5C5C5C"/>
            </a:solidFill>
            <a:prstDash val="solid"/>
            <a:round/>
            <a:headEnd type="none" w="med" len="med"/>
            <a:tailEnd type="none" w="med" len="med"/>
          </a:ln>
        </p:spPr>
        <p:txBody>
          <a:bodyPr vert="horz" wrap="square" lIns="36000" tIns="36000" rIns="36000" bIns="36000" rtlCol="0">
            <a:spAutoFit/>
          </a:bodyPr>
          <a:lstStyle/>
          <a:p>
            <a:pPr>
              <a:spcBef>
                <a:spcPts val="900"/>
              </a:spcBef>
            </a:pPr>
            <a:r>
              <a:rPr lang="en-US" sz="1400">
                <a:solidFill>
                  <a:srgbClr val="5C5C5C"/>
                </a:solidFill>
              </a:rPr>
              <a:t>Bain received more inquires on this deal than almost any other.  </a:t>
            </a:r>
            <a:r>
              <a:rPr lang="en-US" sz="1400" b="1" err="1">
                <a:solidFill>
                  <a:srgbClr val="5C5C5C"/>
                </a:solidFill>
              </a:rPr>
              <a:t>MattressCo made rapidly inflating temporary mattresses </a:t>
            </a:r>
            <a:r>
              <a:rPr lang="en-US" sz="1400">
                <a:solidFill>
                  <a:srgbClr val="5C5C5C"/>
                </a:solidFill>
              </a:rPr>
              <a:t>and every private equity fund in New York was populated by young folks who lived in small apartments and swore by the product.</a:t>
            </a:r>
          </a:p>
          <a:p>
            <a:pPr>
              <a:spcBef>
                <a:spcPts val="900"/>
              </a:spcBef>
            </a:pPr>
            <a:r>
              <a:rPr lang="en-US" sz="1400" b="1" err="1">
                <a:solidFill>
                  <a:srgbClr val="5C5C5C"/>
                </a:solidFill>
              </a:rPr>
              <a:t>MattressCo was growing double digits</a:t>
            </a:r>
            <a:r>
              <a:rPr lang="en-US" sz="1400">
                <a:solidFill>
                  <a:srgbClr val="5C5C5C"/>
                </a:solidFill>
              </a:rPr>
              <a:t>.  The channel loved it.  Product went from infomercials to Brookstone to department stores. Department store distribution was nascent at time of sale.  The company was suggesting that the roll out of department stores was going to lead to continued double digit growth over the lifetime of the deal</a:t>
            </a:r>
          </a:p>
          <a:p>
            <a:pPr>
              <a:spcBef>
                <a:spcPts val="900"/>
              </a:spcBef>
            </a:pPr>
            <a:r>
              <a:rPr lang="en-US" sz="1400" b="1">
                <a:solidFill>
                  <a:srgbClr val="5C5C5C"/>
                </a:solidFill>
              </a:rPr>
              <a:t>LEK did the diligence</a:t>
            </a:r>
            <a:r>
              <a:rPr lang="en-US" sz="1400">
                <a:solidFill>
                  <a:srgbClr val="5C5C5C"/>
                </a:solidFill>
              </a:rPr>
              <a:t>.  They did a consumer survey.  Consumers loved it.  They did channel checks.  The channel loved it.  They </a:t>
            </a:r>
            <a:r>
              <a:rPr lang="en-US" sz="1400" b="1">
                <a:solidFill>
                  <a:srgbClr val="5C5C5C"/>
                </a:solidFill>
              </a:rPr>
              <a:t>forecast continued double digit growth.  </a:t>
            </a:r>
          </a:p>
          <a:p>
            <a:pPr>
              <a:spcBef>
                <a:spcPts val="900"/>
              </a:spcBef>
            </a:pPr>
            <a:r>
              <a:rPr lang="en-US" sz="1400" b="1">
                <a:solidFill>
                  <a:srgbClr val="5C5C5C"/>
                </a:solidFill>
              </a:rPr>
              <a:t>Bain did the diligence</a:t>
            </a:r>
            <a:r>
              <a:rPr lang="en-US" sz="1400">
                <a:solidFill>
                  <a:srgbClr val="5C5C5C"/>
                </a:solidFill>
              </a:rPr>
              <a:t>.  We did a consumer survey as well.  Consumers loved the product in our survey as well.  We also found out that they used the product on average six times a year.  The product did not wear out (had a seven year useful life) and </a:t>
            </a:r>
            <a:r>
              <a:rPr lang="en-US" sz="1400" b="1">
                <a:solidFill>
                  <a:srgbClr val="5C5C5C"/>
                </a:solidFill>
              </a:rPr>
              <a:t>less</a:t>
            </a:r>
            <a:r>
              <a:rPr lang="en-US" sz="1400">
                <a:solidFill>
                  <a:srgbClr val="5C5C5C"/>
                </a:solidFill>
              </a:rPr>
              <a:t> </a:t>
            </a:r>
            <a:r>
              <a:rPr lang="en-US" sz="1400" b="1">
                <a:solidFill>
                  <a:srgbClr val="5C5C5C"/>
                </a:solidFill>
              </a:rPr>
              <a:t>than</a:t>
            </a:r>
            <a:r>
              <a:rPr lang="en-US" sz="1400">
                <a:solidFill>
                  <a:srgbClr val="5C5C5C"/>
                </a:solidFill>
              </a:rPr>
              <a:t> </a:t>
            </a:r>
            <a:r>
              <a:rPr lang="en-US" sz="1400" b="1">
                <a:solidFill>
                  <a:srgbClr val="5C5C5C"/>
                </a:solidFill>
              </a:rPr>
              <a:t>ten percent of folks were going to buy a second MattressCo mattress</a:t>
            </a:r>
            <a:r>
              <a:rPr lang="en-US" sz="1400">
                <a:solidFill>
                  <a:srgbClr val="5C5C5C"/>
                </a:solidFill>
              </a:rPr>
              <a:t>.</a:t>
            </a:r>
          </a:p>
          <a:p>
            <a:pPr>
              <a:spcBef>
                <a:spcPts val="900"/>
              </a:spcBef>
            </a:pPr>
            <a:r>
              <a:rPr lang="en-US" sz="1400" b="1">
                <a:solidFill>
                  <a:srgbClr val="5C5C5C"/>
                </a:solidFill>
              </a:rPr>
              <a:t>Based on our survey work, we saw the company blowing through the midpoint on the S-curve in 18 months. </a:t>
            </a:r>
            <a:r>
              <a:rPr lang="en-US" sz="1400">
                <a:solidFill>
                  <a:srgbClr val="5C5C5C"/>
                </a:solidFill>
              </a:rPr>
              <a:t> LEK’s forecast implied that &gt;40% of US households were going to have a rapidly inflating temporary mattress manufactured by MattressCo and costing over $100.</a:t>
            </a:r>
          </a:p>
          <a:p>
            <a:pPr>
              <a:spcBef>
                <a:spcPts val="900"/>
              </a:spcBef>
            </a:pPr>
            <a:r>
              <a:rPr lang="en-US" sz="1400" b="1" err="1">
                <a:solidFill>
                  <a:srgbClr val="5C5C5C"/>
                </a:solidFill>
              </a:rPr>
              <a:t>Investcorp </a:t>
            </a:r>
            <a:r>
              <a:rPr lang="en-US" sz="1400" b="1">
                <a:solidFill>
                  <a:srgbClr val="5C5C5C"/>
                </a:solidFill>
              </a:rPr>
              <a:t>bought the company </a:t>
            </a:r>
            <a:r>
              <a:rPr lang="en-US" sz="1400">
                <a:solidFill>
                  <a:srgbClr val="5C5C5C"/>
                </a:solidFill>
              </a:rPr>
              <a:t>and tripped covenants.  </a:t>
            </a:r>
            <a:br>
              <a:rPr lang="en-US" sz="1400">
                <a:solidFill>
                  <a:srgbClr val="5C5C5C"/>
                </a:solidFill>
              </a:rPr>
            </a:br>
            <a:r>
              <a:rPr lang="en-US" sz="1400" b="1">
                <a:solidFill>
                  <a:srgbClr val="5C5C5C"/>
                </a:solidFill>
              </a:rPr>
              <a:t>The two funds we worked for avoided the deal and credited us for dampening their enthusiasm </a:t>
            </a:r>
            <a:r>
              <a:rPr lang="en-US" sz="1400">
                <a:solidFill>
                  <a:srgbClr val="5C5C5C"/>
                </a:solidFill>
              </a:rPr>
              <a:t>on what would have been a horrible investment.</a:t>
            </a:r>
          </a:p>
        </p:txBody>
      </p:sp>
    </p:spTree>
    <p:custDataLst>
      <p:tags r:id="rId1"/>
    </p:custDataLst>
    <p:extLst>
      <p:ext uri="{BB962C8B-B14F-4D97-AF65-F5344CB8AC3E}">
        <p14:creationId xmlns:p14="http://schemas.microsoft.com/office/powerpoint/2010/main" val="3940609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btfpColumnIndicatorGroup2">
            <a:extLst>
              <a:ext uri="{FF2B5EF4-FFF2-40B4-BE49-F238E27FC236}">
                <a16:creationId xmlns:a16="http://schemas.microsoft.com/office/drawing/2014/main" id="{FAFF6F5D-378B-494E-9543-3E6EA5DD9833}"/>
              </a:ext>
            </a:extLst>
          </p:cNvPr>
          <p:cNvGrpSpPr/>
          <p:nvPr/>
        </p:nvGrpSpPr>
        <p:grpSpPr>
          <a:xfrm>
            <a:off x="0" y="6926580"/>
            <a:ext cx="12192000" cy="137160"/>
            <a:chOff x="0" y="6926580"/>
            <a:chExt cx="12192000" cy="137160"/>
          </a:xfrm>
        </p:grpSpPr>
        <p:sp>
          <p:nvSpPr>
            <p:cNvPr id="45" name="btfpColumnGapBlocker187561">
              <a:extLst>
                <a:ext uri="{FF2B5EF4-FFF2-40B4-BE49-F238E27FC236}">
                  <a16:creationId xmlns:a16="http://schemas.microsoft.com/office/drawing/2014/main" id="{C213611F-E88E-489A-B715-9C3F6014C637}"/>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43" name="btfpColumnGapBlocker622624">
              <a:extLst>
                <a:ext uri="{FF2B5EF4-FFF2-40B4-BE49-F238E27FC236}">
                  <a16:creationId xmlns:a16="http://schemas.microsoft.com/office/drawing/2014/main" id="{F26B8241-8C61-403F-9164-B60DE99B57A4}"/>
                </a:ext>
              </a:extLst>
            </p:cNvPr>
            <p:cNvSpPr/>
            <p:nvPr/>
          </p:nvSpPr>
          <p:spPr bwMode="gray">
            <a:xfrm>
              <a:off x="9447371"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1" name="btfpColumnIndicator920479">
              <a:extLst>
                <a:ext uri="{FF2B5EF4-FFF2-40B4-BE49-F238E27FC236}">
                  <a16:creationId xmlns:a16="http://schemas.microsoft.com/office/drawing/2014/main" id="{E4B96935-4D10-4D1A-8A8B-A94F459E7D78}"/>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9" name="btfpColumnIndicator841629">
              <a:extLst>
                <a:ext uri="{FF2B5EF4-FFF2-40B4-BE49-F238E27FC236}">
                  <a16:creationId xmlns:a16="http://schemas.microsoft.com/office/drawing/2014/main" id="{C67C2863-4906-4F8D-A521-7973EC4D03C6}"/>
                </a:ext>
              </a:extLst>
            </p:cNvPr>
            <p:cNvCxnSpPr/>
            <p:nvPr/>
          </p:nvCxnSpPr>
          <p:spPr bwMode="gray">
            <a:xfrm flipV="1">
              <a:off x="998791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7" name="btfpColumnGapBlocker353031">
              <a:extLst>
                <a:ext uri="{FF2B5EF4-FFF2-40B4-BE49-F238E27FC236}">
                  <a16:creationId xmlns:a16="http://schemas.microsoft.com/office/drawing/2014/main" id="{44381A7C-582A-4F87-99F9-9DFDFA4A2FE2}"/>
                </a:ext>
              </a:extLst>
            </p:cNvPr>
            <p:cNvSpPr/>
            <p:nvPr/>
          </p:nvSpPr>
          <p:spPr bwMode="gray">
            <a:xfrm>
              <a:off x="7032943"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5" name="btfpColumnIndicator198469">
              <a:extLst>
                <a:ext uri="{FF2B5EF4-FFF2-40B4-BE49-F238E27FC236}">
                  <a16:creationId xmlns:a16="http://schemas.microsoft.com/office/drawing/2014/main" id="{F9FBFE3D-FE26-4F8C-898F-4A64B80CD3E6}"/>
                </a:ext>
              </a:extLst>
            </p:cNvPr>
            <p:cNvCxnSpPr/>
            <p:nvPr/>
          </p:nvCxnSpPr>
          <p:spPr bwMode="gray">
            <a:xfrm flipV="1">
              <a:off x="9447371"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3" name="btfpColumnIndicator983597">
              <a:extLst>
                <a:ext uri="{FF2B5EF4-FFF2-40B4-BE49-F238E27FC236}">
                  <a16:creationId xmlns:a16="http://schemas.microsoft.com/office/drawing/2014/main" id="{261F4CA9-9113-4D29-9FA1-3199FEB84958}"/>
                </a:ext>
              </a:extLst>
            </p:cNvPr>
            <p:cNvCxnSpPr/>
            <p:nvPr/>
          </p:nvCxnSpPr>
          <p:spPr bwMode="gray">
            <a:xfrm flipV="1">
              <a:off x="7573487"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1" name="btfpColumnGapBlocker396659">
              <a:extLst>
                <a:ext uri="{FF2B5EF4-FFF2-40B4-BE49-F238E27FC236}">
                  <a16:creationId xmlns:a16="http://schemas.microsoft.com/office/drawing/2014/main" id="{48799F46-9491-4F13-AC2C-215A0E415AE1}"/>
                </a:ext>
              </a:extLst>
            </p:cNvPr>
            <p:cNvSpPr/>
            <p:nvPr/>
          </p:nvSpPr>
          <p:spPr bwMode="gray">
            <a:xfrm>
              <a:off x="461851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9" name="btfpColumnIndicator494790">
              <a:extLst>
                <a:ext uri="{FF2B5EF4-FFF2-40B4-BE49-F238E27FC236}">
                  <a16:creationId xmlns:a16="http://schemas.microsoft.com/office/drawing/2014/main" id="{538E4179-0F95-4421-9F70-DC7454CD75B3}"/>
                </a:ext>
              </a:extLst>
            </p:cNvPr>
            <p:cNvCxnSpPr/>
            <p:nvPr/>
          </p:nvCxnSpPr>
          <p:spPr bwMode="gray">
            <a:xfrm flipV="1">
              <a:off x="7032943"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7" name="btfpColumnIndicator182580">
              <a:extLst>
                <a:ext uri="{FF2B5EF4-FFF2-40B4-BE49-F238E27FC236}">
                  <a16:creationId xmlns:a16="http://schemas.microsoft.com/office/drawing/2014/main" id="{0C18F20B-B0C0-43E0-AF80-10000E437EE3}"/>
                </a:ext>
              </a:extLst>
            </p:cNvPr>
            <p:cNvCxnSpPr/>
            <p:nvPr/>
          </p:nvCxnSpPr>
          <p:spPr bwMode="gray">
            <a:xfrm flipV="1">
              <a:off x="515905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5" name="btfpColumnGapBlocker619358">
              <a:extLst>
                <a:ext uri="{FF2B5EF4-FFF2-40B4-BE49-F238E27FC236}">
                  <a16:creationId xmlns:a16="http://schemas.microsoft.com/office/drawing/2014/main" id="{B408890C-891A-4431-92B8-07A61AF1DC08}"/>
                </a:ext>
              </a:extLst>
            </p:cNvPr>
            <p:cNvSpPr/>
            <p:nvPr/>
          </p:nvSpPr>
          <p:spPr bwMode="gray">
            <a:xfrm>
              <a:off x="2204085"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3" name="btfpColumnIndicator390256">
              <a:extLst>
                <a:ext uri="{FF2B5EF4-FFF2-40B4-BE49-F238E27FC236}">
                  <a16:creationId xmlns:a16="http://schemas.microsoft.com/office/drawing/2014/main" id="{0E5F0DF3-6CDE-4FB1-9B9F-503412D5A0B2}"/>
                </a:ext>
              </a:extLst>
            </p:cNvPr>
            <p:cNvCxnSpPr/>
            <p:nvPr/>
          </p:nvCxnSpPr>
          <p:spPr bwMode="gray">
            <a:xfrm flipV="1">
              <a:off x="461851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1" name="btfpColumnIndicator847825">
              <a:extLst>
                <a:ext uri="{FF2B5EF4-FFF2-40B4-BE49-F238E27FC236}">
                  <a16:creationId xmlns:a16="http://schemas.microsoft.com/office/drawing/2014/main" id="{1ED68E88-DB2E-4A97-AD5C-6F33453E847A}"/>
                </a:ext>
              </a:extLst>
            </p:cNvPr>
            <p:cNvCxnSpPr/>
            <p:nvPr/>
          </p:nvCxnSpPr>
          <p:spPr bwMode="gray">
            <a:xfrm flipV="1">
              <a:off x="2744629"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8" name="btfpColumnGapBlocker126558">
              <a:extLst>
                <a:ext uri="{FF2B5EF4-FFF2-40B4-BE49-F238E27FC236}">
                  <a16:creationId xmlns:a16="http://schemas.microsoft.com/office/drawing/2014/main" id="{5FF1C4D3-6A45-446C-8FA7-9F6F8B0B10A5}"/>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2" name="btfpColumnIndicator819567">
              <a:extLst>
                <a:ext uri="{FF2B5EF4-FFF2-40B4-BE49-F238E27FC236}">
                  <a16:creationId xmlns:a16="http://schemas.microsoft.com/office/drawing/2014/main" id="{58E4D8FA-4947-440D-880D-8C92316F7AEB}"/>
                </a:ext>
              </a:extLst>
            </p:cNvPr>
            <p:cNvCxnSpPr/>
            <p:nvPr/>
          </p:nvCxnSpPr>
          <p:spPr bwMode="gray">
            <a:xfrm flipV="1">
              <a:off x="220408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9" name="btfpColumnIndicator258715">
              <a:extLst>
                <a:ext uri="{FF2B5EF4-FFF2-40B4-BE49-F238E27FC236}">
                  <a16:creationId xmlns:a16="http://schemas.microsoft.com/office/drawing/2014/main" id="{D9B7F246-E2D4-4D09-AB22-E1E583196BF1}"/>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46" name="btfpColumnIndicatorGroup1">
            <a:extLst>
              <a:ext uri="{FF2B5EF4-FFF2-40B4-BE49-F238E27FC236}">
                <a16:creationId xmlns:a16="http://schemas.microsoft.com/office/drawing/2014/main" id="{86462330-7860-48AE-9FF1-46B907359041}"/>
              </a:ext>
            </a:extLst>
          </p:cNvPr>
          <p:cNvGrpSpPr/>
          <p:nvPr/>
        </p:nvGrpSpPr>
        <p:grpSpPr>
          <a:xfrm>
            <a:off x="0" y="-205740"/>
            <a:ext cx="12192000" cy="137160"/>
            <a:chOff x="0" y="-205740"/>
            <a:chExt cx="12192000" cy="137160"/>
          </a:xfrm>
        </p:grpSpPr>
        <p:sp>
          <p:nvSpPr>
            <p:cNvPr id="44" name="btfpColumnGapBlocker759685">
              <a:extLst>
                <a:ext uri="{FF2B5EF4-FFF2-40B4-BE49-F238E27FC236}">
                  <a16:creationId xmlns:a16="http://schemas.microsoft.com/office/drawing/2014/main" id="{0B613023-BC98-4FCD-9118-4AE463790B41}"/>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42" name="btfpColumnGapBlocker143366">
              <a:extLst>
                <a:ext uri="{FF2B5EF4-FFF2-40B4-BE49-F238E27FC236}">
                  <a16:creationId xmlns:a16="http://schemas.microsoft.com/office/drawing/2014/main" id="{28431A48-7F3A-4654-B885-C3065503F1F4}"/>
                </a:ext>
              </a:extLst>
            </p:cNvPr>
            <p:cNvSpPr/>
            <p:nvPr/>
          </p:nvSpPr>
          <p:spPr bwMode="gray">
            <a:xfrm>
              <a:off x="9447371"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0" name="btfpColumnIndicator311419">
              <a:extLst>
                <a:ext uri="{FF2B5EF4-FFF2-40B4-BE49-F238E27FC236}">
                  <a16:creationId xmlns:a16="http://schemas.microsoft.com/office/drawing/2014/main" id="{09AF0F75-832B-42E0-BA7D-FB1E61033E67}"/>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8" name="btfpColumnIndicator747886">
              <a:extLst>
                <a:ext uri="{FF2B5EF4-FFF2-40B4-BE49-F238E27FC236}">
                  <a16:creationId xmlns:a16="http://schemas.microsoft.com/office/drawing/2014/main" id="{CF06BE0B-31D3-4E96-A982-91DB6A65E28E}"/>
                </a:ext>
              </a:extLst>
            </p:cNvPr>
            <p:cNvCxnSpPr/>
            <p:nvPr/>
          </p:nvCxnSpPr>
          <p:spPr bwMode="gray">
            <a:xfrm flipV="1">
              <a:off x="998791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6" name="btfpColumnGapBlocker951333">
              <a:extLst>
                <a:ext uri="{FF2B5EF4-FFF2-40B4-BE49-F238E27FC236}">
                  <a16:creationId xmlns:a16="http://schemas.microsoft.com/office/drawing/2014/main" id="{91EBB36E-F121-4E22-A744-5D3495FB8D25}"/>
                </a:ext>
              </a:extLst>
            </p:cNvPr>
            <p:cNvSpPr/>
            <p:nvPr/>
          </p:nvSpPr>
          <p:spPr bwMode="gray">
            <a:xfrm>
              <a:off x="7032943"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4" name="btfpColumnIndicator279897">
              <a:extLst>
                <a:ext uri="{FF2B5EF4-FFF2-40B4-BE49-F238E27FC236}">
                  <a16:creationId xmlns:a16="http://schemas.microsoft.com/office/drawing/2014/main" id="{5ACAE4DA-C70B-447E-84F9-00271533A52E}"/>
                </a:ext>
              </a:extLst>
            </p:cNvPr>
            <p:cNvCxnSpPr/>
            <p:nvPr/>
          </p:nvCxnSpPr>
          <p:spPr bwMode="gray">
            <a:xfrm flipV="1">
              <a:off x="9447371"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2" name="btfpColumnIndicator462907">
              <a:extLst>
                <a:ext uri="{FF2B5EF4-FFF2-40B4-BE49-F238E27FC236}">
                  <a16:creationId xmlns:a16="http://schemas.microsoft.com/office/drawing/2014/main" id="{83D239AC-B2A1-4EFF-BA51-345D4CE5D9D3}"/>
                </a:ext>
              </a:extLst>
            </p:cNvPr>
            <p:cNvCxnSpPr/>
            <p:nvPr/>
          </p:nvCxnSpPr>
          <p:spPr bwMode="gray">
            <a:xfrm flipV="1">
              <a:off x="7573487"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0" name="btfpColumnGapBlocker981230">
              <a:extLst>
                <a:ext uri="{FF2B5EF4-FFF2-40B4-BE49-F238E27FC236}">
                  <a16:creationId xmlns:a16="http://schemas.microsoft.com/office/drawing/2014/main" id="{A6A1BD9F-A4B8-4ECB-9604-298CA84CB7FC}"/>
                </a:ext>
              </a:extLst>
            </p:cNvPr>
            <p:cNvSpPr/>
            <p:nvPr/>
          </p:nvSpPr>
          <p:spPr bwMode="gray">
            <a:xfrm>
              <a:off x="461851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8" name="btfpColumnIndicator745504">
              <a:extLst>
                <a:ext uri="{FF2B5EF4-FFF2-40B4-BE49-F238E27FC236}">
                  <a16:creationId xmlns:a16="http://schemas.microsoft.com/office/drawing/2014/main" id="{7063AFAF-127A-4931-A9AF-74A087589022}"/>
                </a:ext>
              </a:extLst>
            </p:cNvPr>
            <p:cNvCxnSpPr/>
            <p:nvPr/>
          </p:nvCxnSpPr>
          <p:spPr bwMode="gray">
            <a:xfrm flipV="1">
              <a:off x="7032943"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6" name="btfpColumnIndicator531546">
              <a:extLst>
                <a:ext uri="{FF2B5EF4-FFF2-40B4-BE49-F238E27FC236}">
                  <a16:creationId xmlns:a16="http://schemas.microsoft.com/office/drawing/2014/main" id="{9CC2AF7D-8D4B-4E69-97EA-E7562D4AD424}"/>
                </a:ext>
              </a:extLst>
            </p:cNvPr>
            <p:cNvCxnSpPr/>
            <p:nvPr/>
          </p:nvCxnSpPr>
          <p:spPr bwMode="gray">
            <a:xfrm flipV="1">
              <a:off x="515905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4" name="btfpColumnGapBlocker615463">
              <a:extLst>
                <a:ext uri="{FF2B5EF4-FFF2-40B4-BE49-F238E27FC236}">
                  <a16:creationId xmlns:a16="http://schemas.microsoft.com/office/drawing/2014/main" id="{F1C53814-7AD4-4325-A10C-6777870932FD}"/>
                </a:ext>
              </a:extLst>
            </p:cNvPr>
            <p:cNvSpPr/>
            <p:nvPr/>
          </p:nvSpPr>
          <p:spPr bwMode="gray">
            <a:xfrm>
              <a:off x="2204085"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2" name="btfpColumnIndicator880136">
              <a:extLst>
                <a:ext uri="{FF2B5EF4-FFF2-40B4-BE49-F238E27FC236}">
                  <a16:creationId xmlns:a16="http://schemas.microsoft.com/office/drawing/2014/main" id="{F2773CA6-1519-4349-B913-565F425A2E28}"/>
                </a:ext>
              </a:extLst>
            </p:cNvPr>
            <p:cNvCxnSpPr/>
            <p:nvPr/>
          </p:nvCxnSpPr>
          <p:spPr bwMode="gray">
            <a:xfrm flipV="1">
              <a:off x="461851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9" name="btfpColumnIndicator179265">
              <a:extLst>
                <a:ext uri="{FF2B5EF4-FFF2-40B4-BE49-F238E27FC236}">
                  <a16:creationId xmlns:a16="http://schemas.microsoft.com/office/drawing/2014/main" id="{2384BE72-8175-43EA-8582-4EB8864E1925}"/>
                </a:ext>
              </a:extLst>
            </p:cNvPr>
            <p:cNvCxnSpPr/>
            <p:nvPr/>
          </p:nvCxnSpPr>
          <p:spPr bwMode="gray">
            <a:xfrm flipV="1">
              <a:off x="2744629"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4" name="btfpColumnGapBlocker268688">
              <a:extLst>
                <a:ext uri="{FF2B5EF4-FFF2-40B4-BE49-F238E27FC236}">
                  <a16:creationId xmlns:a16="http://schemas.microsoft.com/office/drawing/2014/main" id="{67E32504-4FDF-48C3-894F-44D3FEAE588B}"/>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1" name="btfpColumnIndicator774681">
              <a:extLst>
                <a:ext uri="{FF2B5EF4-FFF2-40B4-BE49-F238E27FC236}">
                  <a16:creationId xmlns:a16="http://schemas.microsoft.com/office/drawing/2014/main" id="{24C06575-522E-48C0-B571-2ABF27CBFF4F}"/>
                </a:ext>
              </a:extLst>
            </p:cNvPr>
            <p:cNvCxnSpPr/>
            <p:nvPr/>
          </p:nvCxnSpPr>
          <p:spPr bwMode="gray">
            <a:xfrm flipV="1">
              <a:off x="220408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8" name="btfpColumnIndicator239779">
              <a:extLst>
                <a:ext uri="{FF2B5EF4-FFF2-40B4-BE49-F238E27FC236}">
                  <a16:creationId xmlns:a16="http://schemas.microsoft.com/office/drawing/2014/main" id="{D7421B83-FFDB-4DDB-92E2-5D2A08D9789F}"/>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1624410"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overall_0_131758140012147399 columns_5_132126777869422737 4_0_131757079057716268 82_1_131758146869134911 91_1_131758151196330520 7_1_132126778189117787 12_1_132126778189307289 17_1_132126778189487197 21_1_132126778189666765 24_1_132126778189826342 </a:t>
            </a:r>
          </a:p>
        </p:txBody>
      </p:sp>
      <p:sp>
        <p:nvSpPr>
          <p:cNvPr id="2" name="Title 1"/>
          <p:cNvSpPr>
            <a:spLocks noGrp="1"/>
          </p:cNvSpPr>
          <p:nvPr>
            <p:ph type="title"/>
          </p:nvPr>
        </p:nvSpPr>
        <p:spPr/>
        <p:txBody>
          <a:bodyPr wrap="square"/>
          <a:lstStyle/>
          <a:p>
            <a:r>
              <a:rPr lang="en-US"/>
              <a:t>“Warning beacon” example: </a:t>
            </a:r>
            <a:r>
              <a:rPr lang="en-US" b="1"/>
              <a:t>Recession</a:t>
            </a:r>
            <a:r>
              <a:rPr lang="en-US"/>
              <a:t> – </a:t>
            </a:r>
            <a:br>
              <a:rPr lang="en-US"/>
            </a:br>
            <a:r>
              <a:rPr lang="en-US">
                <a:solidFill>
                  <a:srgbClr val="000000"/>
                </a:solidFill>
              </a:rPr>
              <a:t>Case of French core banking software publisher</a:t>
            </a:r>
            <a:endParaRPr lang="en-US"/>
          </a:p>
        </p:txBody>
      </p:sp>
      <p:sp>
        <p:nvSpPr>
          <p:cNvPr id="82" name="btfpNotesBox896589"/>
          <p:cNvSpPr txBox="1"/>
          <p:nvPr>
            <p:custDataLst>
              <p:tags r:id="rId2"/>
            </p:custDataLst>
          </p:nvPr>
        </p:nvSpPr>
        <p:spPr bwMode="gray">
          <a:xfrm>
            <a:off x="330199" y="6319679"/>
            <a:ext cx="11531600" cy="246221"/>
          </a:xfrm>
          <a:prstGeom prst="rect">
            <a:avLst/>
          </a:prstGeom>
          <a:noFill/>
        </p:spPr>
        <p:txBody>
          <a:bodyPr vert="horz" wrap="square" lIns="0" tIns="0" rIns="0" bIns="0" rtlCol="0" anchor="b">
            <a:spAutoFit/>
          </a:bodyPr>
          <a:lstStyle/>
          <a:p>
            <a:pPr marL="0" indent="0">
              <a:spcBef>
                <a:spcPct val="0"/>
              </a:spcBef>
              <a:buNone/>
            </a:pPr>
            <a:r>
              <a:rPr lang="en-US" sz="800">
                <a:solidFill>
                  <a:srgbClr val="000000"/>
                </a:solidFill>
              </a:rPr>
              <a:t>Note: </a:t>
            </a:r>
            <a:r>
              <a:rPr lang="en-GB" sz="800"/>
              <a:t>Excludes companies that have conducted IPOs or were founded before 1995</a:t>
            </a:r>
            <a:endParaRPr lang="en-US" sz="800">
              <a:solidFill>
                <a:srgbClr val="000000"/>
              </a:solidFill>
            </a:endParaRPr>
          </a:p>
          <a:p>
            <a:pPr marL="0" indent="0">
              <a:spcBef>
                <a:spcPct val="0"/>
              </a:spcBef>
              <a:buNone/>
            </a:pPr>
            <a:r>
              <a:rPr lang="en-US" sz="800">
                <a:solidFill>
                  <a:srgbClr val="000000"/>
                </a:solidFill>
              </a:rPr>
              <a:t>Source: </a:t>
            </a:r>
            <a:r>
              <a:rPr lang="en-US" sz="800" err="1">
                <a:solidFill>
                  <a:srgbClr val="000000"/>
                </a:solidFill>
              </a:rPr>
              <a:t>Crunchbase</a:t>
            </a:r>
            <a:endParaRPr lang="en-US" sz="800">
              <a:solidFill>
                <a:srgbClr val="000000"/>
              </a:solidFill>
            </a:endParaRPr>
          </a:p>
        </p:txBody>
      </p:sp>
      <p:sp>
        <p:nvSpPr>
          <p:cNvPr id="60" name="Rectangle 59" descr="Enter Chart Description Here:&#10;&#10;End of Chart Description&#10;DO NOT ALTER TEXT BELOW THIS POINT! IF YOU DO YOUR CHART WILL NOT BE EDITABLE!&#10;mkkoexcel__~~~~~~~~~~False~~False~~Falsemkko__4HooU0THZk28POP9trq+pbTvvzd/gcV8t56cq85kb3NDTsUhojRA0EsgEHHMH7oYP1SYpn09ysXVivguJdhTvfyVMsBLTGvcX7WPTor/CmV9WzVfHy8CnMUuNyY3ZV47+94qADneSMEUyuwvmLNOZdt/Z9wFvzqjDxlzERH1DfYmjw1Up/1RPp6oqPSOGPYKT76aR0bnyv+ZRggm4V+8TElIii68bD7SBsXQfvZUhl1EOUCjwe3Gia4cwUQU1vUjE3HThlGfPNLHF9wQGdOsySNBTrAWILElYvejiXuv3blLzRDU/VxKZE6jJIkQxFNflMfZCmQxSI1/y1O0WoIkc2ji0ZrhnM50vlwJVAV+NNdCOVTOKpEjrXutj59dTkAXECGh3utiNEyWAKgu1aFxIg1SjyIVRMaLVQlNOUgBUAvOAAdsivkp5hh02dwuhm03YfdjcGpGQrE1CzwFaxJRtTgneUplwi0pwO+L3RLBxMfXCTaZ2kfCYSPuFqz5oSKEMHiO2iqM36zArvF3uKkZm97u8lG+PlNJ1TZLdwbiwbBOSTgoUo6OCft8pN4F0IXDTR8xvX2BdRnqQEbl3SV8VqPOYBrjJbNSlpdreBHHkRWcsyztYf+HIU0WfVklK/Oe7xWwNGLwJTr3lj6OpIXUmugXamI5F0dCLLMYGvJNIh3aiY6PGfXARlbCZHJ9KomWyob+VlEk8s3QYePLFPUrxJgnARLgrIYi8d2veXbywnjF0oSBRcxcXpymrfHh7T3g5T5yxbgfNqt7JOsL9lgxNUYuZW6A9cUQxn8lve70G6Zi1nWc1V1G1w0MUjWa+dTGADt4mG7fghx+o+6pJgEGQsooEKxStGyN7p/Y2y4hWZAcSpCJbQTjYClACRoJG3x2ZKgds24xQx7C8EnNoK//INiTg+dFqzJV1G3NxsjOqUbmsS3Wil+BwKodFDOV15FH7KZjYO1zqXta81RQDBZ29g+JZXdKOUN11kZ+0AHCQTP9p0mvqgQPoFTVsWpe+4NlkW73W5UjFAIZaos07a7aBVqZPwwiJdRwfDNgXXbwwfQJNyA5BMWIIMmvICtCK9qSFr9i/mpCHLWRfdFOzMNJk5Mocaem4t4OgouVlAOlXukEtwQy4yl1ovfUegaVl0uuKgmE4IehK0dCpud229idElc5wmDZ+24JWPE9gxC/2ECAaNR+Kp43WDfh6XY39IRAOc9Dt6BefK9eFFrVqnpMUJvjicxlmsLQ5H1z5nR1kVF0VemyiAJnLluRJCm6JIVGLMFsb8iBXB4nNVLMuLLAropluO8dInn7t5qwzWFirHG4bkCldkyzxWeEjX+kDpzD6RygeSrg2y8TlEsGApQnsVHVfhHG7lkqsVcpVV3wMRS+229QWm9yCfVDOeXoeCxp7rXq13wIuXcn7LZlm/EIEcW12YSAhv1u/mhqsr2LciXkoGQhs+zHVOtwOmQ/6kpAtmM6z48XyAP7K4hU7oVovJI7dS6NlcC5PicBhZ2MjYglQ0sHwCm3UCuY32+VDvDaM+V1TP6taTLBIcL2SxkCYMn6ee4bu32hBqCZribrSYXi7q2BMys2NRFE0kFXt8wPD1vHU7ZHpyZuuHq5OTdtQbSc4+1PIetZk+OTB0IF0cqCyYoys/dVSLgK/HxZvtgIVrc7mw6lhLV75eW2sryL4aRQKdU/lkQRjTPk+r5QjwX057Zua00y9PIzSNAmiknCHz8Gd1yMgj7GpaLyPYAF715FzRp+7LEpfqtAjJLfig4gDfyo3HKKY9dxMiUFUAOuCOvHsfYbFiJtO7Goi03twUw83OGTeOu0aYryJQDIKLeEUf+KH00oQD+Ox3aO8R2OZyl/xl6F1dpkLMdaD6jBQ9ZmS6GHxYWQHveAC5+mj7UKcGGZhPr9Ce7frMEb6k6zFOM3tWTvbr0SLUuAQkEqStP4rsuna5HAZp2Fvi3pic0hDotF4tNLp3NaF/ESs540GgnXVaOABb+wU0vfY0MBqKJDlH6DeTo49C7A8yh9IxmQtIyrwvK20PHFPEbxKf5h+upq1w3Hd/1jrQwzXjuzrEOHS9bruHC6AjBCLxRvgdnxxic4vae+2WA6Yqk0BokyeLX1ly95q7cOK15WxYphMXR0gDYua0vjWqO6VhG3eIHZnHTYQYOJEgBrNnzBGEw4JrdaMaMyMITBORNjYIYLefc+12wPsai6jCrSSPyq+GtHKpMfUeQAI4V/KW27wjrqhHylM34/RlK5od1w5IY8hfsUxxIh+XCt/N2lpuYUhuf+KfRAAEsria0lnAybR8zPCrEZgw5yZc1QFPGUpPoExC0x4TPTf4brE4rtl9Jcbocv7xGN/gdAZ1DHuPcBITXhSlf9AzHj3FLUi+jnqJXx0AXhVlBzbecABGkv24jAhQbNkEXONbmt2EZPQSlDd7iylQbrVPOVBvNVkOF8lJt0V1ARucO4aPUPRpryK+RZWFhd2rbfIR+lTcRhxzgYkrGOxicrR0q4l7Ie2+R10aw0qVHKpLzskhfPQyD87FQP5ur1Gh5zt+HEQVOOounEqKCVTMCZIfqmRFgiWXJQi8M754Oa+61lo7g2ZI75wM6eRGmL2e0lBLvTAEiA8ftfS/VkEHn2QUyUBAK+Mu4wbJ4DlmcslK1/fvZJyfswcXMc/c3u4COXI96DJdnD+Q1na8LRoR9Ta53gO+1ZP7slL8C9HQYrV87d0oXdM4hI6H3CVjgW/i31zSOAhtcItJouPhQ/fDTNEVyl3Y4wu4Mj0yQzCkiG2dGNZhZaQ/V3Tnfkbvy/EepnUA4C5DS0dQj4MlkSqwdLgPoaSdTWHv5c91ialxeVNThqxeQze6U+VKvTMPHamvZlS60zZIC+zNljsoedLx8YSFRCYKMZBiuMiScOWhKsOzJUEAw8YeSRQsNyMSmQB2hhFIajgY8dRiiZsZXwnthpJS4G/DOKO84O5s1NjMScngEYyyg+cMfgHq10ChmB+Jp+NA0Q1VCwsgFHHiZ93TEnKyuvqknQGKO7ARZzscSFiG2bAp7WjDDtfweB4Z+ERFi3/35S7/W+cJenXZGKFdcDSrFROJztvT1X62OLODsoPOROItSMx1EV+DZxtAUL9UbCc62pw8Id1XmyqBr116CC4C18b1SvDSW8b29ZE1vnSFP3mBlFFBbmt8E8FdsqQ3o/XQMqmg0oDUbrHD+UIp3qTHZxziCwAMeaHTTQKhtsXNN22mm2C1jhig9mVN1te+lbYJ7TtONo0qwdRq/KEcdxJZJAl1GXuq9XQFKCpdvljv1UpAwEImZ69cc6RZLqGzB9ss8ii34RGnWwHPEzONxbMOtTqUanJ7gUXFxSti1ZekKf5xGnZnerPYdMVpFLUbhPD48x9NM2I6cvJ06sLN0GXcWXhRMLENE1/z2sQq4Q/qyNRHnek3l5FtD8ldHor45rNFY3rRsGpPYARLf1brQmq3RXtLihATFDIwE8FVoWaRKrFv2JLYx1azO6ANZSt+W6jLn5Iq9ShFkz5vfBQefXxfbowAjOJmQO1uoOg7NwBj+h9wymr6roFDz+YNRqKbQOtWj4/dragfbZGDaWTMq4B+yKx04oMbY6c3GciL3pHPsLy7DeAjcYQoDiyGozE9mF8N7YeCteRcAjsVdj3/UoDo8PGgRh3zQduKOmhMvT6GimnXpvrO8SN5tDKYH2Z96gDEdwkQv9WF/+urpQh5ksXkzYNDB/dyg/ixlO8h4K7qb5uIFuhmBCi8KRwEzx951HWy4pBv86YNE+3CiUmA1TgxjZhM3T3iSxpI7kQe3t0DU7pzPioAkbALoVQM7VXUXZVkDoxBDaCN3yvtf4JhQoxoAS+IASka76BPtvF3iriU4taEDmL5aB3ZIBtcZ0ZIQquI8z7lTLvYrf9j/fMGJZjuOpQbcPRlDoLzLONdMkLy2pF2MpmHr43VUx2/aJB09AE/1lApwYu38wc60+vGciTBpoYI/DpclJhImxjzClkVmA2mZXlv35Wb99Ln7xIJmv45feEfQlU4JK+xwMwBHujvC9gAYHsqoNNxlK3ZTHkOrhLBzzQ/reH0IC5/HJkP6o3pU0kOQxxX2RzEG9cg6TbAo0rvlwobB/rwN3hi4MP7ti6R9qBuH6+Gvxt+RfECP/akJs4ICI+sG9MMpmRJ8PUNXO5yZuoskBy43r1N0JCKAvwB507zca8PKevpbT1LltOc0KwqPawmeLlzitiGLsTDx64k98DvKFR8upAjXfsrLP1LMsikq5m+EBvm6J+jAgsyY99yzMaeDukw/s/g0y8TqN4HhWSMDlMqBHwdvH0hiPUmqVbHzPy7dZIE83FjJxvL5trQR/qGSdWpPu2sG1goKsqKqrhGqsa9pQzq83Fw2f4PcVNsN0VzpVzn9e4QO+XQWGi9USC6cREPkm37CA7TRskMu6eIhQ51aR0avcrZDwS7nZWfSUUYTMg6XdvxXDJM9xB9q/6WU4mZp2kw6lu2cteWblGfx1byffdHK3ucHYWf7lsFLn1bJIw5estpr+Bg7W9l3TmnvEaCDSUGRIu2rCuIoQj+delMUCbl5GHacNUcwvGIe7jFaNrm2AQKnw4GpDqRXUdCpJZpm01KUWaI4FE+MfHY5UijnwmpEpwZ2ISA4+nQHco2HrxSQ3UMHEu9YIZ20HvjemqLJqOSt9SQ9J6VXRX+HHUmcXd5Qw9sFdIYsTEgBABCA5YhP91kPc7qIcSMkRnOn9ADxjnf/R7VkYaebfK1a/NM9PtEusNMEjvWUG+Iq65tcVJNfpiU86OUTKoaPcpcvJhDqsS62O7htXmjnJgtiGiEx7bp+KwQiiwHrhqKCXbqSBwWvmzfQQ649sGR+oUVtN/dc7NJdshF03ygUvFFowPSqWpJ9raMvucY3HeWmpiC79Iqq3EsbIyYGLq42dLOThhh8smrqo3Jg4hGcDSysBPn9y/PIzRhiuR2MKZdiii/hI6sDfVIX4Bvc92tQL5Zw7Duxxn/JY5Wt+wss5d2abwW5sFnHwX73KYCvW0Yj1v0UDsg+jxL7bYYkzplgt+Bg85cHI5rNirx6/RjQByLUVvL/+x1pJiU0HYJreZbTIKg/ImYY1rc+vw9T2qY0hGNhYo+9QAlBDMUdtCH3qFaBCRYpZa9SFSPba/p/Ls97vvvNPPQw3c7modAcEYgZuHBKm3r5ceU2FlzZVP9PzK6/Wm2upzDDSo6ayw+gyptd5qpg5H1oFqTV+Rjy1tvj4p/9M1v2ZOZpJIhnp0ax7THhO9QtqtMNu/cMRlbTJArqPwyI6yIpuZdH6pKRem1f4w92GthFUQgUY+eqXh+DRprczLoKjNhhXam6NPEWR2cxZnAzS2jeO+CB5kZSG+yz2/rWhOkYgEgkpgOd6gi+ENjH9yYahswZcqtidRmfSy276eQtVumbQKSTOenvdnzH/+R0gLzhFfVhDmdSipFIr0ar5BpevwZkQ5MVkvv7xKOUo4c947/SqWV2GaDQa0TEEz0sao8UxFW9m5cLGYkab708E4Cdr/IP9Apej2KM9VlibJ9o7GcecsM/d6uZ8ZADY3kj69aTrGz608P+8ZovZx9DcunLz9AqXCp45rHBfUzuG0xwzWf+lTYRVnOHKvwNXrOSAKPM1CnBA675YFIs7HMZcAFwplcUk5XvuB9ajQSKPFU83INbDonMWwvh8XxHHIhuQi1nJWDz24iRqxMlgdmReHU3ENBfXzRpiiDnMUaDkiFng4X8kPrTMoZ9AiIJf6tVwB1LO4IInAFl0npXPxvmMJ5GBFpHTYxXbIcAmPOfImx0NdDuN4k5vRcO6PdB95VLlnisc1O2b1nrQg95R9sXyOI0RAleqi+KasK57u0VjNdfSCuZHP87FO7p5h2vsdZ7DHWwq+FQLY6VBzGtUNMK4r74WR9zeqTSRWd28cte8r3tQ+Xg9iYFJey1cPmtS/EFTBYdeMnppsPHWjhZnlp+N0zom3C0sdap3gxrzNItardVW+BP3fhLXHTGctPttFIdHKagZ8M6EZSoLjOd95ovSOE7jSTj9H9kAY9ITyoT2V6gaqCOYTYc9WOVxdsYF8U3qn/zDv3FRgi8kTt0SJrpOxH+qui867rkhESly1Fl4HDuhzqOC9AWlWuR8tasBwJEgOMKyr371iAl0qXQDlu8tSetHgrK3B845gVDO34vdmxohz0ZrdlJba4YJkM2uldcpt8Vpw9DJ3uXOW4RyM1n0gzXgpc0wh7UYottuL8K6nwq8QY3Ze1ME0wVL7ug+J+nVGP2bf7ZUdBa1TeLbEuVKv3cWFRzGM8nL+O/ttfsWnJdO0vXhu6mxReFIQ6Xr3QhroqgTcS0Eq8KoaG8zOO3A5REoYuZtuzYCXrqcidklpqcBVRt4zG2XnqMKMS2MoO7lGHZUM8mWh/rD0XZwxMSwqYXgWEwrq4isgvvIvR5F7gs/p5Vb7uTX+ndPUlPur+yuV0fMLkWnxIbSl/HEz2WmkI6KeLzD06ZIdKUC+B63ze5HKOTkrJL1uFoQveJfABFl8yVFGeSTYgCXlGKt3HuGZPaTgRftfPTJLpx67HbDl9IHOwTBW07XcWGA73SxlnGBI3cPvG744jwoUG2GxydpAsUqrO7j5bwcp3T8t20oXbLpAYSUCszFnUloKp/vuLxTWB2SakwhsC4vSuzVQMWEHV6YCmufgW0kGQjRheO2f0Cg4YXubgD9OJVaKo/dP/K2VgiHk/As+xmUFUct1VMgXUJvs0s0g0yiErl49Ew0FOuONl5jIzmcV8tE4wUndYBopO0fRUzzHyX7aJeIpNmlw62ZossSZJj+MHuHaI+KvKIBFYoETRpy6LwjlEWkAgMoJoYjYAiFATJaJsBdUtCYPAwePolCKEUMtFdCm0dKk8dbdKKrJOBj50CRVUt8cu0zbuOYB4XRZPnoNwf2Cdmw1a9C9OhzwErdNgL3ngfNV4+xF0EkLbi3aNhpzrG0qAJsF8zgpHii6/qSGOtcXPCzPgwe1hN3fXG4FR3n4toVvqEKsba6Fs+MLSwdOLObTWilwrmNC8h7imI2uEYyl40ZldwOfmX16Qau/2YMYebZe0TSyseidyW9+ON34jzTTwfnP8VE1vTe/dyVE0gU7ZBTLg4VwVF1NduD8738ko0zvTmTB9YxYP497Vj6eWxqPLPV0DZTSPE8g7cOpyQCdsOKpz4dWkCXFSOQzCfKDpXD2Rka7DkaVaRPgHcgSvgga66HOFtMDYtDpz6b473b1UW2LF9Z9rdlvHymwSDZIts2vneDso3O9T0gtUSeJqbWuIYzfG8ro6h0d7NQr2VX8Iq2vIvt+7V/6qsjbq76hx6mO9S7mx82MjK9Q3GYCf78ZS6AjbfH2tuHCOah2yoz3LHjwbs6bSMtwqbZX7L6kGVFA8P4MfdSiC0dac8jpEdMZWUL6aav2ks1KGhLw9cZOIo8dTrmp8f9zJS4RmljnIp/Lqkk9NdaldlNjBcRzEYEMYgbS2EesADtuiP+Ta3Uqnq2ED/QFJA7SiC+Zsi6D5bAnnnN4a+hvOjOBM5BCdylxmCxHn3NJYhHmrDwVnDVsxfSnb1j+OKLUMkTNhEL554BAxR4PGuVMuxMmLsaAhbfpmuNBUBnQqvqZbhz4s64ZNXKEFe9w9lM58ms4BUYxTJy8giJP3ym3MMoFzsyREBGTBE3F7Q8TmvUCm0onzLr02kXptszmCLcN7LbT75P4aetYXY6Fo4NBPpIKEeoK8LY62otVujikwvDZPV5m96PqZywLA+zsq4V+UYBzJeNH/81Zb5bG+JZrNxLw9EBEJFvnB64aUmTcPEwkI6R3E8v2uFCXF6Zq0BAfw4UpPLdWvvYXRP5wqFfj4TS8rar2JuJMMQfma+JOlarBQ/vHjCGtMlUejF1EKxOnwWF7CmE0C7X92DuGAqWaO5g/72jf3ItIDxO45a+DErg1xHoRAC7plHS3507EnU4GN4WmGFyq+xxQnYoDz+uC7RwCv1ije/H3SqpWUU44e4x13keQzpjXeEzfziL/6UbRWYB4A3wn+xRdnkxrmnIZxeoDsXv0QXnGyNmTIZpDt+enSa8IwXVjw3b5q+xcnqptS4K2UEKvYjIHlzxuESW5VgFFPRSX9onkiK65o2fngTjE3Q+UVUMeAFojzPBH7Od0fUslO99xtpZzGc4BFavoh3PEzTOKXqtoiMLCOUvpZm5az08GzLZJdbJMybwRZq8XRPvgAjlXqnFRqoMoXb53KgELCLib2xCairf0pXOIyjdNG7lw2dHlG4+3FOe/dGBfO50bg8iSGDF9Iqsg53CBe+5aazsvKyUtnPAdp43khzim02M8UtYrb5KChZUgqi6zov34RebjdHbcX+6HH4v18LaXLMKd3tXo0zHSF5RcKnlxGJf0jHXLw5DXhtc8rVysIxaxTb7/aEzDVTXI+ZhPm+vm79y0A/omMJIaebwHNAhWVGACV/nzp5rg2HK3davVmeJxfd6zFcB0mzFykQiEa1O3VPrCFg9JbF4qljmIY/3bCWWaqgSJ3x9QbYED2Bor6HXDbRl2rFUy+huG/r3/fwYGWrJajH2gcH1vLMkFyO9jjWngmChpeAN0jkqxwx+yHojLMpaKbkENvhShKv8hQYVTjEqsn0Rv0S59I2/IbjGuDUBVpHH09mNRKMAt729nc+icBR+SLkuBmIiyNDmjVyem0LuJcgUjjV/gaD+G88zecOxVc9FSKk6NxDOtnl/66m3LFR9qy/EabTY4hrzr4ujEPCbt4jccO2WV856O4GDZCzMJ6W0FNKOIkGeo3koGiS+TQPtJ31C6hdUVwCcLyhD9tXk3jmh7SmOy3u7Vwm1+QEvYAuPm4gJIcMzZ58v5syxgcSYfAkJyEKg3sJ3s339AF4Z2282WpgcQF55I8JngTWZqS4zP+jUcNWtRKls97o5z9QZDjOFW8huPKGJCQU7oXrzTzWe7TBiqmgWbgDgBwQrWixRZ2kb/DWA0UdSiHcNxp7zUSu8bU+Dd+lBOwKOqXPsN0LoKh5fVHl8F5a3QLqp0jNGhpQ1K9QKZjRqfuCmSSQpp6eihkYGhtAqsEpHNLz9I+DlFOQTW2r3h8aMAynnSiAomfv4/KBCYrRMcOhEAwEQsfmhfixK5cIqxaIfvtcqYVwu59aWrlnc4DLsY1goW9yp5rogpBLD5AtlSGFn9JLVprZVboh3RsKjA6rwHFuiBrR9DMfLMNeFtlrF87Mj3ySIIiVafbJ9YqkLoWDbhwLw75+xRYNZGdiL+x2uzUf8GnpBXzwy9NbhInRWIJb/ZT479xwWCMj2GMB3gAS+0WCRColYr1G6H6FEUzQvHkdrTFGGIvWhrBjzT+80Vb5MtuIkM13ySCcwrS5hMqOxJkShW4CfwxkN5XVS713B6Zxn0h1RJ3f3Ec//8uUXmbckMgKkECbt/Ds8oz02lL3BLhX58dEtzxnaJJqH++ddcc+oPjr4T8v/CNlJl866AJcu3cvOcxww1SPTkAkssUcz8eVq/o0CLz00Jih2FaTJHMT6HWer2i2f/NJUKmTplYotj6Hf/3RE8Fmg4PK2F1Y80CYLZnokVmSnn256ipLXBruo6ySpTm044VFpWCfoxVRoiX1cNwaPVDLWoqhdYhM55fzdL2oTwNCc0uJUASte3tYJSP/Ko8Bm0VNm2Pl3BYFGKtSE2rJJnp7fuy1IIlz6dWLREzjgE+XbpvHVCK3Uc5NkRpP9cDVR+yY+D0UJ7XeZ5bfBr/r5Ajcl1Jol0mDksJfa/1IwQotA0Z/HH7KiomKFqj/vgT6ZDU5CrSZaYqVj2roILEansU7LOfDeOfFy7gPAHKDC8GbB5cdqhb6AGiWJTcU5jz96+5+BhcMU2QCSmchimBuoqKOW3ugOIDH7+/hVX6k8biDuQ7vWM7Yljv95Rm3zywNSMPzqClN91WvIyNpsemvMzQxPD9+cWaWyO6hAi96KW0GlKEmwDyDDGbcr1elRxAnxgDWkaRsKrgo2EF5a+Ml6PpYmgwq9diVF2t6xdpt/edBkP0iGjrVZ65S682gxnPY0TAQ+JUFkzz+V9IYUNbkxUxgtCqhsAgNoltkD4ijd0r76rWP/E4woZL3FoscYn3+4/tMszysloET6JUvaQ44sVNhWJ2cnVPrOMPzO/YyS1dIfX0gWMuExEaN/TTQPRkLV0aY/tBxV8w9lrXMWRpiW9J8XpkxydS+Sh0+iVSlW9I3DgCYwsmE302VBoqEouJWBHUv1MKGeDOX6UG5KfyDwkiQKZz8foawPQW6g+483av+OokLs9yIPG44pgq5qIR6e5Xj0X+sknsXI8Ou+dobt42jwqqXyrrrsjBezph2DWkmRCLOqeiD92C55toVGCxtRfIk64RhY9CfPvZA55yAQAf/6GVRRhkTezLUXbJC2DF369bd7arD68weELApZFTUxeUCQLCV6bfa4w/Wn+fDin1OtBYK/W1pS4oxrpjfnxiGX5u49lLpD+8NIKdto1QdG7eDadfm52Sxormp77kud3uIZrgMhXE6HQ3f0VsAwbaJJ7mTslW5HYC9VRxFXhDJZBRoTNzrxhpiFjt0Z9gZzmpY8d83o58On0uWhOWYxVqgv1X4t41x1vBXHzIkGc/+8y0cxhbn8ghv+4nQ7sgYpIZ5W/BsV3GMRACh7F40bwF7c4ah+HPTcioAyrWY3sT7DHadZT7e2fTXzmhdS2z1P6125X55GfnUOt8TiUiUlR47kpKInSJQ6upsYOKQfmzFx/VmgfwEzSPzP4ZpnjR7ABTnvWnY7nWVi1TGsx1kLaqLWvxi9jO1duKRxBpXssNjxavAu5C6oIha8VcddNdabIJxHRszgGbBeNT5+rhiC2Xm9bZ2yBlkA8tDa6NkHFNve6Ai/Dh9aQMWOdS1gH/tCr8uhvfW30dWSlN1E6ai5OsRpSr/1LIr/Xxz7FVR/tYByDT/Odmpn8QhWNg5Msnvq8VDP1po3NBt6CC0OT0VGw8BSt/s21TasR4rc1uOUbdfSuJJ7VI9BhuOfqNftzPTr3KcbuqBGUP+106cf/w5l3jdiLeD/3WzYahEuDQl+eElwBrNHzvgqtMOigo0e9bGF1puL1e6mp7gTVxvcSDOvIZDDHkbb2x13pB+v0bhn74DhczgX598xKkVhax1mSovipCCfB58MjC0pxNrBtjiM5b6drcK0bR5LR4uqY6GLMiWIqJIZCuxafwNyfPqH7Qvl7Rco14qQ3KY01UaHZtwHKddxUuEQVlNJj9Y0XUX7/EEk2lCwn6oK0X5Ov+rAoFx/+MAHOUWuev67KbOtXS0ApEZMQlObv0LXx8dS7z0bdKS3CBltqw4v8gCU4ks02lJuUNsau/kqLYi52BRfObS7ZUXSAfzpqomo1sTYZiMRMXbORGh7471E7RDjhyg2n4CgfFpc9WbAnHjNqPFep0ll/pJyXuEWjA1e/KDJUoiLXUFYLWRlUfgSZ12O8bAQlZPJ3YYZVVWf6u1hERirksnunQnOomPUPlPX4IK6Eobi88CvhU2xqr+dGkIzhx+YUMhP1KH3NsAvNrg9Ypg++/+dogREqVxd8npA/mYC0Ht36P8/RIN74Zl51qlKAezm0EUAySWWa0gGuobCWsIzXyIuLrfrvqwKJgw+mKOQcf+u/tyTxTDFDF9Zb1osOY4MehnvmFGobiY3EVpw6SkIYBNt2MTThCBR4IXCit8vjOLM2+C9p2Y1+c/fEbyA+CXFe1kH5B610OTY0iiIcqLCaVpBjDTPU7DjDEtCmHrr7wz+H9w12iAheU7Q2YeeW3NFEVH19f3Vmk5m5MsCdhYAiyM7nqoQk7CAXRSgwgxxwp5qvHG1DEJF8CB/wU8f4B1hlJP7ufcIe5fK2vLAn61kL66DfN764gSGjoZCf+q2mb2t41c1Dxth4LGYkD9whRV4sQUADSFFQci4pcHE4DnuLUxqVE5WZu442glTdjqNdaQYL7YzIWKKgRC0kEpQ/dGrO8C+KMQBppushC8pZLK+gWWbeQA7jODdwLUAKrmHA6Wuc6A7a75tYP2XlrORRa7TuOqxgXCYhPTg3k6/AcZnFe9+/5ayG//vzengklPQ8t6IBRPLzTOa1LvMshqpWvKZnNHGSFw3ueRDGLuaf3Oo9+kltEytlXswbIJLj0c/wo8U2j1weaK0VixjXRUCYLEg93OvcAIW529Yb6RJOVB+L7AuspvoAviXHx/qbi5or3YeoyMgYsnwuB0XEyY50qtF8pkMW/CkQQXiUmmMdFiNoNLUWqWZvJO4PgE0gHn/qr189dZvX+M0t54DsD+KITJH8jKI27Dxhbn41lOXyJ+gdLr6sAWCCL9aret2aGdWt8WwOuPbby74UNbkWJuk3ccQRcP3uRCf2vYmDzeA18cLhFKQDiNM7B2D8ZD0MkRy2Ofg6Z5wKSTlnY12hkfoZMPviNKYu/X/3CZByiXJJePbt0JLqzMhMxRGtH41l30fmCuRSCTx0wy6+qwanvw/v0GTSo552ax7KlTWFvp5L5+lvmCqOneJljNtIHa/DXRgExCSd/QSyH5+ynUgr8DDdj/FXW1LIllq5zdvjiIlEWK1CPM5UYfytwXyxcykQtG509malnOfXMldJxWVywf1OVqt208EsbUd/s6fNK1u1AUXsTJtWYCp/gYvXtDhBXg/ZUDlO1WGnxwdDu/WMAfenbshr5saOyZCp0QkKyxh7Z993iLhYi0JaHwNYYR9P2zEVWSi4SheCsDrXs5lJ3JmTVWWwupTu0Cb9fz5EOIGLyGV+mBtlOs1pEoGQMuOfmnquSHb9tW1yPGVkyTuaq1hBzl44M4FsA+5NVFKoJVovL4oVcffHunWNcjJZRTuqVWSxsOpeSo9Fb7kmHO1JWa727ucGY0bVRcf9QpzmoIczKt0WTQbYEP1Sxz/FJkOAvHIB2Inkw3jwIEsupeRgImh8EoJzGnsWI8DR7klE955Qrs8kQYJjDJf32CjVFV6401cOxrD2/fypVqVrs07Oo46SGxdNErk807msPSXqyDnWBYopTQ9jwAcLB1DyGIyyutLlNODOBRIai6CbrPCmDW4UJU5MD5+5EgY4OFs7+VTYUoPIsJlX0X/kZ2bh71gp5a7N9sjgEM6LdCTu9ZbQBX8kbTWo+cVTSXWI/t8OqIFMwQ+izzA6NVeqQM2whUIQPr3Ggh8eI1xytZxLf9Mt1zgG0OaJdQSZyByz4NsknKMNqJH5eobvc/vairt8u6NFqd+H2WKp5NVH0BlSKbhCwTFBjQr3xogfk6X3UeLj87pRqwuLNIEAcuWLswf3l85PX4cnoSWK5sOfrq7T+5cQWPOHElID20TL5olAhJkp2XTnHtfkDLzpUE6K6zOQ5i9baZ4HuvOxub+eb9txWbM6R1KHOL+62r0ucktYhbObSa/wyKi3ssJAZRYWdmjuwBxDTmGtbVhO2waY19jrvya3fYN51bEUpBCe0c9zlLOStvh6lPnzb66JBKo5biJgu9TymfPLIN4KIG+uuc8g9AHLJbVVhsN4wcjgpMT7FAvTWKUmf1vrOzv3zMSqbCGYVn7hIXpHryq+qGJgRPFMnjWELJLDaxTNfbKi2vCO9OgA2P7ghYCUD4EYsud4INaMH+kAaYomQGxq9ANd3+qQVgrRCPs9QaorcCjvOcyj5eTYbwyXlJPHrSxP1CkGzF683L5G0a5S1xEa5g0DQLc7asWFOcSrMxC93UJEp+7QP+PwZ/ZGzYaW/hrrnZ1VsDycA+A5Ez1bJNfjm+EgrowtEWTWsUeDVP0ObkpB/DKfo1h1EbLWuG6CPWR52e3mKY+nZ8NX1ZaTxI0D9KWlkvjHnMNTUztaTs3/b2rG56XhY3Rzz5zCcWdL+jbMdkr/a1l5/wrsbngCY1xL6VGDQHsJm6E+cZr5RxyXbMxogpE1tUPp8CRYAJsCa3ig2Yqabdvrh+L/Tl+RW7Jl9KT00n4YULr+XBIFJRNmDIvU4k2LLzIMqIQd4toi7UZOEzfAcpML+hZaF5wVBwFU7g9mXJQOqUGD3JMAUXOWNsjgiFqvkng3g9hy6hUb3/8gHJM1h/FUZt47Cq89OwcrQg4lJYakhIkwHS5TOhkkUClC4umio48L5L6KK2CDcq/y0sPA4sCCmlFeVm4UXSk9O3pzzwHjsU0SK1vEddl2RytLfv1+eL5xUo6a9eMbqz3QpZ3yC0G2qA0bFMsTmQND9iAcVki8sCI3Ph8Jnwp94hnB2SzVanvAWINIJA7jhL6Hm69Rqsl/eWNbMTAfTswuXNiz2uWfesWF2djwB12FvlurdAob5g0rUTWSfJ12yFBYm9kUutXOke9XAkT2ccV6lX611zoNap4SKLw6mhI2vo1dynpy9s1BoBJOJVYlyF25Jno4U2/BZBipJ3G3Ees1sC0ZSdyHOUhPm2oXv+2u/EdfV5MgraMHD1YqnnAWYbT9jddkXBVzX948xEQi9afIg0fZ+2fKK7OFKfYuRadovBykkujBmL5d8eXp35tOKIZ/DHNCKuch9dNZYV2v2rtv0yOT+qNPDTxoEIXdCDagVkug4vGFr6sGvbZ3eJ3wL8dboYPGpQsjFXR+xvNfC2w/9AKvMunUV2jwqGIx6UbNsRYL9jHvH3TA6tkQJ9caWFa7tu6b3xzn5C8qrOocglGdUBvQUj80ITjfWEgP+Ls4uCE9zGbeO8NguDnZlGsR3IpE2id21eUwtIKtHrnWDkq+qSz96Zd4MLmeQi/XiEGWABEXc5eTQIFWLhiddp8CSP0Lt53o1f1uckyMUyGXKYq8Vp9bWijeXepovqHNadVvW/Fvu24283GDOG/rdrA6oOpnzenj94WX/wlbtKyTdiOO1Dvv+ICbDt695LEnW7Zd+BQsCVfFJf8A0oVykXSSjjT3ALRP2OrL/L/LyDS050D5uIbKZqcIbAHl76qhCBN/h+2uQg9FkL+yIgLDPl82aM3Ysi1NIulLjlNy4I8MbHXpvHikQw0tNRDRuqy/uvTWiTWMy3eBGP6Vp+/inNhHMthkGkbzWG8P9eT/sj8CbIkjm5IXIJ5lX0eM1KWoIQCOr2K8K4HX62s6hfTrj1fsoEniHKJArPvvhMm6grheHN2fgRk/ppHXroL6gDyR1GDnuLg5YvgrA1zUc/FwPQiQ/8EgDDxTdt+ETN3kjQKRToTSUHP1ulpCYUAWJT/CDIrDDxiDEYvQwGB2AYf0+tqAHsdRsjIN7Q6+eRNev7ijSTbNUQfpnCP8P/cSU421QTeiobV/yUiuoIZXFa8zE9fdAfVWphNqagE9GNvWciyWx9izsLBJ9b/JTTgznsNY8o21c9fx5PF/jNNYf3xcL8aUcLQAa56fh56xlhto1VHXErnaDt/sP5X5BmuPCAxCTkBw3hCHD3R0ldUO71n0/lnLOu180LYA936jfS1AObtXbBYCPcopKyXy81pNLvAV2xTmRwnt8cXrZdtrIi/dT4e35qT5PcCIgTbIJsFq6wV/p6QB2AoSdJM4+J/wVPFbfkMjMLrqpB5ZHCtQZKqQ5jcmmxRb55NEQ0O5wpEIw3zociNpw6n+yvE6qKcu3xYblkCgY2Xpq+opHVt/rFET7OJhVdQiPL0MKNJwqFJJ2hM547O8wYxarT94UYs+zkFvpKlh5JGBWtmU8ZpytGB6FnjDvdsDcYad1UCQ9OPP/4uRVk0To74c420vZ9W4R+Z/ngf/nOtMEL4Ju/98/TUN85idpyaiyOeRmq/D+bgIQtCDuAuTvkmoWkuVtjA5HSA6yJgTd/b0S76D01BeU1rEcQorOqW3eqwTTTpQrfJXbrREUcrLWiKGJZliLFvFqKFCoh0ORDH4zbb47OcJxW2mMztY8oRvuXs7B6X/5JauSeMMV9pT8DMFHbW10nCIrmD6IHFTYI7nqIGPVnvW6OzXYsev2/4yiQcQXVk8zSluQIteS1a3Lu6FCkc2nUd+xanbZJgCqA1p2Xb1m+R29PfmhcENykvZDR84MzsNumzMsBZjtDrqQD7wyhYNLAzG+Rl1H1sHuh0UJ4b6smOZl7ebKadEDOO93WYP4i5x+TyUs5q97dp9L0xRB7RZKV0vcB6OAVPF+XjAyfoGZMr5qe+7woH9/iCkP14uP6BtOVJ6Hu7gWc34IaHJVEDDJu6N6FsJXvFav1TnyhuaDBHn4EsV5VRsA5N1kypx64q2XjyO+ldFj8jC0vO5QONMo+D6RH+o1T2b2amCKwhZehLVQt2XWXSR/eIJ388oQj/DYfKgdmAUbrJesSkYHfQAlhrm+anVlK6ph3VK4qlDRm1kIcwX6NmBvE18g+3BmsheNFVLHgJnh4qLeihO+HOwDkVaH/hPdqqKGOZBAWWg3RbWH4DaVeZOHjhEIbne7E5aDRBzdTm6/57JdEeUoqSK6GBMRb38LanmOVhaw2+6UBusw6pWBS13VbLKr7nXNSiyhcLxu2ojHg+et0Yk78egVEf8Jv1AFX8DveBue+G3Z0ipVdKEuxjGQfXU8c3nns4/cWLC9dmp85+DCPaGeNulC/klx+Ch3Y/V4z2OBQKbGaqGdxIxS5lOdxf0onIkwNZ7UfWm1tHU+YeQaxrv0ZYALy1bXB6hHQHNXL1U3YRD5I/Feo9+Fl3q6bFVP03rmt1ohe0f1k88klaG6o3K7uTjL3KOOt5S5txE8/AgtoB1kZLoxe2CD9ageFtAcRoMh+6XhC5YH5Z6TyTt3wn1ZivGPtDEqZCODnneYSVetqFSaK7X6XiM6IiNQDoJNqlOOffKdnQOY52mZbx15qTj6287+cJf0oZdyr0hU5At7Cnfy3LhKePOnuQQKq16VjThOeD2HWeONVisiaO59I8nc8oBwtAijVQVqWMCg8k7hGmGurQMBUbE6nK48yELf70ctIw4yr4J3OCVcfOTAUQOSqBqjP/znmTMtcE8DUnplboLSf80nOiJqC+dAuZLjUkzEX8+iqClJfRuDsZXBZpa1KjT1zDKHRD4zQdZy+gPHhaP7iFgaL25OfLpwtGM2hGcvRdeTwFpawNTWmD08lFuYbhY46M87J8a1W8Dpux08IuFS8HXVpWQ5L2r2J6ncJ4ztJii5jN2YqpGWNiF9mo2RqosRju05sCFn9ECytqogWz1kH7/taLrhCKzkymL/TZwL9ecT6BqugZEoU0Kwukd1Hvi/TWzuKo2dXo1HPB1+1zdcbhfhAuZs9L63B7fW7+WMHV3g7F1W9kP+rtBB2XbnDm9C69GllEHgx7u+px/kShe23LR9BgpiJkB/VAYPrstworjaHNeLXggzZGaIljyma2OZpkpGKenjkqnEN2mOHHNtWyclBgXWE54IJnAzKIjtIIukaWgUHURQaAwRDIgtCuFUnbRzb8y6siOQxL1zWsyH9meUl72ULIwgSRVIF+GRtMyf9X3/rqUp3uFKiJo6+6O4Y5l9Rxq6C5dgmD5Mmybv1Z1cxraQO+6eVRu91lLb8sxRnRgalEHne74DwSSkW9bgjTySx7/6tSHvk1J60MtHrSytOIV6HuiA2XapnXq9XjLtlRBeZxZQIRngqc1vZa1PEDIV6E5YC+ryD+pqAF5rnLCuhRJT4J3sof/Oifv8b3shk50Mp+JyFMjYs1UpFNW3+KqAKUYDvcIDu19A7YL3+zuY4f9iql8V5/0yvdCJQZLU2dgBL3Et5MlRb9h8+zE1mOv1jXxdtAlxkTBghbd85v8jYf1MZ8wMRMG6GwB1gQaymtcJSPKnO2thWBs9tbOLxwacZa4xuB1/PYQCZVeYCNLbjhXFjP/70RgC5WhW4UkmL3hYzVD/atQNvmBwkzNttugZ85WlVdqd5oO9SyvlBuXtAzKvqehx0rm93cNH5X9rYwBLBXFjuYe4fchexTZhXZ0jFw2T7Q963+9XAXkpBibRcNX2genCvPUwSoj7A2V3YnKZbfXigr83jZVF+YI9eG2/8h9VRlFA3V73s8THnrw/fhf2z/AmJJZPOsLEXvIma9vJJxOFHxCy3TOalKEV5u2kfzWeU/ZzZQBoInW39Lm4c3Y19EFngFUNa7JVCefyWHFL6MUMR+rnWUSWEJAJoBvY44jo9gzDC6vU9ZZivs2wKfmCUO1rzGa/aiBWP4BkWeyVUYXsT+In9UE6+YbO4B/1YQqk7rj/XbjtuF1Iaz9/xGyfh4xhdMDjLK2WnHZi6N5HUuVrxOtL9rB+LNgwlNBsPBecMQaRT/69J4PKezcmZC5b1yT2ubY9CJ039CurhAHrAyNAZ5a2IP93V8FnYBJrQOw8vBpdaHYOqLGieTGa1s6AafMFRABIpz0UiMm7YEyM65tvk7Pj7atjXo5CeGiLCRfCm8X/eAAS2AMk6YwxFnbMXnHZFe03+pe3jM9aK3WBBTrYZdgy/9dGsNHI6+BthVfr1NUkzi/g1xwtleKmGAZ+bUcqKs3K2UX0tXBYW7iW39xjuQBGcR1GnpNwqbyS1KA4XNw+3UpkH4Nf8KYuOZZ1LKX+G9cWBkwAxT293tA0WMahAgxBBRNKDp1ccUOdMNGOlLFl+UEJNNmd399IxVYNWT7jPTGKvf5A/C4RiEmQ0fgVYS1Np0wKkn4clfme11ym1ExBBMinMsXpT0ThDAGxEToXG8h2DCzTDtfP27q9kiCSqhWqkabnIkj7TAzxzS9nc1cHyh5N4PO29Aly4wONNx/UPR7maEc+SGkfYTtMPSu6hQ39NkNHq67ZUmJvzSIYawDFX+SmMdqcXojcDBywueAyubRU1peg+PQN+oyKWf1tuOIjLwtsphUz1/vNPrCNHgwaDZgadux0u+MDfEvpySTVsnay77/hO0D3yBgzDU6PfOra7EOXXLBn3MUYcK3pNmFZKqhlKWuFvRvjkjHQXU3JYjp0wVJOYDkO82V7tu0U94ggVE3FlGAjX86rUQ95OXonhQt0Vyi7u/a/G90ZUhv4AWb5OFnQ04gNeZX4WUYXSANF4S44sXMujz0X/GmvLDfl+RXtWpezL/t8Q7tZuhTTTGrKWTCaMnWqyECl854N9+455Dt0RRBUTziYP8rxfvmgJnMkM63QjQleXRHT6tvwObnWrLNpA1CT97PxLFgn963xWU98HbLT9EKqR58ajcPC3i9Fe72QgBycDiHl7SoQUrSwv0wfo3jqhMYIk6UJCSB8emUaVW2fizvJ+Eamai2XZZLFSgHMv5oeL70DN0sMLtYcvlZQ2tp+0pdaj61npXBdh1kkFwL97kh8Q149dgnvwRP2GF+zfu6gH+yl836QB4HM+av1LShZbx6EBaGBVk2uM/GVQrDy3Xq6ltO5fJjMrVQcy7bj5a1RCrvAGuIcoMlh09wjBovtiwTf8jD4yzsUdoZjFtkhIPOvguzEYmIamDGvlrMLIAbqu5jsZR1itliI7emJOZlRn5kUjzIb7NfqdOdIsTk0rj2rLkKgHYN4Az/HbOIj6Izk6B/gbg5IsJDNbe7wMLXz1d+w/wkiP+bhwgYH4imp68QPY132VH0lVMqbSOi2cW/ugupdN3gE6zmwgbz+qCvxlY1YlAxQtI/cMv2a8Cg0+19qeAwccLmGtKvjC22Tvz2Q6+bjxgSrpXicaQ8D68vxqOqWwxOGX/i8t0SaaZumluKJYXZFKjH6mNLT21ROI+I4a/GegeT8CkqrrsK0y95DVCD512u5PiX4e23mzzVxwwuSlOwbvMN4vD+y+VrxRWrWVjyqypXWf2dxrwEZV2ehQIrEBZ+KqNAWLAuhHUpctWXxeN7D9n2qor4inyu4+O0XSJPJkVHzYszvR/QxbSfKBAnCRsOfgtjbzWQrSZZLzhqeiQEKnATvaWVN3Ax8i2DpStpKUzAdnZMXctbK+78KqBoK7FftVlxSgcvlNBave6peqdig+KJiA/z5Lp85xhqrYMIJA/diK+0rMRb423MVzKZ945LuxxTQ7gwbhA2gDsttrHit6K/0IHGR+fRjhVRYSJAKIoukK7OMoU7hQPL3kuKobJcQpVNBalqvryTUpH6v7yEh04tDnvef0rQj0B/iJ0ApHrNrLWONtGMIlQIUemfWpgpnAEh/O4cA3+DoQu804sygYAeQZEzTxy0sZ8Fuj9sG6XQaUJvxwx/eB0ZIU8V+O0BidGKi0GdECSgTp5bdP2Ce44iRYr6MlDKsxBA4Dh+i8op3Vzw8YvUg/vvovrMN3gtKDiIpi7dKbA/sctYKTP+20EdjrZbmetMHcPk4Vm/beKzTYDCIrIiBoupCZc5hCDwt1+UI2KqhPvdsnDQQiLrQ3n9yiarBmRyjAwRHqVUQXUTQLNsS57nJHO1eG/YiISy6a3hFoxMRbOvG7/LBOEi4jexQ0ruBXQwXf5yP7h2G8uvYhrAWoCO1Y8xzGaAKZ77ZRjhwuP4lVFaFKNcHtUPbMNaW2Mk7TmM96fNRyPmi0px7PBQF6D4kY9KoxLXo7Q8CF9KP64FolDTTmR/80aZcqR1wvgvw4uQnE73+7jAyu16evCX11IoGtuC+PLjQuCkMGkep29cCprOoA3RhjyNIRJplFbtank7jvz9E9EbcGUtA8z8GOX6DuGBf/cRYYtAS+z7S3X7VGjlnNXX5K1eOPLk/o2ZpbYlAzRm7o7xAqtPrZllRJlPkR6LDTZLBvgUgwBSZbuaUbgHpw2N2P0EJN4gBSYuwlKvmQkLEmNAdaPOkWVSC5lVmljV98YPrLNUt1qmaX1WWCxl/KAOcA1nF0rEFgqHR1Jrx8+PdTBh9Wx4JfWFEJi0/QnCO8AZXbIyGV3BAkFFhvJp+881pf6D16cAOD/Xmx24di2XOIJZ1Vsn/xhf9hwqVPjlmw5n0nxRENHNHvYiWeoulfGhgjbUVuDC66RzzijeProtIp+6HvvEReELEVPaznQYA544ZbRtiJrVFK5LH1Nd07JnfGOslDkzTf7uLOjAdCHFBh4nn+xrtKLSVpbsvkNwudf3snbrk/hc4U7syRBadfINTabS1xVrz7d20m/08hWYrsRrVLt+UhZ9q9AR7QPCzhvTB7N3AhoCz+u2BybNbpKl4GcjXVX/DLfLztcccakJsGmSvmF5WYNSjNDBqK6y9ybxM1hMVlCAhvHYDyoelRgaBJ2o4Bw7CjYdH2o4O+vGXoV97kXjPM5ObY++S7jJuI6bfAdggRPm7wRrpDnopIWgdEJ9GcCxEXfL7cxkvECSrTk3kuBS9wURExKCJZJeXkjJwQccAWem/S5pURx0Wh/M7nBz1N6sS1L72DHBTHaf03fUJY+hmM7impzkQ+8e14ijN+VnjUWvnqZ8rnsRHTj1IsHKberkJhCmhFH8h+C17f4LILkezQpvHOGrQRCruNttdiMRlRnUzqOLW4+yicu5gb68rFY5NhF7cia+2rvy2B90ERNZvZRHTggfaiVyq/Xk3rE0Bfl2panla7Ksr6rFiVhJZNg2gvpIw6g0vP1kkmAejMmzscG/+YFbWGSCfCC4Nlg9mrlOWLqC+8nq84UXj+0pmm0QOXu2i7gMkq9f9+RBOWk4CdcKRLqzcf0/SSXb+1Cdb5ekryT1/Na1zTT5tw6yOpwL5zVSv6WipEvg0QxEllvn9lAl28sv0rtbVOXyV76P7JLKxCQKdrv2NL2RaIzytIIBncHP6A3LnNW0kVoOPCwqEqqHERbd4YA2bUnRpg92841yN6WwP+HJytAMl8gDCQFl993WU2rPHRGfWyLviUuHTL/QzJAJr8d+xfytMFn7Nc05yI+qU2wXAs53UUdcQ9G35nrdaGcaaS9p6vFFvL2cczmldvfafiVkOle5WVfjgRHiLDm9s+MiGbkRC98i1bjlTD6h5wbaO4mCz66Bi1cYva8QUVZlvfXzrHPhXCCcSngCa2RMIej/iGw65fbg+VZeARuLDnt5g0/qejU03RIwc6HnHfWgTcrru6oGHrw83xA0Jyr9n5zXJuXBGf6aF1hXa7I9zQqEX72CDfoisbI1k57UYoM2h4kOfjpShKyuLonuh3Ad5+mOSCM3PHBSOujHPyKEB3u22uCnxjv3+UQuPEgVrTpOi5yD5uEaTH5axCWQJjIxun4xavK3ehXjwm16ypRHJdr5AWDKKd0ZGbZxReANvhcT/nz4ry0euCZFlzv5ORu+pWRejiMSUh3f53Wt2HiuW/yMz6lWTFGY7LbD8/8owsKgh0AUEKrrNXMN41CkKAOYZONPNMx3PjZJhZqcXAHrPgm/+QkkmfMHuvJ/oJMelxtIG+Stg2Pxmjj28m/Dg7dXhRiZHjkEK061M/rMCrbyw1aoWCw63WES4rSxjbHG29Nb8OfEaUpxM/63D7xEg+JUTu9pclOuPol6zRve7dyD79iqoZl/sWub3DA6yaIsfZhOibpw6/ZVMAXh08sp9qnk1kfMUPf6CS3diJpf438oubNbHFjqzgSH+5EQKJmf9LT25tGBYIH7xqt03+kCoixN1qbNz0A5RzskSmFhI/mSzo3MbgvVEBVCZkMtgpXfsWvWqUNj33tqKuCgUoZuexkg+ksK9kWax5mjrAY2g+/FyWRCgXT0i3Dl1EU610R3inajE0zw6CFkJb7TT4OcF89CNF257gY6IPehwes5Lg1e+ddvKSfWfM4TzLYrWmaT49CU2t7zQJ57cfczbU+QJQmyEhrbZYoUk54nw0/zmRXI1sjGiFGW5/bZSr3QnB0hqvoZL91YsW9zWsAT0rMrkYvBCFUEfxPUzsox2MjEEQANuxHdcgZtQ4KXVSR8TUGcgiav1SxHjfy4qPN4pAaEJanxL8US8+5VE03P4STCaZJ09bFxDYbTgYcVwK64vhxQoWt7sQDldeSOsRxHxmT5B408SKNNXJ6qmXMR7Vnsr/9+W05Uicdvj8l0e+9MO91Id4K/CRLm/itl6t7ffADstMV9hqOn+OwGk1H+EioxoNryBzYUHOVHECCyXG7l6Y5TO4YkkjfcXz/Mk/VKGHBH82bUJS6haHFnCAWR4fH9P8UJEFvhD5dRzRjxK57N1gZWKlI5qTBETBwu4I6RgW6z0CXzN/1e5TZ0aK0SjpRy/88JA9Vf2lP4EPD+ToaaWC3VRgg8vq3RKVKDveq77JnhwsxNxPQOsApEBXSRhy2LcM+5CCbOhSJtlu1vK4TkArXz3Cc5UxTZrW1TLCTAGrudAw1OEMQ+2w2ci3JaP8jPcNxJAmcOVT+4OuQrykZpjYTsJLn3JaQmVp/cI6czuGIyC00egyutRJ1kzv/BLNWkHslV7wcXVFJ+O5dySusIQM96PX3XQMRzrtfNNzp2IKKHlrPpSbdYxCYDGxRBMsRCTqZmX/0enq7EHftp0WZYI64a8fa36veg9YVIoOVji8pDVPAwtRLsj7VX4qrgx0c2ya/Q8jpkS89raPXMvYxMeFlat/005j9ZsGvEZvGo40m3osCQPZ6SqckHI/YIs/ZN8ZGb6713u5flFrzyM2IMjZoriIz50ZpRzbH3DMTQEi0QSMfWHwMWsSjDLYobsBG+vaBz1ew8pOu9k1mbukABvY1CdN5BY+Q840LLOAJ5NXfeOK3xCYzibMKX/F0qjawijhPI99BylOBQIelRLxWi+vHtMqVdZmYcgfdd9izRFn+mNVPopTXmIAmBSrl+bsC3hu6VCUdcTByLk3Wlj2F72RAP5NEumHO97vNQnWZ48ddqAM5O4Q/iu5V3wlEsZjrver/0U23LYWw0LchAAKi0TWSOGU3qFMU+udN5UGBQO7ONVEHZDez8kRj8gmo2CZJS4uLGEon0OKSMEoyu9+kZIpiGHlZ4VAzC2jA30Du97CiQ8iusmqDcfgrE4/+Et0wU+kkd/XaS2qditav7P6hA1laFpwjiEaxrq67Kq4PMc5od0ny1f5VdlMfP+Rb7oQqJnOIYL7NqBCFpBOC2xc+wLo10yDtaD11rxlOIheqi2gpwqxmnJP5Ta+rPN7tRvKut7kyCAwiBrcsgbwUI7douiauZkOZK4uuzgQYvyNPwA+7j/6Qzkd6S7Czq1zWDSSGwY9NG/brZbsyUSkShCzyQclZ9Lh0oPyxl5hqZdrAgmgbhzcds6huyyywOSvDAuu37f8uLH9q7ByeRfkuGNAeZCICQNGHgjglQm7dngQiMeCMDitE95U0JqGhnVSV73DdVNP/YmSCmII5jrws+8NGwKwYvMRvSxPaDmCdNuasZAdZQXST08w/uNRy8/WPDCtf0e8Sjvgl2GOc36c8AmYokOYgGGn8DQmRhf7cjdo69WuW+KxAl2C6VTX1rCMXOQYNdZ3qqbyuoFdE6Z9C7xVAsqH6LLproqFhH4F8B/PIMtuVAEvvFKVwp9Dreh7gev5bisOaIWIsMZhfV6pioglHT/zBpkyAyfSsUb5w2ODkbVJ9+1Etxxgoj+zydsMxZVDsjLEqscLswy3Lf4/hsuaplJ/Kyq8PoZVMvvHy5mJ0p3UGPPTJnnMm5aBxcZ6I11odmS/6r2NhKMkKjtEE2wEz6Y9F4xoBMjq4vS+5rXm/cYDOMapOr9aZtv6Uj4DK1pSRooTlN9rqPvL/noru/tMjHo5rUVuugEDIbAmRepPW9NJ2E7IWuvq6jau6ZRpTjWkw0X5nv6V8PhF7pkAGb5y4PqB5Aurn9cKNkSCFo3vUVi+PFOL8jyXwQBAsOkiZlMSbrVoEmxiMRU3FDgO4eDeU2LNSBYAmv6G2BgpMq2C4A4FGWekrYHxgSh/rMT1zjdNKth9SD7ygHzZFNjoH4k3eW/QsybdofcZzntShG61fwHqyCbIJacEo3425kZg6K3f0sKFbDvmRGptp+AIIZTSIGPdTt9mlMdkACvcmjq3sQJaDVFL01N5WY3wsGyRjS1hpSWkmyqi5iRr2g/h1qdK1APBw1IHBk+XSLuhONm9d02KdEVHuTx/16ZHBcnlFf1bHlzGrGT6phGG49g5a6HNDRS1zpI3yqxsp0usyW/3bafm/DkY2Rx98QSqPb068QRPF4H6zvHV/Zjrq4gayGPPaIfrb9NwjjbUPS/mDZf/djDeGeHrFVnJAy36pynwft1NcCuzlG6aOE4lkEXPrD5TDfovAm2n8jtCWWnFDUezIs5GGzuz+3yiQh81SCa0QGteAPd9h0VngomnD71C9/+sEpg1jsh63L2urs8lWKWuDcPdgEuJOZyjYLK0486OurhI95cV8kaoZIjMxaPRs6bOL/cqpftWdF8Pk3rzBi8WkQfOV5JIu8wHQZigkQOiADZGj8JBtYiBF4u/Ecr0AKUH8nqu+vAwF99QqP2wvLFVwcpUFIxrICVVk9pAJd7fSrlIL4pjO6f0N7EkJrjfZrwiPbSK9wyCsNoMrDA09FLLdDXb2kX9C4qRgv5yua4cnPnw/62GBcp90NqLJiteKOH29ZuJH0tT6xmxZsAn2JWyPKzlhvDz6X+zvlZflVJcjuewdCnb/i67qrAnmV5QKG9uE8hWowajVKqs0QD+ogOgzGWLpNM2iZlmWS2Af0GdYly2+ZizFMXK0C5ZGAloYxvyU6ethd9QtFpl+VhfQLlSReBzNrAkXTyygd20sE0yC2mObO+GOzOYGb4zHbnY6Ov64UStpshjPhAyQ/OReUOuKMJqTgyjQU9gamwtaMLnhapQtQNTJd3whNTGfGEsHDFnCvhlkM2czu8Tai8LihH5aICtj8byN506ydFHnqSD1nTyC899nlN/Kwa9H6NB3rckXhf5iuGnTEgWOV8jtMuDYLuwlUoG7l5L+7YhQemck/K2n58ELsHI1eC+3cb43pthbmj89VSKLj6dg/bCBpMHmriCt26JU0Q/J9z/fZ+13xprf6hMH4xj/W8mlJarnjs5zHi5l2Uu3DAj0KWC0ruytEu+nHGrAJtgvpdWYy8jpWt4JhIc4/Sq/eRIQNFEnrqMavvDbq9ZSz91hMk3q9u0FcENXsUMqJVcCc8AbPUHNSiQLLr5XsfVeOFSqKrib74iy41wEt+aNYzvwzLRajTtB6CiP9L2231P8owVmxY0SmJxJEklByMh0bLJeINFtfiEFIeQaFTtHq4031CBVIJSBcpxMOJsRDI+IeBKV6B8T6aObsuydoM4TJYgoDaG6vKryyiUXPxxH8kLj2shJwd0WCgie0bT/9eMbyc3LDersBXYTSk16QenxLoE+zm1FmL2pdoLSjpMcB/ugzd08i8ADNvrhRCLKFxbFvR2p+BLqIXbVtB+j35mgHgDHRyfyVQU6/pPloaCrLdNV1RS0BKUVsCFseUJh1rv4lFf1LJ103vuT5R6V3ZZcaYf8ePhnSWczKlkxf0yU6NzvPyIwXwHQMGB7UETZ9PuseECkYoI/96OshmapcTnChnEtuQMFTwVZad3OxhtI/dy7JAviQB3VBpL/9JOlY+c+penvWc+ukzOWOUgGtxGyXp4YaX2sHwElOQTfg5Erh4yZBMBWf1xzDduMaD5gi0wCNVhpgVQH6w3/xLXW+zBkiy4nv36pusY2I57JBSdbyUva37s2QuO/mutcF1sl2bDkMT2EhIRBXzEYxVrYduiJpyueqT6Ijz9Vn9L7+nRHJXlYBVGMrm1f/v32IoqM4Cq3K0h1I/boIK4EIITIZcarhZZuNHrf6cRPNH0YY9/mlUAeoTuH0jTj9b0PXf9ZAMepkloXV07k6WkV9dTf3eOXmD4RefTwMd7YgjYR71yVJSiWPoluqv8BraZzSxdYcjnroVNetxeBre8UIIPIuBqsD8ePu0eyXVbU//ixu2UGDrj7NCKLKNGHsGzN49InGtOkT5faKbdumMFHKB2dhrg98cRDUuxbunXwT9IrbLJ0X6DLeOgHZLaSgRgabomnJx6zMBceshEA5NtRAV7sEY3FRDuQlTYqSF3d2Qj9OFf5Ar7Cskyng+NoLdKqXzWo/uQVVcZ0ksq/uHeZEj0aG1GhPuDHXFfEwE7dUnqKIRrjpeWoubuU9RHLALTN+hNyLosueU5s/EceoTh6I0dqkQQ1J52aq9t4sMHHvntbqvgBBUuCQcr/UGCMfYhnKLnqzWxqeAV0rImop7vBQtSz6UN9oZsWt+fp9szEBCUw1Liw/hakM6fu1Bm1sEGa4OEF6rmCbamYfyfQ1AS7N2iUgiWCJKSrvI2rwWfA1n6kCCgFIccE2Lc0MpdbO7qOPe2y8RnfFWfuiEYaPWj5WpfeOUNumzyGFMDQdHqM1B8EmQJZ4mCe663SiYRaROviWda4JbASqLjRZHZYZoiuDmPDAqDAUBiNQJCDC4Kvr4fLsxbJZIbT7Qir+HmTYkEM3AKvVRnJ27BiB5xdTvpaKlcZwzHInxTnc0e32OXH0AkhNSUgx0IOB1CV4OwUmVsDk2Jm1PlVXRx7GEP5gu9w7JGkA2ITC/nJ17U4Zp3Em/Qrajg5CMnQBfQs8vpAmCUHCDT8is1FIhDXrw3iXZIl2BHNxiG5rrE82G/3ube7KYiwcJOHMDegSvT7/hokl4ZMu/lwaUG+3rZCFZZNgSd4iKAcdJ63CeRZr2IBZSXthGVW1XrZ44SPiW3W8rrfKHdnySyhKV7P0Bjsw8XHPjtexY1XD5ePseeQKhu1TAiIY5/MKTKm+ySuDoqvMkXCMLicP6TSu/KV9mS23NuY2MVf5L0I25ySVizCtEOXfWcuZhldtLy4SWt1pKLviI7Bq0rRH6HtzLpAJQVCxF7y5PYsdq/HHZoZx8q+PmSS5CgCvBvgT0iZJuuHpeS7/RBbqUTM0mUk9Vnh01c9UahEtK0gigCjcn7uEJy4PQOGhYDWjXVPrD2jl3J9kWhJ4FMRLXjeuVf3kN6ytt+N44pMlY9A+6F7MwMi91aJa3nWtoP+PDQK9I7aCuNfQpIVUQgLIBrkfeMnLSPCkiCXL3uwn7XCB31fc+gUTKSM5K0Zz7BNM233oVj68VbbB3khZFz6VqP0FuATfe+HLWmItOL4UoRXRc6fdHIhS2W83BXochTP7HFnlpr8yBITyo3seqwwxrvue1fwHW9TmOuvDaAoxlmkhYzUqKLEzf+D3c9JO8521GEI85DbYNe6BXIoqGkXI0XQ3fywY1oCW4TwYguMZEVwt+ernEtBbqaylyhwqjkPGb7s/Z7KLy/1zHmayZroXnXKJ9nUuDkmHxQHZlgbBcBQxT21mnNHn1iLsBVQJ/myY2jUKo4ZV3VKOTnUiHe/d9ZshTasDIZ4So6+bYgpWIS5KI3YYVUgdmaZh4LYm51oUt7q/y/TpIAnYO5uuGVz4RtyXgeBa1zZ6fet6ea9Fha3lmkDEhNHMH1kl3ZlWHmO1erBGa6UGtt+gd6J1Bkc5QWcbzsxLB8eIasDleUgUuJbk+s1EeqY4O8hJTzlPDHSiR60x7vRdeZnPkuVWtoZXmE6xyuJZVTt9uOOFL9v4/yXiRf5UeCnG6YAGt7ZT/etZ73CqOWmNhgRC0rrv1f1Mkj8j3lBOzvXOVviwGSKYPkjg0EoXsLVHODtiFGX4X73QlKP9m9lk/zbdEyMuEWLVJ1O4LSuMvwyQLTS3oXOaVSRSOc1See28Fn74SPedM9dEfO25T1i2pmV/UkQ0H+ob2n4zmRXMKWdRm8AJ/bJCiW2sKGpWBfPWNb0+ImCxn2VcRV2PDITv5NYEqUwzytjLYBXsnKPOnN1kqPArrfrzqq9GNuLwyn5VX/NLC8Nq6EvcRS7PHyUu5lGljL30r+Q3rMQqEmy2hweDSIt6KLRxDHqmgo+EWzgB2TfxuDl8rcVcG0pCz/K7SCrxIyW5v/VzFhPoyt88CjvJmOuz981tEDHMVBNPjCII5Gxq/mtk0rVW0frQvu03JKheDjNKNdh4xR0aHP/XJyNxALzGcuaAsu1OXigGi7t9yUqiQ/mSlBp349Y7WQqXIRM4NgYuy7jBgzyShnLtdEiAFzCqSMp68NKanMfInfYkgppaBEuyoaTJH30VkHKSvxeBzLMY8KmGK/7MU+znlt1HCIL8wrHUNF4od0Qd/9yG4hNTb2HJwaQtnqer5n42pluPRFtZbW/cKaF3NbvVyD3bP7gS2bVkHh8yNXNS4iLZIIvhipaR5FXSoi2qNWYcjAbFCEKK3geM2LkEz0gR0rQ6yCzvZdifgkTm/+z0m27890CkM+NjIC1xMrA+tE80hkTivvtScx5P+N2iPdKRv1cXR9alVry3YLJznINIh4UFFj3Dl8mDFiYaA8VcPu5DGpV2SZDE9ibMGvLk2NtQvrodBMnmjfBl9bcuP4AdkRgx9l1AF2bD9fMYV9/f5CENHpkzueEzijsAHsqNLbT/ll1Z50aTx1odMxEg+3EYqWFMRGZZXUbxZb/kTb5gBsrf2pHjnbPbEKXCo1o/AnYC+u+3dvYWUi2I1Ic6aoz+akSKrSm9AgodfovUYARr6GjEuXAJi1Z/VLzhFYKHLORThruFQdU2vn2LXBjnlE0pXphmpq2G/qbd8GbtkSst6jLXpPHVOE4ODg4k+CGdeh0Cvl4QBAM+dy4CX0a1JVKhIsh4efvHhe23poCXPtqs1Oylk1NpeREVDDq3N8MnYJU/ZrFDoMRl5UAuCn4F0Ui9BI7sg6sc/9hj5LrzqdsFdFNACUqGJtSI2KPkkwzWAR/J+Dp57JM5NLCeyWn2nLWFqoMHO7kcmJdLr2GuYGo7vqY3GhdpmvCOX1exJgNeylxNEeBi8KtiR7H4P3d0DHPue0sReehqGGWJF7WSi+hUb8hb3sf4CBZ5Xf/YAPjSwnWeUA6mBDFp+I5ajH++sCWmBxohhNFJrmcoNA6V/gydHUqszmlSiFgRsFyTEGwdLvhrYkrpAJRWUAjWPmjo4zC/06Kjq6rQAQIiU/969tqcN5p6TbMMdSAQsFYbYJnN1oKm+Vkvhq3QDeF0KplmqQPH+dUUfNZXtXXHdU0NcELfK3gxnOL7LjTPNKlVBMt+0kbAj6vP7mO2eiY8a2gDxHi225LxxXxM6RUNjHWjEMhbR2daCYrKc6mWyiuR+3n3wwPJ98ToYc9RNF7YQ0SNjA0r3DC1y80rO7xHS/wg2zB2/sOYL//2MlfUvu4c5feCjappQKQHdhFBjxUFfPsKsYClp3vAfIslRqzM+OFM4nZf+iL/zm/u72n36+fbC3zBMOuQTo8JTZnR2CT58xVAlVnmbONveZgNM6BD4XFhG+iPfTiqh4WfI+wPoB1fCxlFpqj6shFaeYy5owwyx0mlXzQDySqKlmO+DkOuD12rPZHpxkG7LBXkc/WY3j3rotQbkd/7NXTibujeMqErbK2dmYNxcCrbExNsl+d4DMgC+rA0jIgBSZRx0WEswpXc/64f6pFILABLEGnALmfPHmhlny6uGp3NPOE2pf6FGwvDNdzMEDYkdD2fDITlt1VWgFVYPUNlQhdQiSYu9Z5DJK8G8uQLmSoFpltwkbZAWWjFtCbOgPW0ZKtQGv72Wb0v1ZrmsXJThIhWFq8nA7n1tKgU4sxQyJFe4qqROG8RqQNSUKgEE2eDUK1hNAj77NUjjQawXhcN71a8qaoGQJb5DLPAGzRBXoN+rR5bXOcA4MGf6MerjMbZX29GbflXb+XwAnnBBvsplTlD9eqj0Ae7WfHTGQLrcirjhhrlzCHYEgOt2h/na5m0yhCy4dn9l5xPfxCLis1B/TykjNJFz5rwVBWZWp2onS8fC/q8QqGGQ/aMuL2yDADram1/grlBgsMEbAvwtwdujLUtvvW4Vpu+M1tOEAenlKROQSvxxt5T6hOvX5x+La/+3Rn89siPCmMbn1u+SlxDGBwYygBwE7k5cCx+Y2j+Sqb/JCVr21wF6aRCr971nvbwTTmbu1qCKAeo+DBgygwd3zSeXM4MlKQuDgHNRyZE4sG3FcMvXeMHT3z5d158uT02G/utOseccjfFnEhHebvnoeZ9drl4d6b3s8oA/f2s1VKP7mdD0L0YM0JNtHqGRIdUZ89464iR2jHYq8KIng0P5w4QIVTAReAazN8c9CWYxSUvXnl7mTq9aw4L3yJS1afJSftHxo3TaFIRvxOpgd+ZO0s7colgcUhkT/5NkB3kgUCCO56Jal3rwQGsvtAhtlRhfEV+X74DmBg+FyKigUPdXPn/XcvH+v3pqlpzO239iKGIn6SoB2Et0SLbD6+bGexgBkwRQBXGqQsJD/7KM3uclXQbOL8mAarxT6xNNBvGRDFhsE4F/vg+CRmRumVGnbRinqK/sz0QHHTTbnZhWkBvqJmEG+Z1K+gMW+i2+tjmiYvyF5U2xD4HLLovriMSrx92Cs5ziqh3S0gm9hBOxd+rA1hs3gYIsICOAGtpX3J1cmmFoiwJhzmxOagPBA6pSldigTiKhvzBO1TtziCVwgK7grw/7H/4eRrIfXKrMEsEqfpOlrjJljmqqeSSnSRHp4G8vHao+F3c66i2MyU+gMGJBLTWVkQ1k9WwgUAnvHqygn0VPtMlv2aKdpxI5cmEZSn3tnZ+MFso5Cezp/GvGBlWzija9TEf1urAVarOCJR6YqmKuX/RX4qx9eaIiIOxNNX0GE5P4ziQ3ulzGo3fCx0o9lQSsXxfCekIeDW35XVIQT0khilL0JMorgfp4g87IBlxsUaw8GbUQYYOO9SX3+46w+kZ6mECBilBzQxaXDi0V5agatqjeYQX5C8Rha05YHZ4utKsogRTheHPJ/Sigy7zpvn8YaUW9agkd9AjEbM0k3/Y8WsdfGKo03hq2knSKy877hv3rTn4Zvg2IUotg8Ffxpueex1fiOEUTz7plCeDtM/CbSXpbwJsAXGjMlJGJwUy0leErTQ8QJgbsaBkIstwYCdK6Q7KLLw4EWCGB+hAKrSIa7xXbLXGpE/1soJcqux1ZkjbEQ1xfCO4ZmRgJTIqNHRxZYkni/PiZEjEMfIIfNHKkN8DcLdEkMz4r/nCbsK/YvqaEg8I2TQrJVj06Kg1epulGuB566t8Mu85w9+zD4C3GWcBlQjaiaNI0q3chLv+7y9rm3T7a4USptkwrzLStLfeyBXlumHuLeItD8U30TfA63Rc/1T3Kiw+GaA8Wfiv2CUUwyC6kOTEdQL0VUFaYhN0XDRUZUGbbq4JrgO8XDdRWUkXHsoXe4j1wJiZt8Qernt4vGTR05QoF36MS263atZYcQg3Ir4rcB17bApZaMMxr+Iem6IZZpRc5snvOWOEYWPLyedxOk8t2xmsolWKUvR4pXSLtR4exxVjqQUCOlIGSmNwKtocbDnLKuWOPY21ap/+scQRI1vlumFZ9MyU3NDhmG7lbTgk7TU74LBugmHOGkLyolwwf0b1NZhBq8wPzDQTtcHqWoiPbtcowe5InT/eljyCq9klsxXSmh08QUtianTyq/YMwICe6yivzGK1Li70Jk2Bc+NvkjuxMbhWKYHJAJNYEHjJkB17GzIc23kTDAvkeU00YqC6gMEQ8SGwqZVVoqFpSnv2zCTye4cXSzDIT1EPetdhj7dFkYGszUD1E7GJcfsdexhxmdV8yytm7lgkytxb/EhAhFt+pLNv8HaXLQfILhifeLU+CXmKtQu83kaM1iAoJQiD2IKw5wJLH3x/VAb9a3PeRSqJqOM9/wXmBcnNIVw+590BSKz+qC2wcSPOmvWHBlrmTff0w3CTtsoVwjrOQhtuM2LJfjCrvYjBiHeVCWhB8u0DwUbV1NbTG33AV7igaGc+CR5U/FYBicc+7KzW7iaVRcN9hay2RwTN7gQGXJy8EdHDD3A00SB6TyvOI+c44Hyk9ocewe0r+W8ATPWW4ok5MrT/PSis8W1dQ00wbSC/1tXIig+fp2lXkodWZlwlk14L6DFQ1jnPJeXtMKB5thcetnAdwUHu6MUjKaFAVUnD2bnm8upUUlEHbqkW9ilFU8l47cC7fNry9nlYLjNlpKNWEsktEhyIrs/rQzNR+XJwyokHopOKPogaSL60g2acAdaC3HgyRbv/fQMpR3WauvDheKuSGdQiYQgpPDECiYPpmRjXAaih8tA9ct9xYYjbOOAKzX/0g+s95EehvoijPNILIAxnLufA5/aQ7MMr91kgfHYtOEEUeRNB51nlUViFQe33gRTGYwDHt+44OlAg2R/YPa9mc5EibteWeFWiZsG77TL1WM8iEXwMevnNdPQLzW6Sr6WB3+/SFGPSyDe3AgV3Yy573rNnTmBguSXTl81vbjaczAQCW0sRPpmR0ToGYR6EEqtZzERAi0vRvsTCfCRJ96zaRlGIupuwn4YuXLq5J8OpIcbJG9ICGwUg1/0ELp6jPSq0eRCHR6hYNTUtLw6Wqvk5oRqbddkl83djkcH/ijxks8vxhgUlGU2fbQG9CYiFLkggohO6P/m99qSHe/qmG8UP8wMZlH7QocxsO0RCm/he5utVmkO2ReDaimldM1desE/8I81I83OYfJNO1COPUMbxHU9ZlTAmb0AHSq2Irk4pr/PqtKZZfPVrSQkf+XEMwK7NyjV6Z4TuNg6UFt1LmpEenfScBC0ER55x2mqEMBjXxK8a3LVtSe7AB6L2cwhC2TDi8ijqkX3X6lKGA/Ap+QFUSRxUb9GGNuRz+QjrcSIYjfOiwedhyiJbCV/yTZKXV8wEd5psuezGMOiFDK+exnfjzbXjkrbrs6tMGyaoU55a1zrBB9QwiE+BxpwcJMMawXMufYIoiulKiehY7+4EPynl2ltAjV7C11oimIjsNfwf0UOiQ2c4JjmOzepAoQWu6BaAjSrZE+7rt0K8hsNYhpGrBCa8Q/zCIhoc30DICXwzh/lD0FZ7caKY9czJdUJ+SjmAoDyD5TihO79f5nOXhe/Am/YYPU8v73LoAVwsLsQbJi/gh72GeCi8/DUChcZMXIAoonRaMW5nqyH4iAi2M50VBNTn5K/Yu4InzS+OvXjxFP4LsaXrww3g/FHYs8fHgiXhr0sABUSAWAiiA0oEcwHniK6qQlIXZhGttqjtZFSyxElLBScl7p/JZ5lHB+oJmKIxVcgcNFs8lZJAK5+aEsBZL2NNAboEW38aLbnlnBleoQSuJ/I/aeYb6IquExK63EY9yUcUyUI8wx4L5HgL/Ze80HgPxkgzBYi9QOcujAprRsRQI2pkimWm2DFAWR4hZTt3NawN45j49qCtjDiLhlL/n+tU4RS3QXICnTQp4bwB1Qhi/eXspWZ+NSC4fZkYa0pczc5MA6WAXwIHWj4hGFgO//fEa+gyIrJqNNvoSacFgohNNw1wswYwPZbzZhiBD031Eb5NZC/1ljrHFz2eZtATOYPyOGSeOC4BsVvkbgsDzfJ5GPPewjoNq3eBlW0F1OQcZcRMeXfERI6bXF/fbUWhQ6e7VGX/7BB4enBwhqY1seB8waTZfkziiDQKpgCnDJjW+orMVJn2JJL0vL3XOrFGN9f+vbZKWcuHuGI6uulVSTpQmylDPppJ9Jr4SB2rbEHZWLSl815JGg6/9LhvUDrdXUGOzxgn9t5iJwNVz6+iXso1CAtVW9V/qp3GBNQYWCT1e4lE797H8tqMKZqrcYwa2kBumUXp4ZIPc9XAr7h60dBWPquJaiMetN8FpWxKPk7F84+4NcMWE1lbrf1ajEUZxtGT8azH71RwADGZba/JJ+pcsRDiDI34YIOA2tpJFiHfb4BvtynAf9PbX48pNK2KfuGJ3U1ek11jRcjmKVRXB9coyZ1VSfupBqL/woge6Rx9Km3D+cbRh0umiYri0a5fBaovm9+zVvven6qu2RvrGdEZK06RRjwjVLmuXrbpiT/jr32DWN3P1I3/xHLjFrDhwbHajw8MyZBjnJAxCrFu0aaOoTevyefljSW6TTItRbNfAHds7LoNgW4hJilnfFQ7KqfZf6XsLmG+BpptfnbhQQAHiRTBsLOrw1PTwhW6CUk4LK1/NDVZukpqpvt2WVF2/fY7HEzmUSEVlXJ31JcZtFuhY5bTX31KZNm37HZI3n4J8IKpaMzycOM1wRqS/gQ6fh1/0zp0qZEVORLCAZxP/0JsqnbtEh5MOVjePa2b7YMX+QemHN8i1oxdANqJ52IjxXv7dsEpEk0ez41olrmH6ZpytEG4vGaevfFC+s372RdkIox6SoxCZ8/USzozP8OKBArYN/g6x6BtVRhNqH/JO6WxBTSoof5F2TgMW0Jv5VCwhHXp37wfF4LyiEBJXcxXkQDP2mcvphARRTzPX590faRNLLkKmgrVT5BKq2AU0fNaLbWvnzDOEdG3PysIL0rixARk6VGugPUzSm7h5bKxrm9jU3bickWmj75+9AFpLV/8Lsph7Tr+1QNAN8BWqah1fKktCOWajFiXX6cvybz7JMkNg5Emm6m3QXcyivV2dKC8zoRRYGkN1yQXAZexngJKVQU5wRqdxHC0WIrN3OxKItJf1JhyJNReHCkSTSjhQPRredujPDLjG2gS0decDAT5QdOmqy0LHhJUkObTFToO0fsoq85Zi3BW7MazhctNypIjG0JqeQQck/UM3HhKvZqx/kzNCEl9iHSOt10DHOoF4DP0zhu7RjfPVsRvQKQvucMgSZtlkcgXFEnJAoffsb8VMGw+jEDm2AXtmJB0LAYX4CJsE6Sn9t2asuKhNFSvmBTTNigXSpYMfj1w8aCp8tNORyY29x5Ocn3KGwBT6cs6dyBtwyJCn6W536xfbkGzK/06PDlGnRmLm7/pf3ZiFvqjkWxzVLLUjcDW6yP0QXubrSsaDIzDE0udFPadcJ5NwIyEE/rzd1qjyAVkWdy1aJ8jdzfDonS3p0ahL6BffG4fsmM0RDC/Sahz4MxT6h9Ot9xJo0mtIH9Hw1lXGisgecd56TITOyFP75AdlGvN3Y83W4lUHz0n2qME8bccXf5mC2hRRBBiaVP4pzj2eETj3zHnmxox62EyhuTWA3fhSEThKu1nZeHuhBXcDS0glqDcu8JNhqsfSYmgaeQnBcy+05LRIpjdB3H" title="Mekko Graphics Chart"/>
          <p:cNvSpPr>
            <a:spLocks noChangeAspect="1"/>
          </p:cNvSpPr>
          <p:nvPr>
            <p:custDataLst>
              <p:tags r:id="rId3"/>
            </p:custDataLst>
          </p:nvPr>
        </p:nvSpPr>
        <p:spPr>
          <a:xfrm>
            <a:off x="334963" y="1971544"/>
            <a:ext cx="4304093" cy="4583251"/>
          </a:xfrm>
          <a:prstGeom prst="rect">
            <a:avLst/>
          </a:prstGeom>
          <a:blipFill>
            <a:blip r:embed="rId9"/>
            <a:stretch>
              <a:fillRect/>
            </a:stretch>
          </a:blipFill>
          <a:ln w="19050" cap="flat" cmpd="sng" algn="ctr">
            <a:noFill/>
            <a:prstDash val="solid"/>
          </a:ln>
          <a:effectLst/>
          <a:extLst>
            <a:ext uri="{91240B29-F687-4F45-9708-019B960494DF}">
              <a14:hiddenLine xmlns:a14="http://schemas.microsoft.com/office/drawing/2010/main" w="1905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2808" tIns="32808" rIns="32808" bIns="32808" rtlCol="0" anchor="ctr"/>
          <a:lstStyle/>
          <a:p>
            <a:pPr algn="ctr"/>
            <a:endParaRPr lang="en-GB" sz="1822">
              <a:solidFill>
                <a:schemeClr val="tx1"/>
              </a:solidFill>
            </a:endParaRPr>
          </a:p>
        </p:txBody>
      </p:sp>
      <p:sp>
        <p:nvSpPr>
          <p:cNvPr id="63" name="Rectangle 62" descr="Enter Chart Description Here:&#10;&#10;End of Chart Description&#10;DO NOT ALTER TEXT BELOW THIS POINT! IF YOU DO YOUR CHART WILL NOT BE EDITABLE!&#10;mkkoexcel__~~~~~~~~~~False~~False~~Falsemkko__4HooU0THZk28POP9trq+pbTvvzd/gcV8t56cq85kb3NDTsUhojRA0EsgEHHMH7oYP1SYpn09ysXVivguJdhTvfyVMsBLTGvcX7WPTor/CmV9WzVfHy8CnMUuNyY3ZV47+94qADneSMEUyuwvmLNOZdt/Z9wFvzqjDxlzERH1DfYmjw1Up/1RPp6oqPSOGPYKT76aR0bnyv+ZRggm4V+8TNoYmaHlMq6e0Hck/GzHqAjFwtkOBJR9mK0X7ro4P9E2g2MUwzWiOoxE3DgUxAoOiXw9w2PmuZZ8Aep+AElSlRGjEGt4plLb0gsHKyr5N7XobBFBPJXIkIVba3VJRFd/lXLIQlurf0ND9CaPXW0/c7Lev8wqhuN+JQCyn0LwXTPnYan9XjN8YaZOTNAGQC/QGEtRopPoI6+3+tCjN0Em09SdbqT66fvpSr42x+I/Qa7Tyb9sqo+TONbNek8/j0qqlSBXZ91JLpQ/+O1BWnSr/h0G+7Ehv5g/lLHWIqVsblAR6OmTyVpZi/JCyvQ45xaVwUFzRjXO6oXKMr8bqE2XiPW7sl1hjDLIaUxNgqxbBpFEc/s1auVZR6DC4zK2Huzfaqnkgye1FM7axe1rIlVHjn22e9Q5HICx/tmt5VyccovCYSDKmr455PXbtOkrwxOLbKMW8yHXDvcYv/nSW87JhCTe1p7+s1OvvRTP+BXMTG5m+RCABcDkcYH9LQV9uETWeKqCjhmg4r81Vc4dDofPCl9imEsPgy+vL5RvXcSg9L0vmG6RHcipv0k4Wgtd39BCRfHzlMuuBJiYcUpAr7kVDQPyPZyyjyk9/6TWaHmVZ3f7/Sr77alJHtxcWs9yV/Fhi2U6/SiLYizaVOC7PfMHUzzKbuPj8UHT+v7f52/OpzwJhwhzveyBggBtaqK/r18mLvySC8EAHynSGpWYgmwAayB3GRifVQv2qGi8qTOI/0CZVjx6SXrYcCvS89qMeMQgPTy0Fv/o4TunHZ1HVIcdrfePMHnQucAVfnVPqveWwnAXBQbYO7mcRimuVRJck0bGiRJEYoLvEk72jHFhy2MFN8Pas+E5t/EtffGGVzJzXEUp3r71vghLyLZrdButvkEJvDTPfWp4aNizpPFaJUI/X2kWAs2Z1LcYaC7nXW5YQqncEwjpn3FUU+2OxbVKZGvdypkaqhKqnzQiSYEQy1RbSrG/+sZOzgRYXBjaHKfYFneZfydTTVkKmi/zvYGDERuJLqK9xJjLahJN/tbtxqdhtPPtXa80y29Npsr2tUtN/uZzrC5eqOZ/kp0ZEhp8Poy42w9rnHG48llEfYIA4HImiwkfGxRLWihuuZC9sgUrlpp/TD6BoNZsBNG6mSa0eajag3wiNYhSjODlCeeDsZXrxCb3UrCRuiZgabp03k6hmVoMGOicZXjsDU2+aDjkll6Aq1bsn4alOlVdGs6p39Qou3hUU/aCVDxmQPkSw2F17SlnrkbAohcD3o1FiZudj/0bCc+2FwWFQWht5wTRademPfMY1tSlBnX4mhDC9SBvQsBu+ZNrGZmJoeEwcbAgKa2iWVDXTbBOl9gXqzX9JOrXxtqiyvNpkeBsP8Ttsui/X01H+F1BAfTlNvaFJBcQlisAktmGY5D8jRkvtp+cnGxKXn+Pdtp3hU1xxqSaGJNBzbRIb27u8bGC1sFYXfkxSpaLdU3KDei88SXV3Ri4wI7IgEvUqtYni8ofjmCnCwkufi3uLU9yiRZAcBQjmh0IygValoOyor99k0jHeyHIreOeWBmrB2C5X11eHwYZI4c+QOwRy+rm80WKgG2aWg9zBZphAosGeqg2O1GktM+VvOT4HOTtBkhSU6ATwZ7soqq5FhFPmRtXmVJR+M9dvOc+LAcoKJovaWalpiv9H9cUUZTVMYs5EYRPORk9VY9wV9vlfM55EZc8WH04Z8jGsj/AhPEHcmutou4YACF5X02N+ZmpHR5xCbyCf10QnvL2CQc6B0GR2ZgerFZR1AIDA29YEklbNmCMQM2Mq4W+A+G31SOqK2cBGbGI7pprRK5VyN8jQAg7eyYji82VpACfp10AsrcN7U6Bq9m9obLDGxDASPkq+hq2R9W4Sez8iFHgtDMN+S2oCZUaHljGR/vutGpoO/64G+KOAcNCYko4bSNIPi6G62ySUUmpKzfunKxvGreNGQSfaxmACnJqC0aWy3aNPe8T+LPNYFvuJ83EGmp5o1EMC89EieoYBJYW95djkxiKZYXFzMgvLlI+8kdPUPXG+IJnn5aIqfce+0FXmDjjC11QX+ol/l2eB3IL/rHJcNcFcfyrOL+zrWQcYyKPpGShLv2p0LwlNgEZOCA8jIGmuFMd/+z7ogjTkNaMj3pqO8wtxJIXEFCFXLWRH6kGOL5FKrs7bHGIi2XCRR7+L/6coqTD2y8eShQ2PUhWmVZ5y5BkI9CxXdyf3tD3igowUYB2lonvelfI9HwiCPydhhefTjzjpOTpBpOmB/3mJz5JVpVl+g6o2WULraf5UURubm2ieDXvuoCrpCrB4QYknszHO7EOs8dS85XtCr8C5c1QTUfjvixAOKxuiM57NVEjcDdh7RfkktI1kVyv6kagpvXBqxREn4hvfG2EVfBuSynLfQ+9dsV/lm4kL39IEnHJIZB6wAfY7pF4potaJONOoV19iuLJ8K/MyTuuO8eq2+zpnHVzmiUgQ7EDGyYMThW/tPcRulg+ReVmr5mhZqzvsYKEWpvTUNCD5K1twwYuaOAhbzdgeBqq2QeL/QdJQxmVlxrsoGlW8XzKgJarCsQkm0pefpSMdtHwLOFdixKarQKq//2Z2Wn4AV/TXladcdfPnrWN5vsGvmnezbQDp7odWGsNKpDXqXbzTjQigCgE9kpZ8udsO3nR8jEEvuALNdaSztK1a9XTYYrLL41qNemImYMcRBdds2umOIxRPl5NQyY2HWaJ1ypwUUchmojpM0te4gFG3EJSEeypcqj3+Si64hpMXGSuLqLlgCT6MODWYuzXsdyX6jxRo3xZAVmUEfB2i69ZL0uBRZp1YpwQQGocAaBtcKYMim3f4LG6wavDhvU6xTW8YHuRpdhCIc4spt9dpEjoEWdevWDTVacL6KCMdvxkuFtS6EldsBslpn3nzw4m3Xljqb/NSA3oywDfyWKJPnYlpeqlMaXOHeDuLm8w4p9oNFbX8s6i5t5FTbW17NksaqT5RH14eY39yP7rZZ3jiuClXJQDCl+emCrVl/XAoQWPFqFGm8sYkL+2Wo0g0ZAXRtgZE4ZjuXfR0+pd8w3JGpbvVE4YODHGsdNjghfxOAKaQvFIuZBYwAab7viKl5tWKbH12Dpq0XnG4KdE3TnAIn0yuN5RNdjMJ4mXBvlWcWF5RRIYaZ43wcBBScpC6x9A7ZkwJUIjfGd88HfQVOK8+KuZ6vLL8f0YjlQ9GnJz8gRlIg6Mk7Rnjod0a68ZWyIdZw0rEtsdazSfRe916gcBHGt0PvNVemArlnVTWpw8FaFZTR7OvwlBiSjmVmAXI4/60usbZ+Jf91W9/CAjiWYWxX2Mb8qAaFOj+muA6KWNg2DG0URmBjXlQXiJJr/0K4vnXHe/tssVSB1N9kGRYvIswJB9wZQBIeXlg8XvBKnOBHWDl9mz1JVZZY/+YfuBU0Y5cNRzcepSpMahz/WH1hyBVs97FeRh+Dd05xUYAFh/68Pahj5pPkLXz1K1mUK4hlpwj4QWS35Or4ljwYcvCLjhGrGUy3Eun70uDhVwTOaS1cBBzxEFV8U6rDeGIc1Qbmjkc0aVgNeOs6rK3up82qfO5wz8P0u5ikrGpfsTAT3Vn98oMPU4oj4URxrz2tSto9QFDW+tBvRrO/dNLe8w+xue9nPnceRfFiMLtty+1ojDV2Qmflq5gHdwpTsMILUqh7ug6uaZ/0SHofhF3HX8f7BtkshtyU4MhNNAg6my2aDP8ecF0ViEvMkU4oWZ3x/gIUuWcu5Qi/n9fgrtNyAnDF60IWJ8QQhQaaG7P1bv9lBK9OSSz2/AIjcrt8lX/tjNZwDFK5Xdh0SwQexA347lEa1xwWDSLzLfRtHS7nXPfjhTR6ndSLOydpGIFwa5R9CjJKRrkRIs6kxQVKMu6XWGeyZPoVgEX/KNu5lgRoIqqVbSEBUjg/wyrzxkmRbNwzw3ygFtymDRwCH2ZvP6QCrk/zo4Do+Dr4U2iS4QeAG1I6cWc0OksWAspj4GaOlWFbYzpOD+S1BprT9Ne2gV/TMEDV8X2uCuAwtGcWNd38Pd2VhG613LrBIg4bA2URBqKQrjNbqSZfZJIZ225JsqjtYbsndQep/Yqlv/jdKhGU1Yzros/B6/rJeQGE94gc17z5avZPEGJdChS1LKOlBtotSppOpwqPNl/zyCDpyRG5B9TPA5+xcZaWQnzzzWJh3Oqs1dydRrHAgI69lkV28HRrWtp+VgDzSxBnl2+zUB7CPQjgZ7ocdDhNv/AFnkSZNzWH4ivwBTKG0SHQQUMbGj6j/GZPPuP23mzBWCflJG+QlIzFskZJhvJ451I9wQ7VP+2Sd9oDed4WVj/rnwbsEK7xPcwaW5+DxL0TnwJb+iJGmDA5SNMyHdwebVc/QsEXZPihLY9EnU2eC9+tDRMW1b2Dvwa9uGs4pCYsGaZACtTX8kVzp5Q/GnCfGcrC/wVWce5bCqgsh8VMUVe/mxkYmLAoWyo2PsLgo9CfNa37ur0dDM+y284vfIduqkVy7RAt7JYiw8AFcdBlnwPNT2zxTJgnCPityMqRjdCeA7AwoCo8A8cjTBbejZQ8rymGn/weTgwvOUI5LffxJjvNUaDtTI48gpnKrP4fA/XiPEFC0QMzk4deQTKrXF6/i9Tr6nByuPJm2y06OhI1WU06vZisADJZlAAhz7fFEMdVhwBjzufeajDi7bBKop1qE+IVwmwPaM/E7MKrz3gckU7YqerBD+MtoJ/31uhiMVMWd//MgkVI1MgxAy0SF7Yk9ODXpHeqvG/+z8rwaRR4WN8ekDRcmJc8QBQSXFDB051ibnvK9nsymjtvlELTExVuk+O9serdkbaP38P4JFxo6UZ1j3QkSAbp3ZtVooXvIK7R/kdkiIKX4Rp/G3roS5jz72UFqzuw092WnMxlDBLZ0Qa5cv72piGZmT5ravFcALy5R6sF+yIkAcoCfxgE2Dop/JPJ2TGFaq7K0fpwniyrAr7QfT9VFyqNG6wgzSzXZbq6uEVhEH5Xb4tbSSjHV6X02t79BtTel2ROu/rr1aJo4U9FGvj5wfXmOfzF7PR3xhzWrbQJhAY8pvzXM4VQqdlrZ3QrKREp2es0z+FCRZFUW8tYdJ8v/zH4KqXHYxTSqD+FAaKbWU4H7AAlRZiYMJWVnPNTzOEuPswBrr9wOdRZxUeyk8YyeihhFlEFj1UeA3wqBTIAbpi1ivhyobmF3seVZEwCOkn7IAXwBNWdd0BN0orZ14cy0E86a2ilrWBJNTqPetgn0HJUWIowIJYUFd4m+3KC4S4Nps+MbYFmceodlAJR2JmrxezH4maGvElRHyMZ/PuPLzX/LSPMl3vgaFd3qD4tBtHCaN24QT5zS+hChUR83F0iPKheZ4kX3aBm1Rpjj4G2dBaaXwSQVDeKmYIkhZ/ssPlpCXH+xmmUKSFzO2iCcNqJnx7PovfjlSljELtwxD26TTr2FHNTXrCn4iUSJfdZ47LlDTzgi5ndyNeOG+2n1UsRYZq7iN3RDTDSiYST5wj4WvKPiqEcKTZ8uli3XxbEkVM5pl3Pjh6aSf8tOBL7AkF5mloWVMbK08GmC8kaLyV41xrgFSt4ylZy+GCqm3ZQyO+EyQNL8FOOF6awjA/GEnIAUCvr4Ohw8JKPWorB++vMjWeDX+cEujMf5a1ZV+Z42eLEX6zZa+bmU09gsHXOJe2+NTX5+UQdYHyYC+/I73Sti7vuClCHDnKHAWY5cZxC6pdi0tXSteZeGqpCd7D7pkvgEbOMVkoKXvsnNP91HJSUVI8THhZ+ujsZf+YTQmz28LRQ0eEmS16uhtJfVjdJngHXFufqUc5keaXGawljmOkXBVMwtgwb/6ejMA2Oewk3LCu+B7U4vnfAKiwgk9VLYkebHTlfp2ynh3d7du8SDzdauU/ZpfaqGcYFOGZ2RaitEA5es8PRFu4S1D24A6WT4RmC+T/Y5cZalvpVt9m5VgYiQYAb1dgpvH9dgjp6k8wO4690inGQPB5RK6KvctA3pnD9PPxazlDjVauQp58NTyaTZQxFvJEqJxULxrkqKIDHwen+QYmVXuaDxfMLU8wjVZB/c/g5Rrx0PfICUgEnB4bG0DWOXnvyw5QSqsu0aVlXz9g5mFIgjv9QeO5yFOWNY3myXt9/Lx7v2+CiKGbcU5DrdVmrNB/ZGHCtxgKkaoJEhYm6P1wMtIupAkCH5EUAiR8AVx3CETHOHJXyZyuopz0D7Ek27iqCL1rrQwpuXcEzssn3wrcFCDSZnOwnw2rrT+4S5SZXhd+LXCO9DV4vfD32eU1tYBpFITBeWz/41UwcInkCF5WSejQzuIgo1Cb0SMxPbqh4XkJhtS0dH5TFMVR8NVIcsyEeRsqyDjp8HqAXMrL986EDCJEloBwE2cs8D4K7OeiBcnMc3ZIWsTF1KKM3DALNo68s5kBhFA5YhdNoJTlAilH1jcabR5Yx6Aa35YJ8OfQslpHvvEYYryjYVubOoDQyIwKnTRqaDKGKdplBCYEa9GcIUCIXtJnhjfWL6Xmx4QzxWIor9LDHBrMYPsJFFfQJCxkZf5zoqbMbxheU1tBpqepUeQ0yQyiKruTeZWCP794J4G0/LUWszBSF5pY69KmXB7ozgH+V9GBXdFIfhSlJq8wEDJrrcMm7IO/hlcyP+gawVndi27mtRrcD+BT+zkhO0AWtOrnQV8juZ6slJPkbWVL6oe6IOZYf0PFw/dJh0M+poF+iIGddbH36x7TkiWTgaIA8b+ipPu+CoO4NTttcpWEU5vAWjoCgzoJ38CCk1e9bzrtOqPnj7utkh3srxIm7bwVyOYN7vxQ1krdqkK4HHxN5kmAXv/8lqSS2nJPOG+egDr75WmqrosgKMo4gMn6o0LFK9Ns76e0A434sYha50f3ESC62oXE0JHdwOYOXn6GS7xHblPASmJP69kiJb3hcZRAYzYAsfVTc5LUzhV2OYOwrEt5ck7SKJ1fEFSOIOeeryhOBsSfYB2x9q7gNFdsRmoXlN81Xy/SFfLAKJhf5dLVj1WFcCMBaUU4W1ZeMIngqOvaZEzXcczNhCzqazwsydQnzZ+JCGtQ3cwaL87pg47Ma+INdP87usmK2ZOdjwAUp/2M9pBZFYQ9MZbc9Os/CX3ctsgpyyq4l4LRG0C519WnHiVkzOsBLjce55DdjdyAvA2Nn0J+b28nTYYB4x2f5oB3GuIU5Z4eCaz4sEK6Vg/1YEv7NwTZ6O54pGU6C058YwkD1VmQDe2gWY8OpRoKtmXmKdXF/q2zqNEw/o6tvHL0BAGRRXi/MkDu7oSYLEniG4YOn7j1NQEv+QiOkL0+Eu/zJn+hLtLr3FnZ799jm88Ld1Z8FVGi2FBLqmyUOfl45a/moYvhsuiUqamM+ihMn+yBe9l6y9OMRoXl4sHIre4VcGX8sD/B72fv1aFHxeds4AOkZCX/h9gbL0LTBz33cOx7NjihgMmge5IuF1u0z58I6XaeaZwpoChlJnBDkQM8VHh3q3A4uzF9k5+10zYdC3AVbpXXlS8Ii7bxp3YyZ4S1Q4cAPjccKtXFMMswZ86hQjWSnqpQN7/dOXmWrsd1Ya5X3sjwNMaJiN99knS1fuIcGWBtkV2WfDL9enM3ZWTgCDP9A6T11aFGFvCzi4WfHqay1zhx9E9Mdc/bNGVQRyXdSEcKXIl3olLuH/4evdUG8xfR8VzNqLYgbH30vNPPc3+HBELiAkIKni8JG1ZZk+8Jm4dXByXZD/0JFr39o6gLyDMi66r7ooSGzGOVK0TTg5jg8TR9WpOMDNc9oGpvoEiHOZGJCZ3lHU3ih6BlPB0slFmJCf/BvR+8aQrtAo5lh5aiy7HeTeldOLSUc4gxAYxdHj8ajBXzjz230FxjzsUIqVxYzRYKR/lMGCirRoMV4GR64Yo7qZxMd0DDmygxuXVeVYyRx1TT4x8FWcA7GfkMLIYI3sPwC55bc6AwyPd+167oadO4e8KxxapN7tjccomZNJZAxIgY3ILmj0V5wYAGmW6hzEY8Z2d6lHKeQCKMoRd2TeC4ClII5mMcNxyaM+f51VDk4tkxySTSQGRxdh/NSV7rKHIbgQnjT16z9AqCtDYpspqkSpA1EGhoBzTdhRG/HodeRwwt49UvUgzRsSloO/Qhj/HMHLABtJRFPAkK8+ihkqJ5jeVnHYxi+7+UPvZCeAfWt22gAdxLZjCjkzm8v/vMFuCiN9J1vJkjqPjSgw+vQQaRrHnyF7FK2lOFwQl9AGdOKnuv1lUbWdhef8ESs0k/lM1UhxqxSkH72Prfh8bdQaT5hW6STFQxfbWIoWnOHj2YO/6AOunbg/6uf4NsNVnoUVUP7exKInkd3cVOI0xOhTzElhNgiUeMOgVIRI2LMQqGYaPxp8QStA/MfffwNEfG/MYV8GWi/D7Ra/qnb69m1DFVoegveSAp1McTkkwKcPKAcxY6FylzAG097F/YU/i+HAysfxxbdoJrArRYWEm43HiEWsLZGU31GFxovKNqK5DH9fgfbdMaaqOLwM64OdkKPY1ltssX/zlVxtx4b1qobvVMMz5WxiQeqUcfTuK/Cm4kVtrL6KmJebsJwojlx4s70RGtNbj9iLHY/Dgsg2PRe/9mdrPm/zoonYTGRhf0lUsGc7lkznFlPOG4k1SaHEnci1sT3A/WYOCe/DIyhp4l7FE1qWfn1VvPQ9No7C3wXxLBy180W+CiFEd6Imo1QCjVllx0O8aoBEb1YNj3HaJ5DArgj/MKg92oSK8eUTNoPSoe8s9th3QVmN5pEImzOW602fOaO/u/M4MG5kz0kQZE0+oLJERThhuxnoQE9LZAUd/KIqygRf5J0tSgpiAerF1LcHc+jCLu8XSTanVVXxSb196f5WzfpiVTVJgmDbmPNFcnPJVRES9fc3GfP4XleLgjim+qG8kTxOZ9KKVdXOkKR+1I+KpyTJT//NAXgQuKwxE/Svi8OL8mrguzwlcVuqPJZUVHOSAQ4+l45QKCE+JDB5TS9AL0XpWs3WLMzj3olbqglcE+fLWgQZSdjsm25m7g3sNR65IxgktQ7hZ4ZHpGHxtCiAy8M7lK3m5/cOEfiDknmZCGR/ffolFteB5qEqlaY7ncOFn19+W+SIGjB/PHz85WveedOdpxWctGxmg/4DXQcSAp1cccJXNdB9Qwcl6dolH19E4QsGKEq3sJOovrC1ylQIJtwC6Km4Uf5HDO2jVDOcJSZrnFIOUcpq97K8hZxR3zujNMtZpyHuZhqX41Y9V3sUASBV7DqhqnHgPEBAW66YdxsfRuOWVo6NL7AtF3UxnS7OJ3JEPbS1VWwu8G/Jm1XH4buVqjHSabEj05bjZS/6EHPuZ+TPpV/MZpB8lgV2yxstcmhGqzdJW+sksd7uOPo91InxYlGYiypXB50ieBg/7fP313wn8MZGDLW1JYpdBfPMSENxmIiERirHBORMGLb+IvqKZGvSz9WGJ/9fVant/nTXut0pQa2ryqVeQBX4ggCbXP17j+br32q2B9vkxBX/2MGMgfQQmlHM7zNsALyMGAgre4e9wOI6hE9bCt5ABOT6Ee8I5G1QX6Z/og7lZ3SzrtIIQLIWLTC6e/DSibYd3n+5gxeGuEAPpO9LL53Su8AMdwmzVyum52/erv4AqYfxx/gh9mpZ0hO/H2hJekbIc6bEW5KX1epU7mvMAraDYAonqntzCm2jBkrI/j9ZasKGm7Q6dKx7oq2i786qzn9N+yCTXP78TmqiBT+dZ0myEzGHn0itImhNMVMEKTugV2kU1sARVCbylvzr2OzJj8vQ4ILD4gr+0i0Nqp2mlLZgTeqj9gkb9te8VexuPobp4zn8jXRAYY8QGY33T1+SE7HG+UXxqyxQvDKUfXirewafcMQYx6+xCjLk7rRassDwRzzmJ90zlQHm6T7tMePRjoql56E7ZvxArrP51stOzd4zD3TDnC7ET/DeCAZa3qVCuHsV2Rbd80tbLg87lgIqYF2GLFaJYZs4nd8wbdO0H48soYMDW6XCSMICZE7//F16LlUDdiOCu6mqVXAYevnAHt+UX5OrDz+BWNF6g5zxDOs560UeQhM5XUOHkceBXXU1Uvi4o6aRrKdMd/jV7fpU780E+bC4gbTkX03IsmK789awt0GLgMUO+pD8Ecd17ZoGsqKr1/SatxJcNlTQnupnULVJh23QVOOrSzHPPPmnv+1nz6AudAiflfLtKLtIJCVAdTvVgWi/6N7HIQrfR+kARF055Ggzf5SK4XIYlSKYc5Vz5/gNafI2ry/tVUM8DATDr5tyaMU4LmMHamo9zWCgqGJwXHPIjW0OFwGUhAnZugPv/qsE011qSLcCOG5whk3HUG8/qVkGZBJR7bxk6nIK/Mutsu/aG+4Gj2rs0U0mI/hMgpoFwBJKw1ZyZHfu2OHekjrGEK8+WMhf/C2GRAtgLubUHOtz0LMf+dVO2iV1E00LD5hXjqiiG8NOJQRmvUynJTYrEsyA1Pr1I3qg4J+zsAbOIkMyL5U9rbNuIQ+LHLz1yzm6ngVNaBm1+WRGPeYF60NaJ6e9PAdUkHMY0+ddmCfcHTnGfr+VRF/ovX6CMBzVT5G8x0QjQvkDwFlyLc51ujsAu6s5cuju3Dqkm/CzX5xEFcQ5Fqt00QNWbOvMx1CDa/g22/hTftXCUgxiOOOLjXFwsTrlKdeIi5kkjC7pxlNMnmbZyzZsFJnr45DFkMll0i8UZcb+hWEvxNm6y+pvB9JnjrIlneyad4amxXd6p8EeYAws+P4m9WN2z6ELY3V3qHTtlH8LmoyEMp/gVM29ArqQ8O1mUVEAyyEVnYNIevuOltPqygNFRi3cdmc3GEu2WFVhMLxeSA6qrDK7caSJ9KgQTDCl5Z925smxjHMhDq/qWFh58bPq2tumMFwJRGDXn9DzYXuyhAlPdbrvy8fUrPuEt8rl9rNNXwPp4xFb4TsbWEmwGywsas3duZEtRH0Vupj9GuwRc7wU7Eznh/KELc+TyxQQoT1ioCFtt1AlNX7c/1pwF5iPEjfBwUqSJGocMRWHOQcH/smwSF1iwY0ZjKM1YJztNNbEDmYKlRpO7GFuqSA+xnmXoe7GpGOIXuRkXnqi+R3sQBr77TqwQB8VAlKNc/Eu5LqnS7ix4EiSAmhOu+3vse/S+fkKFftcv0KtO/LrI88ZZUV75uy312qohPr1Mkwr9zgQO4TnpGXdvMu7nJnBl+Y8J2HaMhglnHgvUtD/MJXLp8D0haTv3w6sTozStZt9Af80ehTUxAqj1TDFU7uaWaSOwL3pW3WlCXyPFGNdhT7eYyL5xjum+4O7wPa7S9vGXff/w8tGIKw1BbIDo+kRFCSdMY5tUog0Td8fWSvmSvLg4cJog5FfsTtPYU6tte5W0QRq4qi/NkYoUyXAKoIV+9+TvCLRjmMrnt1wjdVGP6C20PlqwGF44LHfSFDThZfdw/TYP1tymBqCk9sBugb1HrLWaoIXRl07zzYCIDng6DGhjIFvrylCnEz8HrTE9eNmGEi4RGZ/VlBBXFyPCEMHvt0jrCi8GQOB4PZKDxPzMFfI+yxKg/M7HT4iva8/z9AZmhjp7uI8hgnZ4i6yvswbXcU0uZdhsiP/1Oc8z4yQdplWfEIt9b3IUHL97TgE9FV4e6KFiGKOSlUz71GGmLzRnsrfkQ8AM6wM823JnZr0expcZVHUCDxryeBcX3ccXeffu16RxtGRe9kkh6Xj+my/MrQv7j8KYSrR4oG2EcVptVFMahWHQg1Ztm8jdVjHhuP/l8mJRMClMUG/Jswi71iRdE1Sym8mSIDhQlp5KwxmH5L7FA+rx41dJz/3BH+PiIhNigZf5ThIyASFzSn96nXHSLvHVtaEMjY3NzkXj8KpERCNbO8ShL/5WlpX/O5QFi4C67FBtUh1gqPFM6zLuWZ0Bfj29jbBylq39aoVKUTDnUqRxU4EhBKHeml558iAq9MlxJ18wlFYWn3+fY0I5eoKWcNolHmvcNc9Xwbn5GIYAZE6i4HRVZsYD5oy83tiVfO/U7FQPSMmM7He2MNG1ISCL0FFraW4J8SC/GB5QWQECmMz7ZCe4+cVQ5TSoYEG8Y5K22vzZfbeihEqKHIqsWXZrFsMJ2uztHl3r3IR3lNP1p9Us9Gb/EaJv6yvf/t3xHWTzhjFgDIXPfP/klJ22432zcwvGJtoo34LIizqol/D6RLacs8+PaJQbWzaGUeDUbO4MUjxoVEOOW9hIO2pPAsqKQRHNeg+HHADH+aaUfaCq7Ro2aUxxDjpjMxmriwUIgY644kKG24WB4I6vTgGN9UtXmgZQkaNismYsSxXIxmECLwyhkRfCL71oeFHtdAV3JfF7RNkP65n2UfHqxZHaWzKFKprTfMNHR998r46HpyZrb/cPwoRRv5YrUVtVSEHonfL8siNydW7p4Mi5uGE6mJfmyaY5d6d/8d8ntBXYcSQsaFXpMN1VLFljlDqirBS74pbfBRy7wOhHgMJ7HpoEaxfYdS38RcidJwlaK/uKBuyWEx/A+4fvjjB1DUhGDQK42C2F2J07f4VwJtxJioguPeQHG34Bl61O9QP8G9TclVZa+UV35r/HqDRMtxDN2hQMING3jXPQJ/ib751El1CpnNRL1S1jHCxTbtrnD7VsP6AaWeZYMqzlH8Xd3I2Keqwlem5/2ict8b4zFzjagIWtnqUqDPLe1ifYnIPvZfi32MYM2uHJQ3x4VkBrcKMJN2FD2lRoB+l9MScACHrcXuhjNEMFjGpH3V4t9V0i/37K0wf+YK2MHdJZmB6KGP5L0w3soJvoQ85KrJ/+vpj6s7HFq6fdoXl9kqiCe01j2sscvMrPJoDsEK2OjvZZyJubbklPUAZCacygYkY8/Sg/GsMciLIiq9yVuFAspGEOaYP1Ttt41n1lWM4OiHIJnh6JuiD2+qXEBgDT4ocndiRN3PpOBUOy+pB7TEDfF2s5o9mfgiAf9XVJrEHkFqEMVgFlSxAs6rZUziimKWbNOg0B7vQGQJesWoCy01VcJZmOjk8Kwngn6CZeW5VI0zouJzYHrV5wr4KmUmF9IVZN5NCTmj9pu+z/qA+uoMsq9h7TWzS/3WNjSNXY7+YRU1clHTvHG19aT+58kJoYnrjm8Wu7wpCSKfqQdRfcf3PiTcflkY3ZP/wBvUCuJ/MOzKh6ea7WNUdSJC9cTK/YkbT0/ANj7UFtW3B5zRFC/OW7RhBuFnIzO7QgcqjHf0jESFJwbir+BUMx2NpUhj+hGIApUYdBSDpbZbj3Vw3E/DYw43SPTn02UL1SuwtRx1lcdGB4EadxzKIqXFTKwf6O6g8rN+0ny+bVDPOE0UXPMj8Q927icvdQC4GvLIGy4WgWWgIQR7ShJkaH8dqpyU2FVz5kVm6Si/zHHIVFq7mHTQfr9mFpZzFD1BtcFbI9aDCejpu9PsdMNmB9ZXLhsphGCH4wmZZvu0JXx+3ZkO3YSPBCYCfGxdqwsmnQKs8qXtyP86tMalFXWyXaeF6QJysPWAvyJAokYhPT8D7Ze/NIGPtsosn/x3lEI3ALS4xRUv/EElgbqC9wcAefpn+iAp7v5aPAOPCaLoml4WneZCXkbBrfZefYK4Z/ts0YwN7fW+/6AS0DFvPLsGF95ChDz8SpyogPkx0Rs9mXxpQTfrcdJB2lfniIELybWArSwhmCbRx0W2e0ydQKA3X1QYGCFdVec6bBfCncT9kyrnpipBZ8fwd++kOSemMZZSlbfDeIRHkJ08m4dfPQ2H2HHwNHqxRwlA8FR+Dy/EM2VIAsrSyUkjpb7udGshg0qoh1dbfw61hZll3+5fhQ4Vzwgr/23NlNRI/zOepzIJyXgUgxsvrK3y2JyJqFn26E4u7yy/Sa9Jr9QuQ9zgazshIbbjuiMTdapvw7lQWCLcbjcr+DsDk5FCjsdikByFGIbAOi4MCL62JpenDuHs0eQCy5UKzHWhzHPmEFU/Tt6B9MoTAQZxBe5R68GNP3eqIrrLQSLsX3s/N0zOwL0aLG3t5AoNa5SSzefr1zq+OYoJutSzadzDKCfNfofa1CIEJXwNfDAth5PF85FOjMgYywuU1LurRVQ4Zs196Z7DycglGXdCw2S6m+4fL1AwnAJxLafIJjldtdn3oqC5y6QCzqGbCetWaaC+2GN9peiLo8U2Mr7agNfSjfKc/+fYTTt4V2yLUVKbTCCOxcO+QGtjKe2URJrvldu5E2BcUdVexfInXB5XXpUYsFFKT3+i40qAE89faRY5TGA93cVBhiNbd8QKJoFhhWBuVpEdCr8PsH06kcg5Jn4biVftIl0q9T/3xygGYOy6oCglcL3f9Sl2l47mLMMwXpVHC2WCkx57tgqfQnvsPQZx1yDHAp8LRRHOpAEE3RMTg7x9FTQLkAk7FNeQ9KKZkmmpmYFPccYCnTGRO1TLCbdPl1oSHWYDw17GlovEFsjAGILtjvsfzxwh9uAWxsowCv+anzLtPFx9pVhHkOpNKKEIb3jSoo3p1Hd1hkGPRzxk0iV6DrLaftoBsXzSJvXGTP/dVwTmMMU9aAb6ELSMNeX7wgacSFnJicCoexsWkoi8k0S19zEXwTBiaQYy1KLVVIfukh2oxpQM3m3xZ3R14yUisUKLpmXTAVEXpuPXc58yejlmk1YbjGipmb4JbZt4fRKtSQdGR7eSM7cuC0437Ix0HbvUvk5Wkgx3s9KeHapfVudWYPo6l7QcCgzxx1mvxJ8j8LasUFNjC9QPwOqVBXC32Wyi9lcR4/1CVkOu1WrefIORgi5rxmu10umYt5jsa85s73FUjfI3yxPYsm3KGtX7cK0X5EORvU3tSxAMH66eefvITLvcAAOApTLzJSHCCnOfvB+ycYFbYU0PRYzw19VH1T32aDm8BRf1wrS8tx1hZKPwJFei4gAggp91a+CJUOu8x9bCdowgj6XX3Zcmo5QfY438claxijiMWS4gbvOTvcMrrNwkklU+HUgwt9gYaJu6yajirWOVKtg6a7Tk6xTqGsO8qsgLxTiZhaJiONVt9vXp5HEyZbw95KAIaQvB6M1N3JaeTkRR4cXkuFikjPV6VoGWL7O7Tv/FDBSyvLp/5s/s30cSCb80eC0Y+ucn7QeOijtOry+zJNxVWdDZo8a9lnaVz6Sg/SqhxVfpMcSbFIU9H0G/ryy9E9PTE9Vt3ZoJjK65YkWrr9OH6AOuv0Dk+7S716+VIPzEQT+ILMFRs8CpadOD/2Lo3Cs/hIlvJqhNl8UEbcxb+7IqIjTVOF6yaa9A4PGOgyXf5af1kHcNrAGI466oWjpJ2H4ljVctWfsCOS7Z7/KMy16EtY1HNw2w0omNghd3qZYIMHiljqBEnK19T9LuMxjzXM79xk/rj9o+u7VQ7/NqM0F8H4XIHexWRlkDCwG0XXKoxMAksY2GXvejv0CyM9tF3yrgzEqoO3/MRgQjfLrvyi+nZsosdbOTQnmdT/je/wxoBpnhrcjUk2B+0reE/Pd5WXdt6TVvkvle7Spma0kaICZm9BI00g+JlaRAHZc/hkpfDbBMD03DRru9FCOyKhKOlfyrW1WVtllS0D/X1NOOMpYZGqsdW3RpXUjSRSAB3pNe0CmwGUHhBsjn2czJuvySp8HeVOjrTPkCzNEVZKMd59Jbwof1QoEfnesQkRcUqeadz8H9SwG5Mf386cnEm5fDXWhcgTP5c2/QaPuZBDoNZvWlJgyfcTtxT/EBZhEJUWuLWXQcopY3aWH+dcczMNHwPcN5Kh655uqXmk0drRvxKtFIl60OUofXq1jNquJ8CDlSQqnkEVigmqxrtW64LKtTsmqHeF9AqKXXHz5M8RgZ7cspPlb2Q0C5EXJCttP+9AaWO6nspKEod/4Mk0MvdWZ4LO9+140Ngh23BtP9AFLnvim7k37JmttqIxKxUCODZyNb8c6oyWqWB86+RtvBY/7EVzaCZjkRjMO34TZTDOsxS0fqgStsMXn47J6t5nT6fhFye4Kd2YfwmJJ8cxdouw/dx1PD9IQe3CnREnLniuuoOfc7nlpqhx41N6XmQ7Vig+vMSFg50Bkp6+cADPtqZhY/Tb3wiDaqipg2g/dXHJ3CjOnTouKvn73irg3Om7YlulvREv5fUg7iCtzhGQbqEf2lxAFwd1E2rI1DSUL5QVQAhLCkPQjVg52yCPLMIo8j/tLOGA4iTLROSvZTUoDpL2KoHAOtSx5uXY8CNwOSwKTHH2CG+4PB6LTOtJBTsP7pTP06k1jVKPZnLCoVlVF+hc117Ubo55TXWCVivT5dGEROjGq94l7GbyK/v9wL+3cmdjlRX2uuWxvHNy8TpgcOjLAETmYiPL1MATr/fV+hufdDq6rX/6KoOLzhi6q/fxcSSuiK9M0hJqS5tB2iGg63PZvZ5kaqW8Qrvz1freIZsl9QfkTpaBYGJ7+IXEHqBvoBCNMgNDbF5WMMLn59H4shAffHsTZPMJJwHrAYUK92qDRoWxHwRNyJCzbu7ZwiXnuWf1trIDAR68o606RHj4wAlMIjh+o+I9RfV2vLpxVeyjB7F8g/vBdzlAgsVHgZyWN2IhgsWrLUwIWP6zz1d89TK2AWcE6fTtjivJTsY0tVC2mTbZnwayuBh7EQBrGkTE4mH/JvSqw0M4jMgBZ3i8FwLNVOwPcIRqqPhDM8sgsaDXFTT4iRXtb+pW+U1cwq72OrtqMC+hVlP83lp4HnziZP7dpnePocaXKv1R48+VNY1QMugLNf26UlHRPtbBl7zSFiiprs0k+6rP+bICT8cI2SgZVLF2Vk47L6jI6bIyEg43ANa4durx63jBFKvsLNLbuY8k+ViaaHXzCmvZM/CIiMxFBx51ZhKqyw6Jqt66aPnKyDFlqnMKgkuPMv56iBrMtIsrlmUAmpA+XtzHgOSK9fdj30EfIY17qDWV3LB2uwk3h+GSJJSjUwWhWW77ri2wYzu+DP3t4FCcPf4+IJFwF5PU/k8OoakQhR3cLOfL/Njw1E3+vWsbmu7FRNNj/0TXD1kGDCr0k0/0Dez4RZoxNSJi/wmzF74JWF4nhrv+d/56FZlCe1Nyj1UCcN3bL2DLfwCpzLUl4Z2GDjp8iJHo5U4/K1OZqdT9f+A4IV0Qp+3qrqNzFaKRPm6n0CsHXUe1FwJbEbUJirELFLH4261nr16bZ9jwf/lXgdP0oOT4ni65uHCEwFVP6lBgzKAS6VZTqabDqZcHPDQzSrmJiqPtvCs2q7F/9JAAU/YhqhVnRwRVbm44A3Kj7SFvRRCMxhtsNfBOWMj3OJZd78gIhnmjfM90udjhUJNfsn5K8JjwD1JIe6g81uxVK9bkGlBO4UENzSiKt6ksvX7wNR+vtKeZInSDhg0mXdLaqfxUupEtnGwiPGyYFhM9vFm11DxSxlTYn825w4Dhg4PhzfGi6PFAx2SK+F3ONvhSzGCiOaVtrdFyQdf++6UIqW3mS2z+45lYDzlVF3ZxbQ4tArPGt1k8nE5TGslXw18+qOlE5hWvkkLjBwiJUDOKhNvWFCPQjae6JFTNGdsNvtLyT1KGG/9Lq1q+qVwjBN+iAmvS8Uz2XQgPcuDxKM6ns1AYUAl8P3hTeb0lxpOahY3mSN1WxJK+tgspX0PCRR3Rfv3fK9VGfBioFDVEgcb62F3tJoFHr53XDmSgUZutD7hGjTlZreLM8EPT5nAYFJQJJMv8TeONhU6fevpjwOjgvZ9RMC8RPnUyWbKjwZmoY500KdivZ7tap3ecumjoXoulh2emXqhUwG9c81Defq3pCP/p1aB5J6vt/iho7ml9CLP/1kNZrKzzkim0h43WfINUTwrDxweycwf0E6FbtBIxwWF6bZzJ3UPH9Ww1Btk4a6YPFhWX0tUyi7IMXqh3lcNu4RjOyddTemvhaMOrS4keQCITqYx1QzgzQRxTp+8TRouFJEriodcXG2TnbjKu+Rh8RoXzAyDupGX6E7B/L1popx3Sn7KQ/3VzUUsU2h2+qcgAhioCw5HalyvC4uCm0XfG/Nt7XnCU3e9Xbe9e+wppyRNT9jtQ6j/JGpJr3De7X6+uHixH40WJXkSx/NWn7qv7h9nUB39GIMM9mKS6XGCgfq8YuJrQ84C/2fMQk0oZx/NuBGWMmaLDmdML1/3M08cCuRQKczsnUukN1eDXappbv0Y5r3kzTczGTzKHtpw02ZYM0RhNtPXxXVfh3H9tm2pSiUh98ZyWqQlRSwdqSAGyVYf/6k70RcRrRIrlWa1mQVoJRyqCkbMVQuZDxrZ/ZKk42RptPiCTGLYtq0OFHET3Y5Z7tNlaXeLzub9q9Lj/CmSCcMS8qJ0oi8o5y77q0BqOsIAjOuwU9IDdLAnsQY92OSRLhi8w1hYwbfa6eEchcfCvPq87fCG7tfMaaL0nrUCY5RYFFnHGyohkijv9Qwoj+5554Cb8HCu/MGKrErGsux5F2P3zTbcDYYtaqhj79bpKu3c6JGAkGr+RFux+sZz2R4nHKWlNIYMjnVZ9l3seA7eA810H9cltKPlaLM/+aEAK3xLaoxuC7xITvOdM4nJhQnyDFrUbWIj4m2iOI+54OwdNzH6LB1406sGTgdik1wuNJc0VbWbkKQHTDyaXtUtpwAoj8xfPioOpFJD4GFFFVCcCrtWj91ntS1Ipwa1fsxZjiM8QCkG6wGWWLvtxr/pczdF1iYimze0S5fzsA05qoquK5Ngk2CA2hFwGXAjLkVS1qCMeazddpDcV5CKOdQGH+WiPrU0ieZETkYu0Nw2SdNK3nSpQAnS540FYTPXTRmz6lVzZVbvZWpzb51+gBz1DqBL5RTT1BkSPZqAxCh7Q+xYa/GRPloHwTpr3uz3JKvntFQ//qhi6pNMbR/f40qRuRAfPkZiAaihsVa28LkrTft3wT8XDClODBH2vvwn3vF0ERuKarNG3fy8tGkTOawNl5EdaiJa5G5P4l+fefGfMJfowi3aS8OqxvMmWEEys1W3ghyFgTBtU0u48ES5X3nFoNPVQ59XEl6bCTGtdo1Zs/q3y8x0ihRCG0fW9tkoteZC1CxwzT89X3Z3qwFFb0Upnw4AjnFSlicMayUguwXAbQgwiz5w/I1p6QQsLyziN1hiTQeDDJ9IkKCXCWXi0OyY+Vh8nmDV4/yTfEce40s5SXxen4fGhL5Ghfurb8Ot53ZVYugxDeEFn8vt6o0LwObRGg+lo59VFjrReY2K4KOUAUZYVOF4G3YLNWGGP9hEIwqYnx4tkzJuqN/0p8wGJh9Ee2oOkPMABN0rvDdD4KhirGYE7MDa/l2E3CYw143DKAhO0GmyA0yofUCuuzmSRKj4gf85VhjtyHb9GRgSF2+juN63JbTk5V7YL2GaUK/E76IS7SqNKD+KKEOsdgfUYj4jgfL4LUxOxFy9eFvzsOJVt1UfmPf6PRz2Ai2nh//Q6qqz5KDAUyjy8PEFTiUiKKqTHzmbVVVokNqnphgJExMD0NHssjgciiTBeHlT0kjBPkubwFi2BEDWwJblt2+mV15jS7XlcJHRM8rXl/hheZ5artQEYgoqPToadzU7iqQp1fIR8FTXSx+WnGyqPoyIXUjfIi3vLcTvxD1sjhDIIfbO5tnJl/Y3dkmKDalNEe2anta+S1bfhYB6/wGf2ritUWlLmV53NgvweyWCjXOD37L2F/lCfhhoDCuZmFgOOqjc4T1PXuN68/Ik0OslynAylvf0USPu1544WVX5BAhMcwi4nRlIqf89YpCbeoyskEodUwgOUKouLVP0NzbtDT5fEp91I3YEGhm6IP01xdNty9zyIjIALVIPnQzcG+ZWc0XJC5zn63Pgd+MkT+x/CCpVGTaYRVQ10Z0xOcQ3I28mARNEF/cYgL+zygcpXghAsjt61OnnCSaLNpYYyozomxHAR0IzrkcZgSkrr1FQJLvhG/0OfvwgV6uy/s5XfmRPZGLxZUYQcirgrBvGPiyy5a8H3PozP1cxEV3h/Jo1rNnGisvtYc77Ez79hbjEURXspwuIIV812HlJNfOEnwB68SG9jZzHYNpvaQEBofmG5CtX/CnJnz1zlFy1a+T23SSvJdbUGbJY3RrW0ZtbFa1iPN6NKEFXuuhUxp903m9iLb68W0My9XS8S0L3g9j2ST5oiCOwdUvrAOtyTiC/YOmJgU+2NN0wLkAofr6vSuzMkLVnYkYlP0aI/cXQquHvad548ulZ1jzMEbxWuaVjFC8uc0+8ljJXj6EX8A47oHqCe6/CK+SPgVGAhtQJDLeabVJ0EPmeteLqN9MJn0GIIYw1hfw+tIbAiGcp6nYVBjNxrvCyaWq9YNR6Ky3BATHBcE0Cj7NGCmgryMDV4hWw64Q0tHJinyo+AYsttPBYS6I9amM8c5iNr/+7+Z4XdSj2/eXDX4RzypzaOaicWfsSt4lPTpBZCZlSlaeaaKzdxsIFxm+7hW3Q4QK8R+loR1MgP/2kQ+w7JoCDt6mrXWREtBxJY69andBtfxTUgz4IKpjr/FqAZtLoyhdtkCt63M2rf4lS2RkTHk1uBkhU6uR07ZeHiL0X5vpbZiipwAcAX2gSwPAhFRq6+1UUH6iW4jstr3kKqkvPn+QFx6BJPODRH0/1w/HAOVsTASJWSvGmSDJcoiQg902Y2l9ofjJ1H/gu3zNGZlTJRA24awKFSd3VdpMCjIPX8MNuid4V23unLIMPHSlWBRcgDiIIbN1yGIE85WVdTkTDhKQdEo7o7F+xuU3AkilXEd9BBLi31u5vvTR/SxDKCJ30p45fq4TBj423lEchbAQFI67HwdtDKcEth68LcstlJa8rhb/k1bY7F8mERHFx7EFZJo6QW/vSwDcBNIhHl0R/t53qVLrUgaGlr6pUTYO6FwAWJT+1kolWJqESUzJFBAPB+dkT7ktaDHB2LF3gJKSwL3T+5Z+AjpW4RfQ6Z59f0I/rjpZM4bmWvU7a6TqrzctScZpu+HeKrXUBbupuiT8e7dIA32VgJvMSV/IXN5Z2Ngu8YVGXrBalbY1LMrzjDCKvjTZSdjAfDFhh3Ir1f2gjyeeE4UwPgyfyP5L2FoLqvO4zm9C1lb36DZrUpCuYPyGXl8RE4/EprqKyGnFCN8cMOAlCRUD/wFW8unCYGvm9kpJrixRD95Y7mBlTpqiarGFK2l2zRLWsySAwt0JYNR+8cd2yJjjJ+9VaYpp44tzQBetGNHxi8F0+odBVC+lNDWsjwLElC7GjgB6LDWeYLOL6nYaQgFAXRu+CX+Ua17fhQTnlHVio2306gCUOo7vvmmv6AHiLpSOmmA7YSP0RedeMjPnX5MiGub6ULEXcEBO7xhILhlmYQ1kqHxggBwx5V39tWACiM+6rZxtYsCocpLmnMRQqp7anH2m6jqVasrgpZX42w7fA78/DeaGhVA4hTPWzboKH+YBo7IKjl5H5S/nHX9Y68RtCfO/MBq418WL8uR7Uf/1pQqlAjxBl5oz7WB1DglQU3P9Y0bVD08ff6Y/RU1MxUbxUsB5ja2Zx1u3yz98jmh+1vhjFITk6Hp94Wp/NQSXRlP4dGGf7TsnUhdyQ+BnRTZTtr97cnDa1609ZvmojmQIHF+dDDep7ofRMaiMXBvcqmZD6hT3/nJsmrpda11Z3BNTWovigik9l4f4AEjpuKuRjUcgrCf1BkwZf7xLODfFrNZUjjvvzjPLM7clxHHARSiqUDGnNrOKdrOGLx62cNHIDVFflh410msHP56JuUYNCBYmqj5Yqub8Mi/l+8TiH8hHWQnXcxV2FTiZgNlOypLtDIheqNrzXvot8gWLdHaMFlV76z1Ac+etVCBCpb6SBdFD9+hhrsiG9qAXysynbHLSH7NQJDmsa4nlkAc0aS3w8Hh0wZWLlWiEmGfLxS/47xQiqCYyHj4CmhDtRdSVdFfSpvENBTPdsitSoqGwSo/UAOEWyDsA9/vyk7311o0xJ8xni6pUA/DLJUgb0p0DIKy/HFSJNWrDmZkwBU57+R16nmcr3XbRG6ciTIlCWKWEp/f1MVma3dS/zlIlubd6PopTBwt3hn8BohSmNaI0g6fkcy82A1CKoqJ7PX5BSoJjy0tuj3TUFeBImpOZ54Nka7vICFv1WEK/O30DZkx0EnOXWO0YJL8PQ6pgpWBFNUG3WNLhhzrPPW/SRT6tkPHmNLcHAqi+B5aIuYU/33HY0kWA4h9oMtHVDKG0NYICjgYCztS/SUavib/nZTo83ODRfnsg0toGvR24MlBlTVFuwlQ4NVcH3JrBBT4U9AhwOBGflX5py5Cms+sJwMkXCYkuRie6+f9CoehM784K4+WML7UG/hOvLEyXWex68i+tn34tQXSMSJmh+D4MYP0DM09p4jzGJBnxSJ8Lmodnp2cWpCX+lL4AOx/NwiyZKOri8Z7tk3Jf5vtJ5p0jty/L3AVPdkvo43zqiEKo9bIhs5cNKZ9LRgfs06SG/DH82nux5YdXKQrO9Q/oTvr889F0T6pZQW6JqVCK23mi4/MZMkBbWofmVQZDv6PJ4hOZxC/BATsJ+xQzax4xI9aFTESA0Ch3iD+ectHnn+MK1rN5lZPcRfAUwQ5jQXxcXDsz3dP//5SMovpebbo1x9irzdbtmZ1xl7+y5A1RhpFZnmR7/GOgWgpqAPN5Ry9QJ7WozzcHX45DrF4J5FiJ5p5rykIuNmip1JTsqXsxNQbY9T/J4LAqn6A6symOV68XW8B/T2lDbjHkhSPPxMX8/CbjPpNFUv8Dbnam/SjNvLWlXm/1IWGz6p2U91c9SBrewwO5u5zTzqU8HgaB6mqKuFb4knT6fA+kIbCaCWeIF0seziny+3XMP41I/SqTgJQiANKVHi798QGeqZbW/3p5siK5CAfg/9NFv29K+xEacGCjbsSvg8gGkas44LxfWuJ/ovCU4N22p0IIa/C+ICvHd5eMSMZ27ZJpMH3O2yZs619P99SHLV34v8niSAI0sEdtT20BVo+eHC7d/5E6hyyTrp90dNFzS/LK6BrAuLKHLHuRmMJqgcUuXn/KfOmo8RDF66V+xXkjXSD1dj+1LkM/gYmFn6akOhxo40X5I4cKZ2ReXpJ7A19PS25ESu0s70XquoSwmo/UwX8lWqP3C2UfKXMZ3jwYn3FivlMUf0EdR8LRrdH3YEgS4IAdj/jrfijfSPBf6ViSd7zLElDXhSAFpw4ynIcSAbD1V050DT4/qSJ2wHV2lJ5h1LnpSivxVyFlAWByQ0WqdQjwy8+T+gDeqX6Ac5hClzM8U6DDE1XqRlcWkvtgo0zadE/+tIiWJu0GmQL1ggOY6ZsAADkDLf5did435ZTIZM/Tw9mzftf4DuO2iqIFuiHVKc9W+rHwq396OTBGP0eAzL+TqTCJZZJpN7C4W5pX9Sl5cQgmNqWUDcZJTR/1tpjz7IO8s6jStHzfacxT6pbVWabrSUaiDxhex4XRIqDRhH2VDN0NnCog+tozfc9wFZdBQhhggUgGXavulR69Oezpt5ilgCH3njMTfHpJdgi9+3x/CfimFFHh9G3wA5XUN8Xc6IYDYKFkXag/SHbwne996uscRUrRDK1WgCu6jZSlDwOixFL9goPQMPgp6VXpFJ/uEfRo7uDC3+EVpmDDdYZXDvlNdKcQBGbIIAJ4ycRaPH+uMhyTUdUEsPbIRSuEq+l7m4TVJUDniLakftyEhQ0xVwU82SSbMPy7Zyv9MAZO05WbvMpIObY8VO4yMdHp52iQ5pMJEM94t6n5uslgJEhcQWVz960dAZdvF2hA/hptXqA8g46HIPkOoAeWgfz0goM9E0vPSi/phSpTGV2qqe6/es9vmB0qoex3Htl4kUjripoiXNweGXc7kQreQM7rFlV832W7jRcAJ7NhoaisE4aQh3sCPm8J+VDz1ZGBfuVU/M/nBo60X9vJVa5eoZw+SCpsf2UjEnw0wifwEaFbIdWjgTWPSF9C13RgIDqZH8qcYbxTNjM2cvid1iJFOVe6n/ceSwxz08YZReftIsJtBtS6j2EiVK4zU3KCgx6z6I5p5RBhcYAljJKE/I9RYLr3cvGjL/S5VhcpvmyVDjYPCO/aIG7E+uWNUXDTeAZHPNrTG7XVOWv85PSaFp4XorE/tvcoZ2kAHoSTAXVMIiMKLzmrDQzNOhTj5Qwl/RrkOqeTl91nfTLxuVFjWjrAnlsus9Z4OKJ6XcPAuXu5OzWmXdVHjH2keNQJ9sNrxr2iUgqAB4+Y/+opT5j6pS9gGcdqoPwlgFavxSQ6tEwxySlqVnmpAD1aUodyATgc7LSfoRgwv02ZmecZzm/G+vVpEWdqu7Y3cwcJfYuOLqM6G6v62lD4I48itUaLr2KjFFV5jNDbykyVbGo80Fc6NI58xALcQnnSsaBJxlsxbu2zhnHPqI9PusuYlAsWIaFs5gRCpu4fx/0w3iAfxoELH2IvSTOg7fcY3N00siJg7F1RrUDMGFliBUrTNF43d2rejMRHl/ZM4A/mxUTKcyJdXDoMhSnkuKO9HhJFsp7s4OwcyyJTkjMujMXf4iTsOamwy8eLMsSUBQoGAu4vAcNI18IwTQ/gs5Wi0LitpqZBjuH0rkCRNSA3nT7JTvrlzAgG6WNpdA+pR8DpT9fetrtM54nm6h34dX4PxcNfU55Z+0cd7qWeT1/o5iFZk0ScZnm98DljZwamVvHKB/LS5q4tygZuD9jc3fq/bMN4BqhHADk0PeN3bFxEKWMo80vffR2Qj5JX1ShRXFLlM2aaxlqoKNt+OKQvd2rf1TZ4Ei1ZJofYnV9FAAWOoI8RdqOq9CWa95CLr0KDzC2A3jcfXKXPjMxYmKxkGcApKlcjUoc+C1AQCq1VFPcj+naErq7t9etr2AlrbJ3j1eW/3TQjv2Y93DLbEUmSWuKUW14TZ9a84reoI4dyQ6EW5XnuxA8cFzG3iZqcNB1c05Yru/A0+UcRc95ygN9dIARpVj86eHm8SvK80r0vYdhGMcRVhSRTuRp4ndxWq1EdGKfdXHdud86YePwKLVnZTF9EYRxXSknd7bcLlgMN90JCFzXjPEcmjEzDCkuv8h7XDk5gyTruNjvmaPM5Bx3I1yUHPqGELkBk5LAb1Aa2viBDk1x5cFuMWN55kPflZO/nVejVoNQ9rJoxjtv8nca2SjkvUfI2TZ/2xQw82nuhd/GTqW0wqJjbOL8oeQK2MCHvFmGmOSjy9Xzx4OQOSoLtxAiY2p6iaTdKn6m3qVD1P5XsOWpbbFIPiIetuWCzA0LX1x5Tc1vxjpP2ehCGUwSqwW9ZeisMzdCFILPQhTD6C7JQlQ2AD2Et8wglnY9hv+MlYQ8Sh3VrnwOnY9GW8G6ok1H9E6/z62el+F7i6niVbyQbXHEKkFIHj56y+Ki6bIlKwW1CNHJYZHhigMl8BsStuMHHXoghCptZTcqX6s2+QYYA3BOfkixeZqgyKbjXXNLb4YS7kJF3WdTKmpxvVz2TTXoEOqdJqu72pnRgwHnF0VtM79qLhamvF5FDMm23rGFjXoCVUlCn+MaSiMYOEWSV9O2nXQs3VXDIGWMahTHKMOMhf7nMXcQT5ikWy9tCbKmlvsonMDgyvYXmpivBhkXXBKTErKOEgdd8NH8Ou7n9b1MDRyIoSphCWvQcVUuyl5eM7tHRwCLYoeHyO0OAj0PeolMev+h5KmeYTBxUeSiEBT59hweUdEdq++DA7qUjXzOK+OH3gOzmG7i8+qrsMdokHtNolrAA0o3Y43l3IfptzGAsTakm5Vl5pGXj69Nb9BOXg9AMBH170mFRCMxqjlDGofi0If3C8dz1D25IUBRfU+BWny+bR1t1kufYgl0BJp8CkxHvbmM5V/EQhmIvLtkU9bNmsCGCm6xPQrOOEA70f3XhvtbKuzn0Oe82VtGva3TpgSHbDDg5GuqMIDn1SdqUNxnoAHhRZ1rD7wV8z+y5DJ8eNMc4o6Mampv3sxx8xIUhI5GvP3i7Luwn0uTSPs7DVaJPfrVSe9wzyJZUyH/RNK2VuceVC60z9zXw4B8liZ/mpwz/fNgM5tvSgncI5PGVzCqgkskKlbAUMs9Xdl6/D7f46yJSb9XMwYBLjjz/Dx5ypMI4VLXWKoLxjK8+mx/XO2/VwbwpkS1UhFIoA751A6kjXL1ILBzQ9GPethj2g08bj5LHolGziTZrZrrdUbY4Wn4dlrVx8xDQ9qHguELIdtjYRwDH6+D/a6r7YU6nxlakLM1KZU1H5A1F4/otNaJoua71t8sbucqSDittCPRTE3EtdikMrZLFXEf4mWFwVhy+VgbPKDNXzNgq+bSwtakQfqPOsveVjEIzFScZ2JTdnwib/8fxIRKaGhN8cEC6meTz5YJdCyHd6BY8T541sYjNrOVH4ljAPjcPHXJQgNDAtSg9yupJL62VVH/V3ZaISXI41cBnw1BGGmMJSOR+jspCEWpKyWOR6plmerq41oYtS+HTmv7y3ts8y+8r/JdFUTHP+N6q5tQdERMTYQAByWFGHS6KYaih3FhfvEqimREE++xoGJV8GMZ/hS1df/QzOmr6jRjN7F3MWQjIZwUQ8ajp2i87OaE81molGYjhWkYWY0RLvK5TVmshBngBY0Q7O9DmCTu1Zz6PD3PCLqJGt1c1Ydx+ZVmTofi62dJSvjCXB74p3IS+p3vY7AJvF0QP0ImvymNF+6t0ngnoIJhvWKbF/mrVnKjX2mZrLg8CYRsSclBm78w8S1cYDoTnioRW071fCmEKD2rExVOuzetKnfk4ypvK5kAFtVfzL3JzW0czuQy60QfZvnnLE5ayk5LxgXzjii5cK0qQfceI7keA0cN74XugN5rVuGvyWGC1r8UP0TIoIieO3cUe+5CgQyt651mAWH4CB1ECMhawYL2t8Qnz21Z5iIY/6CBIqmUj/+yaX0waAC8fLB3lCwjmV8Vh0sLym0o2QRi/tvYKW1VGrGMMCJHdroM2mlWuKGwnwlRaDp8uQyfqI4gZBOjZOoW3625c2l603cUV567luliCAFGauCb/rWdHedN31/6qK+7r+Ecn4qYBeNWFjE4kNeipqvgpNruSqfDRutvX8/UtG1L3irtcIULMSVSK2NzOar7HwfvZwST+91fp2zMIGNta2+Vf+7TMasW71xsvg+aNGn/srSp2oxsQSROjKs1W1Lod2fKF5kzuMNJ6Cx8OCvn1eVZVkNA4As8/thnb0Uf7BU92iDdNt45fHissRRj2fqXtTex/1WOkNgxeH3eoOL77bdL9rAj992ZBxUmze5rKiwkn0DBBNDRANE5JbmfsUvVOGnyc6AeUBNGTySlDEaXcJ6eNbs9ZWFWxjDzoVCT3PcSB9TbVxLW1NQMxnrc5xpU5N+vC5CK9w4UI8xOTPohv3ErnsVwBVFfWc3D3cJ9/rNyCO10ly9t+rCep6QmP8xEVyKVA+B28LJaeczjenevcjn+hZaMkn87IogMXd/4W8V7FyR3tWREX/aimPpWGK8DngXmj3ISVv40AJIsFkhZ962vgIEEoHX+K4qLcBovr7t4paj1RPYnV/xcHYezKtsAmfLY0tmSZfyQT/bHA4eCZn7kFwZhQX144ctoWKFHQynV+0NEPtyNqiWwqRGVRiHZzpkmZHfF4BI7qjmkqZoloZkdbmHAyww82Y70Z8Mfg3x6TFl7Z49OIron+m/HVheHcAXDqqRKL4/YbQxNdQbsUhXEukUYXrzgcHi9xviFFKrsXxAPNgcYcZIaut9YuxRNz5AbaLhkJ9ElXYSCBienOuoaglBV/tcsKjmw2hhJkBPGk3TZiFO2KKqc+nMickkV3RyjqikJhuDPSptn5rXI5DSR/aI5ufmXuUWRy5AM85gzLd8ipmVBcV9fAh8y+narAFpyviapSbYTBCq7dq0/U1+4dYOaMNqNvLdz0GyoVpiKuVh3YIxtyfsdgxoINSVblT1p8yyvCLtTqd00vtvxoBjgQf/YxJtz5yEWhlXZqe1YpWKFDY97xQozQxBEvU+xzXLocBCTU7p2/XrlmT/bQmlDT/2jrOqRl2iZ9FnSS2+tWDoCu1ziXvko2UrO41vXs5IZ1ZPpOy/mafGy61uDl0xO3JF9UMd/0Ve8ws68+ZEM+KGmM2kCmiRNnNQhRrvB5/G6d4O3cneePwTomUPxJFQPxmv2sq6akv9Nf5Yt9LJtoeRSDOY2SKliWDLvujj6+H5qEIVXN6t36ttxXA+khIW6GZmpWZ8KolNeumEM5eRcX5gQa6Oe293iwXaG/YJ/2UTN5vOyogTGRo2Y9RBfuSRkbbtXvQKh9BNezVDLcqM0Zw7eZdM/b65xERnMn1CCqV5Q9ObG7HRCJre/wb1Z8sIHLMENvshxh+sbvsLKbVHax0nltRzf972RGWMF8m9rqchpoXGeDufmfsSrN230u5SzjSOeb8ESk2VZEXHZO9YGlyWg91zhy4Z78DcjM/cTyWPydDHJMFTEzJPe6yPjUXxT6Ji08RgWXs5JsbNoBX5tktdNMb5hZZ9nxQF03vCvsn3y42d1By8Rsairc/u7uk6RHMvgMgWW9pe/y+BVEmXJ/Qk9kCG6yd/uH8SiDKbHUM+0b3SDlQfVqgJ0ueuIRqUeY98CrSuW3nCzZS6VZ1cuij4VoFrRUsgUd43FDBUBckOPcWY+vUs7yqVx1h5XdGIW619z/0sf/sXC+/r51SramwfxbAyP8vq/o/5v1YZTXgZTTRB8N31x+y+ABG1y+nE25JU7R9m13mtR3DD5RGJw5zaWhnmNAkybMuAOBhh4Pr/J7yXVZ41xQk0BG2MXPJL+e0P/M4PdGsxpJSGpFLAqhTfA8+33yFGsxSd60R9R2fAD9Hne+BD6DrL/XhQgvf3dgZSMPeFGITJbwbMo2vVfyJL+R7J0uwtEF2MRiKLGQpoNj5a84nTnSrkY1TMpYqxuXIar7cj0e734vq+B27i/k4hNmItUsig5HPqkfitemmr54eJYL5SsnGcqg+8zCdMk0ITt+I8x+CHrlPR9en4pg4ntBNjjdNLsfHb/WV4n/SrIQ2PFS5mfyVRLMGfuQlNRO91Ifj0BbSaA11F/R87nhHxFsHx1qyDq3IZUJMrUWdi9ov95beCxMPPFXTL3HVKg5mCF/Pn1Y7SexlkvwqR2qLyK9Y5kO4EEbXGTY8gy5Pwy/a26qBI+1sIj13BxF1Ha7sVd4SiRu9eslQPLlwhuy2gPylFe7pkZzKv/CdclOvfKgG5USjKj6kVZsHQ56y9Dgbp2R/Rm5smCjxdbjEk1vgHoNSxHDzUsexNXxf3tDjonFnq3ME1Q11leebsrivt3JH+fH2M4iRL0SwTUMEKJCGKsycQSLhSfM9p5bVfTqlBgSIgo9XwSn+NZeyHNbxDWYLga52w2+8b3Myd1THFKTkxLpxi7bq9ezq5JHR6DwSGQqrRxgq+oiI/MCvi/zcMRIipAy8nYcU0XqlKirDJ4a2IaKMXbz78hJ3bZIu0YfH4A5xBryhH0QIw5imrAMVktKiHCQa5y9OV7ZThTv1Y6GvbiB0UJBkitV4DVX8a9RFLrOwMJmC/eRtiBME6IhgxdIJnFtXJScleCqybrNf+jYJGQf1PV4mDV1QX9McbfFk48OUod1iKPE6vujR2BBUutdePPD+Lvny/45vBlLbircWImt889/FiRFusVpj5Mv5lOGbLYMnQVbTjzisZUEyD0WAxqdy5kBhHeEVsUI7NZZ3b5MlLJjzimbadi7mPycpAwc4z+XYoAOeOUHwIdoetO0KJF6B0rkLbYjUFgpdt18jf8tHLm/mD1YGT5Z2SAPmfcFDDDOrj6KZdQ6BqGdFGUA2mTg/eP837qUU/v8uUOESSqvEcLbx0jOiFk4Na7OIXTMCavpMidk98Hben0n+UVeLiCfTxluzsnYWYjZcQfJJckY3tneSM9XOwDWoUynBtXo0fK6sK+PS6as6eLGydYaZvy8Hk4ZJfD8Qb3y7ww/PNYIdRd/yEz/3Oz+mtvpIoAIpATeydw+n5oQJcV3lBonIqWtkaMwvWAi+QWuZgFWVOOqdg0+Ni4wL4+c11eD3wsomigGxiUIzqcNwGVIioy36GMjhFrUfQgVgWpiEbn7XRlglF2NgdiYWAB6TiGMg4C5JQpGMz5+0WgwLktBTpWuwcbs9QuNaPn778kPn5Ib3MqtB8hlQTDlZJd6BHmhEoNeD9IaLzXZ1xJ0xjyCkErKWuu00jl5O9wCLi3OvpaX8croevr7LWeKiyBeLcx291mMwtqLT2POyCqkeAAhhK7MB+9gfqfUQuuhSHnZvxgL0GUjPYSEnRSDklVSJ7THDLY3IN3/1J938FZnrNTe8DRLet/rrM/r6wTUdxjgp5IJ+J9jG13uajjdXNRSZ4IvMEsxPG0Gw9B2oJfAfy+/iuTt6RkV0BoEUFWO/kA6tQD53MlwcQGpkXKviB9p/SmLjiufaIpv77pJ2UXK/Ex51dQdPCE8Wg3yms5Ub0N/cjD9QkowyW4GWmFcw7i2jmVlMjmUcfb86yZIwF8JSyUH3b/YLP42lzMkNmWarfO672tVMMeR6a5nLTJ3XlqmDN1XAx/i2iF2nBxiepQ+Y8jEnK3ctb2It0jbTkwALJNxef1wHLnP0spFEUMRY35egBPutlb8ia0SD7yQIoIqWap0aB+btJz3VBucb0OxB4OxzlWpXz8McvM2/f8mGI+szTX3oLNQvUO8N//odY0sL42v5Hhk/Ct3E5ZJNPSN/tih0ozrktqJL3kb1vMbNRWl9F+iFKvvf0GnFMFod3B1meIqfw0hUhJq9wn5qZtsRChGwv/jST4ktO+AjuPpuYUH1/ulqr9nIx6NmZJinRR/cEwkD0J20SJP/DI9tyQgcWKtHCeMjyaJ6f0VbdSSlqj2CZYJj1+/OXbpM6psCueYkLdlnUk26HfIN1WZZoW8zrwxYRO6AW3G/Ftgraq20kcv6t+bHhRD2kZYb3OcRR0xfSxgR4ucEhRNtriDQoWYUrr9sEVoCwStxaboVMebLYkb4BD6HgAwPGNOjN/6aZ05jjmL8y0XvEqW8cqFRI85uTn4+LVRyqW5OWnMwUINCC+qKeAFOvzCsqbwHvArQTJfYav0qJbE+1qX4iTkhy7riz7iVXZBwgEDyqyQ53VuTi9XzzstFtUZbYLCXfyougaLN/PhX/4MHBSuVfKItH3qK9GAUEWHL55nJkoSzm4hI5dPYlBoFDwTbnj7WWEZFnObg/nkJxl8+KUZkw1fDHhJQQ0KC0phvk7khj5i++utcCntv8MP8gcYSy2Y8lVvtvyAMaN0b3HE4a3FeY6rIQt30Ij9fqRYSqQnpUys8kMjZpgboBMYgxkMoQa2yh39MG8b6IA0qFeXMAu7GY9MIJqT9gacOULy9TKyEyQmIJnVRRFODeWEU3B9gFAfAgC5Y2eYz+39KOKkC53iSXCYG5ycp3HAgY2Gzei+Q01Z2L8hMZnnoaLcbDu8GW5MOlrwcHDAcH1i4qOlAQq0fQMKn/GIfoIjMwKV9x/k0KVkUBt/47f3Ryf9K82Sne3FRc3TLUJ7dxYKEkjH+YNUUWqrydJfX5CcPK5E6aiBdJINzbEbl0y0A8qoMglkgJCM6iKppWaJlqZBtzaKK8MaNelQMhYIcrfhazAYhoW79Wg9Llu0ZCJS8L5xSi6/hEW9ViXtOEvjlEFoCvcBHG//WO2aEDqF8IBdQ8APInOgONW/UnTa6OyqAMgABWbLvi07v3qNEJtLDNSdEB7PU2kUw+pfp9JbBu3q8NTGrGOyUdjLveKM62mVMKSJtMEk1fUkhS0Lomd5gvMk+6soBE8qRFpIqPmqilwp/aGm/mCip1UPPqzoajO/8IILT3sYuB9hTDnSBUyMHhcqMukNHiolL5SOnAEA6W7uBvK18jNxKlzIg2lVEekUUeqctd7uesJeFcwTMy87M1hDSRP1gq6kgNnN4T/pM82Q++GB/f/lQ5539eKi69cewH/e2QrglB+ahDT72+ORZ8iZqYlV4LvW33yKqHH41ZA78hnpN49RCiQkSX3sS2hVjBhcdMh/n+aSRWRbO53GRA/VL8QllT9kg+mKsTU4R8eFU8CKrcnALaCZ9mPZ9fcYrt8tU4fWguNSluYdlkxvIzhLoF7bljqb67U020nuJGr6DYkCd40iygg7o1tjkldIN15YPQXAF7I1VG3/aWzZsCiIYk0ZE12bFxaOpFgU6Ncg/eBC7FnX88BAIH5FP4LCIBmlhigHGREL58w/ejxHnlkncL8SzNiSrxxAaDN2GSN0NyY6em1IDMQVCIsnTyL8iVp0i1B/KTnb+JdpvNpkeTET3rOpwCNo4f7/wWxxflh5PgK+VxUrG+IV3X8+T4dX3ZYEqlHebGA0QaOQnHwJLTzSaqwV2txI1utfZTy/f7d8nIecHFQ+gk6sSgeZXBC5adXy9M/zB5h+DjXPVhwsbSm1BG2i/JcKqb2GGVGZ+CgOd4wPcTC+B9wvaOMbhMEYGBW7iV5XsmF4hZHPHbs3xCZJaS7fJEhppTsVFphUGs6kgVY8O7lmPOAJ+9vrfA5GNu7Mim8L/U4b/COoIrBVUpnw3w7I8UTstHYUYb5dEyVhgWv5WnY0vBegrEg6vDR9xp/k4o5RBAaxqPw0UIRhFjTFAtnq9hNUbO51jDjFwTyxUyso47FULY1/GKT6f7YZaPUg7QhUnhRgsjHaE07hCqhOMNJ1fudQCg+nOCaRZgCYOvXVi6CG3p7em/CtaM7K/c15NZn68f3J/FFLy9f+nr232BLHHqzF247QrNNqdyfe7fRhaLM5EGmvuE8SKrMH3hgwBbGjdL4PGFrOueWp4bCia4vf62m0/zqJN6nH7rAwKo70ybWTOtxYMeHSEUVWTNsRV8bRx9YiDXyKKusY3e1bSx9cffGXZKhTy4+6L7dcf1m843NhN5Ft2y6ygYu70nXBCyHapDbRryyVbq1Vwg/Z4KcawuWidi8QtA2iHuUpvkN7r8s/6hdNC6JBZbAJom3hR49iL9pM1MAn7PKsGacpC6nAmJJSPC7u1GEyGJV9rbYcmDe45bIXgowegOeMVJt+1+tSDjPC13tqc9YjjiF6ODANfZHIrlJx3NBb6wlcfaFjHQDPNpPHIYxMOR8iZOxmk/QtGxtHrwfz//9x/EWsSmeUotj8IN9Y5viDyU93hONFvGS/fO2hSBWgOo7Y9Re/wAODUeGGLWvVkSUlOMeKCH/vntPshun2czIP3apo66CJGWsYaxv5LlV0B06I/E/9UwdYUxXV4qCyFjFAwycxtBX2vzbzNDyBlybTpjWVpo6i5Wsiq6q+SNHHq6tPhwdoT1e1gAFx0aNoeNP8/QXyYj3b+4dF2rz3W7J11JeOBMt1oD6oZP/5POilHWjQSeTduN+uh9/mgfCCq3FMvChZx218R5kTE/m7bU6RCTijykoyc34I+q36N+QwbfG7sPfnd2ZEUhx2PDe8K/nHT4w8thvv6Unk1921Ozy0d9CwcrhdVyKV8nS4F8TRlkK5oQ4K3akBcK9+sVaNDM1EgSyIqCtOyKFql2bUdIC3CcT/qhjgw6y7qvyn8f/RYi/l/OO7L2Uia1mK6mZhc4tQnVg4++IGCS3UguRWW+GjuBTifMdsNC+a7IQMO9Goscw7uhQqJ8ExhfYVgMPfm2IrSsbQvSbveZ4wPdx4bUNOTADwJHZc1QD3bljPiz9o8kbaftAiGKMjgn722SmMGVny0usN2rXBqiICW2hj/GrfaBz6Fg1KsD3OhJqZV2+7A08R54w7t7j4VIzvnaKp8xw1p9OtfZGOL9oRxTj99Ya/eonY4DMKBQNqyAB0ngVWPdN1cqWNStrWBONgPCPjV/toroED1NJ+EEoOYr7FHJRj4TssWpoisdahWxPBl1F9670I1MPD7pYerrUmh1NzZNo+RNc2rpbu/Hfg+AVNEJkAFm8xG0R/ZK2TpmeMKHQm42d9pWpGkybKTZh7YnqfZBL4cP83G38VeQJ38ucwgUf11oBlfPYCmXaFm8jxoMNKpRT3h6MOMnkFieuC3UG81WX8Wpa9ywp46D/EO5xt5ol5DZl5Y7FIIunVNgadoBn14LYzOYXIr91xpdMC+1MJTO7LwaCeczj0wf/VyA0t7OniYBaVT+J7+x4SiJQxvljzKEnJgnr6/+5UTtodFEg7h1rJ8LzFvN14PtrshOEMtrm35Jy6eDzAkLX3WjZD6RGEAJ+C48/2cUfGXg0HhmC4cQqHt6k3uPuvr/kB9MLJKGkhLphuqvVM+Ep+yXLnRvjOINbunqaozk8ZVyLXn+Mtibm/z9quI2OeGhXel+uoGZCq9zOmCClE4HyDzzsbMtF1huc9lQm+siLvgeNOqZ+MdHLoZbvn5qXlPQarzfo1LDryD+IZN6KEOcW8VoRf9rmwbeau4phSSPe702Q/kyIBqRJmdG7mMH+duhzhs5w45i4+Y7H7ztRq2gprSQ3p/1v8x/reajsUQU3j1aKgIbZc5Ur4z7KNpAJFJGXkWWObTcf4+yaoxQwiFKrYwN0aG1s69j3RVB/IFrJpFf/aGhrt1h6YhoFY3I9Tfwrvxpo4NwMnZkkWDUuasXdPYAE0sOjLBOpdsWfcwZDWCJTp7q8Cz8YHhof6E2tvit4dmWBe/j7GD5bti0IejXv5t03Ce5xtfMS47tt5G90fAaesNk7jEE/N1RtjxhkFwxIwXLOwLIN1gqnAzjhkOlK5CyuZwBaps8dRSa1QkHWbdUfZtSBTU7WteW21M2O8c8cr9tCoDYuqs+zULLYs8XMF8cs+Wfm6zDoT0Xj0i832wlugsCizN0NCo9LYnR0dqIc0S/huPwEtWqpzPoijUKjdK/7OzRtqLEnb9hWv1JgJvaWpfKNvV9JYweuHqDjIzH/0PCpA0XwwxCx+9me0ElO+Wo0IpakJQWYkK+Rb/cndpYgMK5BNpB5dx6XdcCjFewCovVhNlz6k0e0lHQq4FeyzApSw0dba6l+XFjRgEMuAAqdLfkedYPp7F+OIJh/ZvHbV2L837KBmq+F+2TBx35Ez7OmL+WfOLu7sAWys8otrNxcIf0LgwBjBRNboRupJfvpcuKLBn3CBkudLUF31VKE+wlXoYqNPqCfb796ZR7/ekGKvHWr7tFDXm7WNL/kBoYTyBlmsfm77QLpE1n3KfZw+Q3w6LJocW5oVtd7Txz/JXLMoYdb3k8YRZED24RV/aIsmnMKYy68k3+tGc+lqOdnMBAaec2HPJPB6hUTCMuxvDF4HfrAss2fGbG3XpVlj8CA2fZWxI3oMlxYvvm9MEuzxFIyVvj6XIy3OFy2tYhpTHoVWEADuf5KtYlFr2mpXfiDgLtRV/jMrTio/ceXeeQcx29704BR39Nu9TAv4EpvwwywO3NBmFJG7qYBZrfz4RiHgwvoUpo+rQWkOoO2uNg+XfYDcUTGc/i42ohWIXGOpP0uanXOpPXglLKuvy0vWaks6WVWsRYK29IeZEVUt+DlvPsd7p5x50JeMeBPP2dK4XSjynMvP4WadfOp/GXhOJVkBKHfYKoIFNNYdTS5FMXWGrmhNqkQJWf+4+1948IHxTuOEdcJzFCt/H0x3f3GYTl3mDQfhimhRALAVxq0n/bae22pnZBlYgvJ/M/nZ6wZ6PHzQSMzNn7kup07FpItgds7nzN4xG0uqxCKKNgVaCsc4wRQ7ob46C5VXFJeqzuRTTJvefhvrSJpwEZvLS87UbBKcZdxE4Q3+wrKZNsN+xV20L67xXqH8pVyJ40Lz9dusU48IC372dldID38LuUmMz4k43lGl+KlKntJCN0F0CgAKYF6qmWa3I7GBvQP9bgsohrt4XWM+f/a51IQu9ZiS5ALXNM81E2AQUJOecFn62bIHe91cwFuRHg9NhyTDMiKABENFMKgdMg/RUjMQeGEKwcHkdHMma5HK/pNWtp7h2jwjcEVm0wsIE2/bPTuKCHeSOnykMzZLOVgIDTlXO0wsu82MY7v72WUDgI4vkOtsjUggQriJ/vmxq6ZYtRaOGptQUobOaMU0Fzt9Yd47/EvVOAb17vFxYYe6PCKSIvKuNqDNPzTepKLryrSf4WKBBkxRwzWhHuMKW7IZqtob2q/P5wbaALcOIqCeq0Ujr7qc06jTi9GimSjqSBdljoak+D08akXY1hividRHjgJyBpUKFHc3zCvRphQFNOSR4WpDLu+afMMFhjSUzb3+bSRDS0/i+xdolauAJA3mu+4GBOSj2964LkKfoU37sHGUCcoH56MPPDO46t1wsCRnZPzGPxwA4SKSksUvoPp9eVQnBiGwpsqqP7K5SbskyDK/AjEbq2U7+VhIQf1xCuYeMpY4hL5mE29u5RQ8q069h2oY+Tz5X8hLftVyrACJySNDwH55lxtOBLf6NTS7IziZWpz/43paXYYXHQjHa9HN8h+yy9FN5jn0yHY5l72bX1wLtlnVwchoh8dz3nivXH8SyhY/PiZPhmKDxubBImGLbUBEmKir6sKYRQD3k7esdjXbBXfASeuh4kKFPgs3zW9vmYu+y42vFWR0QoVDPQGzJpLjBENuHPtC335XvaH3TuSymixPfqDmlznwqDe40OcGB2fyjVM72mf/lQKJck0kUXnzjF3s6uWxp/co9zq/1jqwOAbzNP7cO8wTlXLz0zmq1uKGPhVjiPruBGhWGcd7Ek3a4n81W3oZdVHaf/n2qrv/X1zti/UpVqq2XcIH5IAUyxS5/C8Gfx8no6V3cXLWovbw83H3DftfAeis1z6LVafDH53iRVuFAUsHI5OtgZBPoNi+t34FW9/l8o5eYjhhhnm0nMkZPh+Jj15Htb3UuSXiZvEfGDr2Kx9jmKHNSa/n0f2wZLuw/WstjRwHOzLqfFpv/L8M2NjlIFGUZ7wKQOUZJdkst5DXhOIplms4Y5vManMp6yAbYMDIs8zh2n4A+IIUS9vwfiKGkEGq2vZqL688n3/8n1ojVlRZYD7QS+LKykQ/1B30dDjXtgourFGvPr4S7aDW1jW92hoW79h/Z+ZmxpT55xNg5ipS+wg41wsY+b7qyV+2DKvGdSRygaUtqC+1WXwLvlcVq/uOVvSksSodkeOuIaspxQN08mqkJR/uA4uUZnrKC+MzujQvll6BVRhRnTtkpzr8DRGrNfhllwRjPRqMs5Y7LqayKLotBoG6wLq3dAjhXI8rGn6BDJ29Gf8j7h3o2wNFbIWzc+cHosPf+6xpyTI73v9ONCgJeCgZo4lq/gfbXJA100q6OwBLERK3gdJo/+BF+FdPSx1jtPy0N3Hu/FbOCeWjuLSgIkcbYyyxLbzHVY14/GrXkCjxDd/1q8s+qYHjmGsLyP0GEUD4r1dFMc1J1R2CQaESftNpNNpUG2svqTZB98q44mxP6gNG0ILGdFttX8UYS7g4pjC4+TmMtv3KkUYFmJ+0iLRP8KMWgPRHqDjkfEZR64t8qcGX4ippaABVHPxfjVfV7uzNl/8NUPhql6hqcCWL4SPllougD3JvHnsscWRzcgJtqzxsva/qwvh3CFaViOWynw9xt7VVs7OQLG0SoDUkfNphVWV1EWBcStvqNkiGUWRd+OD1n8uBIveEFU4UnJc+HvH28eri+lK27S9B1HESIi/E94x/MqhJNDiq2+62XhUT1clXkeiJsSzW6vLUgFz7GuXamMZg1t6gNTqDFnn0mwuUlJ8mYm+CrftlFWy8fB3TAhVLFXtqQ6OuNV0ujiM8rCfowKIzFB0C0Ijx5I5NxWohkQx+1brliGoXvK5sInQaqcej2O+UbbC09VXLswFgdnwGxbn8F+j7V6DRMlexXkcc4w3cu2clz7x+Pvxv4ddeaUwmJIhsGyHFMlFTEOavX8WqeAwSqJIHLnw1g0CzzCOjiZGi9QU5OSWf9cj1rJxJ2C+gL6Qa9vV7WQ6PJkcCYTYpj1mkkAfa7V4IJJqSA3F1lfXeNWPnNOLjqxZ+/kDAHMOBFkuFjc8Ml+UIeqochwP6c43HMsjjPVuIW6MnRH1IdPTfcDUoDACuBo53eWlkUn4QO7N1fub7Cwycb+lQI2uLQC6Oihlsg/bIKsMefW7SO/34WGZEvMN13z/lTR42Ws24boFfO+HY/V1uCDrw2a4DVHS7CToENPxiEcO7AeRLuE6SJNvDPIgd5oqgRucqH7BQySkBb/prcxLnBXEShTZJQSdBXO4/QMi1526/U+XG4YQBHF9Dq9O0s13K59gwei3kjD4OydEa53DYYZ0iFZOQjaq/TFsrhqADTtTp+UYYEPq34l85wgOUZDZic5xGpEjUO2nogGiQNIKjyZKnq3NUNA13CrZMU9bau7Z3FxPN4pXBcvxq8NCrvsQfCUuDO8GMs0tEk7xv/7yQP6hN8Z7Sl1NcJ6DstpPyTu0qOg8GWrPx+2Dck+go0EgD10tMs9WLKeSjsYgBHl+qJxQY7ZHpGfMKcVYCdkbv2vUzcRRnt7Ti3mPeFBa1p6S9kSsQTzDrA8I9gPJNQTCP3sXQFxzEbyDJWrVQsMXml8Z6zV0WuUemrMK2XJbOhm2C2w9BNss1sZg1PZK7Nf6DxUuuEy7EFgsRccLd5qKuP8ciVeTVrmdUrrm3AkGrn9EKBqkTMtEV6Dpbe4jCc6ND684IAbId5dqW2HNce4xeBUYiOOvI+xkWY3aqmQ/4qzTFgv/BljyZzMYSmSXVV3fSV7OkShp2QVicSJ+zgoyIy+3sU3C4S4WHKPSUvqVwd/TIFMDKY7E1/WTdfcBOOOstjEkBLe68ItvZ7zNVGvnKTLh+i0O6YKvybXRuO8IM07S3dMC46hFYksitBK7pSfip0RARMC4xLoSTVBnbzFWJAojq3U3SUBtbLFZeycuxabTHWZ+Wg8d4+Usxi+9RJ5z5YarvraC8jDvcw2LwEbFemU50ASF3QQLWpRr/0LgDiS0EP1L1ZKaSl7TRxuIU93/ksI85I1gaRml30DAtg3fDsK6LqiwUDihJllbVn5DVQd8UBKxo3nlfFQ+Z+Y2UfVUxEoN5BXrR5CLS3dWmeweGTrnj0S+1hFzqYTgGlZa0EdTmSZb+cj5FSb4JKvOW73d7yyiCbQ1hXP9Y2nc9jNlLpjq7MhuHBHn3OeP/34K+HabVslmwV/WUVyAIMMmjC0VhYeEmeYb+yGHHU/Kxm5/OzaC8zWpVxAJPmGaN0PT9GOSuMj+qTNJgiG2YUyuwTmVO5uW7Qappcu951cv5WQG8Fl2by0p0JzO1NpP86qBVFb1hdLIcg/LtSrRPNH4lXaL2P6UG/VyWuSoMgnOrLVYtlYaLLWbNe/xGBj97hEaIUAVKECtWaBleFz5L69UjaWL7PP9QGGUjxh5mzyqwgSw/0m2B6YF1J2khIhxlog6kxL0lp08pmHZ1UG0ctaW4olXSkhF7LnY9hZ1P8AVlRusFWpcOtKbaJiyWEXyHIxSl/a7ou6lsnYg0bgNqrF9YnlMhVvxesUq1jlKzy4q5cafxx6WpMTg23INd2iSxb3Da24qKfwVslldRfrwMvh5FwtGQbm8P2OejjxWeCGGf/z4FxRgWKf3uYlM13VB6V6HrWO8X+dtMuQ7oCnKeCYeV2r/a4FTN5k9dgs5ZCzNMZsxm8A8Eg45J/x0Eyup4FYUYp82DJcoG10qjXo/DWmLAQ1kQsjKsDWbIaYpbX4fG9+tLTHp91nsa6O4+vxs5Vqben3CGeYdDmhE8fssRVdRO0CpZ/vOFUTuvqVp/gS06+EYixQwJoGV+MbS3oxV+NbZfaraiJx0zc5piuTKKWnXTWbcEdWHpFNUkC6UXViLdVtkYtW++yZYJ30kMMZSD/rV9bN8cLuBs1oFARtulSe4XNP6XUU746sVI/4XqMxLfPu4mZiZGvdrk+5GvTpgXDpHNK/lmmMyJVXzJR2nagpe8mSjEwPSmY/7CGYQCnQLg0A2OmiTejWCICsSoFgBKoItRfrNdCrHk8bt657VYc7T8QaZsB67F/NciLaBg7jfrGWAuZ5Xs8Caft16kKRmtXUJEoZMzJIv1xS/lewqnL7t9swaTb8rYzc8Ptd4NK0xBebdT16EFp0Ad89HtbnYZkKUNbxSwWiLrH4zBkFOE5mfzv+fIx45r0knQZe/Wz2fL5Gx0qJBAcp5DU0uJZU+Ym+x10xcp833UUXtyw2oO0N/YvZc26i1ZmtenxtNjZh/InRZqqST4M3CCejtnwQmuqYqmsF5RJf4k1hYNsPM/zldrcw60fE90nof6Ld3rVq63P4GaYxftGlBp24qyqmmMWSyAQ4sPkeHSFFVpcwAUgYVzK8dP3MPG6CZpc1UGCnR3stq9H4Q0wkHLNzcOTj1Tiu3vmGCdUR8uoMoh/nyrIikG4d2w5To3jzswCguNR2lnv5G/Sto5ZST0I9wQOyrZwoZ4gOX2rx3HuMxPsSV/FCJmz39iJfxgAjMmfqdng+ZWYXNKEz+qfJenTnDug9nUiO1lJrEJYNmV42DXhYDdYrJZOyffb2lcOYoKTkefLXHByUf3vPDsUoS/KhfD0msFvbqJ6mC5FX3P1+DTCbWxLb3Pyfp5pP9Wi0mMty7gc05awrON3aWnTb2kF5p0ECD7mWMVfSFuR2daXmkq+KAM1kLIhm3oE2lUGgys+pc04/OkOAUSx8qng93txRQ+RkxgzBoe2+ne7K9iUSJJqopExkB0GF6ksdFY7lAp1s8FVHHeVdiX7ztQ2CYT3CW651bNLfzbwJyL/UdoJHBmjaripu2ZSo8ubGuPeh2kB5K8x7SjOn3mzCbrMcyO9OS/y7hjshUdnkksj04OFjShLlqTJbBxKdgOah29w7jKiXYnZaRaF+ojGA+hks4p4fJTR5SbkryQSzCRqPR3nKaaw9u3ISNC3ykLMWNKlfN0CiPddHJVssP2goIe1kkJHFq+08plX53x/+zsKn/jucdz6qWBs+CTcfXPGapybONN3tJPwBlzYz1F95dAm2LfE2hSnGuxFCPNDc41dS8kCIWsxweAZIE28eHTGXNrfVlkCAowlCIGFRwnWKBI61ZI9nCpggylbHXmxkznegvKl54L27ScEWLTqZ0STA+bRSqPemsKaTNry1oUHKoFe855Nb5+TY8EHcn58SIQ4ownd4N5RIgFbWb9YGuPz/u5oTdTkR6zLEUFLHjayovSGNeW47gCiHBzZZXU5DGuFtrUVMxnLCMv8P6eZnhQrpvL5Hh0GZtzIc3LtjL2bHO6k7Dbepa5MMFrfi8NL7/HZjcEegRdJGveLUc3Jt7nX7Sc3KJiI8w09P9VF/f8KV9ecS+Rf+O1+5a4zJeInQEqzABsBkqxzIWPXUEVagqBXM4BXwqlOHertJqlYrNdP6Zguyq1IE2/sfZlCPhwV8XmOu6OGROBY1EE3spEKl3QjuV+x0duQswgZffImqs/kCfp1XLThBQXEVEzaECgXlpsBht52Z0+TAlwAlJWL8G8Ihc25xaStJaFKW5kNxP/YHHt2Fxt4piGbTuOVRGYb0FbOFZPKzc2qCBnnID5MhxkhMuUR6sAP5elCAR5FjvWDbSGhzqnvJhFN1YGQgRk7yTr0j3mO4iWB+DhFSxmMX4Q83PFxyeSr11hEi45sYL/kDBqWoUGlIbpqPUj5aCTNSJUeOBstxYdki+TwWFI7whZ1o31VFtXF96RdYr859OfeNGUKRauQsuCeut4e4AT3bbV+LHmKjj/yeZbNLvtMqVUbcp15A4BYEmaFNRQa+/L9DGlREkStdMRDcMtViIthsBxuu8Zwfy+57MRHOVlne2P3Iist12IkZFuvOWiQX2pXsOb2+JLlbMATuPQZvDUQepyl4aJRK24unCgxsy1ezLzCTyhu9sXWxX+YZn3jVj/B4jt49rfNk96SEpEtfy4dxdpkeHN1Ou4rPoBeocO/dGl6cEH12SFsPcF2Or1zRCuQDjYCIIOYTeLeOqWRNbmUhL+OeclkXmnfVOMzq+cShzwTxsRaUZPgVNpN0kBsPezIzajPdvGQJbf8o8NxFf2ucfAYDIXW8GsN2EhgDH01nBhaq14wckBMBsN05eWIyBGNpClUERjWXAdN7c4OpI2S0YUISLAselyOo3Ie0HEDgygH2gfvwOHdhEJOh1JC2gCiI109m+d9BepmZvUitGPwHjxVO23u5YkVQ2/PstF4RGk6aJ82H7TMGbDRB/AdhZIxIOz/SbhlHPK/PVaMbMGEHjp0RvIzJeW7L3U+wJkB1uI2AszjXM7wrL7xLIBy99ag9Q7Qzs7Te7Dkl1v6nrpp1QDo6PXeaFz1B7EmSo1l13CCkdFv5ooozh5MbRrNkInq4egQ2gF/4WrwkNGeyh+iHJcrJpW+i/RuogmE+UgP2sYp8VHQgsVmKx6tBNw6XBvJOW2xSDShpCO8z56b3yDd5ZyGb/aM1GOXoohPUJ4uBdk7J86jrRDmfvDNutnt4G2xyUXJzpZKVjDWoGKIEIh9vCCksMrUT/I23RVlKm0sKcf3hUBZj02ZXcq6JNL3HRktuE4yxWDsRoH1pZtnO22CB4M9K2AU1C6QBWgdfPAclAOgsCxlOYRSCP2PQKaV9VwUnYWhoHs9piUrP0rChY/wV9CiFoZUPiIhSJztVIVivnFEEFbzZghiW4dNsnLrZv8t4xNlcR8KG/Cf36ty5G/OvHXsHuq8pDVK1JDZfTHVn8yhXW9k2RR1n+vXUBXyCa3BDpjSCAFqvoadGPc09wiRpgZqKnsb4S93lGEkDwfbF6dxVzg5QNeEnZQ7eGP+rNLSoHjOvuMfZzteYCHwhXDabhuPrwtnAstJ3GT5rs9T/Xm0AOSj/Fb4TxkLUSYTc6Jb77AYVt7KcxNrNk8Nr56uup3gDljn4SsJIowX7DcIBeZ7s+y0Pz0oZl97upgCrXX6KRzjrqek7ilFxG/FH0oT1SPwAP5rCf8Kd0ap0u+gL3mGH73ctRkfGqXo/XohcHmg9vMp7e02eoAvJCRNatv5UII3J7m2b4AyCYFP1UIAzZRlPJTHu0t00GcoucMuU+S2sr2lgGlYIvkgM65XdYdq5CqtWR9ISdpkwOKTDBg62tVv8Nim37LJDpLwb76jSW9qMA8xE0h3UPmBbQxXhRehlZLZ0/ZYsKAYtS1UCngqgVifa5e4ULFRXFZRINMH1MEtcvFSON8wsTcyGhwJARkDUmCYSr5rBk3Mm7wuo//KK3mbtbBYmYxYc79pLAj9E/R9URlCSfJEgJDG5ova8rCJU9ZVMjd/3gMatJCYQcbmWRzYlIFdeMz3RJvPMfCALb5ZdjfCkbRqRU0sT2+85qwbwHgD992jcgwYHLx3ZhV9alBJCg8UJVFR2pogoY0lFoU18qz1bruU6BVfzcY5ukErsIhMRX8JuERxjH6jp9mHoUfFW2FWY/vQlQ45RUd97SXMGfIcnWpVOEPOX6gGmuQMRxGRb+JeYd70rHark95KZa9ViTaRm" title="Mekko Graphics Chart"/>
          <p:cNvSpPr>
            <a:spLocks noChangeAspect="1"/>
          </p:cNvSpPr>
          <p:nvPr>
            <p:custDataLst>
              <p:tags r:id="rId4"/>
            </p:custDataLst>
          </p:nvPr>
        </p:nvSpPr>
        <p:spPr>
          <a:xfrm>
            <a:off x="5157789" y="1843676"/>
            <a:ext cx="6700884" cy="4692073"/>
          </a:xfrm>
          <a:prstGeom prst="rect">
            <a:avLst/>
          </a:prstGeom>
          <a:blipFill>
            <a:blip r:embed="rId10"/>
            <a:stretch>
              <a:fillRect/>
            </a:stretch>
          </a:blipFill>
          <a:ln w="19050" cap="flat" cmpd="sng" algn="ctr">
            <a:noFill/>
            <a:prstDash val="solid"/>
          </a:ln>
          <a:effectLst/>
          <a:extLst>
            <a:ext uri="{91240B29-F687-4F45-9708-019B960494DF}">
              <a14:hiddenLine xmlns:a14="http://schemas.microsoft.com/office/drawing/2010/main" w="19050" cap="flat" cmpd="sng" algn="ctr">
                <a:solidFill>
                  <a:schemeClr val="tx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lang="en-US" sz="1800">
              <a:solidFill>
                <a:schemeClr val="tx1"/>
              </a:solidFill>
            </a:endParaRPr>
          </a:p>
        </p:txBody>
      </p:sp>
      <p:sp>
        <p:nvSpPr>
          <p:cNvPr id="67" name="Rectangular Callout 66"/>
          <p:cNvSpPr/>
          <p:nvPr/>
        </p:nvSpPr>
        <p:spPr>
          <a:xfrm>
            <a:off x="7860786" y="2454828"/>
            <a:ext cx="1213576" cy="690761"/>
          </a:xfrm>
          <a:prstGeom prst="wedgeRectCallout">
            <a:avLst>
              <a:gd name="adj1" fmla="val -66368"/>
              <a:gd name="adj2" fmla="val 8465"/>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0" indent="0" algn="ctr">
              <a:buNone/>
            </a:pPr>
            <a:r>
              <a:rPr lang="en-US" sz="1000">
                <a:solidFill>
                  <a:schemeClr val="tx1"/>
                </a:solidFill>
              </a:rPr>
              <a:t>Impact of financial crisis on software editors with ~2 years delay </a:t>
            </a:r>
          </a:p>
        </p:txBody>
      </p:sp>
      <p:cxnSp>
        <p:nvCxnSpPr>
          <p:cNvPr id="6" name="Straight Arrow Connector 5"/>
          <p:cNvCxnSpPr/>
          <p:nvPr/>
        </p:nvCxnSpPr>
        <p:spPr bwMode="gray">
          <a:xfrm>
            <a:off x="5587860" y="2200144"/>
            <a:ext cx="2301073" cy="0"/>
          </a:xfrm>
          <a:prstGeom prst="straightConnector1">
            <a:avLst/>
          </a:prstGeom>
          <a:ln w="3810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71" name="Straight Arrow Connector 70"/>
          <p:cNvCxnSpPr/>
          <p:nvPr/>
        </p:nvCxnSpPr>
        <p:spPr bwMode="gray">
          <a:xfrm>
            <a:off x="7960552" y="2200144"/>
            <a:ext cx="2605848" cy="0"/>
          </a:xfrm>
          <a:prstGeom prst="straightConnector1">
            <a:avLst/>
          </a:prstGeom>
          <a:ln w="38100">
            <a:solidFill>
              <a:schemeClr val="accent5"/>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10" name="TextBox 9"/>
          <p:cNvSpPr txBox="1"/>
          <p:nvPr/>
        </p:nvSpPr>
        <p:spPr bwMode="gray">
          <a:xfrm>
            <a:off x="6245614" y="1990335"/>
            <a:ext cx="1096615" cy="411257"/>
          </a:xfrm>
          <a:prstGeom prst="rect">
            <a:avLst/>
          </a:prstGeom>
          <a:solidFill>
            <a:schemeClr val="bg1"/>
          </a:solidFill>
        </p:spPr>
        <p:txBody>
          <a:bodyPr wrap="square" lIns="36000" tIns="36000" rIns="36000" bIns="36000" rtlCol="0">
            <a:spAutoFit/>
          </a:bodyPr>
          <a:lstStyle/>
          <a:p>
            <a:pPr marL="0" indent="0" algn="ctr">
              <a:buNone/>
            </a:pPr>
            <a:r>
              <a:rPr lang="en-US" sz="1100"/>
              <a:t>Bad investment period</a:t>
            </a:r>
          </a:p>
        </p:txBody>
      </p:sp>
      <p:sp>
        <p:nvSpPr>
          <p:cNvPr id="73" name="TextBox 72"/>
          <p:cNvSpPr txBox="1"/>
          <p:nvPr/>
        </p:nvSpPr>
        <p:spPr bwMode="gray">
          <a:xfrm>
            <a:off x="8592733" y="2004995"/>
            <a:ext cx="1341487" cy="411257"/>
          </a:xfrm>
          <a:prstGeom prst="rect">
            <a:avLst/>
          </a:prstGeom>
          <a:solidFill>
            <a:schemeClr val="bg1"/>
          </a:solidFill>
        </p:spPr>
        <p:txBody>
          <a:bodyPr wrap="square" lIns="36000" tIns="36000" rIns="36000" bIns="36000" rtlCol="0">
            <a:spAutoFit/>
          </a:bodyPr>
          <a:lstStyle/>
          <a:p>
            <a:pPr marL="0" indent="0" algn="ctr">
              <a:buNone/>
            </a:pPr>
            <a:r>
              <a:rPr lang="en-US" sz="1100"/>
              <a:t>Good investment period</a:t>
            </a:r>
          </a:p>
        </p:txBody>
      </p:sp>
      <p:cxnSp>
        <p:nvCxnSpPr>
          <p:cNvPr id="13" name="Straight Arrow Connector 12"/>
          <p:cNvCxnSpPr/>
          <p:nvPr/>
        </p:nvCxnSpPr>
        <p:spPr bwMode="gray">
          <a:xfrm>
            <a:off x="1105319" y="4290647"/>
            <a:ext cx="2381459" cy="0"/>
          </a:xfrm>
          <a:prstGeom prst="straightConnector1">
            <a:avLst/>
          </a:prstGeom>
          <a:ln w="9525" cap="flat">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bwMode="gray">
          <a:xfrm>
            <a:off x="1747740" y="4094030"/>
            <a:ext cx="1096615" cy="411257"/>
          </a:xfrm>
          <a:prstGeom prst="rect">
            <a:avLst/>
          </a:prstGeom>
          <a:solidFill>
            <a:schemeClr val="bg1"/>
          </a:solidFill>
        </p:spPr>
        <p:txBody>
          <a:bodyPr wrap="square" lIns="36000" tIns="36000" rIns="36000" bIns="36000" rtlCol="0">
            <a:spAutoFit/>
          </a:bodyPr>
          <a:lstStyle/>
          <a:p>
            <a:pPr marL="0" indent="0" algn="ctr">
              <a:buNone/>
            </a:pPr>
            <a:r>
              <a:rPr lang="en-US" sz="1100"/>
              <a:t>Recession effect</a:t>
            </a:r>
          </a:p>
        </p:txBody>
      </p:sp>
      <p:sp>
        <p:nvSpPr>
          <p:cNvPr id="20" name="Isosceles Triangle 24"/>
          <p:cNvSpPr/>
          <p:nvPr/>
        </p:nvSpPr>
        <p:spPr bwMode="gray">
          <a:xfrm rot="5400000">
            <a:off x="3120070" y="3828351"/>
            <a:ext cx="3533514" cy="205757"/>
          </a:xfrm>
          <a:custGeom>
            <a:avLst/>
            <a:gdLst>
              <a:gd name="connsiteX0" fmla="*/ 0 w 3666279"/>
              <a:gd name="connsiteY0" fmla="*/ 976325 h 976325"/>
              <a:gd name="connsiteX1" fmla="*/ 1833140 w 3666279"/>
              <a:gd name="connsiteY1" fmla="*/ 0 h 976325"/>
              <a:gd name="connsiteX2" fmla="*/ 3666279 w 3666279"/>
              <a:gd name="connsiteY2" fmla="*/ 976325 h 976325"/>
              <a:gd name="connsiteX3" fmla="*/ 91440 w 3666279"/>
              <a:gd name="connsiteY3" fmla="*/ 1067765 h 1067765"/>
            </a:gdLst>
            <a:ahLst/>
            <a:cxnLst>
              <a:cxn ang="0">
                <a:pos x="connsiteX0" y="connsiteY0"/>
              </a:cxn>
              <a:cxn ang="0">
                <a:pos x="connsiteX1" y="connsiteY1"/>
              </a:cxn>
              <a:cxn ang="0">
                <a:pos x="connsiteX2" y="connsiteY2"/>
              </a:cxn>
            </a:cxnLst>
            <a:rect l="l" t="t" r="r" b="b"/>
            <a:pathLst>
              <a:path w="3666279" h="976325">
                <a:moveTo>
                  <a:pt x="0" y="976325"/>
                </a:moveTo>
                <a:lnTo>
                  <a:pt x="1833140" y="0"/>
                </a:lnTo>
                <a:lnTo>
                  <a:pt x="3666279" y="976325"/>
                </a:lnTo>
              </a:path>
            </a:pathLst>
          </a:custGeom>
          <a:solidFill>
            <a:schemeClr val="bg1"/>
          </a:solidFill>
          <a:ln w="9525" cap="flat" cmpd="sng" algn="ctr">
            <a:solidFill>
              <a:srgbClr val="CC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grpSp>
        <p:nvGrpSpPr>
          <p:cNvPr id="7" name="btfpColumnHeaderBox643435"/>
          <p:cNvGrpSpPr/>
          <p:nvPr>
            <p:custDataLst>
              <p:tags r:id="rId5"/>
            </p:custDataLst>
          </p:nvPr>
        </p:nvGrpSpPr>
        <p:grpSpPr>
          <a:xfrm>
            <a:off x="330201" y="1020696"/>
            <a:ext cx="4282154" cy="565217"/>
            <a:chOff x="330201" y="1020696"/>
            <a:chExt cx="1873885" cy="565217"/>
          </a:xfrm>
        </p:grpSpPr>
        <p:sp>
          <p:nvSpPr>
            <p:cNvPr id="4" name="btfpColumnHeaderBoxText643435"/>
            <p:cNvSpPr txBox="1"/>
            <p:nvPr/>
          </p:nvSpPr>
          <p:spPr bwMode="gray">
            <a:xfrm>
              <a:off x="330201" y="1020696"/>
              <a:ext cx="1873885" cy="55975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Banks IT investments were affected by the financial crisis, although with a delay</a:t>
              </a:r>
            </a:p>
          </p:txBody>
        </p:sp>
        <p:cxnSp>
          <p:nvCxnSpPr>
            <p:cNvPr id="5" name="btfpColumnHeaderBoxLine643435"/>
            <p:cNvCxnSpPr/>
            <p:nvPr/>
          </p:nvCxnSpPr>
          <p:spPr bwMode="gray">
            <a:xfrm>
              <a:off x="330201" y="1585913"/>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7" name="btfpColumnHeaderBox239497"/>
          <p:cNvGrpSpPr/>
          <p:nvPr>
            <p:custDataLst>
              <p:tags r:id="rId6"/>
            </p:custDataLst>
          </p:nvPr>
        </p:nvGrpSpPr>
        <p:grpSpPr>
          <a:xfrm>
            <a:off x="5159059" y="1020696"/>
            <a:ext cx="6702741" cy="565217"/>
            <a:chOff x="5159059" y="1020696"/>
            <a:chExt cx="6702741" cy="565217"/>
          </a:xfrm>
        </p:grpSpPr>
        <p:sp>
          <p:nvSpPr>
            <p:cNvPr id="15" name="btfpColumnHeaderBoxText239497"/>
            <p:cNvSpPr txBox="1"/>
            <p:nvPr/>
          </p:nvSpPr>
          <p:spPr bwMode="gray">
            <a:xfrm>
              <a:off x="5159059" y="1020696"/>
              <a:ext cx="6702741" cy="55975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Target revenues stagnated between 2006 and 2011 due to the global recession</a:t>
              </a:r>
            </a:p>
          </p:txBody>
        </p:sp>
        <p:cxnSp>
          <p:nvCxnSpPr>
            <p:cNvPr id="16" name="btfpColumnHeaderBoxLine239497"/>
            <p:cNvCxnSpPr/>
            <p:nvPr/>
          </p:nvCxnSpPr>
          <p:spPr bwMode="gray">
            <a:xfrm>
              <a:off x="5159059" y="1585913"/>
              <a:ext cx="6702741"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00412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btfpColumnIndicatorGroup2">
            <a:extLst>
              <a:ext uri="{FF2B5EF4-FFF2-40B4-BE49-F238E27FC236}">
                <a16:creationId xmlns:a16="http://schemas.microsoft.com/office/drawing/2014/main" id="{454D2773-15FA-4E26-A756-ED92BB74F1D2}"/>
              </a:ext>
            </a:extLst>
          </p:cNvPr>
          <p:cNvGrpSpPr/>
          <p:nvPr/>
        </p:nvGrpSpPr>
        <p:grpSpPr>
          <a:xfrm>
            <a:off x="0" y="6926580"/>
            <a:ext cx="12192000" cy="137160"/>
            <a:chOff x="0" y="6926580"/>
            <a:chExt cx="12192000" cy="137160"/>
          </a:xfrm>
        </p:grpSpPr>
        <p:sp>
          <p:nvSpPr>
            <p:cNvPr id="31" name="btfpColumnGapBlocker297862">
              <a:extLst>
                <a:ext uri="{FF2B5EF4-FFF2-40B4-BE49-F238E27FC236}">
                  <a16:creationId xmlns:a16="http://schemas.microsoft.com/office/drawing/2014/main" id="{9C978E09-ECD0-4EAA-978C-7118D675E047}"/>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8" name="btfpColumnGapBlocker248644">
              <a:extLst>
                <a:ext uri="{FF2B5EF4-FFF2-40B4-BE49-F238E27FC236}">
                  <a16:creationId xmlns:a16="http://schemas.microsoft.com/office/drawing/2014/main" id="{981CD708-D308-4F53-9617-BA42A609C4EC}"/>
                </a:ext>
              </a:extLst>
            </p:cNvPr>
            <p:cNvSpPr/>
            <p:nvPr/>
          </p:nvSpPr>
          <p:spPr bwMode="gray">
            <a:xfrm>
              <a:off x="5825728"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0" name="btfpColumnIndicator740415">
              <a:extLst>
                <a:ext uri="{FF2B5EF4-FFF2-40B4-BE49-F238E27FC236}">
                  <a16:creationId xmlns:a16="http://schemas.microsoft.com/office/drawing/2014/main" id="{2FC239F1-575E-4B69-808C-A1A555417D96}"/>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3" name="btfpColumnIndicator466067">
              <a:extLst>
                <a:ext uri="{FF2B5EF4-FFF2-40B4-BE49-F238E27FC236}">
                  <a16:creationId xmlns:a16="http://schemas.microsoft.com/office/drawing/2014/main" id="{63F82388-A494-4927-B409-75A6297D5AC6}"/>
                </a:ext>
              </a:extLst>
            </p:cNvPr>
            <p:cNvCxnSpPr/>
            <p:nvPr/>
          </p:nvCxnSpPr>
          <p:spPr bwMode="gray">
            <a:xfrm flipV="1">
              <a:off x="636627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9" name="btfpColumnGapBlocker213295">
              <a:extLst>
                <a:ext uri="{FF2B5EF4-FFF2-40B4-BE49-F238E27FC236}">
                  <a16:creationId xmlns:a16="http://schemas.microsoft.com/office/drawing/2014/main" id="{2011EC4B-AE6E-4D81-8DFD-822DB238AEB2}"/>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844642">
              <a:extLst>
                <a:ext uri="{FF2B5EF4-FFF2-40B4-BE49-F238E27FC236}">
                  <a16:creationId xmlns:a16="http://schemas.microsoft.com/office/drawing/2014/main" id="{3FA3BEA2-780D-4EAD-A5CA-9ED3C4690E2F}"/>
                </a:ext>
              </a:extLst>
            </p:cNvPr>
            <p:cNvCxnSpPr/>
            <p:nvPr/>
          </p:nvCxnSpPr>
          <p:spPr bwMode="gray">
            <a:xfrm flipV="1">
              <a:off x="582572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753414">
              <a:extLst>
                <a:ext uri="{FF2B5EF4-FFF2-40B4-BE49-F238E27FC236}">
                  <a16:creationId xmlns:a16="http://schemas.microsoft.com/office/drawing/2014/main" id="{DDFC87D0-6670-4277-B207-57F295D76C2D}"/>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32" name="btfpColumnIndicatorGroup1">
            <a:extLst>
              <a:ext uri="{FF2B5EF4-FFF2-40B4-BE49-F238E27FC236}">
                <a16:creationId xmlns:a16="http://schemas.microsoft.com/office/drawing/2014/main" id="{7080D4FB-8771-44AC-BBB9-E3F6F101D1BF}"/>
              </a:ext>
            </a:extLst>
          </p:cNvPr>
          <p:cNvGrpSpPr/>
          <p:nvPr/>
        </p:nvGrpSpPr>
        <p:grpSpPr>
          <a:xfrm>
            <a:off x="0" y="-205740"/>
            <a:ext cx="12192000" cy="137160"/>
            <a:chOff x="0" y="-205740"/>
            <a:chExt cx="12192000" cy="137160"/>
          </a:xfrm>
        </p:grpSpPr>
        <p:sp>
          <p:nvSpPr>
            <p:cNvPr id="29" name="btfpColumnGapBlocker841696">
              <a:extLst>
                <a:ext uri="{FF2B5EF4-FFF2-40B4-BE49-F238E27FC236}">
                  <a16:creationId xmlns:a16="http://schemas.microsoft.com/office/drawing/2014/main" id="{50E1D18E-4BCC-4F7F-B1E3-62C12D1DF639}"/>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7" name="btfpColumnGapBlocker950423">
              <a:extLst>
                <a:ext uri="{FF2B5EF4-FFF2-40B4-BE49-F238E27FC236}">
                  <a16:creationId xmlns:a16="http://schemas.microsoft.com/office/drawing/2014/main" id="{DEA4F2AB-6A0A-4C29-AE38-9787848D4EBB}"/>
                </a:ext>
              </a:extLst>
            </p:cNvPr>
            <p:cNvSpPr/>
            <p:nvPr/>
          </p:nvSpPr>
          <p:spPr bwMode="gray">
            <a:xfrm>
              <a:off x="5825728"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4" name="btfpColumnIndicator570056">
              <a:extLst>
                <a:ext uri="{FF2B5EF4-FFF2-40B4-BE49-F238E27FC236}">
                  <a16:creationId xmlns:a16="http://schemas.microsoft.com/office/drawing/2014/main" id="{4B8281B3-A11C-43A4-A318-7D2D8862835C}"/>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2" name="btfpColumnIndicator720551">
              <a:extLst>
                <a:ext uri="{FF2B5EF4-FFF2-40B4-BE49-F238E27FC236}">
                  <a16:creationId xmlns:a16="http://schemas.microsoft.com/office/drawing/2014/main" id="{E5CCA423-E7AA-4461-8799-C9628F2A27BE}"/>
                </a:ext>
              </a:extLst>
            </p:cNvPr>
            <p:cNvCxnSpPr/>
            <p:nvPr/>
          </p:nvCxnSpPr>
          <p:spPr bwMode="gray">
            <a:xfrm flipV="1">
              <a:off x="636627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8" name="btfpColumnGapBlocker400854">
              <a:extLst>
                <a:ext uri="{FF2B5EF4-FFF2-40B4-BE49-F238E27FC236}">
                  <a16:creationId xmlns:a16="http://schemas.microsoft.com/office/drawing/2014/main" id="{876B9803-44A3-4849-9586-5860B6D08C1C}"/>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191694">
              <a:extLst>
                <a:ext uri="{FF2B5EF4-FFF2-40B4-BE49-F238E27FC236}">
                  <a16:creationId xmlns:a16="http://schemas.microsoft.com/office/drawing/2014/main" id="{A3C43B93-8F5C-4DAB-81EE-3D797BB8F2BB}"/>
                </a:ext>
              </a:extLst>
            </p:cNvPr>
            <p:cNvCxnSpPr/>
            <p:nvPr/>
          </p:nvCxnSpPr>
          <p:spPr bwMode="gray">
            <a:xfrm flipV="1">
              <a:off x="582572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579654">
              <a:extLst>
                <a:ext uri="{FF2B5EF4-FFF2-40B4-BE49-F238E27FC236}">
                  <a16:creationId xmlns:a16="http://schemas.microsoft.com/office/drawing/2014/main" id="{14B1B1F0-8F42-4257-AFC4-1091CCB5D6EC}"/>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334963" y="1"/>
            <a:ext cx="11522075" cy="876687"/>
          </a:xfrm>
        </p:spPr>
        <p:txBody>
          <a:bodyPr/>
          <a:lstStyle/>
          <a:p>
            <a:r>
              <a:rPr lang="en-US"/>
              <a:t>Example: Overall evaluation of Shelter along ‘sweet factors’ and ‘warning beacons’</a:t>
            </a:r>
          </a:p>
        </p:txBody>
      </p:sp>
      <p:sp>
        <p:nvSpPr>
          <p:cNvPr id="3" name="btfpLayoutConfig" hidden="1"/>
          <p:cNvSpPr txBox="1"/>
          <p:nvPr/>
        </p:nvSpPr>
        <p:spPr bwMode="gray">
          <a:xfrm>
            <a:off x="1155701" y="12700"/>
            <a:ext cx="1172363"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overall_0_132043023737633163 columns_2_132034384474895881 4_1_132034384489960320 7_1_132034384489960320 10_1_132034384527815314 11_1_132034384571037783 14_1_132034384790513398 </a:t>
            </a:r>
          </a:p>
        </p:txBody>
      </p:sp>
      <p:graphicFrame>
        <p:nvGraphicFramePr>
          <p:cNvPr id="10" name="Table 9"/>
          <p:cNvGraphicFramePr>
            <a:graphicFrameLocks noGrp="1"/>
          </p:cNvGraphicFramePr>
          <p:nvPr>
            <p:custDataLst>
              <p:tags r:id="rId2"/>
            </p:custDataLst>
            <p:extLst>
              <p:ext uri="{D42A27DB-BD31-4B8C-83A1-F6EECF244321}">
                <p14:modId xmlns:p14="http://schemas.microsoft.com/office/powerpoint/2010/main" val="1412292641"/>
              </p:ext>
            </p:extLst>
          </p:nvPr>
        </p:nvGraphicFramePr>
        <p:xfrm>
          <a:off x="334963" y="1680528"/>
          <a:ext cx="5489575" cy="4680000"/>
        </p:xfrm>
        <a:graphic>
          <a:graphicData uri="http://schemas.openxmlformats.org/drawingml/2006/table">
            <a:tbl>
              <a:tblPr firstCol="1">
                <a:tableStyleId>{9D7B26C5-4107-4FEC-AEDC-1716B250A1EF}</a:tableStyleId>
              </a:tblPr>
              <a:tblGrid>
                <a:gridCol w="965502">
                  <a:extLst>
                    <a:ext uri="{9D8B030D-6E8A-4147-A177-3AD203B41FA5}">
                      <a16:colId xmlns:a16="http://schemas.microsoft.com/office/drawing/2014/main" val="235090900"/>
                    </a:ext>
                  </a:extLst>
                </a:gridCol>
                <a:gridCol w="4524073">
                  <a:extLst>
                    <a:ext uri="{9D8B030D-6E8A-4147-A177-3AD203B41FA5}">
                      <a16:colId xmlns:a16="http://schemas.microsoft.com/office/drawing/2014/main" val="3029377236"/>
                    </a:ext>
                  </a:extLst>
                </a:gridCol>
              </a:tblGrid>
              <a:tr h="360000">
                <a:tc rowSpan="6">
                  <a:txBody>
                    <a:bodyPr/>
                    <a:lstStyle/>
                    <a:p>
                      <a:pPr marL="0" lvl="0" indent="0">
                        <a:spcBef>
                          <a:spcPts val="1200"/>
                        </a:spcBef>
                        <a:spcAft>
                          <a:spcPct val="0"/>
                        </a:spcAft>
                        <a:buFontTx/>
                        <a:buNone/>
                      </a:pPr>
                      <a:r>
                        <a:rPr lang="en-US" sz="1000">
                          <a:solidFill>
                            <a:srgbClr val="104C3E"/>
                          </a:solidFill>
                        </a:rPr>
                        <a:t>Sweet</a:t>
                      </a:r>
                      <a:br>
                        <a:rPr lang="en-US" sz="1000">
                          <a:solidFill>
                            <a:srgbClr val="104C3E"/>
                          </a:solidFill>
                        </a:rPr>
                      </a:br>
                      <a:r>
                        <a:rPr lang="en-US" sz="1000">
                          <a:solidFill>
                            <a:srgbClr val="104C3E"/>
                          </a:solidFill>
                        </a:rPr>
                        <a:t>factors</a:t>
                      </a:r>
                    </a:p>
                  </a:txBody>
                  <a:tcPr marT="18000" marB="18000"/>
                </a:tc>
                <a:tc>
                  <a:txBody>
                    <a:bodyPr/>
                    <a:lstStyle/>
                    <a:p>
                      <a:pPr marL="0" indent="0">
                        <a:buFont typeface="+mj-lt"/>
                        <a:buNone/>
                      </a:pPr>
                      <a:r>
                        <a:rPr lang="en-US" sz="1000" b="1"/>
                        <a:t>Market growth</a:t>
                      </a:r>
                      <a:r>
                        <a:rPr lang="en-US" sz="1000">
                          <a:solidFill>
                            <a:schemeClr val="tx1"/>
                          </a:solidFill>
                        </a:rPr>
                        <a:t> </a:t>
                      </a:r>
                      <a:r>
                        <a:rPr lang="en-US" sz="1000" b="1">
                          <a:solidFill>
                            <a:schemeClr val="tx1"/>
                          </a:solidFill>
                        </a:rPr>
                        <a:t>~7-8%</a:t>
                      </a:r>
                      <a:r>
                        <a:rPr lang="en-US" sz="1000">
                          <a:solidFill>
                            <a:schemeClr val="tx1"/>
                          </a:solidFill>
                        </a:rPr>
                        <a:t> for relevant </a:t>
                      </a:r>
                      <a:r>
                        <a:rPr lang="en-US" sz="1000"/>
                        <a:t>segment</a:t>
                      </a:r>
                    </a:p>
                  </a:txBody>
                  <a:tcPr marR="288000" marT="18000" marB="18000"/>
                </a:tc>
                <a:extLst>
                  <a:ext uri="{0D108BD9-81ED-4DB2-BD59-A6C34878D82A}">
                    <a16:rowId xmlns:a16="http://schemas.microsoft.com/office/drawing/2014/main" val="173893306"/>
                  </a:ext>
                </a:extLst>
              </a:tr>
              <a:tr h="360000">
                <a:tc vMerge="1">
                  <a:txBody>
                    <a:bodyPr/>
                    <a:lstStyle/>
                    <a:p>
                      <a:pPr marL="0" indent="0">
                        <a:spcBef>
                          <a:spcPct val="0"/>
                        </a:spcBef>
                        <a:buFontTx/>
                        <a:buNone/>
                      </a:pPr>
                      <a:endParaRPr lang="en-US"/>
                    </a:p>
                  </a:txBody>
                  <a:tcPr/>
                </a:tc>
                <a:tc>
                  <a:txBody>
                    <a:bodyPr/>
                    <a:lstStyle/>
                    <a:p>
                      <a:pPr marL="0" indent="0">
                        <a:buFont typeface="+mj-lt"/>
                        <a:buNone/>
                      </a:pPr>
                      <a:r>
                        <a:rPr lang="en-US" sz="1000" b="1"/>
                        <a:t>Gaining share</a:t>
                      </a:r>
                      <a:r>
                        <a:rPr lang="en-US" sz="1000" baseline="0"/>
                        <a:t> (o</a:t>
                      </a:r>
                      <a:r>
                        <a:rPr lang="en-US" sz="1000"/>
                        <a:t>utstanding, differentiated customer feedback)</a:t>
                      </a:r>
                    </a:p>
                  </a:txBody>
                  <a:tcPr marR="288000" marT="18000" marB="18000"/>
                </a:tc>
                <a:extLst>
                  <a:ext uri="{0D108BD9-81ED-4DB2-BD59-A6C34878D82A}">
                    <a16:rowId xmlns:a16="http://schemas.microsoft.com/office/drawing/2014/main" val="3031996611"/>
                  </a:ext>
                </a:extLst>
              </a:tr>
              <a:tr h="360000">
                <a:tc vMerge="1">
                  <a:txBody>
                    <a:bodyPr/>
                    <a:lstStyle/>
                    <a:p>
                      <a:pPr marL="0" indent="0">
                        <a:spcBef>
                          <a:spcPct val="0"/>
                        </a:spcBef>
                        <a:buFontTx/>
                        <a:buNone/>
                      </a:pPr>
                      <a:endParaRPr lang="en-US"/>
                    </a:p>
                  </a:txBody>
                  <a:tcPr/>
                </a:tc>
                <a:tc>
                  <a:txBody>
                    <a:bodyPr/>
                    <a:lstStyle/>
                    <a:p>
                      <a:pPr marL="0" marR="0" indent="0" algn="l" defTabSz="981334" rtl="0" eaLnBrk="1" fontAlgn="auto" latinLnBrk="0" hangingPunct="1">
                        <a:lnSpc>
                          <a:spcPct val="100000"/>
                        </a:lnSpc>
                        <a:spcBef>
                          <a:spcPts val="672"/>
                        </a:spcBef>
                        <a:spcAft>
                          <a:spcPct val="0"/>
                        </a:spcAft>
                        <a:buClrTx/>
                        <a:buSzTx/>
                        <a:buFont typeface="Verdana" pitchFamily="34" charset="0"/>
                        <a:buNone/>
                        <a:defRPr/>
                      </a:pPr>
                      <a:r>
                        <a:rPr lang="en-US" sz="1000"/>
                        <a:t>Obvious product/ geographic </a:t>
                      </a:r>
                      <a:r>
                        <a:rPr lang="en-US" sz="1000" b="1"/>
                        <a:t>adjacencies for expansion</a:t>
                      </a:r>
                    </a:p>
                  </a:txBody>
                  <a:tcPr marR="288000" marT="18000" marB="18000"/>
                </a:tc>
                <a:extLst>
                  <a:ext uri="{0D108BD9-81ED-4DB2-BD59-A6C34878D82A}">
                    <a16:rowId xmlns:a16="http://schemas.microsoft.com/office/drawing/2014/main" val="3903854427"/>
                  </a:ext>
                </a:extLst>
              </a:tr>
              <a:tr h="360000">
                <a:tc vMerge="1">
                  <a:txBody>
                    <a:bodyPr/>
                    <a:lstStyle/>
                    <a:p>
                      <a:pPr marL="0" indent="0">
                        <a:spcBef>
                          <a:spcPct val="0"/>
                        </a:spcBef>
                        <a:buFontTx/>
                        <a:buNone/>
                      </a:pPr>
                      <a:endParaRPr lang="en-US"/>
                    </a:p>
                  </a:txBody>
                  <a:tcPr/>
                </a:tc>
                <a:tc>
                  <a:txBody>
                    <a:bodyPr/>
                    <a:lstStyle/>
                    <a:p>
                      <a:pPr marL="0" marR="0" indent="0" algn="l" defTabSz="981334" rtl="0" eaLnBrk="1" fontAlgn="auto" latinLnBrk="0" hangingPunct="1">
                        <a:lnSpc>
                          <a:spcPct val="100000"/>
                        </a:lnSpc>
                        <a:spcBef>
                          <a:spcPct val="0"/>
                        </a:spcBef>
                        <a:spcAft>
                          <a:spcPct val="0"/>
                        </a:spcAft>
                        <a:buClrTx/>
                        <a:buSzTx/>
                        <a:buFontTx/>
                        <a:buNone/>
                        <a:defRPr/>
                      </a:pPr>
                      <a:r>
                        <a:rPr lang="en-US" sz="1000" b="1"/>
                        <a:t>Cyclical growth &gt;10% CAGR </a:t>
                      </a:r>
                      <a:r>
                        <a:rPr lang="en-US" sz="1000"/>
                        <a:t>for 5-y. holding period</a:t>
                      </a:r>
                    </a:p>
                  </a:txBody>
                  <a:tcPr marR="288000" marT="18000" marB="18000"/>
                </a:tc>
                <a:extLst>
                  <a:ext uri="{0D108BD9-81ED-4DB2-BD59-A6C34878D82A}">
                    <a16:rowId xmlns:a16="http://schemas.microsoft.com/office/drawing/2014/main" val="3281891138"/>
                  </a:ext>
                </a:extLst>
              </a:tr>
              <a:tr h="360000">
                <a:tc vMerge="1">
                  <a:txBody>
                    <a:bodyPr/>
                    <a:lstStyle/>
                    <a:p>
                      <a:pPr marL="0" indent="0">
                        <a:spcBef>
                          <a:spcPct val="0"/>
                        </a:spcBef>
                        <a:buFontTx/>
                        <a:buNone/>
                      </a:pPr>
                      <a:endParaRPr lang="en-US"/>
                    </a:p>
                  </a:txBody>
                  <a:tcPr/>
                </a:tc>
                <a:tc>
                  <a:txBody>
                    <a:bodyPr/>
                    <a:lstStyle/>
                    <a:p>
                      <a:pPr marL="0" marR="0" indent="0" algn="l" defTabSz="981334" rtl="0" eaLnBrk="1" fontAlgn="auto" latinLnBrk="0" hangingPunct="1">
                        <a:lnSpc>
                          <a:spcPct val="100000"/>
                        </a:lnSpc>
                        <a:spcBef>
                          <a:spcPts val="672"/>
                        </a:spcBef>
                        <a:spcAft>
                          <a:spcPct val="0"/>
                        </a:spcAft>
                        <a:buClrTx/>
                        <a:buSzTx/>
                        <a:buFont typeface="Verdana" pitchFamily="34" charset="0"/>
                        <a:buNone/>
                        <a:defRPr/>
                      </a:pPr>
                      <a:r>
                        <a:rPr lang="en-US" sz="1000"/>
                        <a:t>Obvious, predictable in advance, strategic</a:t>
                      </a:r>
                      <a:r>
                        <a:rPr lang="en-US" sz="1000" baseline="0"/>
                        <a:t> </a:t>
                      </a:r>
                      <a:r>
                        <a:rPr lang="en-US" sz="1000" b="1"/>
                        <a:t>acquirers</a:t>
                      </a:r>
                    </a:p>
                  </a:txBody>
                  <a:tcPr marR="288000" marT="18000" marB="18000"/>
                </a:tc>
                <a:extLst>
                  <a:ext uri="{0D108BD9-81ED-4DB2-BD59-A6C34878D82A}">
                    <a16:rowId xmlns:a16="http://schemas.microsoft.com/office/drawing/2014/main" val="3988440561"/>
                  </a:ext>
                </a:extLst>
              </a:tr>
              <a:tr h="360000">
                <a:tc vMerge="1">
                  <a:txBody>
                    <a:bodyPr/>
                    <a:lstStyle/>
                    <a:p>
                      <a:pPr marL="0" indent="0">
                        <a:spcBef>
                          <a:spcPct val="0"/>
                        </a:spcBef>
                        <a:buFontTx/>
                        <a:buNone/>
                      </a:pPr>
                      <a:endParaRPr lang="en-US"/>
                    </a:p>
                  </a:txBody>
                  <a:tcPr/>
                </a:tc>
                <a:tc>
                  <a:txBody>
                    <a:bodyPr/>
                    <a:lstStyle/>
                    <a:p>
                      <a:pPr marL="0" marR="0" indent="0" algn="l" defTabSz="981334" rtl="0" eaLnBrk="1" fontAlgn="auto" latinLnBrk="0" hangingPunct="1">
                        <a:lnSpc>
                          <a:spcPct val="100000"/>
                        </a:lnSpc>
                        <a:spcBef>
                          <a:spcPct val="0"/>
                        </a:spcBef>
                        <a:spcAft>
                          <a:spcPct val="0"/>
                        </a:spcAft>
                        <a:buClrTx/>
                        <a:buSzTx/>
                        <a:buFontTx/>
                        <a:buNone/>
                        <a:defRPr/>
                      </a:pPr>
                      <a:r>
                        <a:rPr lang="en-US" sz="1000"/>
                        <a:t>Meaningful </a:t>
                      </a:r>
                      <a:r>
                        <a:rPr lang="en-US" sz="1000" b="1"/>
                        <a:t>operating cost reductions</a:t>
                      </a:r>
                    </a:p>
                  </a:txBody>
                  <a:tcPr marR="288000" marT="18000" marB="18000"/>
                </a:tc>
                <a:extLst>
                  <a:ext uri="{0D108BD9-81ED-4DB2-BD59-A6C34878D82A}">
                    <a16:rowId xmlns:a16="http://schemas.microsoft.com/office/drawing/2014/main" val="1309172308"/>
                  </a:ext>
                </a:extLst>
              </a:tr>
              <a:tr h="720000">
                <a:tc rowSpan="6">
                  <a:txBody>
                    <a:bodyPr/>
                    <a:lstStyle/>
                    <a:p>
                      <a:pPr marL="0" lvl="0" indent="0">
                        <a:spcBef>
                          <a:spcPts val="1200"/>
                        </a:spcBef>
                        <a:spcAft>
                          <a:spcPct val="0"/>
                        </a:spcAft>
                        <a:buFontTx/>
                        <a:buNone/>
                      </a:pPr>
                      <a:r>
                        <a:rPr lang="en-US" sz="1000">
                          <a:solidFill>
                            <a:srgbClr val="CC0000"/>
                          </a:solidFill>
                        </a:rPr>
                        <a:t>Warning beacons</a:t>
                      </a:r>
                    </a:p>
                  </a:txBody>
                  <a:tcPr marT="18000" marB="18000"/>
                </a:tc>
                <a:tc>
                  <a:txBody>
                    <a:bodyPr/>
                    <a:lstStyle/>
                    <a:p>
                      <a:pPr marL="0" marR="0" indent="0" algn="l" defTabSz="981334" rtl="0" eaLnBrk="1" fontAlgn="auto" latinLnBrk="0" hangingPunct="1">
                        <a:lnSpc>
                          <a:spcPct val="100000"/>
                        </a:lnSpc>
                        <a:spcBef>
                          <a:spcPct val="0"/>
                        </a:spcBef>
                        <a:spcAft>
                          <a:spcPct val="0"/>
                        </a:spcAft>
                        <a:buClrTx/>
                        <a:buSzTx/>
                        <a:buFont typeface="+mj-lt"/>
                        <a:buNone/>
                        <a:defRPr/>
                      </a:pPr>
                      <a:r>
                        <a:rPr lang="en-US" sz="1000" b="1">
                          <a:solidFill>
                            <a:srgbClr val="000000"/>
                          </a:solidFill>
                        </a:rPr>
                        <a:t>Unfavorable competitive dynamics </a:t>
                      </a:r>
                      <a:r>
                        <a:rPr lang="en-US" sz="1000">
                          <a:solidFill>
                            <a:srgbClr val="000000"/>
                          </a:solidFill>
                        </a:rPr>
                        <a:t>(e.g. low cost </a:t>
                      </a:r>
                      <a:br>
                        <a:rPr lang="en-US" sz="1000">
                          <a:solidFill>
                            <a:srgbClr val="000000"/>
                          </a:solidFill>
                        </a:rPr>
                      </a:br>
                      <a:r>
                        <a:rPr lang="en-US" sz="1000">
                          <a:solidFill>
                            <a:srgbClr val="000000"/>
                          </a:solidFill>
                        </a:rPr>
                        <a:t>competition)</a:t>
                      </a:r>
                    </a:p>
                  </a:txBody>
                  <a:tcPr marR="288000" marT="18000" marB="18000"/>
                </a:tc>
                <a:extLst>
                  <a:ext uri="{0D108BD9-81ED-4DB2-BD59-A6C34878D82A}">
                    <a16:rowId xmlns:a16="http://schemas.microsoft.com/office/drawing/2014/main" val="1870905176"/>
                  </a:ext>
                </a:extLst>
              </a:tr>
              <a:tr h="360000">
                <a:tc vMerge="1">
                  <a:txBody>
                    <a:bodyPr/>
                    <a:lstStyle/>
                    <a:p>
                      <a:pPr marL="0" indent="0">
                        <a:spcBef>
                          <a:spcPct val="0"/>
                        </a:spcBef>
                        <a:buFontTx/>
                        <a:buNone/>
                      </a:pPr>
                      <a:endParaRPr lang="en-US"/>
                    </a:p>
                  </a:txBody>
                  <a:tcPr/>
                </a:tc>
                <a:tc>
                  <a:txBody>
                    <a:bodyPr/>
                    <a:lstStyle/>
                    <a:p>
                      <a:pPr marL="0" marR="0" indent="0" algn="l" defTabSz="981334" rtl="0" eaLnBrk="1" fontAlgn="auto" latinLnBrk="0" hangingPunct="1">
                        <a:lnSpc>
                          <a:spcPct val="100000"/>
                        </a:lnSpc>
                        <a:spcBef>
                          <a:spcPct val="0"/>
                        </a:spcBef>
                        <a:spcAft>
                          <a:spcPct val="0"/>
                        </a:spcAft>
                        <a:buClrTx/>
                        <a:buSzTx/>
                        <a:buFont typeface="+mj-lt"/>
                        <a:buNone/>
                        <a:defRPr/>
                      </a:pPr>
                      <a:r>
                        <a:rPr lang="en-US" sz="1000">
                          <a:solidFill>
                            <a:srgbClr val="000000"/>
                          </a:solidFill>
                        </a:rPr>
                        <a:t>Unforeseen or under-estimated </a:t>
                      </a:r>
                      <a:r>
                        <a:rPr lang="en-US" sz="1000" b="1">
                          <a:solidFill>
                            <a:srgbClr val="000000"/>
                          </a:solidFill>
                        </a:rPr>
                        <a:t>technology/ business disruption</a:t>
                      </a:r>
                    </a:p>
                  </a:txBody>
                  <a:tcPr marR="288000" marT="18000" marB="18000"/>
                </a:tc>
                <a:extLst>
                  <a:ext uri="{0D108BD9-81ED-4DB2-BD59-A6C34878D82A}">
                    <a16:rowId xmlns:a16="http://schemas.microsoft.com/office/drawing/2014/main" val="3073554065"/>
                  </a:ext>
                </a:extLst>
              </a:tr>
              <a:tr h="360000">
                <a:tc vMerge="1">
                  <a:txBody>
                    <a:bodyPr/>
                    <a:lstStyle/>
                    <a:p>
                      <a:pPr marL="0" indent="0">
                        <a:spcBef>
                          <a:spcPct val="0"/>
                        </a:spcBef>
                        <a:buFontTx/>
                        <a:buNone/>
                      </a:pPr>
                      <a:endParaRPr lang="en-US"/>
                    </a:p>
                  </a:txBody>
                  <a:tcPr/>
                </a:tc>
                <a:tc>
                  <a:txBody>
                    <a:bodyPr/>
                    <a:lstStyle/>
                    <a:p>
                      <a:pPr marL="0" indent="0">
                        <a:spcBef>
                          <a:spcPts val="582"/>
                        </a:spcBef>
                        <a:buFont typeface="+mj-lt"/>
                        <a:buNone/>
                      </a:pPr>
                      <a:r>
                        <a:rPr lang="en-US" sz="1000" b="1">
                          <a:solidFill>
                            <a:srgbClr val="000000"/>
                          </a:solidFill>
                        </a:rPr>
                        <a:t>Consolidation</a:t>
                      </a:r>
                      <a:r>
                        <a:rPr lang="en-US" sz="1000">
                          <a:solidFill>
                            <a:srgbClr val="000000"/>
                          </a:solidFill>
                        </a:rPr>
                        <a:t> </a:t>
                      </a:r>
                      <a:r>
                        <a:rPr lang="en-US" sz="1000" b="1">
                          <a:solidFill>
                            <a:srgbClr val="000000"/>
                          </a:solidFill>
                        </a:rPr>
                        <a:t>challenges</a:t>
                      </a:r>
                    </a:p>
                  </a:txBody>
                  <a:tcPr marR="288000" marT="18000" marB="18000"/>
                </a:tc>
                <a:extLst>
                  <a:ext uri="{0D108BD9-81ED-4DB2-BD59-A6C34878D82A}">
                    <a16:rowId xmlns:a16="http://schemas.microsoft.com/office/drawing/2014/main" val="3678654399"/>
                  </a:ext>
                </a:extLst>
              </a:tr>
              <a:tr h="360000">
                <a:tc vMerge="1">
                  <a:txBody>
                    <a:bodyPr/>
                    <a:lstStyle/>
                    <a:p>
                      <a:pPr marL="0" indent="0">
                        <a:spcBef>
                          <a:spcPct val="0"/>
                        </a:spcBef>
                        <a:buFontTx/>
                        <a:buNone/>
                      </a:pPr>
                      <a:endParaRPr lang="en-US"/>
                    </a:p>
                  </a:txBody>
                  <a:tcPr/>
                </a:tc>
                <a:tc>
                  <a:txBody>
                    <a:bodyPr/>
                    <a:lstStyle/>
                    <a:p>
                      <a:pPr marL="0" indent="0">
                        <a:spcBef>
                          <a:spcPts val="582"/>
                        </a:spcBef>
                        <a:buFont typeface="+mj-lt"/>
                        <a:buNone/>
                      </a:pPr>
                      <a:r>
                        <a:rPr lang="en-US" sz="1000">
                          <a:solidFill>
                            <a:srgbClr val="000000"/>
                          </a:solidFill>
                        </a:rPr>
                        <a:t>Missed or misunderstood </a:t>
                      </a:r>
                      <a:r>
                        <a:rPr lang="en-US" sz="1000" b="1">
                          <a:solidFill>
                            <a:srgbClr val="000000"/>
                          </a:solidFill>
                        </a:rPr>
                        <a:t>penetration curve</a:t>
                      </a:r>
                    </a:p>
                  </a:txBody>
                  <a:tcPr marR="288000" marT="18000" marB="18000"/>
                </a:tc>
                <a:extLst>
                  <a:ext uri="{0D108BD9-81ED-4DB2-BD59-A6C34878D82A}">
                    <a16:rowId xmlns:a16="http://schemas.microsoft.com/office/drawing/2014/main" val="1496007613"/>
                  </a:ext>
                </a:extLst>
              </a:tr>
              <a:tr h="360000">
                <a:tc vMerge="1">
                  <a:txBody>
                    <a:bodyPr/>
                    <a:lstStyle/>
                    <a:p>
                      <a:pPr marL="0" indent="0">
                        <a:spcBef>
                          <a:spcPct val="0"/>
                        </a:spcBef>
                        <a:buFontTx/>
                        <a:buNone/>
                      </a:pPr>
                      <a:endParaRPr lang="en-US"/>
                    </a:p>
                  </a:txBody>
                  <a:tcPr/>
                </a:tc>
                <a:tc>
                  <a:txBody>
                    <a:bodyPr/>
                    <a:lstStyle/>
                    <a:p>
                      <a:pPr marL="0" marR="0" indent="0" algn="l" defTabSz="981334" rtl="0" eaLnBrk="1" fontAlgn="auto" latinLnBrk="0" hangingPunct="1">
                        <a:lnSpc>
                          <a:spcPct val="100000"/>
                        </a:lnSpc>
                        <a:spcBef>
                          <a:spcPct val="0"/>
                        </a:spcBef>
                        <a:spcAft>
                          <a:spcPct val="0"/>
                        </a:spcAft>
                        <a:buClrTx/>
                        <a:buSzTx/>
                        <a:buFontTx/>
                        <a:buNone/>
                        <a:defRPr/>
                      </a:pPr>
                      <a:r>
                        <a:rPr lang="en-US" sz="1000" b="1"/>
                        <a:t>Recession</a:t>
                      </a:r>
                    </a:p>
                  </a:txBody>
                  <a:tcPr marR="288000" marT="18000" marB="18000"/>
                </a:tc>
                <a:extLst>
                  <a:ext uri="{0D108BD9-81ED-4DB2-BD59-A6C34878D82A}">
                    <a16:rowId xmlns:a16="http://schemas.microsoft.com/office/drawing/2014/main" val="1307541281"/>
                  </a:ext>
                </a:extLst>
              </a:tr>
              <a:tr h="360000">
                <a:tc vMerge="1">
                  <a:txBody>
                    <a:bodyPr/>
                    <a:lstStyle/>
                    <a:p>
                      <a:pPr marL="0" indent="0">
                        <a:spcBef>
                          <a:spcPct val="0"/>
                        </a:spcBef>
                        <a:buFontTx/>
                        <a:buNone/>
                      </a:pPr>
                      <a:endParaRPr lang="en-US"/>
                    </a:p>
                  </a:txBody>
                  <a:tcPr/>
                </a:tc>
                <a:tc>
                  <a:txBody>
                    <a:bodyPr/>
                    <a:lstStyle/>
                    <a:p>
                      <a:pPr marL="0" marR="0" indent="0" algn="l" defTabSz="981334" rtl="0" eaLnBrk="1" fontAlgn="auto" latinLnBrk="0" hangingPunct="1">
                        <a:lnSpc>
                          <a:spcPct val="100000"/>
                        </a:lnSpc>
                        <a:spcBef>
                          <a:spcPct val="0"/>
                        </a:spcBef>
                        <a:spcAft>
                          <a:spcPct val="0"/>
                        </a:spcAft>
                        <a:buClrTx/>
                        <a:buSzTx/>
                        <a:buFontTx/>
                        <a:buNone/>
                        <a:defRPr/>
                      </a:pPr>
                      <a:r>
                        <a:rPr lang="en-US" sz="1000" b="1"/>
                        <a:t>Unrealistic margin</a:t>
                      </a:r>
                      <a:r>
                        <a:rPr lang="en-US" sz="1000" b="1" baseline="0"/>
                        <a:t> improvement</a:t>
                      </a:r>
                      <a:endParaRPr lang="en-US" sz="1000" b="1"/>
                    </a:p>
                  </a:txBody>
                  <a:tcPr marR="288000" marT="18000" marB="18000"/>
                </a:tc>
                <a:extLst>
                  <a:ext uri="{0D108BD9-81ED-4DB2-BD59-A6C34878D82A}">
                    <a16:rowId xmlns:a16="http://schemas.microsoft.com/office/drawing/2014/main" val="3974175622"/>
                  </a:ext>
                </a:extLst>
              </a:tr>
            </a:tbl>
          </a:graphicData>
        </a:graphic>
      </p:graphicFrame>
      <p:graphicFrame>
        <p:nvGraphicFramePr>
          <p:cNvPr id="11" name="Table 10"/>
          <p:cNvGraphicFramePr>
            <a:graphicFrameLocks noGrp="1"/>
          </p:cNvGraphicFramePr>
          <p:nvPr>
            <p:custDataLst>
              <p:tags r:id="rId3"/>
            </p:custDataLst>
            <p:extLst>
              <p:ext uri="{D42A27DB-BD31-4B8C-83A1-F6EECF244321}">
                <p14:modId xmlns:p14="http://schemas.microsoft.com/office/powerpoint/2010/main" val="896624946"/>
              </p:ext>
            </p:extLst>
          </p:nvPr>
        </p:nvGraphicFramePr>
        <p:xfrm>
          <a:off x="6365873" y="1699578"/>
          <a:ext cx="5495925" cy="4680000"/>
        </p:xfrm>
        <a:graphic>
          <a:graphicData uri="http://schemas.openxmlformats.org/drawingml/2006/table">
            <a:tbl>
              <a:tblPr firstCol="1">
                <a:tableStyleId>{9D7B26C5-4107-4FEC-AEDC-1716B250A1EF}</a:tableStyleId>
              </a:tblPr>
              <a:tblGrid>
                <a:gridCol w="516132">
                  <a:extLst>
                    <a:ext uri="{9D8B030D-6E8A-4147-A177-3AD203B41FA5}">
                      <a16:colId xmlns:a16="http://schemas.microsoft.com/office/drawing/2014/main" val="2361650230"/>
                    </a:ext>
                  </a:extLst>
                </a:gridCol>
                <a:gridCol w="4979793">
                  <a:extLst>
                    <a:ext uri="{9D8B030D-6E8A-4147-A177-3AD203B41FA5}">
                      <a16:colId xmlns:a16="http://schemas.microsoft.com/office/drawing/2014/main" val="3029377236"/>
                    </a:ext>
                  </a:extLst>
                </a:gridCol>
              </a:tblGrid>
              <a:tr h="360000">
                <a:tc>
                  <a:txBody>
                    <a:bodyPr/>
                    <a:lstStyle/>
                    <a:p>
                      <a:pPr marL="0" indent="0" algn="ctr" defTabSz="533387" rtl="0" eaLnBrk="1" fontAlgn="ctr" latinLnBrk="0" hangingPunct="1">
                        <a:spcBef>
                          <a:spcPts val="900"/>
                        </a:spcBef>
                        <a:buSzPct val="180000"/>
                        <a:buFont typeface="Arial" panose="020B0604020202020204" pitchFamily="34" charset="0"/>
                        <a:buBlip>
                          <a:blip r:embed="rId13"/>
                        </a:buBlip>
                      </a:pPr>
                      <a:r>
                        <a:rPr lang="en-US" sz="1800" baseline="0"/>
                        <a:t> </a:t>
                      </a:r>
                    </a:p>
                  </a:txBody>
                  <a:tcPr marR="288000" marT="18000" marB="18000" anchor="ctr"/>
                </a:tc>
                <a:tc>
                  <a:txBody>
                    <a:bodyPr/>
                    <a:lstStyle/>
                    <a:p>
                      <a:pPr marL="0" indent="0">
                        <a:buFont typeface="+mj-lt"/>
                        <a:buNone/>
                      </a:pPr>
                      <a:r>
                        <a:rPr kumimoji="0" lang="en-US" sz="1000" b="0" i="0" u="none" strike="noStrike" kern="1200" cap="none" spc="0" normalizeH="0" baseline="0" noProof="0">
                          <a:ln>
                            <a:noFill/>
                          </a:ln>
                          <a:solidFill>
                            <a:srgbClr val="231F20"/>
                          </a:solidFill>
                          <a:effectLst/>
                          <a:uLnTx/>
                          <a:uFillTx/>
                          <a:latin typeface="Arial"/>
                          <a:ea typeface="+mn-ea"/>
                          <a:cs typeface="+mn-cs"/>
                        </a:rPr>
                        <a:t>Strong historic growth might be dampened going forward given potentially slowing online penetration</a:t>
                      </a:r>
                      <a:endParaRPr lang="en-US" sz="1000"/>
                    </a:p>
                  </a:txBody>
                  <a:tcPr marR="180000" marT="18000" marB="18000"/>
                </a:tc>
                <a:extLst>
                  <a:ext uri="{0D108BD9-81ED-4DB2-BD59-A6C34878D82A}">
                    <a16:rowId xmlns:a16="http://schemas.microsoft.com/office/drawing/2014/main" val="173893306"/>
                  </a:ext>
                </a:extLst>
              </a:tr>
              <a:tr h="360000">
                <a:tc>
                  <a:txBody>
                    <a:bodyPr/>
                    <a:lstStyle/>
                    <a:p>
                      <a:pPr marL="0" indent="0" algn="ctr" defTabSz="533387" rtl="0" eaLnBrk="1" fontAlgn="ctr" latinLnBrk="0" hangingPunct="1">
                        <a:spcBef>
                          <a:spcPts val="900"/>
                        </a:spcBef>
                        <a:buSzPct val="180000"/>
                        <a:buFont typeface="Arial" panose="020B0604020202020204" pitchFamily="34" charset="0"/>
                        <a:buBlip>
                          <a:blip r:embed="rId13"/>
                        </a:buBlip>
                      </a:pPr>
                      <a:r>
                        <a:rPr lang="en-US" sz="1800" baseline="0"/>
                        <a:t> </a:t>
                      </a:r>
                    </a:p>
                  </a:txBody>
                  <a:tcPr marR="288000" marT="18000" marB="18000" anchor="ctr"/>
                </a:tc>
                <a:tc>
                  <a:txBody>
                    <a:bodyPr/>
                    <a:lstStyle/>
                    <a:p>
                      <a:pPr marL="0" indent="0">
                        <a:buFont typeface="+mj-lt"/>
                        <a:buNone/>
                      </a:pPr>
                      <a:r>
                        <a:rPr kumimoji="0" lang="en-US" sz="1000" b="0" i="0" u="none" strike="noStrike" kern="1200" cap="none" spc="0" normalizeH="0" baseline="0" noProof="0">
                          <a:ln>
                            <a:noFill/>
                          </a:ln>
                          <a:solidFill>
                            <a:srgbClr val="231F20"/>
                          </a:solidFill>
                          <a:effectLst/>
                          <a:uLnTx/>
                          <a:uFillTx/>
                          <a:latin typeface="Arial"/>
                          <a:ea typeface="+mn-ea"/>
                          <a:cs typeface="+mn-cs"/>
                        </a:rPr>
                        <a:t>Future share gain in online segment likely given high brand awareness </a:t>
                      </a:r>
                      <a:endParaRPr lang="en-US" sz="1000"/>
                    </a:p>
                  </a:txBody>
                  <a:tcPr marR="108000" marT="18000" marB="18000"/>
                </a:tc>
                <a:extLst>
                  <a:ext uri="{0D108BD9-81ED-4DB2-BD59-A6C34878D82A}">
                    <a16:rowId xmlns:a16="http://schemas.microsoft.com/office/drawing/2014/main" val="3031996611"/>
                  </a:ext>
                </a:extLst>
              </a:tr>
              <a:tr h="360000">
                <a:tc>
                  <a:txBody>
                    <a:bodyPr/>
                    <a:lstStyle/>
                    <a:p>
                      <a:pPr marL="0" marR="0" indent="0" algn="ctr" defTabSz="981334" rtl="0" eaLnBrk="1" fontAlgn="ctr" latinLnBrk="0" hangingPunct="1">
                        <a:lnSpc>
                          <a:spcPct val="100000"/>
                        </a:lnSpc>
                        <a:spcBef>
                          <a:spcPts val="672"/>
                        </a:spcBef>
                        <a:spcAft>
                          <a:spcPct val="0"/>
                        </a:spcAft>
                        <a:buClrTx/>
                        <a:buSzPct val="180000"/>
                        <a:buFont typeface="Arial" panose="020B0604020202020204" pitchFamily="34" charset="0"/>
                        <a:buNone/>
                        <a:defRPr/>
                      </a:pPr>
                      <a:endParaRPr lang="en-US" sz="1800" b="1" i="1" baseline="0">
                        <a:solidFill>
                          <a:schemeClr val="tx1">
                            <a:lumMod val="50000"/>
                            <a:lumOff val="50000"/>
                          </a:schemeClr>
                        </a:solidFill>
                      </a:endParaRPr>
                    </a:p>
                  </a:txBody>
                  <a:tcPr marR="288000" marT="18000" marB="18000" anchor="ctr"/>
                </a:tc>
                <a:tc>
                  <a:txBody>
                    <a:bodyPr/>
                    <a:lstStyle/>
                    <a:p>
                      <a:pPr marL="0" marR="0" indent="0" algn="ctr" defTabSz="981334" rtl="0" eaLnBrk="1" fontAlgn="auto" latinLnBrk="0" hangingPunct="1">
                        <a:lnSpc>
                          <a:spcPct val="100000"/>
                        </a:lnSpc>
                        <a:spcBef>
                          <a:spcPts val="672"/>
                        </a:spcBef>
                        <a:spcAft>
                          <a:spcPct val="0"/>
                        </a:spcAft>
                        <a:buClrTx/>
                        <a:buSzTx/>
                        <a:buFont typeface="Verdana" pitchFamily="34" charset="0"/>
                        <a:buNone/>
                        <a:defRPr/>
                      </a:pPr>
                      <a:r>
                        <a:rPr kumimoji="0" lang="en-US" sz="1000" b="0" i="1" u="none" strike="noStrike" kern="1200" cap="none" spc="0" normalizeH="0" baseline="0" noProof="0">
                          <a:ln>
                            <a:noFill/>
                          </a:ln>
                          <a:solidFill>
                            <a:schemeClr val="tx1">
                              <a:lumMod val="50000"/>
                              <a:lumOff val="50000"/>
                            </a:schemeClr>
                          </a:solidFill>
                          <a:effectLst/>
                          <a:uLnTx/>
                          <a:uFillTx/>
                          <a:latin typeface="Arial"/>
                          <a:ea typeface="+mn-ea"/>
                          <a:cs typeface="+mn-cs"/>
                        </a:rPr>
                        <a:t>Not assessed in phase 0</a:t>
                      </a:r>
                      <a:endParaRPr lang="en-US" sz="1000" b="1" i="1">
                        <a:solidFill>
                          <a:schemeClr val="tx1">
                            <a:lumMod val="50000"/>
                            <a:lumOff val="50000"/>
                          </a:schemeClr>
                        </a:solidFill>
                      </a:endParaRPr>
                    </a:p>
                  </a:txBody>
                  <a:tcPr marR="108000" marT="18000" marB="18000" anchor="ctr"/>
                </a:tc>
                <a:extLst>
                  <a:ext uri="{0D108BD9-81ED-4DB2-BD59-A6C34878D82A}">
                    <a16:rowId xmlns:a16="http://schemas.microsoft.com/office/drawing/2014/main" val="3988440561"/>
                  </a:ext>
                </a:extLst>
              </a:tr>
              <a:tr h="360000">
                <a:tc>
                  <a:txBody>
                    <a:bodyPr/>
                    <a:lstStyle/>
                    <a:p>
                      <a:pPr marL="0" marR="0" indent="0" algn="ctr" defTabSz="981334" rtl="0" eaLnBrk="1" fontAlgn="ctr" latinLnBrk="0" hangingPunct="1">
                        <a:lnSpc>
                          <a:spcPct val="100000"/>
                        </a:lnSpc>
                        <a:spcBef>
                          <a:spcPct val="0"/>
                        </a:spcBef>
                        <a:spcAft>
                          <a:spcPct val="0"/>
                        </a:spcAft>
                        <a:buClrTx/>
                        <a:buSzPct val="180000"/>
                        <a:buFont typeface="Arial" panose="020B0604020202020204" pitchFamily="34" charset="0"/>
                        <a:buBlip>
                          <a:blip r:embed="rId14"/>
                        </a:buBlip>
                        <a:defRPr/>
                      </a:pPr>
                      <a:r>
                        <a:rPr lang="en-US" sz="1800" baseline="0"/>
                        <a:t> </a:t>
                      </a:r>
                    </a:p>
                  </a:txBody>
                  <a:tcPr marR="288000" marT="18000" marB="18000" anchor="ctr"/>
                </a:tc>
                <a:tc>
                  <a:txBody>
                    <a:bodyPr/>
                    <a:lstStyle/>
                    <a:p>
                      <a:pPr marL="0" marR="0" indent="0" algn="l" defTabSz="981334"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chemeClr val="tx1"/>
                          </a:solidFill>
                          <a:effectLst/>
                          <a:uLnTx/>
                          <a:uFillTx/>
                          <a:latin typeface="+mn-lt"/>
                          <a:ea typeface="+mn-ea"/>
                          <a:cs typeface="+mn-cs"/>
                        </a:rPr>
                        <a:t>Limited cyclicality – if at all mainly seasonality</a:t>
                      </a:r>
                      <a:endParaRPr lang="en-US" sz="1000" noProof="0">
                        <a:solidFill>
                          <a:schemeClr val="tx1"/>
                        </a:solidFill>
                      </a:endParaRPr>
                    </a:p>
                  </a:txBody>
                  <a:tcPr marR="108000" marT="18000" marB="18000"/>
                </a:tc>
                <a:extLst>
                  <a:ext uri="{0D108BD9-81ED-4DB2-BD59-A6C34878D82A}">
                    <a16:rowId xmlns:a16="http://schemas.microsoft.com/office/drawing/2014/main" val="4200090320"/>
                  </a:ext>
                </a:extLst>
              </a:tr>
              <a:tr h="360000">
                <a:tc>
                  <a:txBody>
                    <a:bodyPr/>
                    <a:lstStyle/>
                    <a:p>
                      <a:pPr marL="0" marR="0" indent="0" algn="ctr" defTabSz="981334" rtl="0" eaLnBrk="1" fontAlgn="ctr" latinLnBrk="0" hangingPunct="1">
                        <a:lnSpc>
                          <a:spcPct val="100000"/>
                        </a:lnSpc>
                        <a:spcBef>
                          <a:spcPts val="672"/>
                        </a:spcBef>
                        <a:spcAft>
                          <a:spcPct val="0"/>
                        </a:spcAft>
                        <a:buClrTx/>
                        <a:buSzPct val="180000"/>
                        <a:buFont typeface="Arial" panose="020B0604020202020204" pitchFamily="34" charset="0"/>
                        <a:buNone/>
                        <a:defRPr/>
                      </a:pPr>
                      <a:r>
                        <a:rPr lang="en-US" sz="1800" b="1" baseline="0"/>
                        <a:t> </a:t>
                      </a:r>
                    </a:p>
                  </a:txBody>
                  <a:tcPr marR="288000" marT="18000" marB="18000" anchor="ctr"/>
                </a:tc>
                <a:tc>
                  <a:txBody>
                    <a:bodyPr/>
                    <a:lstStyle/>
                    <a:p>
                      <a:pPr marL="0" marR="0" indent="0" algn="ctr" defTabSz="981334" rtl="0" eaLnBrk="1" fontAlgn="auto" latinLnBrk="0" hangingPunct="1">
                        <a:lnSpc>
                          <a:spcPct val="100000"/>
                        </a:lnSpc>
                        <a:spcBef>
                          <a:spcPts val="672"/>
                        </a:spcBef>
                        <a:spcAft>
                          <a:spcPct val="0"/>
                        </a:spcAft>
                        <a:buClrTx/>
                        <a:buSzTx/>
                        <a:buFont typeface="Verdana" pitchFamily="34" charset="0"/>
                        <a:buNone/>
                        <a:defRPr/>
                      </a:pPr>
                      <a:r>
                        <a:rPr kumimoji="0" lang="en-US" sz="1000" b="0" i="1" u="none" strike="noStrike" kern="1200" cap="none" spc="0" normalizeH="0" baseline="0" noProof="0">
                          <a:ln>
                            <a:noFill/>
                          </a:ln>
                          <a:solidFill>
                            <a:schemeClr val="tx1">
                              <a:lumMod val="50000"/>
                              <a:lumOff val="50000"/>
                            </a:schemeClr>
                          </a:solidFill>
                          <a:effectLst/>
                          <a:uLnTx/>
                          <a:uFillTx/>
                          <a:latin typeface="+mn-lt"/>
                          <a:ea typeface="+mn-ea"/>
                          <a:cs typeface="+mn-cs"/>
                        </a:rPr>
                        <a:t>Not assessed in phase 0</a:t>
                      </a:r>
                      <a:endParaRPr lang="en-US" sz="1000" b="1" i="1">
                        <a:solidFill>
                          <a:schemeClr val="tx1">
                            <a:lumMod val="50000"/>
                            <a:lumOff val="50000"/>
                          </a:schemeClr>
                        </a:solidFill>
                      </a:endParaRPr>
                    </a:p>
                  </a:txBody>
                  <a:tcPr marR="108000" marT="18000" marB="18000" anchor="ctr"/>
                </a:tc>
                <a:extLst>
                  <a:ext uri="{0D108BD9-81ED-4DB2-BD59-A6C34878D82A}">
                    <a16:rowId xmlns:a16="http://schemas.microsoft.com/office/drawing/2014/main" val="147624361"/>
                  </a:ext>
                </a:extLst>
              </a:tr>
              <a:tr h="360000">
                <a:tc>
                  <a:txBody>
                    <a:bodyPr/>
                    <a:lstStyle/>
                    <a:p>
                      <a:pPr marL="0" marR="0" indent="0" algn="ctr" defTabSz="981334" rtl="0" eaLnBrk="1" fontAlgn="ctr" latinLnBrk="0" hangingPunct="1">
                        <a:lnSpc>
                          <a:spcPct val="100000"/>
                        </a:lnSpc>
                        <a:spcBef>
                          <a:spcPct val="0"/>
                        </a:spcBef>
                        <a:spcAft>
                          <a:spcPct val="0"/>
                        </a:spcAft>
                        <a:buClrTx/>
                        <a:buSzPct val="180000"/>
                        <a:buFont typeface="Arial" panose="020B0604020202020204" pitchFamily="34" charset="0"/>
                        <a:buNone/>
                        <a:defRPr/>
                      </a:pPr>
                      <a:r>
                        <a:rPr lang="en-US" sz="1800" b="1" baseline="0"/>
                        <a:t> </a:t>
                      </a:r>
                    </a:p>
                  </a:txBody>
                  <a:tcPr marR="288000" marT="18000" marB="18000" anchor="ctr">
                    <a:lnB w="9525" cap="flat" cmpd="sng" algn="ctr">
                      <a:solidFill>
                        <a:schemeClr val="accent1"/>
                      </a:solidFill>
                      <a:prstDash val="solid"/>
                      <a:round/>
                      <a:headEnd type="none" w="med" len="med"/>
                      <a:tailEnd type="none" w="med" len="med"/>
                    </a:lnB>
                  </a:tcPr>
                </a:tc>
                <a:tc>
                  <a:txBody>
                    <a:bodyPr/>
                    <a:lstStyle/>
                    <a:p>
                      <a:pPr marL="0" marR="0" indent="0" algn="ctr" defTabSz="981334" rtl="0" eaLnBrk="1" fontAlgn="auto" latinLnBrk="0" hangingPunct="1">
                        <a:lnSpc>
                          <a:spcPct val="100000"/>
                        </a:lnSpc>
                        <a:spcBef>
                          <a:spcPts val="672"/>
                        </a:spcBef>
                        <a:spcAft>
                          <a:spcPct val="0"/>
                        </a:spcAft>
                        <a:buClrTx/>
                        <a:buSzTx/>
                        <a:buFont typeface="Verdana" pitchFamily="34" charset="0"/>
                        <a:buNone/>
                        <a:defRPr/>
                      </a:pPr>
                      <a:r>
                        <a:rPr kumimoji="0" lang="en-US" sz="1000" b="0" i="1" u="none" strike="noStrike" kern="1200" cap="none" spc="0" normalizeH="0" baseline="0" noProof="0">
                          <a:ln>
                            <a:noFill/>
                          </a:ln>
                          <a:solidFill>
                            <a:schemeClr val="tx1">
                              <a:lumMod val="50000"/>
                              <a:lumOff val="50000"/>
                            </a:schemeClr>
                          </a:solidFill>
                          <a:effectLst/>
                          <a:uLnTx/>
                          <a:uFillTx/>
                          <a:latin typeface="+mn-lt"/>
                          <a:ea typeface="+mn-ea"/>
                          <a:cs typeface="+mn-cs"/>
                        </a:rPr>
                        <a:t>Not assessed in phase 0</a:t>
                      </a:r>
                      <a:endParaRPr lang="en-US" sz="1000" b="1" i="1">
                        <a:solidFill>
                          <a:schemeClr val="tx1">
                            <a:lumMod val="50000"/>
                            <a:lumOff val="50000"/>
                          </a:schemeClr>
                        </a:solidFill>
                      </a:endParaRPr>
                    </a:p>
                  </a:txBody>
                  <a:tcPr marR="108000" marT="18000" marB="18000" anchor="ctr">
                    <a:lnB w="952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309172308"/>
                  </a:ext>
                </a:extLst>
              </a:tr>
              <a:tr h="360000">
                <a:tc>
                  <a:txBody>
                    <a:bodyPr/>
                    <a:lstStyle/>
                    <a:p>
                      <a:pPr marL="0" marR="0" indent="0" algn="ctr" defTabSz="981334" rtl="0" eaLnBrk="1" fontAlgn="ctr" latinLnBrk="0" hangingPunct="1">
                        <a:lnSpc>
                          <a:spcPct val="100000"/>
                        </a:lnSpc>
                        <a:spcBef>
                          <a:spcPct val="0"/>
                        </a:spcBef>
                        <a:spcAft>
                          <a:spcPct val="0"/>
                        </a:spcAft>
                        <a:buClrTx/>
                        <a:buSzPct val="180000"/>
                        <a:buFont typeface="Arial" panose="020B0604020202020204" pitchFamily="34" charset="0"/>
                        <a:buBlip>
                          <a:blip r:embed="rId15"/>
                        </a:buBlip>
                        <a:defRPr/>
                      </a:pPr>
                      <a:r>
                        <a:rPr lang="en-US" sz="1800" baseline="0" noProof="0">
                          <a:solidFill>
                            <a:srgbClr val="000000"/>
                          </a:solidFill>
                        </a:rPr>
                        <a:t> </a:t>
                      </a:r>
                      <a:r>
                        <a:rPr lang="en-US" sz="1800" baseline="0">
                          <a:solidFill>
                            <a:srgbClr val="000000"/>
                          </a:solidFill>
                        </a:rPr>
                        <a:t> </a:t>
                      </a:r>
                    </a:p>
                  </a:txBody>
                  <a:tcPr marR="288000" marT="18000" marB="18000" anchor="ctr">
                    <a:lnL>
                      <a:noFill/>
                    </a:lnL>
                    <a:lnR>
                      <a:noFill/>
                    </a:lnR>
                    <a:lnT w="9525" cap="flat" cmpd="sng" algn="ctr">
                      <a:solidFill>
                        <a:schemeClr val="accent1"/>
                      </a:solidFill>
                      <a:prstDash val="solid"/>
                      <a:round/>
                      <a:headEnd type="none" w="med" len="med"/>
                      <a:tailEnd type="none" w="med" len="med"/>
                    </a:lnT>
                    <a:lnB w="9525" cmpd="sng">
                      <a:noFill/>
                    </a:lnB>
                    <a:lnTlToBr w="12700" cmpd="sng">
                      <a:noFill/>
                      <a:prstDash val="solid"/>
                    </a:lnTlToBr>
                    <a:lnBlToTr w="12700" cmpd="sng">
                      <a:noFill/>
                      <a:prstDash val="solid"/>
                    </a:lnBlToTr>
                  </a:tcPr>
                </a:tc>
                <a:tc>
                  <a:txBody>
                    <a:bodyPr/>
                    <a:lstStyle/>
                    <a:p>
                      <a:pPr marL="0" marR="0" indent="0" algn="l" defTabSz="981334" rtl="0" eaLnBrk="1" fontAlgn="auto" latinLnBrk="0" hangingPunct="1">
                        <a:lnSpc>
                          <a:spcPct val="100000"/>
                        </a:lnSpc>
                        <a:spcBef>
                          <a:spcPct val="0"/>
                        </a:spcBef>
                        <a:spcAft>
                          <a:spcPct val="0"/>
                        </a:spcAft>
                        <a:buClrTx/>
                        <a:buSzTx/>
                        <a:buFont typeface="+mj-lt"/>
                        <a:buNone/>
                        <a:defRPr/>
                      </a:pPr>
                      <a:r>
                        <a:rPr lang="en-US" sz="1000" baseline="0">
                          <a:solidFill>
                            <a:srgbClr val="000000"/>
                          </a:solidFill>
                        </a:rPr>
                        <a:t>Limited threat from new entrants incl. forward integration of Chinese suppliers</a:t>
                      </a:r>
                      <a:endParaRPr lang="en-US" sz="1000">
                        <a:solidFill>
                          <a:srgbClr val="000000"/>
                        </a:solidFill>
                      </a:endParaRPr>
                    </a:p>
                  </a:txBody>
                  <a:tcPr marR="108000" marT="18000" marB="18000">
                    <a:lnL>
                      <a:noFill/>
                    </a:lnL>
                    <a:lnR>
                      <a:noFill/>
                    </a:lnR>
                    <a:lnT w="9525" cap="flat" cmpd="sng" algn="ctr">
                      <a:solidFill>
                        <a:schemeClr val="accent1"/>
                      </a:solidFill>
                      <a:prstDash val="solid"/>
                      <a:round/>
                      <a:headEnd type="none" w="med" len="med"/>
                      <a:tailEnd type="none" w="med" len="med"/>
                    </a:lnT>
                    <a:lnB w="9525" cmpd="sng">
                      <a:noFill/>
                    </a:lnB>
                    <a:lnTlToBr w="12700" cmpd="sng">
                      <a:noFill/>
                      <a:prstDash val="solid"/>
                    </a:lnTlToBr>
                    <a:lnBlToTr w="12700" cmpd="sng">
                      <a:noFill/>
                      <a:prstDash val="solid"/>
                    </a:lnBlToTr>
                  </a:tcPr>
                </a:tc>
                <a:extLst>
                  <a:ext uri="{0D108BD9-81ED-4DB2-BD59-A6C34878D82A}">
                    <a16:rowId xmlns:a16="http://schemas.microsoft.com/office/drawing/2014/main" val="1870905176"/>
                  </a:ext>
                </a:extLst>
              </a:tr>
              <a:tr h="360000">
                <a:tc>
                  <a:txBody>
                    <a:bodyPr/>
                    <a:lstStyle/>
                    <a:p>
                      <a:pPr marL="0" marR="0" indent="0" algn="ctr" defTabSz="981334" rtl="0" eaLnBrk="1" fontAlgn="ctr" latinLnBrk="0" hangingPunct="1">
                        <a:lnSpc>
                          <a:spcPct val="100000"/>
                        </a:lnSpc>
                        <a:spcBef>
                          <a:spcPct val="0"/>
                        </a:spcBef>
                        <a:spcAft>
                          <a:spcPct val="0"/>
                        </a:spcAft>
                        <a:buClrTx/>
                        <a:buSzPct val="180000"/>
                        <a:buFont typeface="Arial" panose="020B0604020202020204" pitchFamily="34" charset="0"/>
                        <a:buBlip>
                          <a:blip r:embed="rId16"/>
                        </a:buBlip>
                        <a:defRPr/>
                      </a:pPr>
                      <a:r>
                        <a:rPr lang="en-US" sz="1800" baseline="0">
                          <a:solidFill>
                            <a:srgbClr val="000000"/>
                          </a:solidFill>
                        </a:rPr>
                        <a:t> </a:t>
                      </a:r>
                    </a:p>
                  </a:txBody>
                  <a:tcPr marR="288000" marT="18000" marB="18000" anchor="ctr">
                    <a:lnL>
                      <a:noFill/>
                    </a:lnL>
                    <a:lnR>
                      <a:noFill/>
                    </a:lnR>
                    <a:lnT w="9525" cmpd="sng">
                      <a:noFill/>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81334" rtl="0" eaLnBrk="1" fontAlgn="auto" latinLnBrk="0" hangingPunct="1">
                        <a:lnSpc>
                          <a:spcPct val="100000"/>
                        </a:lnSpc>
                        <a:spcBef>
                          <a:spcPct val="0"/>
                        </a:spcBef>
                        <a:spcAft>
                          <a:spcPct val="0"/>
                        </a:spcAft>
                        <a:buClrTx/>
                        <a:buSzTx/>
                        <a:buFont typeface="+mj-lt"/>
                        <a:buNone/>
                        <a:defRPr/>
                      </a:pPr>
                      <a:r>
                        <a:rPr lang="en-US" sz="1000" baseline="0">
                          <a:solidFill>
                            <a:srgbClr val="000000"/>
                          </a:solidFill>
                        </a:rPr>
                        <a:t>Potential margin pressure from increasing Amazon marketplace share; lower risk of further expansion of AmazonBasics in tents</a:t>
                      </a:r>
                      <a:endParaRPr lang="en-US" sz="1000">
                        <a:solidFill>
                          <a:srgbClr val="000000"/>
                        </a:solidFill>
                      </a:endParaRPr>
                    </a:p>
                  </a:txBody>
                  <a:tcPr marR="108000" marT="18000" marB="18000">
                    <a:lnL>
                      <a:noFill/>
                    </a:lnL>
                    <a:lnR>
                      <a:noFill/>
                    </a:lnR>
                    <a:lnT w="9525" cmpd="sng">
                      <a:noFill/>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2348073"/>
                  </a:ext>
                </a:extLst>
              </a:tr>
              <a:tr h="360000">
                <a:tc>
                  <a:txBody>
                    <a:bodyPr/>
                    <a:lstStyle/>
                    <a:p>
                      <a:pPr marL="0" marR="0" indent="0" algn="ctr" defTabSz="981334" rtl="0" eaLnBrk="1" fontAlgn="ctr" latinLnBrk="0" hangingPunct="1">
                        <a:lnSpc>
                          <a:spcPct val="100000"/>
                        </a:lnSpc>
                        <a:spcBef>
                          <a:spcPct val="0"/>
                        </a:spcBef>
                        <a:spcAft>
                          <a:spcPct val="0"/>
                        </a:spcAft>
                        <a:buClrTx/>
                        <a:buSzPct val="180000"/>
                        <a:buFont typeface="Arial" panose="020B0604020202020204" pitchFamily="34" charset="0"/>
                        <a:buBlip>
                          <a:blip r:embed="rId15"/>
                        </a:buBlip>
                        <a:defRPr/>
                      </a:pPr>
                      <a:r>
                        <a:rPr lang="en-US" sz="1800" b="1" baseline="0">
                          <a:solidFill>
                            <a:srgbClr val="000000"/>
                          </a:solidFill>
                        </a:rPr>
                        <a:t> </a:t>
                      </a:r>
                    </a:p>
                  </a:txBody>
                  <a:tcPr marR="288000" marT="18000" marB="18000" anchor="ctr">
                    <a:lnT w="9525" cap="flat" cmpd="sng" algn="ctr">
                      <a:solidFill>
                        <a:schemeClr val="accent1"/>
                      </a:solidFill>
                      <a:prstDash val="solid"/>
                      <a:round/>
                      <a:headEnd type="none" w="med" len="med"/>
                      <a:tailEnd type="none" w="med" len="med"/>
                    </a:lnT>
                  </a:tcPr>
                </a:tc>
                <a:tc>
                  <a:txBody>
                    <a:bodyPr/>
                    <a:lstStyle/>
                    <a:p>
                      <a:pPr marL="0" marR="0" indent="0" algn="l" defTabSz="981334" rtl="0" eaLnBrk="1" fontAlgn="auto" latinLnBrk="0" hangingPunct="1">
                        <a:lnSpc>
                          <a:spcPct val="100000"/>
                        </a:lnSpc>
                        <a:spcBef>
                          <a:spcPct val="0"/>
                        </a:spcBef>
                        <a:spcAft>
                          <a:spcPct val="0"/>
                        </a:spcAft>
                        <a:buClrTx/>
                        <a:buSzTx/>
                        <a:buFont typeface="+mj-lt"/>
                        <a:buNone/>
                        <a:defRPr/>
                      </a:pPr>
                      <a:r>
                        <a:rPr kumimoji="0" lang="en-US" sz="1000" b="0" i="0" u="none" strike="noStrike" kern="1200" cap="none" spc="0" normalizeH="0" baseline="0" noProof="0">
                          <a:ln>
                            <a:noFill/>
                          </a:ln>
                          <a:solidFill>
                            <a:srgbClr val="231F20"/>
                          </a:solidFill>
                          <a:effectLst/>
                          <a:uLnTx/>
                          <a:uFillTx/>
                          <a:latin typeface="Arial"/>
                          <a:ea typeface="+mn-ea"/>
                          <a:cs typeface="+mn-cs"/>
                        </a:rPr>
                        <a:t>No disruptive models with traction on the horizon</a:t>
                      </a:r>
                      <a:endParaRPr lang="en-US" sz="1000" b="1">
                        <a:solidFill>
                          <a:srgbClr val="000000"/>
                        </a:solidFill>
                      </a:endParaRPr>
                    </a:p>
                  </a:txBody>
                  <a:tcPr marR="108000" marT="18000" marB="18000">
                    <a:lnT w="9525"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073554065"/>
                  </a:ext>
                </a:extLst>
              </a:tr>
              <a:tr h="360000">
                <a:tc>
                  <a:txBody>
                    <a:bodyPr/>
                    <a:lstStyle/>
                    <a:p>
                      <a:pPr marL="0" indent="0" algn="ctr" defTabSz="533387" rtl="0" eaLnBrk="1" fontAlgn="ctr" latinLnBrk="0" hangingPunct="1">
                        <a:spcBef>
                          <a:spcPts val="582"/>
                        </a:spcBef>
                        <a:buSzPct val="180000"/>
                        <a:buFont typeface="Arial" panose="020B0604020202020204" pitchFamily="34" charset="0"/>
                        <a:buBlip>
                          <a:blip r:embed="rId15"/>
                        </a:buBlip>
                      </a:pPr>
                      <a:r>
                        <a:rPr lang="en-US" sz="1800" b="1" baseline="0">
                          <a:solidFill>
                            <a:srgbClr val="000000"/>
                          </a:solidFill>
                        </a:rPr>
                        <a:t> </a:t>
                      </a:r>
                    </a:p>
                  </a:txBody>
                  <a:tcPr marR="288000" marT="18000" marB="18000" anchor="ctr"/>
                </a:tc>
                <a:tc>
                  <a:txBody>
                    <a:bodyPr/>
                    <a:lstStyle/>
                    <a:p>
                      <a:pPr marL="0" indent="0">
                        <a:spcBef>
                          <a:spcPts val="582"/>
                        </a:spcBef>
                        <a:buFont typeface="+mj-lt"/>
                        <a:buNone/>
                      </a:pPr>
                      <a:r>
                        <a:rPr kumimoji="0" lang="en-US" sz="1000" b="0" i="0" u="none" strike="noStrike" kern="1200" cap="none" spc="0" normalizeH="0" baseline="0" noProof="0">
                          <a:ln>
                            <a:noFill/>
                          </a:ln>
                          <a:solidFill>
                            <a:srgbClr val="231F20"/>
                          </a:solidFill>
                          <a:effectLst/>
                          <a:uLnTx/>
                          <a:uFillTx/>
                          <a:latin typeface="Arial"/>
                          <a:ea typeface="+mn-ea"/>
                          <a:cs typeface="+mn-cs"/>
                        </a:rPr>
                        <a:t>Online market dominated by two players, however, selected opportunities e.g. by buying smaller shops as they grow</a:t>
                      </a:r>
                      <a:endParaRPr lang="en-US" sz="1000" b="1">
                        <a:solidFill>
                          <a:srgbClr val="000000"/>
                        </a:solidFill>
                      </a:endParaRPr>
                    </a:p>
                  </a:txBody>
                  <a:tcPr marR="108000" marT="18000" marB="18000"/>
                </a:tc>
                <a:extLst>
                  <a:ext uri="{0D108BD9-81ED-4DB2-BD59-A6C34878D82A}">
                    <a16:rowId xmlns:a16="http://schemas.microsoft.com/office/drawing/2014/main" val="3678654399"/>
                  </a:ext>
                </a:extLst>
              </a:tr>
              <a:tr h="360000">
                <a:tc>
                  <a:txBody>
                    <a:bodyPr/>
                    <a:lstStyle/>
                    <a:p>
                      <a:pPr marL="0" indent="0" algn="ctr" defTabSz="533387" rtl="0" eaLnBrk="1" fontAlgn="ctr" latinLnBrk="0" hangingPunct="1">
                        <a:spcBef>
                          <a:spcPts val="582"/>
                        </a:spcBef>
                        <a:buSzPct val="180000"/>
                        <a:buFont typeface="Arial" panose="020B0604020202020204" pitchFamily="34" charset="0"/>
                        <a:buBlip>
                          <a:blip r:embed="rId16"/>
                        </a:buBlip>
                      </a:pPr>
                      <a:r>
                        <a:rPr lang="en-US" sz="1800" b="1" baseline="0">
                          <a:solidFill>
                            <a:srgbClr val="000000"/>
                          </a:solidFill>
                        </a:rPr>
                        <a:t> </a:t>
                      </a:r>
                    </a:p>
                  </a:txBody>
                  <a:tcPr marR="288000" marT="18000" marB="18000" anchor="ctr"/>
                </a:tc>
                <a:tc>
                  <a:txBody>
                    <a:bodyPr/>
                    <a:lstStyle/>
                    <a:p>
                      <a:pPr marL="0" indent="0">
                        <a:spcBef>
                          <a:spcPts val="582"/>
                        </a:spcBef>
                        <a:buFont typeface="+mj-lt"/>
                        <a:buNone/>
                      </a:pPr>
                      <a:r>
                        <a:rPr kumimoji="0" lang="en-US" sz="1000" b="0" i="0" u="none" strike="noStrike" kern="1200" cap="none" spc="0" normalizeH="0" baseline="0" noProof="0">
                          <a:ln>
                            <a:noFill/>
                          </a:ln>
                          <a:solidFill>
                            <a:srgbClr val="231F20"/>
                          </a:solidFill>
                          <a:effectLst/>
                          <a:uLnTx/>
                          <a:uFillTx/>
                          <a:latin typeface="Arial"/>
                          <a:ea typeface="+mn-ea"/>
                          <a:cs typeface="+mn-cs"/>
                        </a:rPr>
                        <a:t>Further online penetration headroom exists (expected from ~50% today to 70% in 2024) but gradually saturating</a:t>
                      </a:r>
                      <a:endParaRPr lang="en-US" sz="1000" b="1">
                        <a:solidFill>
                          <a:srgbClr val="000000"/>
                        </a:solidFill>
                      </a:endParaRPr>
                    </a:p>
                  </a:txBody>
                  <a:tcPr marR="108000" marT="18000" marB="18000"/>
                </a:tc>
                <a:extLst>
                  <a:ext uri="{0D108BD9-81ED-4DB2-BD59-A6C34878D82A}">
                    <a16:rowId xmlns:a16="http://schemas.microsoft.com/office/drawing/2014/main" val="1496007613"/>
                  </a:ext>
                </a:extLst>
              </a:tr>
              <a:tr h="360000">
                <a:tc>
                  <a:txBody>
                    <a:bodyPr/>
                    <a:lstStyle/>
                    <a:p>
                      <a:pPr marL="0" marR="0" indent="0" algn="ctr" defTabSz="981334" rtl="0" eaLnBrk="1" fontAlgn="ctr" latinLnBrk="0" hangingPunct="1">
                        <a:lnSpc>
                          <a:spcPct val="100000"/>
                        </a:lnSpc>
                        <a:spcBef>
                          <a:spcPct val="0"/>
                        </a:spcBef>
                        <a:spcAft>
                          <a:spcPct val="0"/>
                        </a:spcAft>
                        <a:buClrTx/>
                        <a:buSzPct val="180000"/>
                        <a:buFont typeface="Arial" panose="020B0604020202020204" pitchFamily="34" charset="0"/>
                        <a:buBlip>
                          <a:blip r:embed="rId15"/>
                        </a:buBlip>
                        <a:defRPr/>
                      </a:pPr>
                      <a:r>
                        <a:rPr lang="en-US" sz="1800" b="1" baseline="0"/>
                        <a:t> </a:t>
                      </a:r>
                    </a:p>
                  </a:txBody>
                  <a:tcPr marR="288000" marT="18000" marB="18000" anchor="ctr"/>
                </a:tc>
                <a:tc>
                  <a:txBody>
                    <a:bodyPr/>
                    <a:lstStyle/>
                    <a:p>
                      <a:pPr marL="0" marR="0" indent="0" algn="l" defTabSz="981334" rtl="0" eaLnBrk="1" fontAlgn="auto"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rgbClr val="231F20"/>
                          </a:solidFill>
                          <a:effectLst/>
                          <a:uLnTx/>
                          <a:uFillTx/>
                          <a:latin typeface="Arial"/>
                          <a:ea typeface="+mn-ea"/>
                          <a:cs typeface="+mn-cs"/>
                        </a:rPr>
                        <a:t>No disproportionate exposure to business cycle evident in tents and broader garden supplies/ outdoor furniture</a:t>
                      </a:r>
                      <a:endParaRPr lang="en-US" sz="1000" b="1"/>
                    </a:p>
                  </a:txBody>
                  <a:tcPr marR="108000" marT="18000" marB="18000"/>
                </a:tc>
                <a:extLst>
                  <a:ext uri="{0D108BD9-81ED-4DB2-BD59-A6C34878D82A}">
                    <a16:rowId xmlns:a16="http://schemas.microsoft.com/office/drawing/2014/main" val="1307541281"/>
                  </a:ext>
                </a:extLst>
              </a:tr>
              <a:tr h="360000">
                <a:tc>
                  <a:txBody>
                    <a:bodyPr/>
                    <a:lstStyle/>
                    <a:p>
                      <a:pPr marL="0" marR="0" indent="0" algn="ctr" defTabSz="981334" rtl="0" eaLnBrk="1" fontAlgn="ctr" latinLnBrk="0" hangingPunct="1">
                        <a:lnSpc>
                          <a:spcPct val="100000"/>
                        </a:lnSpc>
                        <a:spcBef>
                          <a:spcPct val="0"/>
                        </a:spcBef>
                        <a:spcAft>
                          <a:spcPct val="0"/>
                        </a:spcAft>
                        <a:buClrTx/>
                        <a:buSzPct val="180000"/>
                        <a:buFont typeface="Arial" panose="020B0604020202020204" pitchFamily="34" charset="0"/>
                        <a:buBlip>
                          <a:blip r:embed="rId15"/>
                        </a:buBlip>
                        <a:defRPr/>
                      </a:pPr>
                      <a:endParaRPr lang="en-US" sz="1000" b="1" baseline="0"/>
                    </a:p>
                  </a:txBody>
                  <a:tcPr marR="288000" marT="18000" marB="18000" anchor="ctr"/>
                </a:tc>
                <a:tc>
                  <a:txBody>
                    <a:bodyPr/>
                    <a:lstStyle/>
                    <a:p>
                      <a:pPr marL="0" marR="0" indent="0" algn="ctr" defTabSz="981334" rtl="0" eaLnBrk="1" fontAlgn="auto" latinLnBrk="0" hangingPunct="1">
                        <a:lnSpc>
                          <a:spcPct val="100000"/>
                        </a:lnSpc>
                        <a:spcBef>
                          <a:spcPts val="672"/>
                        </a:spcBef>
                        <a:spcAft>
                          <a:spcPct val="0"/>
                        </a:spcAft>
                        <a:buClrTx/>
                        <a:buSzTx/>
                        <a:buFont typeface="Verdana" pitchFamily="34" charset="0"/>
                        <a:buNone/>
                        <a:defRPr/>
                      </a:pPr>
                      <a:r>
                        <a:rPr kumimoji="0" lang="en-US" sz="1000" b="0" i="1" u="none" strike="noStrike" kern="1200" cap="none" spc="0" normalizeH="0" baseline="0" noProof="0">
                          <a:ln>
                            <a:noFill/>
                          </a:ln>
                          <a:solidFill>
                            <a:schemeClr val="tx1">
                              <a:lumMod val="50000"/>
                              <a:lumOff val="50000"/>
                            </a:schemeClr>
                          </a:solidFill>
                          <a:effectLst/>
                          <a:uLnTx/>
                          <a:uFillTx/>
                          <a:latin typeface="+mn-lt"/>
                          <a:ea typeface="+mn-ea"/>
                          <a:cs typeface="+mn-cs"/>
                        </a:rPr>
                        <a:t>Not assessed in phase 0</a:t>
                      </a:r>
                      <a:endParaRPr lang="en-US" sz="1000" b="1" i="1">
                        <a:solidFill>
                          <a:schemeClr val="tx1">
                            <a:lumMod val="50000"/>
                            <a:lumOff val="50000"/>
                          </a:schemeClr>
                        </a:solidFill>
                      </a:endParaRPr>
                    </a:p>
                  </a:txBody>
                  <a:tcPr marR="108000" marT="18000" marB="18000" anchor="ctr"/>
                </a:tc>
                <a:extLst>
                  <a:ext uri="{0D108BD9-81ED-4DB2-BD59-A6C34878D82A}">
                    <a16:rowId xmlns:a16="http://schemas.microsoft.com/office/drawing/2014/main" val="3974175622"/>
                  </a:ext>
                </a:extLst>
              </a:tr>
            </a:tbl>
          </a:graphicData>
        </a:graphic>
      </p:graphicFrame>
      <p:grpSp>
        <p:nvGrpSpPr>
          <p:cNvPr id="15" name="Group 14"/>
          <p:cNvGrpSpPr/>
          <p:nvPr/>
        </p:nvGrpSpPr>
        <p:grpSpPr>
          <a:xfrm>
            <a:off x="3107712" y="6389987"/>
            <a:ext cx="2965789" cy="172052"/>
            <a:chOff x="1355109" y="6641000"/>
            <a:chExt cx="2965789" cy="172052"/>
          </a:xfrm>
        </p:grpSpPr>
        <p:sp>
          <p:nvSpPr>
            <p:cNvPr id="16" name="Oval 15"/>
            <p:cNvSpPr/>
            <p:nvPr>
              <p:custDataLst>
                <p:tags r:id="rId7"/>
              </p:custDataLst>
            </p:nvPr>
          </p:nvSpPr>
          <p:spPr>
            <a:xfrm>
              <a:off x="1395496" y="6658776"/>
              <a:ext cx="137401" cy="137401"/>
            </a:xfrm>
            <a:prstGeom prst="ellipse">
              <a:avLst/>
            </a:prstGeom>
            <a:solidFill>
              <a:srgbClr val="FFFFFF"/>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274320" tIns="0" rIns="0" bIns="0" rtlCol="0" anchor="ctr"/>
            <a:lstStyle/>
            <a:p>
              <a:pPr marL="0" indent="0">
                <a:buNone/>
              </a:pPr>
              <a:r>
                <a:rPr lang="en-US" sz="800">
                  <a:solidFill>
                    <a:srgbClr val="000000"/>
                  </a:solidFill>
                </a:rPr>
                <a:t>‘Sweet factors’ present; limited risk for deal breakers</a:t>
              </a:r>
            </a:p>
          </p:txBody>
        </p:sp>
        <p:sp>
          <p:nvSpPr>
            <p:cNvPr id="17" name="Oval 16"/>
            <p:cNvSpPr/>
            <p:nvPr>
              <p:custDataLst>
                <p:tags r:id="rId8"/>
              </p:custDataLst>
            </p:nvPr>
          </p:nvSpPr>
          <p:spPr>
            <a:xfrm>
              <a:off x="4183497" y="6658776"/>
              <a:ext cx="137401" cy="137401"/>
            </a:xfrm>
            <a:prstGeom prst="ellipse">
              <a:avLst/>
            </a:prstGeom>
            <a:solidFill>
              <a:srgbClr val="FFFFFF"/>
            </a:solidFill>
            <a:ln w="1905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274320" tIns="0" rIns="0" bIns="0" rtlCol="0" anchor="ctr"/>
            <a:lstStyle/>
            <a:p>
              <a:pPr marL="0" indent="0">
                <a:buNone/>
              </a:pPr>
              <a:r>
                <a:rPr lang="en-US" sz="800">
                  <a:solidFill>
                    <a:srgbClr val="000000"/>
                  </a:solidFill>
                  <a:latin typeface="+mj-lt"/>
                </a:rPr>
                <a:t>‘Sweet factors’ not present/ ‘Warning beacons’ as potential areas of risk</a:t>
              </a:r>
            </a:p>
          </p:txBody>
        </p:sp>
        <p:sp>
          <p:nvSpPr>
            <p:cNvPr id="18" name="btfpHBCheckCross245653"/>
            <p:cNvSpPr/>
            <p:nvPr>
              <p:custDataLst>
                <p:tags r:id="rId9"/>
              </p:custDataLst>
            </p:nvPr>
          </p:nvSpPr>
          <p:spPr bwMode="gray">
            <a:xfrm>
              <a:off x="1355109" y="6641000"/>
              <a:ext cx="172052" cy="172052"/>
            </a:xfrm>
            <a:prstGeom prst="rect">
              <a:avLst/>
            </a:prstGeom>
            <a:blipFill>
              <a:blip r:embed="rId15" cstate="print">
                <a:extLst>
                  <a:ext uri="{28A0092B-C50C-407E-A947-70E740481C1C}">
                    <a14:useLocalDpi xmlns:a14="http://schemas.microsoft.com/office/drawing/2010/main" val="0"/>
                  </a:ext>
                </a:extLst>
              </a:blip>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200">
                <a:solidFill>
                  <a:schemeClr val="tx1"/>
                </a:solidFill>
              </a:endParaRPr>
            </a:p>
          </p:txBody>
        </p:sp>
        <p:sp>
          <p:nvSpPr>
            <p:cNvPr id="19" name="btfpHBCheckCross245653"/>
            <p:cNvSpPr/>
            <p:nvPr>
              <p:custDataLst>
                <p:tags r:id="rId10"/>
              </p:custDataLst>
            </p:nvPr>
          </p:nvSpPr>
          <p:spPr bwMode="gray">
            <a:xfrm>
              <a:off x="4138551" y="6641000"/>
              <a:ext cx="172052" cy="172052"/>
            </a:xfrm>
            <a:prstGeom prst="rect">
              <a:avLst/>
            </a:prstGeom>
            <a:blipFill>
              <a:blip r:embed="rId14" cstate="print">
                <a:extLst>
                  <a:ext uri="{28A0092B-C50C-407E-A947-70E740481C1C}">
                    <a14:useLocalDpi xmlns:a14="http://schemas.microsoft.com/office/drawing/2010/main" val="0"/>
                  </a:ext>
                </a:extLst>
              </a:blip>
              <a:stretch>
                <a:fillRect/>
              </a:stretch>
            </a:blip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200">
                <a:solidFill>
                  <a:schemeClr val="tx1"/>
                </a:solidFill>
              </a:endParaRPr>
            </a:p>
          </p:txBody>
        </p:sp>
      </p:grpSp>
      <p:grpSp>
        <p:nvGrpSpPr>
          <p:cNvPr id="21" name="btfpColumnHeaderBox957270"/>
          <p:cNvGrpSpPr/>
          <p:nvPr>
            <p:custDataLst>
              <p:tags r:id="rId4"/>
            </p:custDataLst>
          </p:nvPr>
        </p:nvGrpSpPr>
        <p:grpSpPr>
          <a:xfrm>
            <a:off x="334963" y="1267094"/>
            <a:ext cx="5489575" cy="349775"/>
            <a:chOff x="513610" y="1354731"/>
            <a:chExt cx="11348189" cy="349775"/>
          </a:xfrm>
        </p:grpSpPr>
        <p:sp>
          <p:nvSpPr>
            <p:cNvPr id="22" name="btfpColumnHeaderBoxText957270"/>
            <p:cNvSpPr txBox="1"/>
            <p:nvPr/>
          </p:nvSpPr>
          <p:spPr bwMode="gray">
            <a:xfrm>
              <a:off x="513610" y="1354731"/>
              <a:ext cx="11348189" cy="346393"/>
            </a:xfrm>
            <a:prstGeom prst="rect">
              <a:avLst/>
            </a:prstGeom>
            <a:noFill/>
          </p:spPr>
          <p:txBody>
            <a:bodyPr vert="horz" wrap="square" lIns="36036" tIns="36036" rIns="36036" bIns="36036" rtlCol="0" anchor="b">
              <a:spAutoFit/>
            </a:bodyPr>
            <a:lstStyle/>
            <a:p>
              <a:pPr marL="0" indent="0">
                <a:spcBef>
                  <a:spcPct val="0"/>
                </a:spcBef>
                <a:buNone/>
              </a:pPr>
              <a:r>
                <a:rPr lang="en-US" sz="1800" b="1">
                  <a:solidFill>
                    <a:srgbClr val="000000"/>
                  </a:solidFill>
                </a:rPr>
                <a:t>Deal criteria</a:t>
              </a:r>
            </a:p>
          </p:txBody>
        </p:sp>
        <p:cxnSp>
          <p:nvCxnSpPr>
            <p:cNvPr id="23" name="btfpColumnHeaderBoxLine957270"/>
            <p:cNvCxnSpPr/>
            <p:nvPr/>
          </p:nvCxnSpPr>
          <p:spPr bwMode="gray">
            <a:xfrm>
              <a:off x="513610" y="1704506"/>
              <a:ext cx="11348189"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4" name="btfpColumnHeaderBox957270"/>
          <p:cNvGrpSpPr/>
          <p:nvPr>
            <p:custDataLst>
              <p:tags r:id="rId5"/>
            </p:custDataLst>
          </p:nvPr>
        </p:nvGrpSpPr>
        <p:grpSpPr>
          <a:xfrm>
            <a:off x="6367463" y="1267094"/>
            <a:ext cx="5489575" cy="349775"/>
            <a:chOff x="513610" y="1354731"/>
            <a:chExt cx="11348189" cy="349775"/>
          </a:xfrm>
        </p:grpSpPr>
        <p:sp>
          <p:nvSpPr>
            <p:cNvPr id="25" name="btfpColumnHeaderBoxText957270"/>
            <p:cNvSpPr txBox="1"/>
            <p:nvPr/>
          </p:nvSpPr>
          <p:spPr bwMode="gray">
            <a:xfrm>
              <a:off x="513610" y="1354731"/>
              <a:ext cx="11348189" cy="346393"/>
            </a:xfrm>
            <a:prstGeom prst="rect">
              <a:avLst/>
            </a:prstGeom>
            <a:noFill/>
          </p:spPr>
          <p:txBody>
            <a:bodyPr vert="horz" wrap="square" lIns="36036" tIns="36036" rIns="36036" bIns="36036" rtlCol="0" anchor="b">
              <a:spAutoFit/>
            </a:bodyPr>
            <a:lstStyle/>
            <a:p>
              <a:pPr marL="0" indent="0">
                <a:spcBef>
                  <a:spcPct val="0"/>
                </a:spcBef>
                <a:buNone/>
              </a:pPr>
              <a:r>
                <a:rPr lang="en-US" sz="1800" b="1">
                  <a:solidFill>
                    <a:srgbClr val="000000"/>
                  </a:solidFill>
                </a:rPr>
                <a:t>Evaluation of Shelter</a:t>
              </a:r>
            </a:p>
          </p:txBody>
        </p:sp>
        <p:cxnSp>
          <p:nvCxnSpPr>
            <p:cNvPr id="26" name="btfpColumnHeaderBoxLine957270"/>
            <p:cNvCxnSpPr/>
            <p:nvPr/>
          </p:nvCxnSpPr>
          <p:spPr bwMode="gray">
            <a:xfrm>
              <a:off x="513610" y="1704506"/>
              <a:ext cx="11348189"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30" name="btfpBulletedList769998"/>
          <p:cNvSpPr txBox="1"/>
          <p:nvPr>
            <p:custDataLst>
              <p:tags r:id="rId6"/>
            </p:custDataLst>
          </p:nvPr>
        </p:nvSpPr>
        <p:spPr bwMode="gray">
          <a:xfrm>
            <a:off x="12268336" y="1"/>
            <a:ext cx="2375670" cy="2073251"/>
          </a:xfrm>
          <a:prstGeom prst="rect">
            <a:avLst/>
          </a:prstGeom>
          <a:solidFill>
            <a:srgbClr val="FFFFFF"/>
          </a:solidFill>
          <a:ln w="9525" cap="flat" cmpd="sng" algn="ctr">
            <a:solidFill>
              <a:srgbClr val="5C5C5C"/>
            </a:solidFill>
            <a:prstDash val="solid"/>
            <a:round/>
            <a:headEnd type="none" w="med" len="med"/>
            <a:tailEnd type="none" w="med" len="med"/>
          </a:ln>
        </p:spPr>
        <p:txBody>
          <a:bodyPr vert="horz" wrap="square" lIns="36000" tIns="36000" rIns="36000" bIns="36000" rtlCol="0">
            <a:spAutoFit/>
          </a:bodyPr>
          <a:lstStyle/>
          <a:p>
            <a:pPr>
              <a:spcBef>
                <a:spcPts val="900"/>
              </a:spcBef>
            </a:pPr>
            <a:r>
              <a:rPr lang="en-US" sz="1400">
                <a:solidFill>
                  <a:srgbClr val="5C5C5C"/>
                </a:solidFill>
              </a:rPr>
              <a:t>Target: </a:t>
            </a:r>
            <a:r>
              <a:rPr lang="en-US" sz="1400" err="1">
                <a:solidFill>
                  <a:srgbClr val="5C5C5C"/>
                </a:solidFill>
              </a:rPr>
              <a:t>Toolport, a leading provider </a:t>
            </a:r>
            <a:r>
              <a:rPr lang="en-US" sz="1400">
                <a:solidFill>
                  <a:srgbClr val="5C5C5C"/>
                </a:solidFill>
              </a:rPr>
              <a:t>of garden tents in Europe</a:t>
            </a:r>
          </a:p>
          <a:p>
            <a:pPr>
              <a:spcBef>
                <a:spcPts val="900"/>
              </a:spcBef>
            </a:pPr>
            <a:r>
              <a:rPr lang="en-US" sz="1400">
                <a:solidFill>
                  <a:srgbClr val="5C5C5C"/>
                </a:solidFill>
              </a:rPr>
              <a:t>Country: Germany</a:t>
            </a:r>
          </a:p>
          <a:p>
            <a:pPr>
              <a:spcBef>
                <a:spcPts val="900"/>
              </a:spcBef>
            </a:pPr>
            <a:r>
              <a:rPr lang="en-US" sz="1400">
                <a:solidFill>
                  <a:srgbClr val="5C5C5C"/>
                </a:solidFill>
              </a:rPr>
              <a:t>Year: 2019</a:t>
            </a:r>
          </a:p>
          <a:p>
            <a:pPr>
              <a:spcBef>
                <a:spcPts val="900"/>
              </a:spcBef>
            </a:pPr>
            <a:r>
              <a:rPr lang="en-US" sz="1400">
                <a:solidFill>
                  <a:srgbClr val="5C5C5C"/>
                </a:solidFill>
              </a:rPr>
              <a:t>Client: FSN</a:t>
            </a:r>
          </a:p>
          <a:p>
            <a:pPr>
              <a:spcBef>
                <a:spcPts val="900"/>
              </a:spcBef>
            </a:pPr>
            <a:endParaRPr lang="en-GB">
              <a:solidFill>
                <a:srgbClr val="5C5C5C"/>
              </a:solidFill>
            </a:endParaRPr>
          </a:p>
        </p:txBody>
      </p:sp>
    </p:spTree>
    <p:custDataLst>
      <p:tags r:id="rId1"/>
    </p:custDataLst>
    <p:extLst>
      <p:ext uri="{BB962C8B-B14F-4D97-AF65-F5344CB8AC3E}">
        <p14:creationId xmlns:p14="http://schemas.microsoft.com/office/powerpoint/2010/main" val="3423096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btfpColumnIndicatorGroup2">
            <a:extLst>
              <a:ext uri="{FF2B5EF4-FFF2-40B4-BE49-F238E27FC236}">
                <a16:creationId xmlns:a16="http://schemas.microsoft.com/office/drawing/2014/main" id="{8CF74568-680C-468A-BF5F-7E49351A4A54}"/>
              </a:ext>
            </a:extLst>
          </p:cNvPr>
          <p:cNvGrpSpPr/>
          <p:nvPr/>
        </p:nvGrpSpPr>
        <p:grpSpPr>
          <a:xfrm>
            <a:off x="0" y="6926580"/>
            <a:ext cx="12192000" cy="137160"/>
            <a:chOff x="0" y="6926580"/>
            <a:chExt cx="12192000" cy="137160"/>
          </a:xfrm>
        </p:grpSpPr>
        <p:sp>
          <p:nvSpPr>
            <p:cNvPr id="40" name="btfpColumnGapBlocker405358">
              <a:extLst>
                <a:ext uri="{FF2B5EF4-FFF2-40B4-BE49-F238E27FC236}">
                  <a16:creationId xmlns:a16="http://schemas.microsoft.com/office/drawing/2014/main" id="{A2BF5BC4-4946-43D5-9985-DE66DB2525C5}"/>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8" name="btfpColumnGapBlocker561296">
              <a:extLst>
                <a:ext uri="{FF2B5EF4-FFF2-40B4-BE49-F238E27FC236}">
                  <a16:creationId xmlns:a16="http://schemas.microsoft.com/office/drawing/2014/main" id="{02AC3D9C-0203-492A-98D2-B43A698AD92B}"/>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6" name="btfpColumnIndicator957058">
              <a:extLst>
                <a:ext uri="{FF2B5EF4-FFF2-40B4-BE49-F238E27FC236}">
                  <a16:creationId xmlns:a16="http://schemas.microsoft.com/office/drawing/2014/main" id="{5C242C9D-CA0F-4E3C-8CE4-37FE23EB7073}"/>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4" name="btfpColumnIndicator526196">
              <a:extLst>
                <a:ext uri="{FF2B5EF4-FFF2-40B4-BE49-F238E27FC236}">
                  <a16:creationId xmlns:a16="http://schemas.microsoft.com/office/drawing/2014/main" id="{465B4418-2501-4338-8862-4F6C67A3BB8C}"/>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41" name="btfpColumnIndicatorGroup1">
            <a:extLst>
              <a:ext uri="{FF2B5EF4-FFF2-40B4-BE49-F238E27FC236}">
                <a16:creationId xmlns:a16="http://schemas.microsoft.com/office/drawing/2014/main" id="{0B76045C-5C32-4BDD-8933-932F6DB07A28}"/>
              </a:ext>
            </a:extLst>
          </p:cNvPr>
          <p:cNvGrpSpPr/>
          <p:nvPr/>
        </p:nvGrpSpPr>
        <p:grpSpPr>
          <a:xfrm>
            <a:off x="0" y="-205740"/>
            <a:ext cx="12192000" cy="137160"/>
            <a:chOff x="0" y="-205740"/>
            <a:chExt cx="12192000" cy="137160"/>
          </a:xfrm>
        </p:grpSpPr>
        <p:sp>
          <p:nvSpPr>
            <p:cNvPr id="39" name="btfpColumnGapBlocker167189">
              <a:extLst>
                <a:ext uri="{FF2B5EF4-FFF2-40B4-BE49-F238E27FC236}">
                  <a16:creationId xmlns:a16="http://schemas.microsoft.com/office/drawing/2014/main" id="{770C16AE-DAFD-44D4-BDB5-162BD234D3D3}"/>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7" name="btfpColumnGapBlocker936920">
              <a:extLst>
                <a:ext uri="{FF2B5EF4-FFF2-40B4-BE49-F238E27FC236}">
                  <a16:creationId xmlns:a16="http://schemas.microsoft.com/office/drawing/2014/main" id="{8655B40E-7C9E-41DB-9013-78325FA8AAFC}"/>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5" name="btfpColumnIndicator938991">
              <a:extLst>
                <a:ext uri="{FF2B5EF4-FFF2-40B4-BE49-F238E27FC236}">
                  <a16:creationId xmlns:a16="http://schemas.microsoft.com/office/drawing/2014/main" id="{5F8B12BF-A414-4D2C-B5BF-39447758BCCC}"/>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3" name="btfpColumnIndicator697052">
              <a:extLst>
                <a:ext uri="{FF2B5EF4-FFF2-40B4-BE49-F238E27FC236}">
                  <a16:creationId xmlns:a16="http://schemas.microsoft.com/office/drawing/2014/main" id="{627C537D-C153-4C17-8485-3A06EF178D66}"/>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726728"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overall_1_132092226900608745 columns_1_132125061271260121 4_1_132092226900878020 40_1_132125057994704955 </a:t>
            </a:r>
          </a:p>
        </p:txBody>
      </p:sp>
      <p:sp>
        <p:nvSpPr>
          <p:cNvPr id="2" name="Title 1"/>
          <p:cNvSpPr>
            <a:spLocks noGrp="1"/>
          </p:cNvSpPr>
          <p:nvPr>
            <p:ph type="title"/>
          </p:nvPr>
        </p:nvSpPr>
        <p:spPr/>
        <p:txBody>
          <a:bodyPr wrap="square"/>
          <a:lstStyle/>
          <a:p>
            <a:r>
              <a:rPr lang="en-GB"/>
              <a:t>Private equity firms invest money on behalf of investors by </a:t>
            </a:r>
            <a:r>
              <a:rPr lang="en-GB" b="1"/>
              <a:t>acquiring, working with and selling companies</a:t>
            </a:r>
          </a:p>
        </p:txBody>
      </p:sp>
      <p:sp>
        <p:nvSpPr>
          <p:cNvPr id="4" name="btfpNotesBox652899"/>
          <p:cNvSpPr txBox="1"/>
          <p:nvPr>
            <p:custDataLst>
              <p:tags r:id="rId2"/>
            </p:custDataLst>
          </p:nvPr>
        </p:nvSpPr>
        <p:spPr bwMode="gray">
          <a:xfrm>
            <a:off x="330199" y="6196568"/>
            <a:ext cx="11531600" cy="369332"/>
          </a:xfrm>
          <a:prstGeom prst="rect">
            <a:avLst/>
          </a:prstGeom>
          <a:noFill/>
        </p:spPr>
        <p:txBody>
          <a:bodyPr vert="horz" wrap="square" lIns="0" tIns="0" rIns="0" bIns="0" rtlCol="0" anchor="b">
            <a:spAutoFit/>
          </a:bodyPr>
          <a:lstStyle/>
          <a:p>
            <a:pPr marL="0" indent="0">
              <a:spcBef>
                <a:spcPct val="0"/>
              </a:spcBef>
              <a:buNone/>
            </a:pPr>
            <a:r>
              <a:rPr lang="en-GB" sz="800">
                <a:solidFill>
                  <a:srgbClr val="000000"/>
                </a:solidFill>
              </a:rPr>
              <a:t>*Limited Partners (LPs) are those parties that invest in a PE firm: they do not control how their money is invested once invested in a PE fund</a:t>
            </a:r>
          </a:p>
          <a:p>
            <a:pPr marL="0" indent="0">
              <a:spcBef>
                <a:spcPct val="0"/>
              </a:spcBef>
              <a:buNone/>
            </a:pPr>
            <a:r>
              <a:rPr lang="en-GB" sz="800">
                <a:solidFill>
                  <a:srgbClr val="000000"/>
                </a:solidFill>
              </a:rPr>
              <a:t>**General Partners (GPs) are the PE firms themselves: as such, they control how the money in the fund is invested</a:t>
            </a:r>
          </a:p>
          <a:p>
            <a:pPr marL="0" indent="0">
              <a:spcBef>
                <a:spcPct val="0"/>
              </a:spcBef>
              <a:buNone/>
            </a:pPr>
            <a:r>
              <a:rPr lang="en-GB" sz="800">
                <a:solidFill>
                  <a:srgbClr val="000000"/>
                </a:solidFill>
              </a:rPr>
              <a:t>Note: Ignores fund of funds </a:t>
            </a:r>
          </a:p>
        </p:txBody>
      </p:sp>
      <p:sp>
        <p:nvSpPr>
          <p:cNvPr id="5" name="Rectangle 5"/>
          <p:cNvSpPr>
            <a:spLocks noChangeArrowheads="1"/>
          </p:cNvSpPr>
          <p:nvPr/>
        </p:nvSpPr>
        <p:spPr bwMode="auto">
          <a:xfrm>
            <a:off x="4514880" y="1502752"/>
            <a:ext cx="3142198" cy="533556"/>
          </a:xfrm>
          <a:prstGeom prst="rect">
            <a:avLst/>
          </a:prstGeom>
          <a:solidFill>
            <a:schemeClr val="bg1"/>
          </a:solidFill>
          <a:ln w="19050" cap="flat" cmpd="sng" algn="ctr">
            <a:solidFill>
              <a:srgbClr val="5C5C5C"/>
            </a:solidFill>
            <a:prstDash val="solid"/>
            <a:miter lim="800000"/>
            <a:headEnd type="none" w="med" len="med"/>
            <a:tailEnd type="none" w="med" len="med"/>
          </a:ln>
          <a:effectLst/>
        </p:spPr>
        <p:txBody>
          <a:bodyPr wrap="square" lIns="44412" tIns="44412" rIns="44412" bIns="44412" anchor="ctr"/>
          <a:lstStyle/>
          <a:p>
            <a:pPr marL="0" indent="0" algn="ctr" defTabSz="931777">
              <a:spcBef>
                <a:spcPct val="0"/>
              </a:spcBef>
              <a:buNone/>
              <a:defRPr/>
            </a:pPr>
            <a:r>
              <a:rPr lang="en-GB" b="1">
                <a:solidFill>
                  <a:srgbClr val="000000"/>
                </a:solidFill>
              </a:rPr>
              <a:t>Private Equity Firm </a:t>
            </a:r>
            <a:r>
              <a:rPr lang="en-GB">
                <a:solidFill>
                  <a:srgbClr val="000000"/>
                </a:solidFill>
              </a:rPr>
              <a:t>(GP**)</a:t>
            </a:r>
          </a:p>
        </p:txBody>
      </p:sp>
      <p:sp>
        <p:nvSpPr>
          <p:cNvPr id="6" name="Rectangle 6"/>
          <p:cNvSpPr>
            <a:spLocks noChangeArrowheads="1"/>
          </p:cNvSpPr>
          <p:nvPr/>
        </p:nvSpPr>
        <p:spPr bwMode="auto">
          <a:xfrm>
            <a:off x="8178252" y="1502752"/>
            <a:ext cx="1339857" cy="533556"/>
          </a:xfrm>
          <a:prstGeom prst="rect">
            <a:avLst/>
          </a:prstGeom>
          <a:solidFill>
            <a:schemeClr val="bg1"/>
          </a:solidFill>
          <a:ln w="19050">
            <a:solidFill>
              <a:srgbClr val="000000"/>
            </a:solidFill>
            <a:prstDash val="dash"/>
            <a:miter lim="800000"/>
          </a:ln>
          <a:effectLst/>
        </p:spPr>
        <p:txBody>
          <a:bodyPr wrap="square" lIns="44412" tIns="44412" rIns="44412" bIns="44412" anchor="ctr"/>
          <a:lstStyle/>
          <a:p>
            <a:pPr marL="0" indent="0" algn="ctr" defTabSz="931777">
              <a:spcBef>
                <a:spcPct val="0"/>
              </a:spcBef>
              <a:buNone/>
              <a:defRPr/>
            </a:pPr>
            <a:r>
              <a:rPr lang="en-GB">
                <a:solidFill>
                  <a:srgbClr val="000000"/>
                </a:solidFill>
              </a:rPr>
              <a:t>External advisors</a:t>
            </a:r>
          </a:p>
        </p:txBody>
      </p:sp>
      <p:sp>
        <p:nvSpPr>
          <p:cNvPr id="7" name="Oval 7"/>
          <p:cNvSpPr>
            <a:spLocks noChangeArrowheads="1"/>
          </p:cNvSpPr>
          <p:nvPr/>
        </p:nvSpPr>
        <p:spPr bwMode="auto">
          <a:xfrm>
            <a:off x="5399965" y="2940586"/>
            <a:ext cx="1372030" cy="1370824"/>
          </a:xfrm>
          <a:prstGeom prst="ellipse">
            <a:avLst/>
          </a:prstGeom>
          <a:solidFill>
            <a:schemeClr val="bg1"/>
          </a:solidFill>
          <a:ln w="38100" cap="flat" cmpd="sng" algn="ctr">
            <a:solidFill>
              <a:srgbClr val="CC0000"/>
            </a:solidFill>
            <a:prstDash val="solid"/>
            <a:round/>
            <a:headEnd type="none" w="med" len="med"/>
            <a:tailEnd type="none" w="med" len="med"/>
          </a:ln>
          <a:effectLst/>
        </p:spPr>
        <p:txBody>
          <a:bodyPr wrap="none" lIns="44412" tIns="44412" rIns="44412" bIns="44412" anchor="ctr"/>
          <a:lstStyle/>
          <a:p>
            <a:pPr marL="0" indent="0" algn="ctr" defTabSz="931777">
              <a:spcBef>
                <a:spcPct val="0"/>
              </a:spcBef>
              <a:buNone/>
              <a:defRPr/>
            </a:pPr>
            <a:r>
              <a:rPr lang="en-GB" sz="2000" b="1">
                <a:solidFill>
                  <a:srgbClr val="000000"/>
                </a:solidFill>
              </a:rPr>
              <a:t>PE </a:t>
            </a:r>
            <a:br>
              <a:rPr lang="en-GB" sz="2000" b="1">
                <a:solidFill>
                  <a:srgbClr val="000000"/>
                </a:solidFill>
              </a:rPr>
            </a:br>
            <a:r>
              <a:rPr lang="en-GB" sz="2000" b="1">
                <a:solidFill>
                  <a:srgbClr val="000000"/>
                </a:solidFill>
              </a:rPr>
              <a:t>Fund</a:t>
            </a:r>
          </a:p>
        </p:txBody>
      </p:sp>
      <p:sp>
        <p:nvSpPr>
          <p:cNvPr id="8" name="Rectangle 9"/>
          <p:cNvSpPr>
            <a:spLocks noChangeArrowheads="1"/>
          </p:cNvSpPr>
          <p:nvPr/>
        </p:nvSpPr>
        <p:spPr bwMode="auto">
          <a:xfrm>
            <a:off x="3052925" y="5304822"/>
            <a:ext cx="1950030" cy="566077"/>
          </a:xfrm>
          <a:prstGeom prst="rect">
            <a:avLst/>
          </a:prstGeom>
          <a:solidFill>
            <a:schemeClr val="bg1"/>
          </a:solidFill>
          <a:ln w="19050" cap="flat" cmpd="sng" algn="ctr">
            <a:solidFill>
              <a:srgbClr val="333333"/>
            </a:solidFill>
            <a:prstDash val="solid"/>
            <a:miter lim="800000"/>
            <a:headEnd type="none" w="med" len="med"/>
            <a:tailEnd type="none" w="med" len="med"/>
          </a:ln>
          <a:effectLst/>
        </p:spPr>
        <p:txBody>
          <a:bodyPr wrap="square" lIns="44434" tIns="44434" rIns="44434" bIns="44434" anchor="ctr"/>
          <a:lstStyle/>
          <a:p>
            <a:pPr marL="0" indent="0" algn="ctr" defTabSz="931777">
              <a:spcBef>
                <a:spcPct val="0"/>
              </a:spcBef>
              <a:buNone/>
              <a:defRPr/>
            </a:pPr>
            <a:r>
              <a:rPr lang="en-GB">
                <a:solidFill>
                  <a:srgbClr val="000000"/>
                </a:solidFill>
              </a:rPr>
              <a:t>Portfolio </a:t>
            </a:r>
            <a:br>
              <a:rPr lang="en-GB">
                <a:solidFill>
                  <a:srgbClr val="000000"/>
                </a:solidFill>
              </a:rPr>
            </a:br>
            <a:r>
              <a:rPr lang="en-GB">
                <a:solidFill>
                  <a:srgbClr val="000000"/>
                </a:solidFill>
              </a:rPr>
              <a:t>company 1</a:t>
            </a:r>
          </a:p>
        </p:txBody>
      </p:sp>
      <p:sp>
        <p:nvSpPr>
          <p:cNvPr id="9" name="Rectangle 10"/>
          <p:cNvSpPr>
            <a:spLocks noChangeArrowheads="1"/>
          </p:cNvSpPr>
          <p:nvPr/>
        </p:nvSpPr>
        <p:spPr bwMode="auto">
          <a:xfrm>
            <a:off x="5110963" y="5304822"/>
            <a:ext cx="1950030" cy="566077"/>
          </a:xfrm>
          <a:prstGeom prst="rect">
            <a:avLst/>
          </a:prstGeom>
          <a:solidFill>
            <a:schemeClr val="bg1"/>
          </a:solidFill>
          <a:ln w="19050" cap="flat" cmpd="sng" algn="ctr">
            <a:solidFill>
              <a:srgbClr val="333333"/>
            </a:solidFill>
            <a:prstDash val="solid"/>
            <a:miter lim="800000"/>
            <a:headEnd type="none" w="med" len="med"/>
            <a:tailEnd type="none" w="med" len="med"/>
          </a:ln>
          <a:effectLst/>
        </p:spPr>
        <p:txBody>
          <a:bodyPr wrap="square" lIns="44434" tIns="44434" rIns="44434" bIns="44434" anchor="ctr"/>
          <a:lstStyle/>
          <a:p>
            <a:pPr marL="0" indent="0" algn="ctr" defTabSz="931777">
              <a:spcBef>
                <a:spcPct val="0"/>
              </a:spcBef>
              <a:buNone/>
              <a:defRPr/>
            </a:pPr>
            <a:r>
              <a:rPr lang="en-GB">
                <a:solidFill>
                  <a:srgbClr val="000000"/>
                </a:solidFill>
              </a:rPr>
              <a:t>Portfolio </a:t>
            </a:r>
          </a:p>
          <a:p>
            <a:pPr marL="0" indent="0" algn="ctr" defTabSz="931777">
              <a:spcBef>
                <a:spcPct val="0"/>
              </a:spcBef>
              <a:buNone/>
              <a:defRPr/>
            </a:pPr>
            <a:r>
              <a:rPr lang="en-GB">
                <a:solidFill>
                  <a:srgbClr val="000000"/>
                </a:solidFill>
              </a:rPr>
              <a:t>company 2</a:t>
            </a:r>
          </a:p>
        </p:txBody>
      </p:sp>
      <p:sp>
        <p:nvSpPr>
          <p:cNvPr id="10" name="Rectangle 11"/>
          <p:cNvSpPr>
            <a:spLocks noChangeArrowheads="1"/>
          </p:cNvSpPr>
          <p:nvPr/>
        </p:nvSpPr>
        <p:spPr bwMode="auto">
          <a:xfrm>
            <a:off x="7181955" y="5304822"/>
            <a:ext cx="1950030" cy="566077"/>
          </a:xfrm>
          <a:prstGeom prst="rect">
            <a:avLst/>
          </a:prstGeom>
          <a:solidFill>
            <a:schemeClr val="bg1"/>
          </a:solidFill>
          <a:ln w="19050" cap="flat" cmpd="sng" algn="ctr">
            <a:solidFill>
              <a:srgbClr val="333333"/>
            </a:solidFill>
            <a:prstDash val="solid"/>
            <a:miter lim="800000"/>
            <a:headEnd type="none" w="med" len="med"/>
            <a:tailEnd type="none" w="med" len="med"/>
          </a:ln>
          <a:effectLst/>
        </p:spPr>
        <p:txBody>
          <a:bodyPr wrap="square" lIns="44434" tIns="44434" rIns="44434" bIns="44434" anchor="ctr"/>
          <a:lstStyle/>
          <a:p>
            <a:pPr marL="0" indent="0" algn="ctr" defTabSz="931777">
              <a:spcBef>
                <a:spcPct val="0"/>
              </a:spcBef>
              <a:buNone/>
              <a:defRPr/>
            </a:pPr>
            <a:r>
              <a:rPr lang="en-GB">
                <a:solidFill>
                  <a:srgbClr val="000000"/>
                </a:solidFill>
              </a:rPr>
              <a:t>Portfolio </a:t>
            </a:r>
          </a:p>
          <a:p>
            <a:pPr marL="0" indent="0" algn="ctr" defTabSz="931777">
              <a:spcBef>
                <a:spcPct val="0"/>
              </a:spcBef>
              <a:buNone/>
              <a:defRPr/>
            </a:pPr>
            <a:r>
              <a:rPr lang="en-GB">
                <a:solidFill>
                  <a:srgbClr val="000000"/>
                </a:solidFill>
              </a:rPr>
              <a:t>company 3</a:t>
            </a:r>
          </a:p>
        </p:txBody>
      </p:sp>
      <p:sp>
        <p:nvSpPr>
          <p:cNvPr id="11" name="Text Box 13"/>
          <p:cNvSpPr txBox="1">
            <a:spLocks noChangeArrowheads="1"/>
          </p:cNvSpPr>
          <p:nvPr/>
        </p:nvSpPr>
        <p:spPr bwMode="auto">
          <a:xfrm>
            <a:off x="886637" y="2017109"/>
            <a:ext cx="1942250" cy="335913"/>
          </a:xfrm>
          <a:prstGeom prst="rect">
            <a:avLst/>
          </a:prstGeom>
          <a:noFill/>
          <a:ln w="19050">
            <a:noFill/>
            <a:miter lim="800000"/>
          </a:ln>
          <a:effectLst/>
        </p:spPr>
        <p:txBody>
          <a:bodyPr wrap="none" lIns="44412" tIns="44412" rIns="44412" bIns="44412">
            <a:spAutoFit/>
          </a:bodyPr>
          <a:lstStyle/>
          <a:p>
            <a:pPr marL="0" indent="0" defTabSz="931777">
              <a:spcBef>
                <a:spcPct val="0"/>
              </a:spcBef>
              <a:buNone/>
              <a:defRPr/>
            </a:pPr>
            <a:r>
              <a:rPr lang="en-GB" b="1">
                <a:solidFill>
                  <a:srgbClr val="000000"/>
                </a:solidFill>
              </a:rPr>
              <a:t>INVESTORS (LPS*)</a:t>
            </a:r>
          </a:p>
        </p:txBody>
      </p:sp>
      <p:sp>
        <p:nvSpPr>
          <p:cNvPr id="12" name="Text Box 14"/>
          <p:cNvSpPr txBox="1">
            <a:spLocks noChangeArrowheads="1"/>
          </p:cNvSpPr>
          <p:nvPr/>
        </p:nvSpPr>
        <p:spPr bwMode="auto">
          <a:xfrm>
            <a:off x="1446178" y="5419904"/>
            <a:ext cx="1545218" cy="335913"/>
          </a:xfrm>
          <a:prstGeom prst="rect">
            <a:avLst/>
          </a:prstGeom>
          <a:noFill/>
          <a:ln w="19050">
            <a:noFill/>
            <a:miter lim="800000"/>
          </a:ln>
          <a:effectLst/>
        </p:spPr>
        <p:txBody>
          <a:bodyPr wrap="none" lIns="44412" tIns="44412" rIns="44412" bIns="44412">
            <a:spAutoFit/>
          </a:bodyPr>
          <a:lstStyle/>
          <a:p>
            <a:pPr marL="0" indent="0" defTabSz="931777">
              <a:spcBef>
                <a:spcPct val="0"/>
              </a:spcBef>
              <a:buNone/>
              <a:defRPr/>
            </a:pPr>
            <a:r>
              <a:rPr lang="en-GB" b="1">
                <a:solidFill>
                  <a:srgbClr val="000000"/>
                </a:solidFill>
              </a:rPr>
              <a:t>INVESTMENTS</a:t>
            </a:r>
          </a:p>
        </p:txBody>
      </p:sp>
      <p:cxnSp>
        <p:nvCxnSpPr>
          <p:cNvPr id="13" name="AutoShape 15"/>
          <p:cNvCxnSpPr>
            <a:cxnSpLocks noChangeShapeType="1"/>
            <a:endCxn id="6" idx="1"/>
          </p:cNvCxnSpPr>
          <p:nvPr/>
        </p:nvCxnSpPr>
        <p:spPr bwMode="auto">
          <a:xfrm>
            <a:off x="7657078" y="1769529"/>
            <a:ext cx="521174" cy="1"/>
          </a:xfrm>
          <a:prstGeom prst="straightConnector1">
            <a:avLst/>
          </a:prstGeom>
          <a:noFill/>
          <a:ln w="9525">
            <a:solidFill>
              <a:srgbClr val="000000"/>
            </a:solidFill>
            <a:round/>
          </a:ln>
          <a:effectLst/>
        </p:spPr>
      </p:cxnSp>
      <p:sp>
        <p:nvSpPr>
          <p:cNvPr id="14" name="Text Box 25"/>
          <p:cNvSpPr txBox="1">
            <a:spLocks noChangeArrowheads="1"/>
          </p:cNvSpPr>
          <p:nvPr/>
        </p:nvSpPr>
        <p:spPr bwMode="auto">
          <a:xfrm>
            <a:off x="4790517" y="3497276"/>
            <a:ext cx="544944" cy="335913"/>
          </a:xfrm>
          <a:prstGeom prst="rect">
            <a:avLst/>
          </a:prstGeom>
          <a:noFill/>
          <a:ln w="19050">
            <a:noFill/>
            <a:miter lim="800000"/>
          </a:ln>
          <a:effectLst/>
        </p:spPr>
        <p:txBody>
          <a:bodyPr wrap="none" lIns="44412" tIns="44412" rIns="44412" bIns="44412">
            <a:spAutoFit/>
          </a:bodyPr>
          <a:lstStyle/>
          <a:p>
            <a:pPr marL="0" indent="0" defTabSz="931777">
              <a:spcBef>
                <a:spcPct val="0"/>
              </a:spcBef>
              <a:buNone/>
              <a:defRPr/>
            </a:pPr>
            <a:r>
              <a:rPr lang="en-GB">
                <a:solidFill>
                  <a:schemeClr val="tx1">
                    <a:lumMod val="65000"/>
                    <a:lumOff val="35000"/>
                  </a:schemeClr>
                </a:solidFill>
              </a:rPr>
              <a:t>$$$$</a:t>
            </a:r>
          </a:p>
        </p:txBody>
      </p:sp>
      <p:sp>
        <p:nvSpPr>
          <p:cNvPr id="15" name="Text Box 26"/>
          <p:cNvSpPr txBox="1">
            <a:spLocks noChangeArrowheads="1"/>
          </p:cNvSpPr>
          <p:nvPr/>
        </p:nvSpPr>
        <p:spPr bwMode="auto">
          <a:xfrm>
            <a:off x="5702232" y="2344601"/>
            <a:ext cx="203505" cy="335913"/>
          </a:xfrm>
          <a:prstGeom prst="rect">
            <a:avLst/>
          </a:prstGeom>
          <a:noFill/>
          <a:ln w="19050">
            <a:noFill/>
            <a:miter lim="800000"/>
          </a:ln>
          <a:effectLst/>
        </p:spPr>
        <p:txBody>
          <a:bodyPr wrap="none" lIns="44412" tIns="44412" rIns="44412" bIns="44412">
            <a:spAutoFit/>
          </a:bodyPr>
          <a:lstStyle/>
          <a:p>
            <a:pPr marL="0" indent="0" defTabSz="931777">
              <a:spcBef>
                <a:spcPct val="0"/>
              </a:spcBef>
              <a:buNone/>
              <a:defRPr/>
            </a:pPr>
            <a:r>
              <a:rPr lang="en-GB">
                <a:solidFill>
                  <a:schemeClr val="tx1">
                    <a:lumMod val="65000"/>
                    <a:lumOff val="35000"/>
                  </a:schemeClr>
                </a:solidFill>
              </a:rPr>
              <a:t>$</a:t>
            </a:r>
          </a:p>
        </p:txBody>
      </p:sp>
      <p:sp>
        <p:nvSpPr>
          <p:cNvPr id="16" name="Text Box 27"/>
          <p:cNvSpPr txBox="1">
            <a:spLocks noChangeArrowheads="1"/>
          </p:cNvSpPr>
          <p:nvPr/>
        </p:nvSpPr>
        <p:spPr bwMode="auto">
          <a:xfrm>
            <a:off x="4797822" y="4445060"/>
            <a:ext cx="203505" cy="335913"/>
          </a:xfrm>
          <a:prstGeom prst="rect">
            <a:avLst/>
          </a:prstGeom>
          <a:noFill/>
          <a:ln w="19050">
            <a:noFill/>
            <a:miter lim="800000"/>
          </a:ln>
          <a:effectLst/>
        </p:spPr>
        <p:txBody>
          <a:bodyPr wrap="none" lIns="44412" tIns="44412" rIns="44412" bIns="44412">
            <a:spAutoFit/>
          </a:bodyPr>
          <a:lstStyle/>
          <a:p>
            <a:pPr marL="0" indent="0" defTabSz="931777">
              <a:spcBef>
                <a:spcPct val="0"/>
              </a:spcBef>
              <a:buNone/>
              <a:defRPr/>
            </a:pPr>
            <a:r>
              <a:rPr lang="en-GB">
                <a:solidFill>
                  <a:schemeClr val="tx1">
                    <a:lumMod val="65000"/>
                    <a:lumOff val="35000"/>
                  </a:schemeClr>
                </a:solidFill>
              </a:rPr>
              <a:t>$</a:t>
            </a:r>
          </a:p>
        </p:txBody>
      </p:sp>
      <p:sp>
        <p:nvSpPr>
          <p:cNvPr id="17" name="Text Box 28"/>
          <p:cNvSpPr txBox="1">
            <a:spLocks noChangeArrowheads="1"/>
          </p:cNvSpPr>
          <p:nvPr/>
        </p:nvSpPr>
        <p:spPr bwMode="auto">
          <a:xfrm>
            <a:off x="6143771" y="4582441"/>
            <a:ext cx="203505" cy="335913"/>
          </a:xfrm>
          <a:prstGeom prst="rect">
            <a:avLst/>
          </a:prstGeom>
          <a:noFill/>
          <a:ln w="19050">
            <a:noFill/>
            <a:miter lim="800000"/>
          </a:ln>
          <a:effectLst/>
        </p:spPr>
        <p:txBody>
          <a:bodyPr wrap="none" lIns="44412" tIns="44412" rIns="44412" bIns="44412">
            <a:spAutoFit/>
          </a:bodyPr>
          <a:lstStyle/>
          <a:p>
            <a:pPr marL="0" indent="0" defTabSz="931777">
              <a:spcBef>
                <a:spcPct val="0"/>
              </a:spcBef>
              <a:buNone/>
              <a:defRPr/>
            </a:pPr>
            <a:r>
              <a:rPr lang="en-GB">
                <a:solidFill>
                  <a:schemeClr val="tx1">
                    <a:lumMod val="65000"/>
                    <a:lumOff val="35000"/>
                  </a:schemeClr>
                </a:solidFill>
              </a:rPr>
              <a:t>$</a:t>
            </a:r>
          </a:p>
        </p:txBody>
      </p:sp>
      <p:sp>
        <p:nvSpPr>
          <p:cNvPr id="18" name="Text Box 29"/>
          <p:cNvSpPr txBox="1">
            <a:spLocks noChangeArrowheads="1"/>
          </p:cNvSpPr>
          <p:nvPr/>
        </p:nvSpPr>
        <p:spPr bwMode="auto">
          <a:xfrm>
            <a:off x="7177701" y="4445060"/>
            <a:ext cx="203505" cy="335913"/>
          </a:xfrm>
          <a:prstGeom prst="rect">
            <a:avLst/>
          </a:prstGeom>
          <a:noFill/>
          <a:ln w="19050">
            <a:noFill/>
            <a:miter lim="800000"/>
          </a:ln>
          <a:effectLst/>
        </p:spPr>
        <p:txBody>
          <a:bodyPr wrap="none" lIns="44412" tIns="44412" rIns="44412" bIns="44412">
            <a:spAutoFit/>
          </a:bodyPr>
          <a:lstStyle/>
          <a:p>
            <a:pPr marL="0" indent="0" defTabSz="931777">
              <a:spcBef>
                <a:spcPct val="0"/>
              </a:spcBef>
              <a:buNone/>
              <a:defRPr/>
            </a:pPr>
            <a:r>
              <a:rPr lang="en-GB">
                <a:solidFill>
                  <a:schemeClr val="tx1">
                    <a:lumMod val="65000"/>
                    <a:lumOff val="35000"/>
                  </a:schemeClr>
                </a:solidFill>
              </a:rPr>
              <a:t>$</a:t>
            </a:r>
          </a:p>
        </p:txBody>
      </p:sp>
      <p:sp>
        <p:nvSpPr>
          <p:cNvPr id="19" name="Text Box 31"/>
          <p:cNvSpPr txBox="1">
            <a:spLocks noChangeArrowheads="1"/>
          </p:cNvSpPr>
          <p:nvPr/>
        </p:nvSpPr>
        <p:spPr bwMode="auto">
          <a:xfrm>
            <a:off x="6329797" y="2235350"/>
            <a:ext cx="1287135" cy="582134"/>
          </a:xfrm>
          <a:prstGeom prst="rect">
            <a:avLst/>
          </a:prstGeom>
          <a:noFill/>
          <a:ln w="19050">
            <a:noFill/>
            <a:miter lim="800000"/>
          </a:ln>
          <a:effectLst/>
        </p:spPr>
        <p:txBody>
          <a:bodyPr wrap="none" lIns="44412" tIns="44412" rIns="44412" bIns="44412">
            <a:spAutoFit/>
          </a:bodyPr>
          <a:lstStyle/>
          <a:p>
            <a:pPr marL="0" indent="0" defTabSz="931777">
              <a:spcBef>
                <a:spcPct val="0"/>
              </a:spcBef>
              <a:buNone/>
              <a:defRPr/>
            </a:pPr>
            <a:r>
              <a:rPr lang="en-GB">
                <a:solidFill>
                  <a:srgbClr val="000000"/>
                </a:solidFill>
              </a:rPr>
              <a:t>Management</a:t>
            </a:r>
            <a:br>
              <a:rPr lang="en-GB">
                <a:solidFill>
                  <a:srgbClr val="000000"/>
                </a:solidFill>
              </a:rPr>
            </a:br>
            <a:r>
              <a:rPr lang="en-GB">
                <a:solidFill>
                  <a:srgbClr val="000000"/>
                </a:solidFill>
              </a:rPr>
              <a:t>fee</a:t>
            </a:r>
          </a:p>
        </p:txBody>
      </p:sp>
      <p:sp>
        <p:nvSpPr>
          <p:cNvPr id="20" name="Rectangle 12"/>
          <p:cNvSpPr>
            <a:spLocks noChangeArrowheads="1"/>
          </p:cNvSpPr>
          <p:nvPr/>
        </p:nvSpPr>
        <p:spPr bwMode="auto">
          <a:xfrm>
            <a:off x="775880" y="2386928"/>
            <a:ext cx="2163765" cy="587826"/>
          </a:xfrm>
          <a:prstGeom prst="rect">
            <a:avLst/>
          </a:prstGeom>
          <a:solidFill>
            <a:schemeClr val="bg1"/>
          </a:solidFill>
          <a:ln w="19050" cap="flat" cmpd="sng" algn="ctr">
            <a:solidFill>
              <a:srgbClr val="5C5C5C"/>
            </a:solidFill>
            <a:prstDash val="solid"/>
            <a:miter lim="800000"/>
            <a:headEnd type="none" w="med" len="med"/>
            <a:tailEnd type="none" w="med" len="med"/>
          </a:ln>
          <a:effectLst/>
        </p:spPr>
        <p:txBody>
          <a:bodyPr wrap="square" lIns="44412" tIns="44412" rIns="44412" bIns="44412" anchor="ctr"/>
          <a:lstStyle/>
          <a:p>
            <a:pPr marL="0" indent="0" algn="ctr" defTabSz="931777">
              <a:spcBef>
                <a:spcPct val="0"/>
              </a:spcBef>
              <a:buNone/>
              <a:defRPr/>
            </a:pPr>
            <a:r>
              <a:rPr lang="en-GB">
                <a:solidFill>
                  <a:srgbClr val="5C5C5C"/>
                </a:solidFill>
              </a:rPr>
              <a:t>Pension fund 1</a:t>
            </a:r>
          </a:p>
        </p:txBody>
      </p:sp>
      <p:sp>
        <p:nvSpPr>
          <p:cNvPr id="21" name="Rectangle 12"/>
          <p:cNvSpPr>
            <a:spLocks noChangeArrowheads="1"/>
          </p:cNvSpPr>
          <p:nvPr/>
        </p:nvSpPr>
        <p:spPr bwMode="auto">
          <a:xfrm>
            <a:off x="775880" y="3031996"/>
            <a:ext cx="2163765" cy="587826"/>
          </a:xfrm>
          <a:prstGeom prst="rect">
            <a:avLst/>
          </a:prstGeom>
          <a:solidFill>
            <a:schemeClr val="bg1"/>
          </a:solidFill>
          <a:ln w="19050" cap="flat" cmpd="sng" algn="ctr">
            <a:solidFill>
              <a:srgbClr val="5C5C5C"/>
            </a:solidFill>
            <a:prstDash val="solid"/>
            <a:miter lim="800000"/>
            <a:headEnd type="none" w="med" len="med"/>
            <a:tailEnd type="none" w="med" len="med"/>
          </a:ln>
          <a:effectLst/>
        </p:spPr>
        <p:txBody>
          <a:bodyPr wrap="square" lIns="44412" tIns="44412" rIns="44412" bIns="44412" anchor="ctr"/>
          <a:lstStyle/>
          <a:p>
            <a:pPr marL="0" indent="0" algn="ctr" defTabSz="931777">
              <a:spcBef>
                <a:spcPct val="0"/>
              </a:spcBef>
              <a:buNone/>
              <a:defRPr/>
            </a:pPr>
            <a:r>
              <a:rPr lang="en-GB">
                <a:solidFill>
                  <a:srgbClr val="5C5C5C"/>
                </a:solidFill>
              </a:rPr>
              <a:t>Pension fund 2</a:t>
            </a:r>
          </a:p>
        </p:txBody>
      </p:sp>
      <p:sp>
        <p:nvSpPr>
          <p:cNvPr id="22" name="Rectangle 12"/>
          <p:cNvSpPr>
            <a:spLocks noChangeArrowheads="1"/>
          </p:cNvSpPr>
          <p:nvPr/>
        </p:nvSpPr>
        <p:spPr bwMode="auto">
          <a:xfrm>
            <a:off x="775880" y="3677064"/>
            <a:ext cx="2163765" cy="587826"/>
          </a:xfrm>
          <a:prstGeom prst="rect">
            <a:avLst/>
          </a:prstGeom>
          <a:solidFill>
            <a:schemeClr val="bg1"/>
          </a:solidFill>
          <a:ln w="19050" cap="flat" cmpd="sng" algn="ctr">
            <a:solidFill>
              <a:srgbClr val="5C5C5C"/>
            </a:solidFill>
            <a:prstDash val="solid"/>
            <a:miter lim="800000"/>
            <a:headEnd type="none" w="med" len="med"/>
            <a:tailEnd type="none" w="med" len="med"/>
          </a:ln>
          <a:effectLst/>
        </p:spPr>
        <p:txBody>
          <a:bodyPr wrap="square" lIns="44412" tIns="44412" rIns="44412" bIns="44412" anchor="ctr"/>
          <a:lstStyle/>
          <a:p>
            <a:pPr marL="0" indent="0" algn="ctr" defTabSz="931777">
              <a:spcBef>
                <a:spcPct val="0"/>
              </a:spcBef>
              <a:buNone/>
              <a:defRPr/>
            </a:pPr>
            <a:r>
              <a:rPr lang="en-GB">
                <a:solidFill>
                  <a:srgbClr val="5C5C5C"/>
                </a:solidFill>
              </a:rPr>
              <a:t>Foundations</a:t>
            </a:r>
          </a:p>
        </p:txBody>
      </p:sp>
      <p:sp>
        <p:nvSpPr>
          <p:cNvPr id="23" name="Rectangle 12"/>
          <p:cNvSpPr>
            <a:spLocks noChangeArrowheads="1"/>
          </p:cNvSpPr>
          <p:nvPr/>
        </p:nvSpPr>
        <p:spPr bwMode="auto">
          <a:xfrm>
            <a:off x="775880" y="4322131"/>
            <a:ext cx="2163765" cy="587826"/>
          </a:xfrm>
          <a:prstGeom prst="rect">
            <a:avLst/>
          </a:prstGeom>
          <a:solidFill>
            <a:schemeClr val="bg1"/>
          </a:solidFill>
          <a:ln w="19050" cap="flat" cmpd="sng" algn="ctr">
            <a:solidFill>
              <a:srgbClr val="5C5C5C"/>
            </a:solidFill>
            <a:prstDash val="solid"/>
            <a:miter lim="800000"/>
            <a:headEnd type="none" w="med" len="med"/>
            <a:tailEnd type="none" w="med" len="med"/>
          </a:ln>
          <a:effectLst/>
        </p:spPr>
        <p:txBody>
          <a:bodyPr wrap="square" lIns="44412" tIns="44412" rIns="44412" bIns="44412" anchor="ctr"/>
          <a:lstStyle/>
          <a:p>
            <a:pPr marL="0" indent="0" algn="ctr" defTabSz="931777">
              <a:spcBef>
                <a:spcPct val="0"/>
              </a:spcBef>
              <a:buNone/>
              <a:defRPr/>
            </a:pPr>
            <a:r>
              <a:rPr lang="en-GB">
                <a:solidFill>
                  <a:srgbClr val="5C5C5C"/>
                </a:solidFill>
              </a:rPr>
              <a:t>Wealthy individuals</a:t>
            </a:r>
          </a:p>
        </p:txBody>
      </p:sp>
      <p:sp>
        <p:nvSpPr>
          <p:cNvPr id="24" name="Freeform 23"/>
          <p:cNvSpPr/>
          <p:nvPr/>
        </p:nvSpPr>
        <p:spPr>
          <a:xfrm>
            <a:off x="3052925" y="2674793"/>
            <a:ext cx="1652875" cy="819998"/>
          </a:xfrm>
          <a:custGeom>
            <a:avLst/>
            <a:gdLst>
              <a:gd name="connsiteX0" fmla="*/ 0 w 1509712"/>
              <a:gd name="connsiteY0" fmla="*/ 0 h 909637"/>
              <a:gd name="connsiteX1" fmla="*/ 609600 w 1509712"/>
              <a:gd name="connsiteY1" fmla="*/ 0 h 909637"/>
              <a:gd name="connsiteX2" fmla="*/ 1509712 w 1509712"/>
              <a:gd name="connsiteY2" fmla="*/ 909637 h 909637"/>
            </a:gdLst>
            <a:ahLst/>
            <a:cxnLst>
              <a:cxn ang="0">
                <a:pos x="connsiteX0" y="connsiteY0"/>
              </a:cxn>
              <a:cxn ang="0">
                <a:pos x="connsiteX1" y="connsiteY1"/>
              </a:cxn>
              <a:cxn ang="0">
                <a:pos x="connsiteX2" y="connsiteY2"/>
              </a:cxn>
            </a:cxnLst>
            <a:rect l="l" t="t" r="r" b="b"/>
            <a:pathLst>
              <a:path w="1509712" h="909637">
                <a:moveTo>
                  <a:pt x="0" y="0"/>
                </a:moveTo>
                <a:lnTo>
                  <a:pt x="609600" y="0"/>
                </a:lnTo>
                <a:lnTo>
                  <a:pt x="1509712" y="909637"/>
                </a:lnTo>
              </a:path>
            </a:pathLst>
          </a:custGeom>
          <a:noFill/>
          <a:ln w="9525">
            <a:solidFill>
              <a:srgbClr val="0000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indent="0" algn="ctr" defTabSz="931777">
              <a:spcBef>
                <a:spcPct val="0"/>
              </a:spcBef>
              <a:buNone/>
              <a:defRPr/>
            </a:pPr>
            <a:endParaRPr lang="en-GB" sz="1804">
              <a:solidFill>
                <a:srgbClr val="DDDDDD"/>
              </a:solidFill>
            </a:endParaRPr>
          </a:p>
        </p:txBody>
      </p:sp>
      <p:sp>
        <p:nvSpPr>
          <p:cNvPr id="25" name="Freeform 24"/>
          <p:cNvSpPr/>
          <p:nvPr/>
        </p:nvSpPr>
        <p:spPr>
          <a:xfrm>
            <a:off x="3052925" y="3344274"/>
            <a:ext cx="1652875" cy="275548"/>
          </a:xfrm>
          <a:custGeom>
            <a:avLst/>
            <a:gdLst>
              <a:gd name="connsiteX0" fmla="*/ 0 w 1509712"/>
              <a:gd name="connsiteY0" fmla="*/ 0 h 909637"/>
              <a:gd name="connsiteX1" fmla="*/ 609600 w 1509712"/>
              <a:gd name="connsiteY1" fmla="*/ 0 h 909637"/>
              <a:gd name="connsiteX2" fmla="*/ 1509712 w 1509712"/>
              <a:gd name="connsiteY2" fmla="*/ 909637 h 909637"/>
            </a:gdLst>
            <a:ahLst/>
            <a:cxnLst>
              <a:cxn ang="0">
                <a:pos x="connsiteX0" y="connsiteY0"/>
              </a:cxn>
              <a:cxn ang="0">
                <a:pos x="connsiteX1" y="connsiteY1"/>
              </a:cxn>
              <a:cxn ang="0">
                <a:pos x="connsiteX2" y="connsiteY2"/>
              </a:cxn>
            </a:cxnLst>
            <a:rect l="l" t="t" r="r" b="b"/>
            <a:pathLst>
              <a:path w="1509712" h="909637">
                <a:moveTo>
                  <a:pt x="0" y="0"/>
                </a:moveTo>
                <a:lnTo>
                  <a:pt x="609600" y="0"/>
                </a:lnTo>
                <a:lnTo>
                  <a:pt x="1509712" y="909637"/>
                </a:lnTo>
              </a:path>
            </a:pathLst>
          </a:custGeom>
          <a:noFill/>
          <a:ln w="9525">
            <a:solidFill>
              <a:srgbClr val="0000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indent="0" algn="ctr" defTabSz="931777">
              <a:spcBef>
                <a:spcPct val="0"/>
              </a:spcBef>
              <a:buNone/>
              <a:defRPr/>
            </a:pPr>
            <a:endParaRPr lang="en-GB" sz="1804">
              <a:solidFill>
                <a:srgbClr val="DDDDDD"/>
              </a:solidFill>
            </a:endParaRPr>
          </a:p>
        </p:txBody>
      </p:sp>
      <p:sp>
        <p:nvSpPr>
          <p:cNvPr id="26" name="Freeform 25"/>
          <p:cNvSpPr/>
          <p:nvPr/>
        </p:nvSpPr>
        <p:spPr>
          <a:xfrm flipV="1">
            <a:off x="3052925" y="3710511"/>
            <a:ext cx="1652875" cy="275548"/>
          </a:xfrm>
          <a:custGeom>
            <a:avLst/>
            <a:gdLst>
              <a:gd name="connsiteX0" fmla="*/ 0 w 1509712"/>
              <a:gd name="connsiteY0" fmla="*/ 0 h 909637"/>
              <a:gd name="connsiteX1" fmla="*/ 609600 w 1509712"/>
              <a:gd name="connsiteY1" fmla="*/ 0 h 909637"/>
              <a:gd name="connsiteX2" fmla="*/ 1509712 w 1509712"/>
              <a:gd name="connsiteY2" fmla="*/ 909637 h 909637"/>
            </a:gdLst>
            <a:ahLst/>
            <a:cxnLst>
              <a:cxn ang="0">
                <a:pos x="connsiteX0" y="connsiteY0"/>
              </a:cxn>
              <a:cxn ang="0">
                <a:pos x="connsiteX1" y="connsiteY1"/>
              </a:cxn>
              <a:cxn ang="0">
                <a:pos x="connsiteX2" y="connsiteY2"/>
              </a:cxn>
            </a:cxnLst>
            <a:rect l="l" t="t" r="r" b="b"/>
            <a:pathLst>
              <a:path w="1509712" h="909637">
                <a:moveTo>
                  <a:pt x="0" y="0"/>
                </a:moveTo>
                <a:lnTo>
                  <a:pt x="609600" y="0"/>
                </a:lnTo>
                <a:lnTo>
                  <a:pt x="1509712" y="909637"/>
                </a:lnTo>
              </a:path>
            </a:pathLst>
          </a:custGeom>
          <a:noFill/>
          <a:ln w="9525">
            <a:solidFill>
              <a:srgbClr val="0000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indent="0" algn="ctr" defTabSz="931777">
              <a:spcBef>
                <a:spcPct val="0"/>
              </a:spcBef>
              <a:buNone/>
              <a:defRPr/>
            </a:pPr>
            <a:endParaRPr lang="en-GB" sz="1804">
              <a:solidFill>
                <a:srgbClr val="DDDDDD"/>
              </a:solidFill>
            </a:endParaRPr>
          </a:p>
        </p:txBody>
      </p:sp>
      <p:sp>
        <p:nvSpPr>
          <p:cNvPr id="27" name="Freeform 26"/>
          <p:cNvSpPr/>
          <p:nvPr/>
        </p:nvSpPr>
        <p:spPr>
          <a:xfrm flipV="1">
            <a:off x="3052925" y="3830134"/>
            <a:ext cx="1652875" cy="819998"/>
          </a:xfrm>
          <a:custGeom>
            <a:avLst/>
            <a:gdLst>
              <a:gd name="connsiteX0" fmla="*/ 0 w 1509712"/>
              <a:gd name="connsiteY0" fmla="*/ 0 h 909637"/>
              <a:gd name="connsiteX1" fmla="*/ 609600 w 1509712"/>
              <a:gd name="connsiteY1" fmla="*/ 0 h 909637"/>
              <a:gd name="connsiteX2" fmla="*/ 1509712 w 1509712"/>
              <a:gd name="connsiteY2" fmla="*/ 909637 h 909637"/>
            </a:gdLst>
            <a:ahLst/>
            <a:cxnLst>
              <a:cxn ang="0">
                <a:pos x="connsiteX0" y="connsiteY0"/>
              </a:cxn>
              <a:cxn ang="0">
                <a:pos x="connsiteX1" y="connsiteY1"/>
              </a:cxn>
              <a:cxn ang="0">
                <a:pos x="connsiteX2" y="connsiteY2"/>
              </a:cxn>
            </a:cxnLst>
            <a:rect l="l" t="t" r="r" b="b"/>
            <a:pathLst>
              <a:path w="1509712" h="909637">
                <a:moveTo>
                  <a:pt x="0" y="0"/>
                </a:moveTo>
                <a:lnTo>
                  <a:pt x="609600" y="0"/>
                </a:lnTo>
                <a:lnTo>
                  <a:pt x="1509712" y="909637"/>
                </a:lnTo>
              </a:path>
            </a:pathLst>
          </a:custGeom>
          <a:noFill/>
          <a:ln w="9525">
            <a:solidFill>
              <a:srgbClr val="507867"/>
            </a:solidFill>
            <a:prstDash val="sysDot"/>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indent="0" algn="ctr" defTabSz="931777">
              <a:spcBef>
                <a:spcPct val="0"/>
              </a:spcBef>
              <a:buNone/>
              <a:defRPr/>
            </a:pPr>
            <a:endParaRPr lang="en-GB" sz="1804">
              <a:solidFill>
                <a:srgbClr val="DDDDDD"/>
              </a:solidFill>
            </a:endParaRPr>
          </a:p>
        </p:txBody>
      </p:sp>
      <p:cxnSp>
        <p:nvCxnSpPr>
          <p:cNvPr id="28" name="Straight Arrow Connector 27"/>
          <p:cNvCxnSpPr/>
          <p:nvPr/>
        </p:nvCxnSpPr>
        <p:spPr>
          <a:xfrm flipH="1" flipV="1">
            <a:off x="6200462" y="2136322"/>
            <a:ext cx="0" cy="718894"/>
          </a:xfrm>
          <a:prstGeom prst="straightConnector1">
            <a:avLst/>
          </a:prstGeom>
          <a:noFill/>
          <a:ln w="9525">
            <a:solidFill>
              <a:schemeClr val="tx1">
                <a:lumMod val="65000"/>
                <a:lumOff val="3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p:nvPr/>
        </p:nvCxnSpPr>
        <p:spPr>
          <a:xfrm flipH="1">
            <a:off x="5981646" y="2136322"/>
            <a:ext cx="0" cy="718894"/>
          </a:xfrm>
          <a:prstGeom prst="straightConnector1">
            <a:avLst/>
          </a:prstGeom>
          <a:noFill/>
          <a:ln w="9525">
            <a:solidFill>
              <a:schemeClr val="tx1">
                <a:lumMod val="65000"/>
                <a:lumOff val="3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p:cNvCxnSpPr/>
          <p:nvPr/>
        </p:nvCxnSpPr>
        <p:spPr>
          <a:xfrm flipH="1">
            <a:off x="4110480" y="4377684"/>
            <a:ext cx="1793958" cy="833600"/>
          </a:xfrm>
          <a:prstGeom prst="straightConnector1">
            <a:avLst/>
          </a:prstGeom>
          <a:noFill/>
          <a:ln w="9525">
            <a:solidFill>
              <a:schemeClr val="tx1">
                <a:lumMod val="65000"/>
                <a:lumOff val="3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Arrow Connector 30"/>
          <p:cNvCxnSpPr/>
          <p:nvPr/>
        </p:nvCxnSpPr>
        <p:spPr>
          <a:xfrm>
            <a:off x="6279106" y="4377684"/>
            <a:ext cx="1793958" cy="833600"/>
          </a:xfrm>
          <a:prstGeom prst="straightConnector1">
            <a:avLst/>
          </a:prstGeom>
          <a:noFill/>
          <a:ln w="9525">
            <a:solidFill>
              <a:schemeClr val="tx1">
                <a:lumMod val="65000"/>
                <a:lumOff val="3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Arrow Connector 31"/>
          <p:cNvCxnSpPr/>
          <p:nvPr/>
        </p:nvCxnSpPr>
        <p:spPr>
          <a:xfrm flipH="1">
            <a:off x="6085979" y="4397688"/>
            <a:ext cx="0" cy="813596"/>
          </a:xfrm>
          <a:prstGeom prst="straightConnector1">
            <a:avLst/>
          </a:prstGeom>
          <a:noFill/>
          <a:ln w="9525">
            <a:solidFill>
              <a:schemeClr val="tx1">
                <a:lumMod val="65000"/>
                <a:lumOff val="35000"/>
              </a:schemeClr>
            </a:solidFill>
            <a:tailEnd type="triangle" w="med" len="lg"/>
          </a:ln>
        </p:spPr>
        <p:style>
          <a:lnRef idx="2">
            <a:schemeClr val="accent1">
              <a:shade val="50000"/>
            </a:schemeClr>
          </a:lnRef>
          <a:fillRef idx="1">
            <a:schemeClr val="accent1"/>
          </a:fillRef>
          <a:effectRef idx="0">
            <a:schemeClr val="accent1"/>
          </a:effectRef>
          <a:fontRef idx="minor">
            <a:schemeClr val="lt1"/>
          </a:fontRef>
        </p:style>
      </p:cxnSp>
    </p:spTree>
    <p:custDataLst>
      <p:tags r:id="rId1"/>
    </p:custDataLst>
    <p:extLst>
      <p:ext uri="{BB962C8B-B14F-4D97-AF65-F5344CB8AC3E}">
        <p14:creationId xmlns:p14="http://schemas.microsoft.com/office/powerpoint/2010/main" val="3646588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btfpColumnIndicatorGroup2">
            <a:extLst>
              <a:ext uri="{FF2B5EF4-FFF2-40B4-BE49-F238E27FC236}">
                <a16:creationId xmlns:a16="http://schemas.microsoft.com/office/drawing/2014/main" id="{73AE6271-9A49-42AE-977F-4D1DC66550B4}"/>
              </a:ext>
            </a:extLst>
          </p:cNvPr>
          <p:cNvGrpSpPr/>
          <p:nvPr/>
        </p:nvGrpSpPr>
        <p:grpSpPr>
          <a:xfrm>
            <a:off x="0" y="6926580"/>
            <a:ext cx="12192000" cy="137160"/>
            <a:chOff x="0" y="6926580"/>
            <a:chExt cx="12192000" cy="137160"/>
          </a:xfrm>
        </p:grpSpPr>
        <p:sp>
          <p:nvSpPr>
            <p:cNvPr id="22" name="btfpColumnGapBlocker708587">
              <a:extLst>
                <a:ext uri="{FF2B5EF4-FFF2-40B4-BE49-F238E27FC236}">
                  <a16:creationId xmlns:a16="http://schemas.microsoft.com/office/drawing/2014/main" id="{145DD986-420A-446D-A65F-3AB3906DD89A}"/>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20" name="btfpColumnGapBlocker447979">
              <a:extLst>
                <a:ext uri="{FF2B5EF4-FFF2-40B4-BE49-F238E27FC236}">
                  <a16:creationId xmlns:a16="http://schemas.microsoft.com/office/drawing/2014/main" id="{A9325301-591B-42BB-9BC2-E5FC5262D202}"/>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7" name="btfpColumnIndicator669531">
              <a:extLst>
                <a:ext uri="{FF2B5EF4-FFF2-40B4-BE49-F238E27FC236}">
                  <a16:creationId xmlns:a16="http://schemas.microsoft.com/office/drawing/2014/main" id="{C5604255-E0C3-47BB-AAC7-4FA5EC78084C}"/>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5" name="btfpColumnIndicator540713">
              <a:extLst>
                <a:ext uri="{FF2B5EF4-FFF2-40B4-BE49-F238E27FC236}">
                  <a16:creationId xmlns:a16="http://schemas.microsoft.com/office/drawing/2014/main" id="{8F299E49-EBDE-4603-84EA-2C5AE9138B4F}"/>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3" name="btfpColumnIndicatorGroup1">
            <a:extLst>
              <a:ext uri="{FF2B5EF4-FFF2-40B4-BE49-F238E27FC236}">
                <a16:creationId xmlns:a16="http://schemas.microsoft.com/office/drawing/2014/main" id="{D574A0C0-6BE4-493A-BBDD-5E278F9E5EA3}"/>
              </a:ext>
            </a:extLst>
          </p:cNvPr>
          <p:cNvGrpSpPr/>
          <p:nvPr/>
        </p:nvGrpSpPr>
        <p:grpSpPr>
          <a:xfrm>
            <a:off x="0" y="-205740"/>
            <a:ext cx="12192000" cy="137160"/>
            <a:chOff x="0" y="-205740"/>
            <a:chExt cx="12192000" cy="137160"/>
          </a:xfrm>
        </p:grpSpPr>
        <p:sp>
          <p:nvSpPr>
            <p:cNvPr id="21" name="btfpColumnGapBlocker130305">
              <a:extLst>
                <a:ext uri="{FF2B5EF4-FFF2-40B4-BE49-F238E27FC236}">
                  <a16:creationId xmlns:a16="http://schemas.microsoft.com/office/drawing/2014/main" id="{76F73C3B-74C8-4C41-90FE-967F6976CD72}"/>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8" name="btfpColumnGapBlocker667074">
              <a:extLst>
                <a:ext uri="{FF2B5EF4-FFF2-40B4-BE49-F238E27FC236}">
                  <a16:creationId xmlns:a16="http://schemas.microsoft.com/office/drawing/2014/main" id="{C3FBA0B2-A28E-4D3C-A883-984FB31EF959}"/>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6" name="btfpColumnIndicator924674">
              <a:extLst>
                <a:ext uri="{FF2B5EF4-FFF2-40B4-BE49-F238E27FC236}">
                  <a16:creationId xmlns:a16="http://schemas.microsoft.com/office/drawing/2014/main" id="{74AF84FD-98DE-403A-9A57-0022F7380630}"/>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4" name="btfpColumnIndicator388955">
              <a:extLst>
                <a:ext uri="{FF2B5EF4-FFF2-40B4-BE49-F238E27FC236}">
                  <a16:creationId xmlns:a16="http://schemas.microsoft.com/office/drawing/2014/main" id="{FAA2CDE7-9ED0-462E-BF76-705B54D550CD}"/>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btfpLayoutConfig" hidden="1"/>
          <p:cNvSpPr txBox="1"/>
          <p:nvPr/>
        </p:nvSpPr>
        <p:spPr bwMode="gray">
          <a:xfrm>
            <a:off x="12700" y="12700"/>
            <a:ext cx="726728"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overall_0_132126853289020128 columns_1_132126852587738120 8_1_132126853090050296 11_1_132126853230180313 </a:t>
            </a:r>
          </a:p>
        </p:txBody>
      </p:sp>
      <p:pic>
        <p:nvPicPr>
          <p:cNvPr id="3" name="Picture 2"/>
          <p:cNvPicPr>
            <a:picLocks noChangeAspect="1"/>
          </p:cNvPicPr>
          <p:nvPr>
            <p:custDataLst>
              <p:tags r:id="rId2"/>
            </p:custDataLst>
          </p:nvPr>
        </p:nvPicPr>
        <p:blipFill>
          <a:blip r:embed="rId6">
            <a:extLst>
              <a:ext uri="{28A0092B-C50C-407E-A947-70E740481C1C}">
                <a14:useLocalDpi xmlns:a14="http://schemas.microsoft.com/office/drawing/2010/main" val="0"/>
              </a:ext>
            </a:extLst>
          </a:blip>
          <a:srcRect l="34538"/>
          <a:stretch>
            <a:fillRect/>
          </a:stretch>
        </p:blipFill>
        <p:spPr>
          <a:xfrm>
            <a:off x="5923280" y="0"/>
            <a:ext cx="6736080" cy="6858000"/>
          </a:xfrm>
          <a:prstGeom prst="rect">
            <a:avLst/>
          </a:prstGeom>
        </p:spPr>
      </p:pic>
      <p:grpSp>
        <p:nvGrpSpPr>
          <p:cNvPr id="5" name="Group 4"/>
          <p:cNvGrpSpPr/>
          <p:nvPr/>
        </p:nvGrpSpPr>
        <p:grpSpPr>
          <a:xfrm>
            <a:off x="5486400" y="0"/>
            <a:ext cx="2609849" cy="6858000"/>
            <a:chOff x="5486400" y="-31750"/>
            <a:chExt cx="2609849" cy="6915150"/>
          </a:xfrm>
        </p:grpSpPr>
        <p:sp>
          <p:nvSpPr>
            <p:cNvPr id="6" name="Freeform 5"/>
            <p:cNvSpPr/>
            <p:nvPr/>
          </p:nvSpPr>
          <p:spPr bwMode="gray">
            <a:xfrm>
              <a:off x="5486400" y="-31750"/>
              <a:ext cx="2343150" cy="6877050"/>
            </a:xfrm>
            <a:custGeom>
              <a:avLst/>
              <a:gdLst>
                <a:gd name="connsiteX0" fmla="*/ 762000 w 2343150"/>
                <a:gd name="connsiteY0" fmla="*/ 7200900 h 7239000"/>
                <a:gd name="connsiteX1" fmla="*/ 2343150 w 2343150"/>
                <a:gd name="connsiteY1" fmla="*/ 0 h 7239000"/>
                <a:gd name="connsiteX2" fmla="*/ 0 w 2343150"/>
                <a:gd name="connsiteY2" fmla="*/ 0 h 7239000"/>
                <a:gd name="connsiteX3" fmla="*/ 0 w 2343150"/>
                <a:gd name="connsiteY3" fmla="*/ 7200900 h 7239000"/>
                <a:gd name="connsiteX4" fmla="*/ 800100 w 2343150"/>
                <a:gd name="connsiteY4" fmla="*/ 7239000 h 7239000"/>
                <a:gd name="connsiteX5" fmla="*/ 762000 w 2343150"/>
                <a:gd name="connsiteY5" fmla="*/ 7200900 h 723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150" h="7239000">
                  <a:moveTo>
                    <a:pt x="762000" y="7200900"/>
                  </a:moveTo>
                  <a:lnTo>
                    <a:pt x="2343150" y="0"/>
                  </a:lnTo>
                  <a:lnTo>
                    <a:pt x="0" y="0"/>
                  </a:lnTo>
                  <a:lnTo>
                    <a:pt x="0" y="7200900"/>
                  </a:lnTo>
                  <a:lnTo>
                    <a:pt x="800100" y="7239000"/>
                  </a:lnTo>
                  <a:lnTo>
                    <a:pt x="762000" y="720090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7" name="Parallelogram 6"/>
            <p:cNvSpPr/>
            <p:nvPr/>
          </p:nvSpPr>
          <p:spPr bwMode="gray">
            <a:xfrm>
              <a:off x="5904770" y="-31750"/>
              <a:ext cx="2191479" cy="6915150"/>
            </a:xfrm>
            <a:prstGeom prst="parallelogram">
              <a:avLst>
                <a:gd name="adj" fmla="val 65856"/>
              </a:avLst>
            </a:prstGeom>
            <a:solidFill>
              <a:srgbClr val="CC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grpSp>
      <p:sp>
        <p:nvSpPr>
          <p:cNvPr id="4" name="Rectangle 3"/>
          <p:cNvSpPr/>
          <p:nvPr/>
        </p:nvSpPr>
        <p:spPr>
          <a:xfrm>
            <a:off x="679563" y="1316324"/>
            <a:ext cx="5812677" cy="1661993"/>
          </a:xfrm>
          <a:prstGeom prst="rect">
            <a:avLst/>
          </a:prstGeom>
        </p:spPr>
        <p:txBody>
          <a:bodyPr wrap="square" lIns="0" tIns="0" rIns="0" bIns="0">
            <a:spAutoFit/>
          </a:bodyPr>
          <a:lstStyle/>
          <a:p>
            <a:pPr marL="0" lvl="1" indent="0">
              <a:buNone/>
            </a:pPr>
            <a:r>
              <a:rPr lang="en-US" sz="3600"/>
              <a:t>What is your experience with winning factors and warning beacons?</a:t>
            </a:r>
          </a:p>
        </p:txBody>
      </p:sp>
      <p:grpSp>
        <p:nvGrpSpPr>
          <p:cNvPr id="11" name="btfpIcon895038"/>
          <p:cNvGrpSpPr/>
          <p:nvPr>
            <p:custDataLst>
              <p:tags r:id="rId3"/>
            </p:custDataLst>
          </p:nvPr>
        </p:nvGrpSpPr>
        <p:grpSpPr>
          <a:xfrm>
            <a:off x="3781502" y="3303794"/>
            <a:ext cx="1081088" cy="1081088"/>
            <a:chOff x="-843891" y="8300583"/>
            <a:chExt cx="1081088" cy="1081088"/>
          </a:xfrm>
        </p:grpSpPr>
        <p:sp>
          <p:nvSpPr>
            <p:cNvPr id="12" name="btfpIconCircle895038"/>
            <p:cNvSpPr>
              <a:spLocks noChangeArrowheads="1"/>
            </p:cNvSpPr>
            <p:nvPr/>
          </p:nvSpPr>
          <p:spPr>
            <a:xfrm>
              <a:off x="-843891" y="8300583"/>
              <a:ext cx="1081088" cy="1081088"/>
            </a:xfrm>
            <a:prstGeom prst="ellipse">
              <a:avLst/>
            </a:prstGeom>
            <a:solidFill>
              <a:srgbClr val="CC0000"/>
            </a:solidFill>
            <a:ln>
              <a:noFill/>
            </a:ln>
            <a:effectLst/>
          </p:spPr>
          <p:txBody>
            <a:bodyPr vert="horz" wrap="square" lIns="91440" tIns="45720" rIns="91440" bIns="45720" anchor="t" anchorCtr="0" compatLnSpc="1">
              <a:prstTxWarp prst="textNoShape">
                <a:avLst/>
              </a:prstTxWarp>
            </a:bodyPr>
            <a:lstStyle/>
            <a:p>
              <a:pPr algn="ctr"/>
              <a:endParaRPr lang="en-US"/>
            </a:p>
          </p:txBody>
        </p:sp>
        <p:pic>
          <p:nvPicPr>
            <p:cNvPr id="13" name="btfpIconLines895038"/>
            <p:cNvPicPr/>
            <p:nvPr/>
          </p:nvPicPr>
          <p:blipFill>
            <a:blip r:embed="rId7"/>
            <a:stretch>
              <a:fillRect/>
            </a:stretch>
          </p:blipFill>
          <p:spPr>
            <a:xfrm>
              <a:off x="-843891" y="8300583"/>
              <a:ext cx="1081088" cy="1081088"/>
            </a:xfrm>
            <a:prstGeom prst="rect">
              <a:avLst/>
            </a:prstGeom>
          </p:spPr>
        </p:pic>
      </p:grpSp>
      <p:grpSp>
        <p:nvGrpSpPr>
          <p:cNvPr id="8" name="btfpIcon764514"/>
          <p:cNvGrpSpPr/>
          <p:nvPr>
            <p:custDataLst>
              <p:tags r:id="rId4"/>
            </p:custDataLst>
          </p:nvPr>
        </p:nvGrpSpPr>
        <p:grpSpPr>
          <a:xfrm>
            <a:off x="1691099" y="3303794"/>
            <a:ext cx="1081088" cy="1081088"/>
            <a:chOff x="9988594" y="3978276"/>
            <a:chExt cx="1081088" cy="1081088"/>
          </a:xfrm>
        </p:grpSpPr>
        <p:sp>
          <p:nvSpPr>
            <p:cNvPr id="9" name="btfpIconCircle764514"/>
            <p:cNvSpPr/>
            <p:nvPr/>
          </p:nvSpPr>
          <p:spPr bwMode="gray">
            <a:xfrm>
              <a:off x="9988594" y="3978276"/>
              <a:ext cx="1081088" cy="1081088"/>
            </a:xfrm>
            <a:prstGeom prst="ellipse">
              <a:avLst/>
            </a:prstGeom>
            <a:solidFill>
              <a:srgbClr val="CC0000"/>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pic>
          <p:nvPicPr>
            <p:cNvPr id="10" name="btfpIconLines764514"/>
            <p:cNvPicPr/>
            <p:nvPr/>
          </p:nvPicPr>
          <p:blipFill>
            <a:blip r:embed="rId8"/>
            <a:stretch>
              <a:fillRect/>
            </a:stretch>
          </p:blipFill>
          <p:spPr>
            <a:xfrm>
              <a:off x="9988594" y="3978276"/>
              <a:ext cx="1081088" cy="1081088"/>
            </a:xfrm>
            <a:prstGeom prst="rect">
              <a:avLst/>
            </a:prstGeom>
          </p:spPr>
        </p:pic>
      </p:grpSp>
      <p:sp>
        <p:nvSpPr>
          <p:cNvPr id="19" name="Rectangle 18"/>
          <p:cNvSpPr/>
          <p:nvPr/>
        </p:nvSpPr>
        <p:spPr bwMode="gray">
          <a:xfrm>
            <a:off x="12857316" y="12700"/>
            <a:ext cx="2331884" cy="1451428"/>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nSpc>
                <a:spcPts val="1200"/>
              </a:lnSpc>
              <a:spcBef>
                <a:spcPct val="0"/>
              </a:spcBef>
              <a:buNone/>
            </a:pPr>
            <a:r>
              <a:rPr lang="en-US" sz="1200">
                <a:solidFill>
                  <a:srgbClr val="5C5C5C"/>
                </a:solidFill>
              </a:rPr>
              <a:t>Gather insights from participants either through: </a:t>
            </a:r>
          </a:p>
          <a:p>
            <a:pPr>
              <a:lnSpc>
                <a:spcPts val="1200"/>
              </a:lnSpc>
              <a:spcBef>
                <a:spcPct val="0"/>
              </a:spcBef>
              <a:buFontTx/>
              <a:buChar char="-"/>
            </a:pPr>
            <a:r>
              <a:rPr lang="en-US" sz="1200" b="1">
                <a:solidFill>
                  <a:srgbClr val="5C5C5C"/>
                </a:solidFill>
              </a:rPr>
              <a:t>Speak Up </a:t>
            </a:r>
            <a:r>
              <a:rPr lang="en-US" sz="1200">
                <a:solidFill>
                  <a:srgbClr val="5C5C5C"/>
                </a:solidFill>
              </a:rPr>
              <a:t>in Call</a:t>
            </a:r>
            <a:endParaRPr lang="en-US" sz="1200">
              <a:solidFill>
                <a:schemeClr val="tx1">
                  <a:lumMod val="65000"/>
                  <a:lumOff val="35000"/>
                </a:schemeClr>
              </a:solidFill>
            </a:endParaRPr>
          </a:p>
          <a:p>
            <a:pPr>
              <a:lnSpc>
                <a:spcPts val="1200"/>
              </a:lnSpc>
              <a:spcBef>
                <a:spcPct val="0"/>
              </a:spcBef>
              <a:buFontTx/>
              <a:buChar char="-"/>
            </a:pPr>
            <a:r>
              <a:rPr lang="en-US" sz="1200">
                <a:solidFill>
                  <a:srgbClr val="5C5C5C"/>
                </a:solidFill>
              </a:rPr>
              <a:t>WebEx </a:t>
            </a:r>
            <a:r>
              <a:rPr lang="en-US" sz="1200" b="1">
                <a:solidFill>
                  <a:srgbClr val="5C5C5C"/>
                </a:solidFill>
              </a:rPr>
              <a:t>Chat</a:t>
            </a:r>
          </a:p>
        </p:txBody>
      </p:sp>
    </p:spTree>
    <p:custDataLst>
      <p:tags r:id="rId1"/>
    </p:custDataLst>
    <p:extLst>
      <p:ext uri="{BB962C8B-B14F-4D97-AF65-F5344CB8AC3E}">
        <p14:creationId xmlns:p14="http://schemas.microsoft.com/office/powerpoint/2010/main" val="2588953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btfpColumnIndicatorGroup2">
            <a:extLst>
              <a:ext uri="{FF2B5EF4-FFF2-40B4-BE49-F238E27FC236}">
                <a16:creationId xmlns:a16="http://schemas.microsoft.com/office/drawing/2014/main" id="{DEBF5DD4-8EAA-459F-B65D-9FCB3B1E278C}"/>
              </a:ext>
            </a:extLst>
          </p:cNvPr>
          <p:cNvGrpSpPr/>
          <p:nvPr/>
        </p:nvGrpSpPr>
        <p:grpSpPr>
          <a:xfrm>
            <a:off x="0" y="6926580"/>
            <a:ext cx="12192000" cy="137160"/>
            <a:chOff x="0" y="6926580"/>
            <a:chExt cx="12192000" cy="137160"/>
          </a:xfrm>
        </p:grpSpPr>
        <p:sp>
          <p:nvSpPr>
            <p:cNvPr id="17" name="btfpColumnGapBlocker258784">
              <a:extLst>
                <a:ext uri="{FF2B5EF4-FFF2-40B4-BE49-F238E27FC236}">
                  <a16:creationId xmlns:a16="http://schemas.microsoft.com/office/drawing/2014/main" id="{73D8E548-CF00-4039-96A6-6CBC38DA56EC}"/>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5" name="btfpColumnGapBlocker427057">
              <a:extLst>
                <a:ext uri="{FF2B5EF4-FFF2-40B4-BE49-F238E27FC236}">
                  <a16:creationId xmlns:a16="http://schemas.microsoft.com/office/drawing/2014/main" id="{0BEA5975-E48C-4111-B045-FD0972145847}"/>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3" name="btfpColumnIndicator521649">
              <a:extLst>
                <a:ext uri="{FF2B5EF4-FFF2-40B4-BE49-F238E27FC236}">
                  <a16:creationId xmlns:a16="http://schemas.microsoft.com/office/drawing/2014/main" id="{D774ECC1-64F0-43A4-AC61-BA5D1C3FA3E5}"/>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 name="btfpColumnIndicator141309">
              <a:extLst>
                <a:ext uri="{FF2B5EF4-FFF2-40B4-BE49-F238E27FC236}">
                  <a16:creationId xmlns:a16="http://schemas.microsoft.com/office/drawing/2014/main" id="{FB53DFE2-E04A-476A-BA46-38364D1F8BFC}"/>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8" name="btfpColumnIndicatorGroup1">
            <a:extLst>
              <a:ext uri="{FF2B5EF4-FFF2-40B4-BE49-F238E27FC236}">
                <a16:creationId xmlns:a16="http://schemas.microsoft.com/office/drawing/2014/main" id="{7B53E795-4FE4-499A-BB78-6E45DF1CA4F3}"/>
              </a:ext>
            </a:extLst>
          </p:cNvPr>
          <p:cNvGrpSpPr/>
          <p:nvPr/>
        </p:nvGrpSpPr>
        <p:grpSpPr>
          <a:xfrm>
            <a:off x="0" y="-205740"/>
            <a:ext cx="12192000" cy="137160"/>
            <a:chOff x="0" y="-205740"/>
            <a:chExt cx="12192000" cy="137160"/>
          </a:xfrm>
        </p:grpSpPr>
        <p:sp>
          <p:nvSpPr>
            <p:cNvPr id="16" name="btfpColumnGapBlocker815138">
              <a:extLst>
                <a:ext uri="{FF2B5EF4-FFF2-40B4-BE49-F238E27FC236}">
                  <a16:creationId xmlns:a16="http://schemas.microsoft.com/office/drawing/2014/main" id="{3032EA4E-205A-4E0C-B463-713C5AEB2ECD}"/>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4" name="btfpColumnGapBlocker171680">
              <a:extLst>
                <a:ext uri="{FF2B5EF4-FFF2-40B4-BE49-F238E27FC236}">
                  <a16:creationId xmlns:a16="http://schemas.microsoft.com/office/drawing/2014/main" id="{1E99E92B-5854-4815-BBCE-38343484E659}"/>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2" name="btfpColumnIndicator307381">
              <a:extLst>
                <a:ext uri="{FF2B5EF4-FFF2-40B4-BE49-F238E27FC236}">
                  <a16:creationId xmlns:a16="http://schemas.microsoft.com/office/drawing/2014/main" id="{A9FFE519-5DC0-45C4-BE50-CF0A7DB14CA8}"/>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0" name="btfpColumnIndicator258945">
              <a:extLst>
                <a:ext uri="{FF2B5EF4-FFF2-40B4-BE49-F238E27FC236}">
                  <a16:creationId xmlns:a16="http://schemas.microsoft.com/office/drawing/2014/main" id="{E49FAEA1-43FC-456F-9856-825C06FFA1F7}"/>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72031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overall_1_131883899231059928 columns_1_131883899230989737 4_0_131883899230177237 9_0_131883899230859382 </a:t>
            </a:r>
          </a:p>
        </p:txBody>
      </p:sp>
      <p:sp>
        <p:nvSpPr>
          <p:cNvPr id="2" name="Title 1"/>
          <p:cNvSpPr>
            <a:spLocks noGrp="1"/>
          </p:cNvSpPr>
          <p:nvPr>
            <p:ph type="title"/>
          </p:nvPr>
        </p:nvSpPr>
        <p:spPr/>
        <p:txBody>
          <a:bodyPr wrap="square"/>
          <a:lstStyle/>
          <a:p>
            <a:r>
              <a:rPr lang="en-GB"/>
              <a:t>Key takeaways: Winning Factors and Warning Beacons</a:t>
            </a:r>
          </a:p>
        </p:txBody>
      </p:sp>
      <p:sp>
        <p:nvSpPr>
          <p:cNvPr id="4" name="btfpBulletedList446604"/>
          <p:cNvSpPr txBox="1"/>
          <p:nvPr>
            <p:custDataLst>
              <p:tags r:id="rId2"/>
            </p:custDataLst>
          </p:nvPr>
        </p:nvSpPr>
        <p:spPr bwMode="gray">
          <a:xfrm>
            <a:off x="330200" y="1270000"/>
            <a:ext cx="11531600" cy="3727550"/>
          </a:xfrm>
          <a:prstGeom prst="rect">
            <a:avLst/>
          </a:prstGeom>
          <a:noFill/>
        </p:spPr>
        <p:txBody>
          <a:bodyPr vert="horz" wrap="square" lIns="36000" tIns="36000" rIns="36000" bIns="36000" rtlCol="0">
            <a:spAutoFit/>
          </a:bodyPr>
          <a:lstStyle/>
          <a:p>
            <a:pPr>
              <a:spcBef>
                <a:spcPts val="1800"/>
              </a:spcBef>
            </a:pPr>
            <a:r>
              <a:rPr lang="en-GB" sz="2000">
                <a:solidFill>
                  <a:srgbClr val="000000"/>
                </a:solidFill>
              </a:rPr>
              <a:t>Winning Factors are highly correlated with investment success</a:t>
            </a:r>
          </a:p>
          <a:p>
            <a:pPr lvl="1">
              <a:spcBef>
                <a:spcPts val="900"/>
              </a:spcBef>
            </a:pPr>
            <a:r>
              <a:rPr lang="en-GB" sz="1800">
                <a:solidFill>
                  <a:srgbClr val="000000"/>
                </a:solidFill>
              </a:rPr>
              <a:t>More winning factors -&gt; more likely to be winning deal</a:t>
            </a:r>
          </a:p>
          <a:p>
            <a:pPr lvl="1">
              <a:spcBef>
                <a:spcPts val="900"/>
              </a:spcBef>
            </a:pPr>
            <a:r>
              <a:rPr lang="en-GB" sz="1800">
                <a:solidFill>
                  <a:srgbClr val="000000"/>
                </a:solidFill>
              </a:rPr>
              <a:t>We expect it remains true in today’s markets</a:t>
            </a:r>
          </a:p>
          <a:p>
            <a:pPr lvl="1">
              <a:spcBef>
                <a:spcPts val="900"/>
              </a:spcBef>
            </a:pPr>
            <a:r>
              <a:rPr lang="en-GB" sz="1800">
                <a:solidFill>
                  <a:srgbClr val="000000"/>
                </a:solidFill>
              </a:rPr>
              <a:t>Investments without winning factors -&gt; 50% capital impaired</a:t>
            </a:r>
          </a:p>
          <a:p>
            <a:pPr>
              <a:spcBef>
                <a:spcPts val="1800"/>
              </a:spcBef>
            </a:pPr>
            <a:endParaRPr lang="en-GB" sz="2000" b="1">
              <a:solidFill>
                <a:srgbClr val="000000"/>
              </a:solidFill>
            </a:endParaRPr>
          </a:p>
          <a:p>
            <a:pPr>
              <a:spcBef>
                <a:spcPts val="1800"/>
              </a:spcBef>
            </a:pPr>
            <a:r>
              <a:rPr lang="en-GB" sz="2000">
                <a:solidFill>
                  <a:srgbClr val="000000"/>
                </a:solidFill>
              </a:rPr>
              <a:t>Most deals have something that looks like a winning factor.  Some, however, turn out to be only “pyrite”.  Beware especially:</a:t>
            </a:r>
          </a:p>
          <a:p>
            <a:pPr lvl="1">
              <a:spcBef>
                <a:spcPts val="900"/>
              </a:spcBef>
            </a:pPr>
            <a:r>
              <a:rPr lang="en-GB" sz="1800">
                <a:solidFill>
                  <a:srgbClr val="000000"/>
                </a:solidFill>
              </a:rPr>
              <a:t>Unrealistic expectations of rapid future market growth</a:t>
            </a:r>
          </a:p>
          <a:p>
            <a:pPr lvl="1">
              <a:spcBef>
                <a:spcPts val="900"/>
              </a:spcBef>
            </a:pPr>
            <a:r>
              <a:rPr lang="en-GB" sz="1800">
                <a:solidFill>
                  <a:srgbClr val="000000"/>
                </a:solidFill>
              </a:rPr>
              <a:t>Unrealistic expectations of margin expansion under your ownership</a:t>
            </a:r>
          </a:p>
        </p:txBody>
      </p:sp>
      <p:grpSp>
        <p:nvGrpSpPr>
          <p:cNvPr id="9" name="btfpConclusionArrow820198"/>
          <p:cNvGrpSpPr/>
          <p:nvPr>
            <p:custDataLst>
              <p:tags r:id="rId3"/>
            </p:custDataLst>
          </p:nvPr>
        </p:nvGrpSpPr>
        <p:grpSpPr>
          <a:xfrm>
            <a:off x="334963" y="5467426"/>
            <a:ext cx="11553625" cy="1125221"/>
            <a:chOff x="-375922" y="1417425"/>
            <a:chExt cx="10441907" cy="1125221"/>
          </a:xfrm>
        </p:grpSpPr>
        <p:sp>
          <p:nvSpPr>
            <p:cNvPr id="5" name="btfpConclusionArrowText820198"/>
            <p:cNvSpPr txBox="1"/>
            <p:nvPr/>
          </p:nvSpPr>
          <p:spPr bwMode="gray">
            <a:xfrm>
              <a:off x="-375922" y="1777788"/>
              <a:ext cx="10441907" cy="764858"/>
            </a:xfrm>
            <a:prstGeom prst="rect">
              <a:avLst/>
            </a:prstGeom>
            <a:noFill/>
          </p:spPr>
          <p:txBody>
            <a:bodyPr vert="horz" wrap="square" lIns="36036" tIns="36036" rIns="36036" bIns="180181" rtlCol="0" anchor="ctr">
              <a:spAutoFit/>
            </a:bodyPr>
            <a:lstStyle/>
            <a:p>
              <a:pPr marL="0" indent="0" algn="ctr">
                <a:spcBef>
                  <a:spcPct val="0"/>
                </a:spcBef>
                <a:buNone/>
              </a:pPr>
              <a:r>
                <a:rPr lang="en-GB" sz="1800" b="1">
                  <a:solidFill>
                    <a:srgbClr val="CC0000"/>
                  </a:solidFill>
                </a:rPr>
                <a:t>Monday morning action: Let’s test the “Warning Beacons” and the “Winning Factors” in every </a:t>
              </a:r>
              <a:br>
                <a:rPr lang="en-GB" sz="1800" b="1">
                  <a:solidFill>
                    <a:srgbClr val="CC0000"/>
                  </a:solidFill>
                </a:rPr>
              </a:br>
              <a:r>
                <a:rPr lang="en-GB" sz="1800" b="1">
                  <a:solidFill>
                    <a:srgbClr val="CC0000"/>
                  </a:solidFill>
                </a:rPr>
                <a:t>due diligence at least internally, i.e. lets make them an integral part of our assessment</a:t>
              </a:r>
            </a:p>
          </p:txBody>
        </p:sp>
        <p:sp>
          <p:nvSpPr>
            <p:cNvPr id="6" name="btfpConclusionArrowPointer820198"/>
            <p:cNvSpPr/>
            <p:nvPr/>
          </p:nvSpPr>
          <p:spPr bwMode="gray">
            <a:xfrm>
              <a:off x="4439950" y="1417425"/>
              <a:ext cx="781650"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a:solidFill>
                  <a:schemeClr val="tx1"/>
                </a:solidFill>
              </a:endParaRPr>
            </a:p>
          </p:txBody>
        </p:sp>
        <p:cxnSp>
          <p:nvCxnSpPr>
            <p:cNvPr id="7" name="btfpConclusionArrowLineLeft820198"/>
            <p:cNvCxnSpPr/>
            <p:nvPr/>
          </p:nvCxnSpPr>
          <p:spPr bwMode="gray">
            <a:xfrm>
              <a:off x="-375921" y="1657787"/>
              <a:ext cx="4894037"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8" name="btfpConclusionArrowLineRight820198"/>
            <p:cNvCxnSpPr/>
            <p:nvPr/>
          </p:nvCxnSpPr>
          <p:spPr bwMode="gray">
            <a:xfrm>
              <a:off x="5171948" y="1657787"/>
              <a:ext cx="4894037"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977373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btfpColumnIndicatorGroup2">
            <a:extLst>
              <a:ext uri="{FF2B5EF4-FFF2-40B4-BE49-F238E27FC236}">
                <a16:creationId xmlns:a16="http://schemas.microsoft.com/office/drawing/2014/main" id="{A9D01000-4982-4532-9600-9F7BA85F8D59}"/>
              </a:ext>
            </a:extLst>
          </p:cNvPr>
          <p:cNvGrpSpPr/>
          <p:nvPr/>
        </p:nvGrpSpPr>
        <p:grpSpPr>
          <a:xfrm>
            <a:off x="0" y="6926580"/>
            <a:ext cx="12192000" cy="137160"/>
            <a:chOff x="0" y="6926580"/>
            <a:chExt cx="12192000" cy="137160"/>
          </a:xfrm>
        </p:grpSpPr>
        <p:sp>
          <p:nvSpPr>
            <p:cNvPr id="12" name="btfpColumnGapBlocker900860">
              <a:extLst>
                <a:ext uri="{FF2B5EF4-FFF2-40B4-BE49-F238E27FC236}">
                  <a16:creationId xmlns:a16="http://schemas.microsoft.com/office/drawing/2014/main" id="{105FC08F-7D99-4FAF-AFAE-8F2A5864F50E}"/>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778131">
              <a:extLst>
                <a:ext uri="{FF2B5EF4-FFF2-40B4-BE49-F238E27FC236}">
                  <a16:creationId xmlns:a16="http://schemas.microsoft.com/office/drawing/2014/main" id="{6EE9225B-1B39-42D3-BA72-5B7FE9658120}"/>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527902">
              <a:extLst>
                <a:ext uri="{FF2B5EF4-FFF2-40B4-BE49-F238E27FC236}">
                  <a16:creationId xmlns:a16="http://schemas.microsoft.com/office/drawing/2014/main" id="{6144EBCB-F48A-4E25-B7D6-C58EA840F815}"/>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357511">
              <a:extLst>
                <a:ext uri="{FF2B5EF4-FFF2-40B4-BE49-F238E27FC236}">
                  <a16:creationId xmlns:a16="http://schemas.microsoft.com/office/drawing/2014/main" id="{4E56DE5F-1986-4FAB-BAC1-401B673ED779}"/>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2" name="btfpColumnIndicatorGroup1">
            <a:extLst>
              <a:ext uri="{FF2B5EF4-FFF2-40B4-BE49-F238E27FC236}">
                <a16:creationId xmlns:a16="http://schemas.microsoft.com/office/drawing/2014/main" id="{6DE7C6F6-3CB7-42C2-AE45-34017F306E98}"/>
              </a:ext>
            </a:extLst>
          </p:cNvPr>
          <p:cNvGrpSpPr/>
          <p:nvPr/>
        </p:nvGrpSpPr>
        <p:grpSpPr>
          <a:xfrm>
            <a:off x="0" y="-205740"/>
            <a:ext cx="12192000" cy="137160"/>
            <a:chOff x="0" y="-205740"/>
            <a:chExt cx="12192000" cy="137160"/>
          </a:xfrm>
        </p:grpSpPr>
        <p:sp>
          <p:nvSpPr>
            <p:cNvPr id="11" name="btfpColumnGapBlocker990885">
              <a:extLst>
                <a:ext uri="{FF2B5EF4-FFF2-40B4-BE49-F238E27FC236}">
                  <a16:creationId xmlns:a16="http://schemas.microsoft.com/office/drawing/2014/main" id="{7F50546B-B73C-4E0F-8556-D295DC93A0B5}"/>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139704">
              <a:extLst>
                <a:ext uri="{FF2B5EF4-FFF2-40B4-BE49-F238E27FC236}">
                  <a16:creationId xmlns:a16="http://schemas.microsoft.com/office/drawing/2014/main" id="{57C79F88-B12F-4A9F-80F7-9EA203055277}"/>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630569">
              <a:extLst>
                <a:ext uri="{FF2B5EF4-FFF2-40B4-BE49-F238E27FC236}">
                  <a16:creationId xmlns:a16="http://schemas.microsoft.com/office/drawing/2014/main" id="{2B7DDCF8-454D-45AB-B950-2140C649E88E}"/>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804458">
              <a:extLst>
                <a:ext uri="{FF2B5EF4-FFF2-40B4-BE49-F238E27FC236}">
                  <a16:creationId xmlns:a16="http://schemas.microsoft.com/office/drawing/2014/main" id="{71D47B3D-B2FD-4B5D-B374-50227BE2E164}"/>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cxnSp>
        <p:nvCxnSpPr>
          <p:cNvPr id="4" name="AgendaLine"/>
          <p:cNvCxnSpPr/>
          <p:nvPr/>
        </p:nvCxnSpPr>
        <p:spPr bwMode="gray">
          <a:xfrm flipH="1">
            <a:off x="1616981" y="876300"/>
            <a:ext cx="0" cy="5689600"/>
          </a:xfrm>
          <a:prstGeom prst="line">
            <a:avLst/>
          </a:prstGeom>
          <a:ln w="19050"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0" name="btfpLayoutConfig" hidden="1"/>
          <p:cNvSpPr txBox="1"/>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overall_1_131804444577681266 columns_1_131804444577681266 </a:t>
            </a:r>
          </a:p>
        </p:txBody>
      </p:sp>
      <p:sp>
        <p:nvSpPr>
          <p:cNvPr id="2"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sp>
        <p:nvSpPr>
          <p:cNvPr id="13" name="AgendaTitle"/>
          <p:cNvSpPr txBox="1"/>
          <p:nvPr/>
        </p:nvSpPr>
        <p:spPr bwMode="gray">
          <a:xfrm>
            <a:off x="330200" y="952500"/>
            <a:ext cx="1102585" cy="235611"/>
          </a:xfrm>
          <a:prstGeom prst="rect">
            <a:avLst/>
          </a:prstGeom>
          <a:noFill/>
        </p:spPr>
        <p:txBody>
          <a:bodyPr vert="horz" wrap="none" lIns="18136" tIns="25226" rIns="72073" bIns="25226" rtlCol="0">
            <a:spAutoFit/>
          </a:bodyPr>
          <a:lstStyle/>
          <a:p>
            <a:pPr marL="0" indent="0">
              <a:buNone/>
            </a:pPr>
            <a:r>
              <a:rPr lang="en-GB" sz="1200" b="1" cap="all" spc="450"/>
              <a:t>Agenda</a:t>
            </a:r>
          </a:p>
        </p:txBody>
      </p:sp>
      <p:sp>
        <p:nvSpPr>
          <p:cNvPr id="14" name="AgendaEmphasisBar"/>
          <p:cNvSpPr/>
          <p:nvPr/>
        </p:nvSpPr>
        <p:spPr bwMode="gray">
          <a:xfrm>
            <a:off x="1616981" y="3363401"/>
            <a:ext cx="127000" cy="743179"/>
          </a:xfrm>
          <a:prstGeom prst="rect">
            <a:avLst/>
          </a:prstGeom>
          <a:solidFill>
            <a:srgbClr val="CC0000"/>
          </a:solidFill>
          <a:ln w="19050">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grpSp>
        <p:nvGrpSpPr>
          <p:cNvPr id="15" name="Agenda"/>
          <p:cNvGrpSpPr/>
          <p:nvPr/>
        </p:nvGrpSpPr>
        <p:grpSpPr>
          <a:xfrm>
            <a:off x="1970752" y="1270000"/>
            <a:ext cx="9891047" cy="5295900"/>
            <a:chOff x="1970752" y="1270000"/>
            <a:chExt cx="9891047" cy="5295900"/>
          </a:xfrm>
        </p:grpSpPr>
        <p:sp>
          <p:nvSpPr>
            <p:cNvPr id="16" name="AgendaTextBox"/>
            <p:cNvSpPr txBox="1"/>
            <p:nvPr/>
          </p:nvSpPr>
          <p:spPr bwMode="gray">
            <a:xfrm>
              <a:off x="2034252" y="1270000"/>
              <a:ext cx="9827547" cy="5295900"/>
            </a:xfrm>
            <a:prstGeom prst="rect">
              <a:avLst/>
            </a:prstGeom>
            <a:noFill/>
          </p:spPr>
          <p:txBody>
            <a:bodyPr vert="horz" wrap="square" lIns="36000" tIns="36000" rIns="36000" bIns="36000" rtlCol="0">
              <a:noAutofit/>
            </a:bodyPr>
            <a:lstStyle/>
            <a:p>
              <a:pPr marL="0" indent="0">
                <a:spcBef>
                  <a:spcPts val="3600"/>
                </a:spcBef>
                <a:buNone/>
              </a:pPr>
              <a:r>
                <a:rPr lang="en-GB" sz="2000" dirty="0"/>
                <a:t>The big picture</a:t>
              </a:r>
            </a:p>
            <a:p>
              <a:pPr marL="0" indent="0">
                <a:spcBef>
                  <a:spcPts val="3600"/>
                </a:spcBef>
                <a:buNone/>
              </a:pPr>
              <a:r>
                <a:rPr lang="en-GB" sz="2000" dirty="0"/>
                <a:t>Share best practices of an integrated due diligence approach</a:t>
              </a:r>
            </a:p>
            <a:p>
              <a:pPr marL="0" indent="0">
                <a:spcBef>
                  <a:spcPts val="3600"/>
                </a:spcBef>
                <a:buNone/>
              </a:pPr>
              <a:r>
                <a:rPr lang="en-GB" sz="2000" dirty="0"/>
                <a:t>Discuss insights on “deal success factors“</a:t>
              </a:r>
            </a:p>
            <a:p>
              <a:pPr marL="0" indent="0">
                <a:spcBef>
                  <a:spcPts val="3600"/>
                </a:spcBef>
                <a:buNone/>
              </a:pPr>
              <a:r>
                <a:rPr lang="en-GB" sz="2000" b="1" dirty="0">
                  <a:solidFill>
                    <a:srgbClr val="CC0000"/>
                  </a:solidFill>
                </a:rPr>
                <a:t>Share how to make “digital“ integral to any due diligence</a:t>
              </a:r>
            </a:p>
            <a:p>
              <a:pPr marL="0" indent="0">
                <a:spcBef>
                  <a:spcPts val="3600"/>
                </a:spcBef>
                <a:buNone/>
              </a:pPr>
              <a:r>
                <a:rPr lang="en-GB" sz="2000" dirty="0"/>
                <a:t>Tips and tricks for an (integrated) DD</a:t>
              </a:r>
            </a:p>
            <a:p>
              <a:pPr marL="0" indent="0">
                <a:spcBef>
                  <a:spcPts val="3600"/>
                </a:spcBef>
                <a:buNone/>
              </a:pPr>
              <a:r>
                <a:rPr lang="en-GB" altLang="ja-JP" sz="2000" dirty="0"/>
                <a:t>Professional Standards in PEG </a:t>
              </a:r>
            </a:p>
            <a:p>
              <a:pPr marL="0" indent="0">
                <a:spcBef>
                  <a:spcPts val="3600"/>
                </a:spcBef>
                <a:buNone/>
              </a:pPr>
              <a:endParaRPr lang="en-GB" sz="2000" dirty="0"/>
            </a:p>
          </p:txBody>
        </p:sp>
        <p:cxnSp>
          <p:nvCxnSpPr>
            <p:cNvPr id="17" name="AgendaSeparator1"/>
            <p:cNvCxnSpPr/>
            <p:nvPr/>
          </p:nvCxnSpPr>
          <p:spPr bwMode="gray">
            <a:xfrm>
              <a:off x="1970752" y="1839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8" name="AgendaSeparator2"/>
            <p:cNvCxnSpPr/>
            <p:nvPr/>
          </p:nvCxnSpPr>
          <p:spPr bwMode="gray">
            <a:xfrm>
              <a:off x="1970752" y="2601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9" name="AgendaSeparator3"/>
            <p:cNvCxnSpPr/>
            <p:nvPr/>
          </p:nvCxnSpPr>
          <p:spPr bwMode="gray">
            <a:xfrm>
              <a:off x="1970752" y="3363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0" name="AgendaSeparator4"/>
            <p:cNvCxnSpPr/>
            <p:nvPr/>
          </p:nvCxnSpPr>
          <p:spPr bwMode="gray">
            <a:xfrm>
              <a:off x="1970752" y="4125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grpSp>
      <p:cxnSp>
        <p:nvCxnSpPr>
          <p:cNvPr id="21" name="AgendaSeparator4">
            <a:extLst>
              <a:ext uri="{FF2B5EF4-FFF2-40B4-BE49-F238E27FC236}">
                <a16:creationId xmlns:a16="http://schemas.microsoft.com/office/drawing/2014/main" id="{6403292A-BA69-4686-9AA5-ACE17B1D129E}"/>
              </a:ext>
            </a:extLst>
          </p:cNvPr>
          <p:cNvCxnSpPr/>
          <p:nvPr/>
        </p:nvCxnSpPr>
        <p:spPr bwMode="gray">
          <a:xfrm>
            <a:off x="1970752" y="4947651"/>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32138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btfpColumnIndicatorGroup2">
            <a:extLst>
              <a:ext uri="{FF2B5EF4-FFF2-40B4-BE49-F238E27FC236}">
                <a16:creationId xmlns:a16="http://schemas.microsoft.com/office/drawing/2014/main" id="{D2F40A43-D5BD-49F3-B92F-48D4AA99EB27}"/>
              </a:ext>
            </a:extLst>
          </p:cNvPr>
          <p:cNvGrpSpPr/>
          <p:nvPr/>
        </p:nvGrpSpPr>
        <p:grpSpPr>
          <a:xfrm>
            <a:off x="0" y="6926580"/>
            <a:ext cx="12192000" cy="137160"/>
            <a:chOff x="0" y="6926580"/>
            <a:chExt cx="12192000" cy="137160"/>
          </a:xfrm>
        </p:grpSpPr>
        <p:sp>
          <p:nvSpPr>
            <p:cNvPr id="12" name="btfpColumnGapBlocker802688">
              <a:extLst>
                <a:ext uri="{FF2B5EF4-FFF2-40B4-BE49-F238E27FC236}">
                  <a16:creationId xmlns:a16="http://schemas.microsoft.com/office/drawing/2014/main" id="{F1CD8D55-C184-4125-8622-D7DA8FF99455}"/>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539480">
              <a:extLst>
                <a:ext uri="{FF2B5EF4-FFF2-40B4-BE49-F238E27FC236}">
                  <a16:creationId xmlns:a16="http://schemas.microsoft.com/office/drawing/2014/main" id="{6E199B32-1CF8-4012-95BF-BEE797A59DCE}"/>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996838">
              <a:extLst>
                <a:ext uri="{FF2B5EF4-FFF2-40B4-BE49-F238E27FC236}">
                  <a16:creationId xmlns:a16="http://schemas.microsoft.com/office/drawing/2014/main" id="{65E73BAF-4139-49CB-941C-5F7426A627FD}"/>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867935">
              <a:extLst>
                <a:ext uri="{FF2B5EF4-FFF2-40B4-BE49-F238E27FC236}">
                  <a16:creationId xmlns:a16="http://schemas.microsoft.com/office/drawing/2014/main" id="{8576B72C-B44A-4F32-8881-F26F0837B77C}"/>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3" name="btfpColumnIndicatorGroup1">
            <a:extLst>
              <a:ext uri="{FF2B5EF4-FFF2-40B4-BE49-F238E27FC236}">
                <a16:creationId xmlns:a16="http://schemas.microsoft.com/office/drawing/2014/main" id="{657A8C9B-4AA6-4899-8542-EFFB8019DA90}"/>
              </a:ext>
            </a:extLst>
          </p:cNvPr>
          <p:cNvGrpSpPr/>
          <p:nvPr/>
        </p:nvGrpSpPr>
        <p:grpSpPr>
          <a:xfrm>
            <a:off x="0" y="-205740"/>
            <a:ext cx="12192000" cy="137160"/>
            <a:chOff x="0" y="-205740"/>
            <a:chExt cx="12192000" cy="137160"/>
          </a:xfrm>
        </p:grpSpPr>
        <p:sp>
          <p:nvSpPr>
            <p:cNvPr id="11" name="btfpColumnGapBlocker248045">
              <a:extLst>
                <a:ext uri="{FF2B5EF4-FFF2-40B4-BE49-F238E27FC236}">
                  <a16:creationId xmlns:a16="http://schemas.microsoft.com/office/drawing/2014/main" id="{9FB2E5AB-91EF-4303-82AB-919AE55F1ABB}"/>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513541">
              <a:extLst>
                <a:ext uri="{FF2B5EF4-FFF2-40B4-BE49-F238E27FC236}">
                  <a16:creationId xmlns:a16="http://schemas.microsoft.com/office/drawing/2014/main" id="{71C8EB8D-7466-4C80-B2B9-384148A839B4}"/>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676106">
              <a:extLst>
                <a:ext uri="{FF2B5EF4-FFF2-40B4-BE49-F238E27FC236}">
                  <a16:creationId xmlns:a16="http://schemas.microsoft.com/office/drawing/2014/main" id="{DAEADD59-116C-4C40-8EF2-7A315195DF07}"/>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193936">
              <a:extLst>
                <a:ext uri="{FF2B5EF4-FFF2-40B4-BE49-F238E27FC236}">
                  <a16:creationId xmlns:a16="http://schemas.microsoft.com/office/drawing/2014/main" id="{9ADF7A9B-A733-463B-9CC0-01EFDD69C169}"/>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Key messages – Digital in DDs</a:t>
            </a:r>
          </a:p>
        </p:txBody>
      </p:sp>
      <p:sp>
        <p:nvSpPr>
          <p:cNvPr id="3" name="btfpLayoutConfig" hidden="1"/>
          <p:cNvSpPr txBox="1"/>
          <p:nvPr/>
        </p:nvSpPr>
        <p:spPr bwMode="gray">
          <a:xfrm>
            <a:off x="12700" y="12700"/>
            <a:ext cx="57604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overall_1_131865314068518451 columns_1_131865314068518451 4_1_131865963226728346 </a:t>
            </a:r>
          </a:p>
        </p:txBody>
      </p:sp>
      <p:sp>
        <p:nvSpPr>
          <p:cNvPr id="4" name="btfpBulletedList115446"/>
          <p:cNvSpPr txBox="1"/>
          <p:nvPr>
            <p:custDataLst>
              <p:tags r:id="rId2"/>
            </p:custDataLst>
          </p:nvPr>
        </p:nvSpPr>
        <p:spPr bwMode="gray">
          <a:xfrm>
            <a:off x="330200" y="1270000"/>
            <a:ext cx="11531600" cy="4673963"/>
          </a:xfrm>
          <a:prstGeom prst="rect">
            <a:avLst/>
          </a:prstGeom>
          <a:noFill/>
        </p:spPr>
        <p:txBody>
          <a:bodyPr vert="horz" wrap="square" lIns="36000" tIns="36000" rIns="36000" bIns="36000" rtlCol="0">
            <a:spAutoFit/>
          </a:bodyPr>
          <a:lstStyle/>
          <a:p>
            <a:pPr>
              <a:spcBef>
                <a:spcPts val="1800"/>
              </a:spcBef>
            </a:pPr>
            <a:r>
              <a:rPr lang="en-GB" sz="1800"/>
              <a:t>Digital is about applying the next generation of </a:t>
            </a:r>
            <a:r>
              <a:rPr lang="en-GB" sz="1800" b="1"/>
              <a:t>technology</a:t>
            </a:r>
            <a:r>
              <a:rPr lang="en-GB" sz="1800"/>
              <a:t> and </a:t>
            </a:r>
            <a:r>
              <a:rPr lang="en-GB" sz="1800" b="1"/>
              <a:t>innovation thinking,</a:t>
            </a:r>
            <a:r>
              <a:rPr lang="en-GB" sz="1800"/>
              <a:t> to today’s and tomorrow’s </a:t>
            </a:r>
            <a:r>
              <a:rPr lang="en-GB" sz="1800" b="1"/>
              <a:t>business problems,</a:t>
            </a:r>
            <a:r>
              <a:rPr lang="en-GB" sz="1800"/>
              <a:t> resulting in new levels of </a:t>
            </a:r>
            <a:r>
              <a:rPr lang="en-GB" sz="1800" b="1"/>
              <a:t>growth</a:t>
            </a:r>
            <a:r>
              <a:rPr lang="en-GB" sz="1800"/>
              <a:t>, </a:t>
            </a:r>
            <a:r>
              <a:rPr lang="en-GB" sz="1800" b="1"/>
              <a:t>customer value, efficiency and financial returns </a:t>
            </a:r>
          </a:p>
          <a:p>
            <a:pPr>
              <a:spcBef>
                <a:spcPts val="1800"/>
              </a:spcBef>
            </a:pPr>
            <a:r>
              <a:rPr lang="en-GB" sz="1800"/>
              <a:t>The best digital strategies are </a:t>
            </a:r>
            <a:r>
              <a:rPr lang="en-GB" sz="1800" b="1"/>
              <a:t>Today Forward and Future Back</a:t>
            </a:r>
          </a:p>
          <a:p>
            <a:pPr lvl="1">
              <a:spcBef>
                <a:spcPts val="900"/>
              </a:spcBef>
            </a:pPr>
            <a:r>
              <a:rPr lang="en-GB" sz="1600"/>
              <a:t>Today Forward - ‘Doers’ approach: “Let’s focus on practical use cases with ROI now.” </a:t>
            </a:r>
          </a:p>
          <a:p>
            <a:pPr lvl="1">
              <a:spcBef>
                <a:spcPts val="900"/>
              </a:spcBef>
            </a:pPr>
            <a:r>
              <a:rPr lang="en-GB" sz="1600"/>
              <a:t>Future Back - ‘Dreamers’ approach: “Disruption is coming, let’s invest over the horizon”</a:t>
            </a:r>
          </a:p>
          <a:p>
            <a:pPr>
              <a:spcBef>
                <a:spcPts val="1800"/>
              </a:spcBef>
            </a:pPr>
            <a:r>
              <a:rPr lang="en-GB" sz="1800"/>
              <a:t>Level of </a:t>
            </a:r>
            <a:r>
              <a:rPr lang="en-GB" sz="1800" b="1"/>
              <a:t>digital disruption varies across industries but cannot be dismissed in any</a:t>
            </a:r>
          </a:p>
          <a:p>
            <a:pPr>
              <a:spcBef>
                <a:spcPts val="1800"/>
              </a:spcBef>
            </a:pPr>
            <a:r>
              <a:rPr lang="en-GB" sz="1800" b="1"/>
              <a:t>Digital</a:t>
            </a:r>
            <a:r>
              <a:rPr lang="en-GB" sz="1800"/>
              <a:t> should be an </a:t>
            </a:r>
            <a:r>
              <a:rPr lang="en-GB" sz="1800" b="1"/>
              <a:t>integral element in sourcing and diligencing potential deals </a:t>
            </a:r>
            <a:r>
              <a:rPr lang="en-GB" sz="1800"/>
              <a:t>to uncover opportunities and threats at industry and company level; in addition, new tools help to get more comfort on critical elements of the investment thesis</a:t>
            </a:r>
          </a:p>
          <a:p>
            <a:pPr lvl="1">
              <a:spcBef>
                <a:spcPts val="900"/>
              </a:spcBef>
            </a:pPr>
            <a:r>
              <a:rPr lang="en-GB" sz="1600"/>
              <a:t>We have a systematic, proven way to explore the fundamental characteristics of an industry to </a:t>
            </a:r>
            <a:r>
              <a:rPr lang="en-GB" sz="1600" b="1"/>
              <a:t>understand disruption risk</a:t>
            </a:r>
            <a:endParaRPr lang="en-GB" sz="1600"/>
          </a:p>
          <a:p>
            <a:pPr lvl="1">
              <a:spcBef>
                <a:spcPts val="900"/>
              </a:spcBef>
            </a:pPr>
            <a:r>
              <a:rPr lang="en-GB" sz="1600"/>
              <a:t>We have a cutting edge </a:t>
            </a:r>
            <a:r>
              <a:rPr lang="en-GB" sz="1600" b="1"/>
              <a:t>set of state-of-the-art resources to support the rigorous testing of the investment thesis that provide differentiated insights</a:t>
            </a:r>
          </a:p>
        </p:txBody>
      </p:sp>
    </p:spTree>
    <p:custDataLst>
      <p:tags r:id="rId1"/>
    </p:custDataLst>
    <p:extLst>
      <p:ext uri="{BB962C8B-B14F-4D97-AF65-F5344CB8AC3E}">
        <p14:creationId xmlns:p14="http://schemas.microsoft.com/office/powerpoint/2010/main" val="3491675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btfpColumnIndicatorGroup2">
            <a:extLst>
              <a:ext uri="{FF2B5EF4-FFF2-40B4-BE49-F238E27FC236}">
                <a16:creationId xmlns:a16="http://schemas.microsoft.com/office/drawing/2014/main" id="{6C7589B2-AE13-4E14-981E-CE5BBAFCE438}"/>
              </a:ext>
            </a:extLst>
          </p:cNvPr>
          <p:cNvGrpSpPr/>
          <p:nvPr/>
        </p:nvGrpSpPr>
        <p:grpSpPr>
          <a:xfrm>
            <a:off x="0" y="6926580"/>
            <a:ext cx="12192000" cy="137160"/>
            <a:chOff x="0" y="6926580"/>
            <a:chExt cx="12192000" cy="137160"/>
          </a:xfrm>
        </p:grpSpPr>
        <p:sp>
          <p:nvSpPr>
            <p:cNvPr id="51" name="btfpColumnGapBlocker719463">
              <a:extLst>
                <a:ext uri="{FF2B5EF4-FFF2-40B4-BE49-F238E27FC236}">
                  <a16:creationId xmlns:a16="http://schemas.microsoft.com/office/drawing/2014/main" id="{F18021F3-4F51-4C8B-9AC0-9C07F67D7A08}"/>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46" name="btfpColumnGapBlocker133465">
              <a:extLst>
                <a:ext uri="{FF2B5EF4-FFF2-40B4-BE49-F238E27FC236}">
                  <a16:creationId xmlns:a16="http://schemas.microsoft.com/office/drawing/2014/main" id="{31428DF1-F1CC-4950-A44D-0BC2FF469787}"/>
                </a:ext>
              </a:extLst>
            </p:cNvPr>
            <p:cNvSpPr/>
            <p:nvPr/>
          </p:nvSpPr>
          <p:spPr bwMode="gray">
            <a:xfrm>
              <a:off x="9447371"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4" name="btfpColumnIndicator799138">
              <a:extLst>
                <a:ext uri="{FF2B5EF4-FFF2-40B4-BE49-F238E27FC236}">
                  <a16:creationId xmlns:a16="http://schemas.microsoft.com/office/drawing/2014/main" id="{6682AF4F-EEBE-4498-A28E-8877575DA952}"/>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2" name="btfpColumnIndicator123814">
              <a:extLst>
                <a:ext uri="{FF2B5EF4-FFF2-40B4-BE49-F238E27FC236}">
                  <a16:creationId xmlns:a16="http://schemas.microsoft.com/office/drawing/2014/main" id="{C822121B-D946-4B8F-9DA5-4CB087A59B5E}"/>
                </a:ext>
              </a:extLst>
            </p:cNvPr>
            <p:cNvCxnSpPr/>
            <p:nvPr/>
          </p:nvCxnSpPr>
          <p:spPr bwMode="gray">
            <a:xfrm flipV="1">
              <a:off x="998791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40" name="btfpColumnGapBlocker610823">
              <a:extLst>
                <a:ext uri="{FF2B5EF4-FFF2-40B4-BE49-F238E27FC236}">
                  <a16:creationId xmlns:a16="http://schemas.microsoft.com/office/drawing/2014/main" id="{2EAF17F1-1C92-4147-B6E2-66419B28C45D}"/>
                </a:ext>
              </a:extLst>
            </p:cNvPr>
            <p:cNvSpPr/>
            <p:nvPr/>
          </p:nvSpPr>
          <p:spPr bwMode="gray">
            <a:xfrm>
              <a:off x="7032943"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8" name="btfpColumnIndicator413794">
              <a:extLst>
                <a:ext uri="{FF2B5EF4-FFF2-40B4-BE49-F238E27FC236}">
                  <a16:creationId xmlns:a16="http://schemas.microsoft.com/office/drawing/2014/main" id="{A17F0706-19C7-43B8-BEEF-EB4CFD21E943}"/>
                </a:ext>
              </a:extLst>
            </p:cNvPr>
            <p:cNvCxnSpPr/>
            <p:nvPr/>
          </p:nvCxnSpPr>
          <p:spPr bwMode="gray">
            <a:xfrm flipV="1">
              <a:off x="9447371"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6" name="btfpColumnIndicator692911">
              <a:extLst>
                <a:ext uri="{FF2B5EF4-FFF2-40B4-BE49-F238E27FC236}">
                  <a16:creationId xmlns:a16="http://schemas.microsoft.com/office/drawing/2014/main" id="{1FDA2B13-AFB4-4681-83FC-65961F39FD26}"/>
                </a:ext>
              </a:extLst>
            </p:cNvPr>
            <p:cNvCxnSpPr/>
            <p:nvPr/>
          </p:nvCxnSpPr>
          <p:spPr bwMode="gray">
            <a:xfrm flipV="1">
              <a:off x="7573487"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4" name="btfpColumnGapBlocker411271">
              <a:extLst>
                <a:ext uri="{FF2B5EF4-FFF2-40B4-BE49-F238E27FC236}">
                  <a16:creationId xmlns:a16="http://schemas.microsoft.com/office/drawing/2014/main" id="{ED9BD54D-82A3-4A7A-86E8-0545CDE08F74}"/>
                </a:ext>
              </a:extLst>
            </p:cNvPr>
            <p:cNvSpPr/>
            <p:nvPr/>
          </p:nvSpPr>
          <p:spPr bwMode="gray">
            <a:xfrm>
              <a:off x="461851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2" name="btfpColumnIndicator393493">
              <a:extLst>
                <a:ext uri="{FF2B5EF4-FFF2-40B4-BE49-F238E27FC236}">
                  <a16:creationId xmlns:a16="http://schemas.microsoft.com/office/drawing/2014/main" id="{4F06DA22-9FFB-47C2-8E8E-B7024593B0E8}"/>
                </a:ext>
              </a:extLst>
            </p:cNvPr>
            <p:cNvCxnSpPr/>
            <p:nvPr/>
          </p:nvCxnSpPr>
          <p:spPr bwMode="gray">
            <a:xfrm flipV="1">
              <a:off x="7032943"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0" name="btfpColumnIndicator879203">
              <a:extLst>
                <a:ext uri="{FF2B5EF4-FFF2-40B4-BE49-F238E27FC236}">
                  <a16:creationId xmlns:a16="http://schemas.microsoft.com/office/drawing/2014/main" id="{70E886DA-86B7-4263-8C16-14D8F72D3CA0}"/>
                </a:ext>
              </a:extLst>
            </p:cNvPr>
            <p:cNvCxnSpPr/>
            <p:nvPr/>
          </p:nvCxnSpPr>
          <p:spPr bwMode="gray">
            <a:xfrm flipV="1">
              <a:off x="515905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8" name="btfpColumnGapBlocker150384">
              <a:extLst>
                <a:ext uri="{FF2B5EF4-FFF2-40B4-BE49-F238E27FC236}">
                  <a16:creationId xmlns:a16="http://schemas.microsoft.com/office/drawing/2014/main" id="{F0BE17CE-C18F-45F8-9A88-ABB24B09A98E}"/>
                </a:ext>
              </a:extLst>
            </p:cNvPr>
            <p:cNvSpPr/>
            <p:nvPr/>
          </p:nvSpPr>
          <p:spPr bwMode="gray">
            <a:xfrm>
              <a:off x="2204085"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6" name="btfpColumnIndicator871066">
              <a:extLst>
                <a:ext uri="{FF2B5EF4-FFF2-40B4-BE49-F238E27FC236}">
                  <a16:creationId xmlns:a16="http://schemas.microsoft.com/office/drawing/2014/main" id="{4853B7F7-53FB-47EB-8405-56BD38FF371C}"/>
                </a:ext>
              </a:extLst>
            </p:cNvPr>
            <p:cNvCxnSpPr/>
            <p:nvPr/>
          </p:nvCxnSpPr>
          <p:spPr bwMode="gray">
            <a:xfrm flipV="1">
              <a:off x="461851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4" name="btfpColumnIndicator411706">
              <a:extLst>
                <a:ext uri="{FF2B5EF4-FFF2-40B4-BE49-F238E27FC236}">
                  <a16:creationId xmlns:a16="http://schemas.microsoft.com/office/drawing/2014/main" id="{4606C3E7-B4DC-4605-950C-9430A51B5D0B}"/>
                </a:ext>
              </a:extLst>
            </p:cNvPr>
            <p:cNvCxnSpPr/>
            <p:nvPr/>
          </p:nvCxnSpPr>
          <p:spPr bwMode="gray">
            <a:xfrm flipV="1">
              <a:off x="2744629"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0" name="btfpColumnGapBlocker473833">
              <a:extLst>
                <a:ext uri="{FF2B5EF4-FFF2-40B4-BE49-F238E27FC236}">
                  <a16:creationId xmlns:a16="http://schemas.microsoft.com/office/drawing/2014/main" id="{07B79837-1144-4914-9E34-D11E3BD97C46}"/>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7" name="btfpColumnIndicator770704">
              <a:extLst>
                <a:ext uri="{FF2B5EF4-FFF2-40B4-BE49-F238E27FC236}">
                  <a16:creationId xmlns:a16="http://schemas.microsoft.com/office/drawing/2014/main" id="{33F918BF-CA00-491E-BDF3-7A97EE35D1FB}"/>
                </a:ext>
              </a:extLst>
            </p:cNvPr>
            <p:cNvCxnSpPr/>
            <p:nvPr/>
          </p:nvCxnSpPr>
          <p:spPr bwMode="gray">
            <a:xfrm flipV="1">
              <a:off x="220408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9" name="btfpColumnIndicator550024">
              <a:extLst>
                <a:ext uri="{FF2B5EF4-FFF2-40B4-BE49-F238E27FC236}">
                  <a16:creationId xmlns:a16="http://schemas.microsoft.com/office/drawing/2014/main" id="{45A89052-28DB-4A41-9C44-C8EA3B17A18E}"/>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52" name="btfpColumnIndicatorGroup1">
            <a:extLst>
              <a:ext uri="{FF2B5EF4-FFF2-40B4-BE49-F238E27FC236}">
                <a16:creationId xmlns:a16="http://schemas.microsoft.com/office/drawing/2014/main" id="{E31F40AF-93CF-45A5-848C-881C6046FFF7}"/>
              </a:ext>
            </a:extLst>
          </p:cNvPr>
          <p:cNvGrpSpPr/>
          <p:nvPr/>
        </p:nvGrpSpPr>
        <p:grpSpPr>
          <a:xfrm>
            <a:off x="0" y="-205740"/>
            <a:ext cx="12192000" cy="137160"/>
            <a:chOff x="0" y="-205740"/>
            <a:chExt cx="12192000" cy="137160"/>
          </a:xfrm>
        </p:grpSpPr>
        <p:sp>
          <p:nvSpPr>
            <p:cNvPr id="50" name="btfpColumnGapBlocker295045">
              <a:extLst>
                <a:ext uri="{FF2B5EF4-FFF2-40B4-BE49-F238E27FC236}">
                  <a16:creationId xmlns:a16="http://schemas.microsoft.com/office/drawing/2014/main" id="{3E8870CE-B2EE-4544-83F9-7C1935BDC458}"/>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45" name="btfpColumnGapBlocker771871">
              <a:extLst>
                <a:ext uri="{FF2B5EF4-FFF2-40B4-BE49-F238E27FC236}">
                  <a16:creationId xmlns:a16="http://schemas.microsoft.com/office/drawing/2014/main" id="{D4B5EABF-195D-47A5-B444-07ED3F976420}"/>
                </a:ext>
              </a:extLst>
            </p:cNvPr>
            <p:cNvSpPr/>
            <p:nvPr/>
          </p:nvSpPr>
          <p:spPr bwMode="gray">
            <a:xfrm>
              <a:off x="9447371"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3" name="btfpColumnIndicator575595">
              <a:extLst>
                <a:ext uri="{FF2B5EF4-FFF2-40B4-BE49-F238E27FC236}">
                  <a16:creationId xmlns:a16="http://schemas.microsoft.com/office/drawing/2014/main" id="{4C4C85F3-43B2-4846-B180-A8622E21CF65}"/>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1" name="btfpColumnIndicator549827">
              <a:extLst>
                <a:ext uri="{FF2B5EF4-FFF2-40B4-BE49-F238E27FC236}">
                  <a16:creationId xmlns:a16="http://schemas.microsoft.com/office/drawing/2014/main" id="{EDE5E4A7-C305-49DA-9F31-032251D5A952}"/>
                </a:ext>
              </a:extLst>
            </p:cNvPr>
            <p:cNvCxnSpPr/>
            <p:nvPr/>
          </p:nvCxnSpPr>
          <p:spPr bwMode="gray">
            <a:xfrm flipV="1">
              <a:off x="998791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9" name="btfpColumnGapBlocker258158">
              <a:extLst>
                <a:ext uri="{FF2B5EF4-FFF2-40B4-BE49-F238E27FC236}">
                  <a16:creationId xmlns:a16="http://schemas.microsoft.com/office/drawing/2014/main" id="{69527E56-EF78-4FEC-8F4A-F13CB265AC11}"/>
                </a:ext>
              </a:extLst>
            </p:cNvPr>
            <p:cNvSpPr/>
            <p:nvPr/>
          </p:nvSpPr>
          <p:spPr bwMode="gray">
            <a:xfrm>
              <a:off x="7032943"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7" name="btfpColumnIndicator618074">
              <a:extLst>
                <a:ext uri="{FF2B5EF4-FFF2-40B4-BE49-F238E27FC236}">
                  <a16:creationId xmlns:a16="http://schemas.microsoft.com/office/drawing/2014/main" id="{4DA10234-129C-4229-A9A0-4FA4068F2663}"/>
                </a:ext>
              </a:extLst>
            </p:cNvPr>
            <p:cNvCxnSpPr/>
            <p:nvPr/>
          </p:nvCxnSpPr>
          <p:spPr bwMode="gray">
            <a:xfrm flipV="1">
              <a:off x="9447371"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5" name="btfpColumnIndicator935955">
              <a:extLst>
                <a:ext uri="{FF2B5EF4-FFF2-40B4-BE49-F238E27FC236}">
                  <a16:creationId xmlns:a16="http://schemas.microsoft.com/office/drawing/2014/main" id="{095B7F2D-D0D9-4A88-9874-9C7327B6ACD9}"/>
                </a:ext>
              </a:extLst>
            </p:cNvPr>
            <p:cNvCxnSpPr/>
            <p:nvPr/>
          </p:nvCxnSpPr>
          <p:spPr bwMode="gray">
            <a:xfrm flipV="1">
              <a:off x="7573487"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3" name="btfpColumnGapBlocker650928">
              <a:extLst>
                <a:ext uri="{FF2B5EF4-FFF2-40B4-BE49-F238E27FC236}">
                  <a16:creationId xmlns:a16="http://schemas.microsoft.com/office/drawing/2014/main" id="{5364FAD7-131B-4703-A5FC-AF16AE385BD1}"/>
                </a:ext>
              </a:extLst>
            </p:cNvPr>
            <p:cNvSpPr/>
            <p:nvPr/>
          </p:nvSpPr>
          <p:spPr bwMode="gray">
            <a:xfrm>
              <a:off x="461851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1" name="btfpColumnIndicator141615">
              <a:extLst>
                <a:ext uri="{FF2B5EF4-FFF2-40B4-BE49-F238E27FC236}">
                  <a16:creationId xmlns:a16="http://schemas.microsoft.com/office/drawing/2014/main" id="{3D591EA4-71A7-4E5B-BF45-6C61B223A138}"/>
                </a:ext>
              </a:extLst>
            </p:cNvPr>
            <p:cNvCxnSpPr/>
            <p:nvPr/>
          </p:nvCxnSpPr>
          <p:spPr bwMode="gray">
            <a:xfrm flipV="1">
              <a:off x="7032943"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9" name="btfpColumnIndicator637261">
              <a:extLst>
                <a:ext uri="{FF2B5EF4-FFF2-40B4-BE49-F238E27FC236}">
                  <a16:creationId xmlns:a16="http://schemas.microsoft.com/office/drawing/2014/main" id="{585B3993-1BB5-43F0-B64E-1DFEDD7A3F8A}"/>
                </a:ext>
              </a:extLst>
            </p:cNvPr>
            <p:cNvCxnSpPr/>
            <p:nvPr/>
          </p:nvCxnSpPr>
          <p:spPr bwMode="gray">
            <a:xfrm flipV="1">
              <a:off x="515905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7" name="btfpColumnGapBlocker594468">
              <a:extLst>
                <a:ext uri="{FF2B5EF4-FFF2-40B4-BE49-F238E27FC236}">
                  <a16:creationId xmlns:a16="http://schemas.microsoft.com/office/drawing/2014/main" id="{EA38E273-44E8-4D3C-A828-F67E6D840152}"/>
                </a:ext>
              </a:extLst>
            </p:cNvPr>
            <p:cNvSpPr/>
            <p:nvPr/>
          </p:nvSpPr>
          <p:spPr bwMode="gray">
            <a:xfrm>
              <a:off x="2204085"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5" name="btfpColumnIndicator157255">
              <a:extLst>
                <a:ext uri="{FF2B5EF4-FFF2-40B4-BE49-F238E27FC236}">
                  <a16:creationId xmlns:a16="http://schemas.microsoft.com/office/drawing/2014/main" id="{DA08948B-D914-4CE7-8480-BA1271E1BEC4}"/>
                </a:ext>
              </a:extLst>
            </p:cNvPr>
            <p:cNvCxnSpPr/>
            <p:nvPr/>
          </p:nvCxnSpPr>
          <p:spPr bwMode="gray">
            <a:xfrm flipV="1">
              <a:off x="461851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3" name="btfpColumnIndicator955549">
              <a:extLst>
                <a:ext uri="{FF2B5EF4-FFF2-40B4-BE49-F238E27FC236}">
                  <a16:creationId xmlns:a16="http://schemas.microsoft.com/office/drawing/2014/main" id="{55961CF5-A342-40E8-8063-DEFA9DE98DAF}"/>
                </a:ext>
              </a:extLst>
            </p:cNvPr>
            <p:cNvCxnSpPr/>
            <p:nvPr/>
          </p:nvCxnSpPr>
          <p:spPr bwMode="gray">
            <a:xfrm flipV="1">
              <a:off x="2744629"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8" name="btfpColumnGapBlocker995803">
              <a:extLst>
                <a:ext uri="{FF2B5EF4-FFF2-40B4-BE49-F238E27FC236}">
                  <a16:creationId xmlns:a16="http://schemas.microsoft.com/office/drawing/2014/main" id="{37A72D70-BEF2-490E-ACE6-8B6C237C28FB}"/>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6" name="btfpColumnIndicator552673">
              <a:extLst>
                <a:ext uri="{FF2B5EF4-FFF2-40B4-BE49-F238E27FC236}">
                  <a16:creationId xmlns:a16="http://schemas.microsoft.com/office/drawing/2014/main" id="{94BBDD48-1E6E-4436-BDEE-CA5901A64B7E}"/>
                </a:ext>
              </a:extLst>
            </p:cNvPr>
            <p:cNvCxnSpPr/>
            <p:nvPr/>
          </p:nvCxnSpPr>
          <p:spPr bwMode="gray">
            <a:xfrm flipV="1">
              <a:off x="220408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8" name="btfpColumnIndicator511333">
              <a:extLst>
                <a:ext uri="{FF2B5EF4-FFF2-40B4-BE49-F238E27FC236}">
                  <a16:creationId xmlns:a16="http://schemas.microsoft.com/office/drawing/2014/main" id="{8F2CBFFB-90D6-4623-B218-D139AECEB0DA}"/>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We have a set of state-of-the-art tools to support in our due diligence work</a:t>
            </a:r>
          </a:p>
        </p:txBody>
      </p:sp>
      <p:sp>
        <p:nvSpPr>
          <p:cNvPr id="3" name="btfpLayoutConfig" hidden="1"/>
          <p:cNvSpPr txBox="1"/>
          <p:nvPr/>
        </p:nvSpPr>
        <p:spPr bwMode="gray">
          <a:xfrm>
            <a:off x="12700" y="12700"/>
            <a:ext cx="2704834"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overall_0_131830578451108246 columns_5_131880533318344542 6_1_131830546771211912 9_1_131830546771402013 59_0_131830549917867293 62_0_131830549917887332 65_0_131830549917907386 68_0_131830549917917411 72_0_131830550176077616 75_0_131830550176077616 80_0_131830552998791842 144_1_131830575640269798 147_1_131830575892115916 152_1_131830576437147405 153_1_131830576664098080 12_1_131880534176528681 15_1_131880534183451516 </a:t>
            </a:r>
          </a:p>
        </p:txBody>
      </p:sp>
      <p:sp>
        <p:nvSpPr>
          <p:cNvPr id="4"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grpSp>
        <p:nvGrpSpPr>
          <p:cNvPr id="12" name="btfpRowHeaderBox662033"/>
          <p:cNvGrpSpPr/>
          <p:nvPr>
            <p:custDataLst>
              <p:tags r:id="rId2"/>
            </p:custDataLst>
          </p:nvPr>
        </p:nvGrpSpPr>
        <p:grpSpPr>
          <a:xfrm>
            <a:off x="330200" y="1268413"/>
            <a:ext cx="1873885" cy="1679575"/>
            <a:chOff x="330200" y="1270000"/>
            <a:chExt cx="1873885" cy="972979"/>
          </a:xfrm>
        </p:grpSpPr>
        <p:sp>
          <p:nvSpPr>
            <p:cNvPr id="10" name="btfpRowHeaderBoxText662033"/>
            <p:cNvSpPr txBox="1"/>
            <p:nvPr/>
          </p:nvSpPr>
          <p:spPr bwMode="gray">
            <a:xfrm>
              <a:off x="330200" y="1270000"/>
              <a:ext cx="1873885"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5C5C5C"/>
                  </a:solidFill>
                </a:rPr>
                <a:t>We have a large number of digital data sources, many with exclusive access</a:t>
              </a:r>
            </a:p>
          </p:txBody>
        </p:sp>
        <p:cxnSp>
          <p:nvCxnSpPr>
            <p:cNvPr id="11" name="btfpRowHeaderBoxLine662033"/>
            <p:cNvCxnSpPr/>
            <p:nvPr/>
          </p:nvCxnSpPr>
          <p:spPr bwMode="gray">
            <a:xfrm flipH="1">
              <a:off x="2204085" y="1270000"/>
              <a:ext cx="0" cy="972979"/>
            </a:xfrm>
            <a:prstGeom prst="line">
              <a:avLst/>
            </a:prstGeom>
            <a:ln w="152400" cap="flat">
              <a:solidFill>
                <a:srgbClr val="5C5C5C"/>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5" name="btfpRowHeaderBox236495"/>
          <p:cNvGrpSpPr/>
          <p:nvPr>
            <p:custDataLst>
              <p:tags r:id="rId3"/>
            </p:custDataLst>
          </p:nvPr>
        </p:nvGrpSpPr>
        <p:grpSpPr>
          <a:xfrm>
            <a:off x="330200" y="3074988"/>
            <a:ext cx="1873885" cy="3458991"/>
            <a:chOff x="330200" y="1270000"/>
            <a:chExt cx="1873885" cy="972979"/>
          </a:xfrm>
        </p:grpSpPr>
        <p:sp>
          <p:nvSpPr>
            <p:cNvPr id="13" name="btfpRowHeaderBoxText236495"/>
            <p:cNvSpPr txBox="1"/>
            <p:nvPr/>
          </p:nvSpPr>
          <p:spPr bwMode="gray">
            <a:xfrm>
              <a:off x="330200" y="1270000"/>
              <a:ext cx="1873885" cy="972979"/>
            </a:xfrm>
            <a:prstGeom prst="rect">
              <a:avLst/>
            </a:prstGeom>
            <a:noFill/>
          </p:spPr>
          <p:txBody>
            <a:bodyPr vert="horz" wrap="square" lIns="36036" tIns="36036" rIns="180181" bIns="36036" rtlCol="0" anchor="t">
              <a:noAutofit/>
            </a:bodyPr>
            <a:lstStyle/>
            <a:p>
              <a:pPr marL="0" indent="0">
                <a:spcBef>
                  <a:spcPct val="0"/>
                </a:spcBef>
                <a:buNone/>
              </a:pPr>
              <a:r>
                <a:rPr lang="en-GB" sz="1400" b="1">
                  <a:solidFill>
                    <a:srgbClr val="5C5C5C"/>
                  </a:solidFill>
                </a:rPr>
                <a:t>Tools and frameworks allow us to extract value from the data sources</a:t>
              </a:r>
            </a:p>
          </p:txBody>
        </p:sp>
        <p:cxnSp>
          <p:nvCxnSpPr>
            <p:cNvPr id="14" name="btfpRowHeaderBoxLine236495"/>
            <p:cNvCxnSpPr/>
            <p:nvPr/>
          </p:nvCxnSpPr>
          <p:spPr bwMode="gray">
            <a:xfrm flipH="1">
              <a:off x="2204085" y="1270000"/>
              <a:ext cx="0" cy="972979"/>
            </a:xfrm>
            <a:prstGeom prst="line">
              <a:avLst/>
            </a:prstGeom>
            <a:ln w="152400" cap="flat">
              <a:solidFill>
                <a:srgbClr val="5C5C5C"/>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85" name="btfpBulletedList865251"/>
          <p:cNvSpPr txBox="1"/>
          <p:nvPr>
            <p:custDataLst>
              <p:tags r:id="rId4"/>
            </p:custDataLst>
          </p:nvPr>
        </p:nvSpPr>
        <p:spPr bwMode="gray">
          <a:xfrm>
            <a:off x="2922967" y="1268412"/>
            <a:ext cx="2773512" cy="503590"/>
          </a:xfrm>
          <a:prstGeom prst="rect">
            <a:avLst/>
          </a:prstGeom>
          <a:noFill/>
        </p:spPr>
        <p:txBody>
          <a:bodyPr vert="horz" wrap="square" lIns="36000" tIns="36000" rIns="36000" bIns="36000" rtlCol="0">
            <a:spAutoFit/>
          </a:bodyPr>
          <a:lstStyle/>
          <a:p>
            <a:pPr marL="0" indent="0">
              <a:buNone/>
            </a:pPr>
            <a:r>
              <a:rPr lang="en-GB" sz="1400" dirty="0">
                <a:solidFill>
                  <a:srgbClr val="000000"/>
                </a:solidFill>
              </a:rPr>
              <a:t>50+ digital data sources, accessible in diligence timelines</a:t>
            </a:r>
          </a:p>
        </p:txBody>
      </p:sp>
      <p:sp>
        <p:nvSpPr>
          <p:cNvPr id="86" name="btfpBulletedList865251"/>
          <p:cNvSpPr txBox="1"/>
          <p:nvPr>
            <p:custDataLst>
              <p:tags r:id="rId5"/>
            </p:custDataLst>
          </p:nvPr>
        </p:nvSpPr>
        <p:spPr bwMode="gray">
          <a:xfrm>
            <a:off x="6003245" y="1268412"/>
            <a:ext cx="2773513" cy="719034"/>
          </a:xfrm>
          <a:prstGeom prst="rect">
            <a:avLst/>
          </a:prstGeom>
          <a:noFill/>
        </p:spPr>
        <p:txBody>
          <a:bodyPr vert="horz" wrap="square" lIns="36000" tIns="36000" rIns="36000" bIns="36000" rtlCol="0">
            <a:spAutoFit/>
          </a:bodyPr>
          <a:lstStyle/>
          <a:p>
            <a:pPr marL="0" indent="0">
              <a:buNone/>
            </a:pPr>
            <a:r>
              <a:rPr lang="en-GB" sz="1400">
                <a:solidFill>
                  <a:srgbClr val="000000"/>
                </a:solidFill>
              </a:rPr>
              <a:t>Covers the full breadth of industries and assesses all segments of the funnel </a:t>
            </a:r>
          </a:p>
        </p:txBody>
      </p:sp>
      <p:sp>
        <p:nvSpPr>
          <p:cNvPr id="98" name="btfpBulletedList865251"/>
          <p:cNvSpPr txBox="1"/>
          <p:nvPr>
            <p:custDataLst>
              <p:tags r:id="rId6"/>
            </p:custDataLst>
          </p:nvPr>
        </p:nvSpPr>
        <p:spPr bwMode="gray">
          <a:xfrm>
            <a:off x="9083525" y="1268412"/>
            <a:ext cx="2773513" cy="503590"/>
          </a:xfrm>
          <a:prstGeom prst="rect">
            <a:avLst/>
          </a:prstGeom>
          <a:noFill/>
        </p:spPr>
        <p:txBody>
          <a:bodyPr vert="horz" wrap="square" lIns="36000" tIns="36000" rIns="36000" bIns="36000" rtlCol="0">
            <a:spAutoFit/>
          </a:bodyPr>
          <a:lstStyle/>
          <a:p>
            <a:pPr marL="0" indent="0">
              <a:buNone/>
            </a:pPr>
            <a:r>
              <a:rPr lang="en-GB" sz="1400" dirty="0">
                <a:solidFill>
                  <a:srgbClr val="000000"/>
                </a:solidFill>
              </a:rPr>
              <a:t>1,500+ projects have used state-of-the-art tools in 2021 alone</a:t>
            </a:r>
          </a:p>
        </p:txBody>
      </p:sp>
      <p:cxnSp>
        <p:nvCxnSpPr>
          <p:cNvPr id="118" name="Straight Connector 117"/>
          <p:cNvCxnSpPr/>
          <p:nvPr/>
        </p:nvCxnSpPr>
        <p:spPr bwMode="gray">
          <a:xfrm flipH="1">
            <a:off x="2743201" y="1268413"/>
            <a:ext cx="0" cy="1679575"/>
          </a:xfrm>
          <a:prstGeom prst="line">
            <a:avLst/>
          </a:prstGeom>
          <a:ln w="19050" cap="flat" cmpd="sng" algn="ctr">
            <a:solidFill>
              <a:srgbClr val="000000"/>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bwMode="gray">
          <a:xfrm>
            <a:off x="2743201" y="1268412"/>
            <a:ext cx="90224" cy="719034"/>
          </a:xfrm>
          <a:prstGeom prst="rect">
            <a:avLst/>
          </a:prstGeom>
          <a:solidFill>
            <a:srgbClr val="000000"/>
          </a:solidFill>
          <a:ln w="19050"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FFFFFF"/>
              </a:solidFill>
            </a:endParaRPr>
          </a:p>
        </p:txBody>
      </p:sp>
      <p:pic>
        <p:nvPicPr>
          <p:cNvPr id="19" name="Picture 18"/>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Lst>
          </a:blip>
          <a:stretch>
            <a:fillRect/>
          </a:stretch>
        </p:blipFill>
        <p:spPr>
          <a:xfrm>
            <a:off x="3014805" y="1979593"/>
            <a:ext cx="968395" cy="968395"/>
          </a:xfrm>
          <a:prstGeom prst="rect">
            <a:avLst/>
          </a:prstGeom>
        </p:spPr>
      </p:pic>
      <p:cxnSp>
        <p:nvCxnSpPr>
          <p:cNvPr id="127" name="Straight Connector 126"/>
          <p:cNvCxnSpPr/>
          <p:nvPr/>
        </p:nvCxnSpPr>
        <p:spPr bwMode="gray">
          <a:xfrm flipH="1">
            <a:off x="5823479" y="1268413"/>
            <a:ext cx="0" cy="1679575"/>
          </a:xfrm>
          <a:prstGeom prst="line">
            <a:avLst/>
          </a:prstGeom>
          <a:ln w="19050" cap="flat" cmpd="sng" algn="ctr">
            <a:solidFill>
              <a:srgbClr val="000000"/>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bwMode="gray">
          <a:xfrm>
            <a:off x="5823479" y="1268412"/>
            <a:ext cx="90224" cy="719034"/>
          </a:xfrm>
          <a:prstGeom prst="rect">
            <a:avLst/>
          </a:prstGeom>
          <a:solidFill>
            <a:srgbClr val="000000"/>
          </a:solidFill>
          <a:ln w="19050"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FFFFFF"/>
              </a:solidFill>
            </a:endParaRPr>
          </a:p>
        </p:txBody>
      </p:sp>
      <p:cxnSp>
        <p:nvCxnSpPr>
          <p:cNvPr id="130" name="Straight Connector 129"/>
          <p:cNvCxnSpPr/>
          <p:nvPr/>
        </p:nvCxnSpPr>
        <p:spPr bwMode="gray">
          <a:xfrm flipH="1">
            <a:off x="8903759" y="1268413"/>
            <a:ext cx="0" cy="1679575"/>
          </a:xfrm>
          <a:prstGeom prst="line">
            <a:avLst/>
          </a:prstGeom>
          <a:ln w="19050" cap="flat" cmpd="sng" algn="ctr">
            <a:solidFill>
              <a:srgbClr val="000000"/>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bwMode="gray">
          <a:xfrm>
            <a:off x="8903759" y="1268412"/>
            <a:ext cx="90224" cy="719034"/>
          </a:xfrm>
          <a:prstGeom prst="rect">
            <a:avLst/>
          </a:prstGeom>
          <a:solidFill>
            <a:srgbClr val="000000"/>
          </a:solidFill>
          <a:ln w="19050" cap="flat" cmpd="sng" algn="ctr">
            <a:solidFill>
              <a:srgbClr val="000000"/>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rgbClr val="FFFFFF"/>
              </a:solidFill>
            </a:endParaRPr>
          </a:p>
        </p:txBody>
      </p:sp>
      <p:pic>
        <p:nvPicPr>
          <p:cNvPr id="21" name="Picture 20"/>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Lst>
          </a:blip>
          <a:stretch>
            <a:fillRect/>
          </a:stretch>
        </p:blipFill>
        <p:spPr>
          <a:xfrm>
            <a:off x="6095083" y="1979593"/>
            <a:ext cx="968395" cy="968395"/>
          </a:xfrm>
          <a:prstGeom prst="rect">
            <a:avLst/>
          </a:prstGeom>
        </p:spPr>
      </p:pic>
      <p:pic>
        <p:nvPicPr>
          <p:cNvPr id="22" name="Picture 21"/>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Lst>
          </a:blip>
          <a:stretch>
            <a:fillRect/>
          </a:stretch>
        </p:blipFill>
        <p:spPr>
          <a:xfrm>
            <a:off x="9175364" y="1864784"/>
            <a:ext cx="1083204" cy="1083204"/>
          </a:xfrm>
          <a:prstGeom prst="rect">
            <a:avLst/>
          </a:prstGeom>
        </p:spPr>
      </p:pic>
      <p:cxnSp>
        <p:nvCxnSpPr>
          <p:cNvPr id="177" name="Straight Arrow Connector 176"/>
          <p:cNvCxnSpPr/>
          <p:nvPr/>
        </p:nvCxnSpPr>
        <p:spPr bwMode="gray">
          <a:xfrm>
            <a:off x="2743200" y="3213487"/>
            <a:ext cx="4493419" cy="0"/>
          </a:xfrm>
          <a:prstGeom prst="straightConnector1">
            <a:avLst/>
          </a:prstGeom>
          <a:ln w="19050" cap="flat" cmpd="sng" algn="ctr">
            <a:solidFill>
              <a:srgbClr val="CC0000"/>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78" name="Rectangle 177"/>
          <p:cNvSpPr/>
          <p:nvPr/>
        </p:nvSpPr>
        <p:spPr>
          <a:xfrm>
            <a:off x="2922094" y="3074988"/>
            <a:ext cx="1137938" cy="276999"/>
          </a:xfrm>
          <a:prstGeom prst="rect">
            <a:avLst/>
          </a:prstGeom>
          <a:solidFill>
            <a:srgbClr val="FFFFFF"/>
          </a:solidFill>
        </p:spPr>
        <p:txBody>
          <a:bodyPr wrap="square">
            <a:spAutoFit/>
          </a:bodyPr>
          <a:lstStyle/>
          <a:p>
            <a:pPr>
              <a:spcBef>
                <a:spcPts val="800"/>
              </a:spcBef>
              <a:spcAft>
                <a:spcPct val="0"/>
              </a:spcAft>
              <a:buClr>
                <a:srgbClr val="000000"/>
              </a:buClr>
              <a:buSzTx/>
              <a:buNone/>
            </a:pPr>
            <a:r>
              <a:rPr lang="en-GB" sz="1200" b="1">
                <a:solidFill>
                  <a:srgbClr val="CC0000"/>
                </a:solidFill>
              </a:rPr>
              <a:t>Digital X-Ray</a:t>
            </a:r>
          </a:p>
        </p:txBody>
      </p:sp>
      <p:cxnSp>
        <p:nvCxnSpPr>
          <p:cNvPr id="180" name="Straight Arrow Connector 179"/>
          <p:cNvCxnSpPr/>
          <p:nvPr/>
        </p:nvCxnSpPr>
        <p:spPr bwMode="gray">
          <a:xfrm>
            <a:off x="7363618" y="3213487"/>
            <a:ext cx="4493419" cy="0"/>
          </a:xfrm>
          <a:prstGeom prst="straightConnector1">
            <a:avLst/>
          </a:prstGeom>
          <a:ln w="19050" cap="flat" cmpd="sng" algn="ctr">
            <a:solidFill>
              <a:schemeClr val="accent3"/>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81" name="Rectangle 180"/>
          <p:cNvSpPr/>
          <p:nvPr/>
        </p:nvSpPr>
        <p:spPr>
          <a:xfrm>
            <a:off x="7542511" y="3074988"/>
            <a:ext cx="1703973" cy="276999"/>
          </a:xfrm>
          <a:prstGeom prst="rect">
            <a:avLst/>
          </a:prstGeom>
          <a:solidFill>
            <a:srgbClr val="FFFFFF"/>
          </a:solidFill>
        </p:spPr>
        <p:txBody>
          <a:bodyPr wrap="square">
            <a:spAutoFit/>
          </a:bodyPr>
          <a:lstStyle/>
          <a:p>
            <a:pPr>
              <a:spcBef>
                <a:spcPts val="800"/>
              </a:spcBef>
              <a:spcAft>
                <a:spcPct val="0"/>
              </a:spcAft>
              <a:buClr>
                <a:srgbClr val="000000"/>
              </a:buClr>
              <a:buSzTx/>
              <a:buNone/>
            </a:pPr>
            <a:r>
              <a:rPr lang="en-GB" sz="1200" b="1">
                <a:solidFill>
                  <a:schemeClr val="accent3"/>
                </a:solidFill>
              </a:rPr>
              <a:t>Social Media Toolkit</a:t>
            </a:r>
          </a:p>
        </p:txBody>
      </p:sp>
      <p:cxnSp>
        <p:nvCxnSpPr>
          <p:cNvPr id="186" name="Straight Arrow Connector 185"/>
          <p:cNvCxnSpPr/>
          <p:nvPr/>
        </p:nvCxnSpPr>
        <p:spPr bwMode="gray">
          <a:xfrm>
            <a:off x="2743200" y="4325083"/>
            <a:ext cx="4493419" cy="0"/>
          </a:xfrm>
          <a:prstGeom prst="straightConnector1">
            <a:avLst/>
          </a:prstGeom>
          <a:ln w="19050" cap="flat" cmpd="sng" algn="ctr">
            <a:solidFill>
              <a:schemeClr val="accent3"/>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87" name="Rectangle 186"/>
          <p:cNvSpPr/>
          <p:nvPr/>
        </p:nvSpPr>
        <p:spPr>
          <a:xfrm>
            <a:off x="2922094" y="4186584"/>
            <a:ext cx="1909462" cy="276999"/>
          </a:xfrm>
          <a:prstGeom prst="rect">
            <a:avLst/>
          </a:prstGeom>
          <a:solidFill>
            <a:srgbClr val="FFFFFF"/>
          </a:solidFill>
        </p:spPr>
        <p:txBody>
          <a:bodyPr wrap="square">
            <a:spAutoFit/>
          </a:bodyPr>
          <a:lstStyle/>
          <a:p>
            <a:pPr>
              <a:spcBef>
                <a:spcPts val="800"/>
              </a:spcBef>
              <a:spcAft>
                <a:spcPct val="0"/>
              </a:spcAft>
              <a:buClr>
                <a:srgbClr val="000000"/>
              </a:buClr>
              <a:buSzTx/>
              <a:buNone/>
            </a:pPr>
            <a:r>
              <a:rPr lang="en-GB" sz="1200" b="1">
                <a:solidFill>
                  <a:schemeClr val="accent3"/>
                </a:solidFill>
              </a:rPr>
              <a:t>Disruption Assessment</a:t>
            </a:r>
          </a:p>
        </p:txBody>
      </p:sp>
      <p:cxnSp>
        <p:nvCxnSpPr>
          <p:cNvPr id="188" name="Straight Arrow Connector 187"/>
          <p:cNvCxnSpPr/>
          <p:nvPr/>
        </p:nvCxnSpPr>
        <p:spPr bwMode="gray">
          <a:xfrm>
            <a:off x="7363618" y="4325083"/>
            <a:ext cx="4493419" cy="0"/>
          </a:xfrm>
          <a:prstGeom prst="straightConnector1">
            <a:avLst/>
          </a:prstGeom>
          <a:ln w="19050" cap="flat" cmpd="sng" algn="ctr">
            <a:solidFill>
              <a:schemeClr val="accent3"/>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89" name="Rectangle 188"/>
          <p:cNvSpPr/>
          <p:nvPr/>
        </p:nvSpPr>
        <p:spPr>
          <a:xfrm>
            <a:off x="7542511" y="4186584"/>
            <a:ext cx="1584000" cy="276999"/>
          </a:xfrm>
          <a:prstGeom prst="rect">
            <a:avLst/>
          </a:prstGeom>
          <a:solidFill>
            <a:srgbClr val="FFFFFF"/>
          </a:solidFill>
        </p:spPr>
        <p:txBody>
          <a:bodyPr wrap="square">
            <a:spAutoFit/>
          </a:bodyPr>
          <a:lstStyle/>
          <a:p>
            <a:pPr>
              <a:spcBef>
                <a:spcPts val="800"/>
              </a:spcBef>
              <a:spcAft>
                <a:spcPct val="0"/>
              </a:spcAft>
              <a:buClr>
                <a:srgbClr val="000000"/>
              </a:buClr>
              <a:buSzTx/>
              <a:buNone/>
            </a:pPr>
            <a:r>
              <a:rPr lang="en-GB" sz="1200" b="1">
                <a:solidFill>
                  <a:schemeClr val="accent3"/>
                </a:solidFill>
              </a:rPr>
              <a:t>CP Amazon Toolkit</a:t>
            </a:r>
          </a:p>
        </p:txBody>
      </p:sp>
      <p:pic>
        <p:nvPicPr>
          <p:cNvPr id="182" name="Picture 181"/>
          <p:cNvPicPr/>
          <p:nvPr>
            <p:custDataLst>
              <p:tags r:id="rId7"/>
            </p:custDataLst>
          </p:nvPr>
        </p:nvPicPr>
        <p:blipFill>
          <a:blip r:embed="rId18">
            <a:extLst>
              <a:ext uri="{28A0092B-C50C-407E-A947-70E740481C1C}">
                <a14:useLocalDpi xmlns:a14="http://schemas.microsoft.com/office/drawing/2010/main" val="0"/>
              </a:ext>
            </a:extLst>
          </a:blip>
          <a:stretch>
            <a:fillRect/>
          </a:stretch>
        </p:blipFill>
        <p:spPr>
          <a:xfrm>
            <a:off x="2743200" y="3515766"/>
            <a:ext cx="901402" cy="507039"/>
          </a:xfrm>
          <a:prstGeom prst="rect">
            <a:avLst/>
          </a:prstGeom>
          <a:ln w="9525">
            <a:solidFill>
              <a:srgbClr val="B4B4B4"/>
            </a:solidFill>
            <a:prstDash val="solid"/>
          </a:ln>
        </p:spPr>
      </p:pic>
      <p:pic>
        <p:nvPicPr>
          <p:cNvPr id="183" name="Picture 182"/>
          <p:cNvPicPr/>
          <p:nvPr/>
        </p:nvPicPr>
        <p:blipFill>
          <a:blip r:embed="rId19">
            <a:extLst>
              <a:ext uri="{28A0092B-C50C-407E-A947-70E740481C1C}">
                <a14:useLocalDpi xmlns:a14="http://schemas.microsoft.com/office/drawing/2010/main" val="0"/>
              </a:ext>
            </a:extLst>
          </a:blip>
          <a:stretch>
            <a:fillRect/>
          </a:stretch>
        </p:blipFill>
        <p:spPr>
          <a:xfrm>
            <a:off x="3883895" y="3515766"/>
            <a:ext cx="901402" cy="507039"/>
          </a:xfrm>
          <a:prstGeom prst="rect">
            <a:avLst/>
          </a:prstGeom>
          <a:ln w="9525">
            <a:solidFill>
              <a:srgbClr val="B4B4B4"/>
            </a:solidFill>
            <a:prstDash val="solid"/>
          </a:ln>
        </p:spPr>
      </p:pic>
      <p:pic>
        <p:nvPicPr>
          <p:cNvPr id="190" name="Picture 189"/>
          <p:cNvPicPr/>
          <p:nvPr/>
        </p:nvPicPr>
        <p:blipFill>
          <a:blip r:embed="rId20">
            <a:extLst>
              <a:ext uri="{28A0092B-C50C-407E-A947-70E740481C1C}">
                <a14:useLocalDpi xmlns:a14="http://schemas.microsoft.com/office/drawing/2010/main" val="0"/>
              </a:ext>
            </a:extLst>
          </a:blip>
          <a:stretch>
            <a:fillRect/>
          </a:stretch>
        </p:blipFill>
        <p:spPr>
          <a:xfrm>
            <a:off x="7363618" y="3515766"/>
            <a:ext cx="901402" cy="507039"/>
          </a:xfrm>
          <a:prstGeom prst="rect">
            <a:avLst/>
          </a:prstGeom>
          <a:ln w="9525">
            <a:solidFill>
              <a:srgbClr val="B4B4B4"/>
            </a:solidFill>
            <a:prstDash val="solid"/>
          </a:ln>
        </p:spPr>
      </p:pic>
      <p:pic>
        <p:nvPicPr>
          <p:cNvPr id="191" name="Picture 190"/>
          <p:cNvPicPr/>
          <p:nvPr/>
        </p:nvPicPr>
        <p:blipFill>
          <a:blip r:embed="rId21">
            <a:extLst>
              <a:ext uri="{28A0092B-C50C-407E-A947-70E740481C1C}">
                <a14:useLocalDpi xmlns:a14="http://schemas.microsoft.com/office/drawing/2010/main" val="0"/>
              </a:ext>
            </a:extLst>
          </a:blip>
          <a:stretch>
            <a:fillRect/>
          </a:stretch>
        </p:blipFill>
        <p:spPr>
          <a:xfrm>
            <a:off x="8504313" y="3515766"/>
            <a:ext cx="901402" cy="507039"/>
          </a:xfrm>
          <a:prstGeom prst="rect">
            <a:avLst/>
          </a:prstGeom>
          <a:ln w="9525">
            <a:solidFill>
              <a:srgbClr val="B4B4B4"/>
            </a:solidFill>
            <a:prstDash val="solid"/>
          </a:ln>
        </p:spPr>
      </p:pic>
      <p:cxnSp>
        <p:nvCxnSpPr>
          <p:cNvPr id="196" name="Straight Arrow Connector 195"/>
          <p:cNvCxnSpPr/>
          <p:nvPr/>
        </p:nvCxnSpPr>
        <p:spPr bwMode="gray">
          <a:xfrm>
            <a:off x="2743200" y="5436679"/>
            <a:ext cx="4493419" cy="0"/>
          </a:xfrm>
          <a:prstGeom prst="straightConnector1">
            <a:avLst/>
          </a:prstGeom>
          <a:ln w="19050" cap="flat" cmpd="sng" algn="ctr">
            <a:solidFill>
              <a:srgbClr val="CC0000"/>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97" name="Rectangle 196"/>
          <p:cNvSpPr/>
          <p:nvPr/>
        </p:nvSpPr>
        <p:spPr>
          <a:xfrm>
            <a:off x="2922093" y="5298180"/>
            <a:ext cx="1728000" cy="276999"/>
          </a:xfrm>
          <a:prstGeom prst="rect">
            <a:avLst/>
          </a:prstGeom>
          <a:solidFill>
            <a:srgbClr val="FFFFFF"/>
          </a:solidFill>
        </p:spPr>
        <p:txBody>
          <a:bodyPr wrap="square">
            <a:spAutoFit/>
          </a:bodyPr>
          <a:lstStyle/>
          <a:p>
            <a:pPr>
              <a:spcBef>
                <a:spcPts val="800"/>
              </a:spcBef>
              <a:spcAft>
                <a:spcPct val="0"/>
              </a:spcAft>
              <a:buClr>
                <a:srgbClr val="000000"/>
              </a:buClr>
              <a:buSzTx/>
              <a:buNone/>
            </a:pPr>
            <a:r>
              <a:rPr lang="en-GB" sz="1200" b="1">
                <a:solidFill>
                  <a:srgbClr val="CC0000"/>
                </a:solidFill>
              </a:rPr>
              <a:t>B2B Forum Scraping</a:t>
            </a:r>
          </a:p>
        </p:txBody>
      </p:sp>
      <p:cxnSp>
        <p:nvCxnSpPr>
          <p:cNvPr id="198" name="Straight Arrow Connector 197"/>
          <p:cNvCxnSpPr/>
          <p:nvPr/>
        </p:nvCxnSpPr>
        <p:spPr bwMode="gray">
          <a:xfrm>
            <a:off x="7363618" y="5436679"/>
            <a:ext cx="4493419" cy="0"/>
          </a:xfrm>
          <a:prstGeom prst="straightConnector1">
            <a:avLst/>
          </a:prstGeom>
          <a:ln w="19050" cap="flat" cmpd="sng" algn="ctr">
            <a:solidFill>
              <a:srgbClr val="CC0000"/>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99" name="Rectangle 198"/>
          <p:cNvSpPr/>
          <p:nvPr/>
        </p:nvSpPr>
        <p:spPr>
          <a:xfrm>
            <a:off x="7542511" y="5298180"/>
            <a:ext cx="1404000" cy="276999"/>
          </a:xfrm>
          <a:prstGeom prst="rect">
            <a:avLst/>
          </a:prstGeom>
          <a:solidFill>
            <a:srgbClr val="FFFFFF"/>
          </a:solidFill>
        </p:spPr>
        <p:txBody>
          <a:bodyPr wrap="square">
            <a:spAutoFit/>
          </a:bodyPr>
          <a:lstStyle/>
          <a:p>
            <a:pPr>
              <a:spcBef>
                <a:spcPts val="800"/>
              </a:spcBef>
              <a:spcAft>
                <a:spcPct val="0"/>
              </a:spcAft>
              <a:buClr>
                <a:srgbClr val="000000"/>
              </a:buClr>
              <a:buSzTx/>
              <a:buNone/>
            </a:pPr>
            <a:r>
              <a:rPr lang="en-GB" sz="1200" b="1">
                <a:solidFill>
                  <a:srgbClr val="CC0000"/>
                </a:solidFill>
              </a:rPr>
              <a:t>Org Assessment</a:t>
            </a:r>
          </a:p>
        </p:txBody>
      </p:sp>
      <p:pic>
        <p:nvPicPr>
          <p:cNvPr id="192" name="Picture 191"/>
          <p:cNvPicPr/>
          <p:nvPr/>
        </p:nvPicPr>
        <p:blipFill>
          <a:blip r:embed="rId22">
            <a:extLst>
              <a:ext uri="{28A0092B-C50C-407E-A947-70E740481C1C}">
                <a14:useLocalDpi xmlns:a14="http://schemas.microsoft.com/office/drawing/2010/main" val="0"/>
              </a:ext>
            </a:extLst>
          </a:blip>
          <a:stretch>
            <a:fillRect/>
          </a:stretch>
        </p:blipFill>
        <p:spPr>
          <a:xfrm>
            <a:off x="3883895" y="4627362"/>
            <a:ext cx="901402" cy="507039"/>
          </a:xfrm>
          <a:prstGeom prst="rect">
            <a:avLst/>
          </a:prstGeom>
          <a:ln w="3175">
            <a:solidFill>
              <a:srgbClr val="B2B2B2"/>
            </a:solidFill>
            <a:prstDash val="solid"/>
          </a:ln>
        </p:spPr>
      </p:pic>
      <p:pic>
        <p:nvPicPr>
          <p:cNvPr id="193" name="Picture 192"/>
          <p:cNvPicPr/>
          <p:nvPr/>
        </p:nvPicPr>
        <p:blipFill>
          <a:blip r:embed="rId23">
            <a:extLst>
              <a:ext uri="{28A0092B-C50C-407E-A947-70E740481C1C}">
                <a14:useLocalDpi xmlns:a14="http://schemas.microsoft.com/office/drawing/2010/main" val="0"/>
              </a:ext>
            </a:extLst>
          </a:blip>
          <a:stretch>
            <a:fillRect/>
          </a:stretch>
        </p:blipFill>
        <p:spPr>
          <a:xfrm>
            <a:off x="2743200" y="4627362"/>
            <a:ext cx="901402" cy="507039"/>
          </a:xfrm>
          <a:prstGeom prst="rect">
            <a:avLst/>
          </a:prstGeom>
          <a:ln w="3175">
            <a:solidFill>
              <a:srgbClr val="B2B2B2"/>
            </a:solidFill>
            <a:prstDash val="solid"/>
          </a:ln>
        </p:spPr>
      </p:pic>
      <p:pic>
        <p:nvPicPr>
          <p:cNvPr id="194" name="Picture 193"/>
          <p:cNvPicPr/>
          <p:nvPr/>
        </p:nvPicPr>
        <p:blipFill>
          <a:blip r:embed="rId24">
            <a:extLst>
              <a:ext uri="{28A0092B-C50C-407E-A947-70E740481C1C}">
                <a14:useLocalDpi xmlns:a14="http://schemas.microsoft.com/office/drawing/2010/main" val="0"/>
              </a:ext>
            </a:extLst>
          </a:blip>
          <a:stretch>
            <a:fillRect/>
          </a:stretch>
        </p:blipFill>
        <p:spPr>
          <a:xfrm>
            <a:off x="7363618" y="4627362"/>
            <a:ext cx="901402" cy="507039"/>
          </a:xfrm>
          <a:prstGeom prst="rect">
            <a:avLst/>
          </a:prstGeom>
          <a:ln w="9525">
            <a:solidFill>
              <a:srgbClr val="B4B4B4"/>
            </a:solidFill>
            <a:prstDash val="solid"/>
          </a:ln>
        </p:spPr>
      </p:pic>
      <p:pic>
        <p:nvPicPr>
          <p:cNvPr id="195" name="Picture 194"/>
          <p:cNvPicPr/>
          <p:nvPr/>
        </p:nvPicPr>
        <p:blipFill>
          <a:blip r:embed="rId25">
            <a:extLst>
              <a:ext uri="{28A0092B-C50C-407E-A947-70E740481C1C}">
                <a14:useLocalDpi xmlns:a14="http://schemas.microsoft.com/office/drawing/2010/main" val="0"/>
              </a:ext>
            </a:extLst>
          </a:blip>
          <a:stretch>
            <a:fillRect/>
          </a:stretch>
        </p:blipFill>
        <p:spPr>
          <a:xfrm>
            <a:off x="8504313" y="4627362"/>
            <a:ext cx="901402" cy="507039"/>
          </a:xfrm>
          <a:prstGeom prst="rect">
            <a:avLst/>
          </a:prstGeom>
          <a:ln w="9525">
            <a:solidFill>
              <a:srgbClr val="B4B4B4"/>
            </a:solidFill>
            <a:prstDash val="solid"/>
          </a:ln>
        </p:spPr>
      </p:pic>
      <p:pic>
        <p:nvPicPr>
          <p:cNvPr id="205" name="Picture 204"/>
          <p:cNvPicPr/>
          <p:nvPr/>
        </p:nvPicPr>
        <p:blipFill>
          <a:blip r:embed="rId26">
            <a:extLst>
              <a:ext uri="{28A0092B-C50C-407E-A947-70E740481C1C}">
                <a14:useLocalDpi xmlns:a14="http://schemas.microsoft.com/office/drawing/2010/main" val="0"/>
              </a:ext>
            </a:extLst>
          </a:blip>
          <a:stretch>
            <a:fillRect/>
          </a:stretch>
        </p:blipFill>
        <p:spPr>
          <a:xfrm>
            <a:off x="7363618" y="5738957"/>
            <a:ext cx="901402" cy="507039"/>
          </a:xfrm>
          <a:prstGeom prst="rect">
            <a:avLst/>
          </a:prstGeom>
          <a:ln w="3175">
            <a:solidFill>
              <a:srgbClr val="B2B2B2"/>
            </a:solidFill>
            <a:prstDash val="solid"/>
          </a:ln>
        </p:spPr>
      </p:pic>
      <p:pic>
        <p:nvPicPr>
          <p:cNvPr id="206" name="Picture 205"/>
          <p:cNvPicPr/>
          <p:nvPr/>
        </p:nvPicPr>
        <p:blipFill>
          <a:blip r:embed="rId27">
            <a:extLst>
              <a:ext uri="{28A0092B-C50C-407E-A947-70E740481C1C}">
                <a14:useLocalDpi xmlns:a14="http://schemas.microsoft.com/office/drawing/2010/main" val="0"/>
              </a:ext>
            </a:extLst>
          </a:blip>
          <a:stretch>
            <a:fillRect/>
          </a:stretch>
        </p:blipFill>
        <p:spPr>
          <a:xfrm>
            <a:off x="8504313" y="5738957"/>
            <a:ext cx="901402" cy="507039"/>
          </a:xfrm>
          <a:prstGeom prst="rect">
            <a:avLst/>
          </a:prstGeom>
          <a:ln w="9525">
            <a:solidFill>
              <a:srgbClr val="B4B4B4"/>
            </a:solidFill>
            <a:prstDash val="solid"/>
          </a:ln>
        </p:spPr>
      </p:pic>
      <p:graphicFrame>
        <p:nvGraphicFramePr>
          <p:cNvPr id="204" name="Object 203"/>
          <p:cNvGraphicFramePr/>
          <p:nvPr/>
        </p:nvGraphicFramePr>
        <p:xfrm>
          <a:off x="3883895" y="5738957"/>
          <a:ext cx="901402" cy="507039"/>
        </p:xfrm>
        <a:graphic>
          <a:graphicData uri="http://schemas.openxmlformats.org/presentationml/2006/ole">
            <mc:AlternateContent xmlns:mc="http://schemas.openxmlformats.org/markup-compatibility/2006">
              <mc:Choice xmlns:v="urn:schemas-microsoft-com:vml" Requires="v">
                <p:oleObj name="Slide" r:id="rId28" imgW="0" imgH="0" progId="PowerPoint.Slide.12">
                  <p:embed/>
                </p:oleObj>
              </mc:Choice>
              <mc:Fallback>
                <p:oleObj name="Slide" r:id="rId28" imgW="0" imgH="0" progId="PowerPoint.Slide.12">
                  <p:embed/>
                  <p:pic>
                    <p:nvPicPr>
                      <p:cNvPr id="204" name="Object 203"/>
                      <p:cNvPicPr/>
                      <p:nvPr/>
                    </p:nvPicPr>
                    <p:blipFill>
                      <a:blip r:embed="rId29"/>
                      <a:stretch>
                        <a:fillRect/>
                      </a:stretch>
                    </p:blipFill>
                    <p:spPr>
                      <a:xfrm>
                        <a:off x="3883895" y="5738957"/>
                        <a:ext cx="901402" cy="507039"/>
                      </a:xfrm>
                      <a:prstGeom prst="rect">
                        <a:avLst/>
                      </a:prstGeom>
                      <a:ln w="3175">
                        <a:solidFill>
                          <a:srgbClr val="B2B2B2"/>
                        </a:solidFill>
                        <a:prstDash val="solid"/>
                      </a:ln>
                    </p:spPr>
                  </p:pic>
                </p:oleObj>
              </mc:Fallback>
            </mc:AlternateContent>
          </a:graphicData>
        </a:graphic>
      </p:graphicFrame>
      <p:pic>
        <p:nvPicPr>
          <p:cNvPr id="207" name="Picture 206"/>
          <p:cNvPicPr/>
          <p:nvPr/>
        </p:nvPicPr>
        <p:blipFill>
          <a:blip r:embed="rId30">
            <a:extLst>
              <a:ext uri="{28A0092B-C50C-407E-A947-70E740481C1C}">
                <a14:useLocalDpi xmlns:a14="http://schemas.microsoft.com/office/drawing/2010/main" val="0"/>
              </a:ext>
            </a:extLst>
          </a:blip>
          <a:stretch>
            <a:fillRect/>
          </a:stretch>
        </p:blipFill>
        <p:spPr>
          <a:xfrm>
            <a:off x="2743200" y="5738957"/>
            <a:ext cx="901402" cy="507039"/>
          </a:xfrm>
          <a:prstGeom prst="rect">
            <a:avLst/>
          </a:prstGeom>
          <a:ln w="9525">
            <a:solidFill>
              <a:srgbClr val="B4B4B4"/>
            </a:solidFill>
            <a:prstDash val="solid"/>
          </a:ln>
        </p:spPr>
      </p:pic>
      <p:grpSp>
        <p:nvGrpSpPr>
          <p:cNvPr id="47" name="btfpRunningAgenda1Level690308"/>
          <p:cNvGrpSpPr/>
          <p:nvPr>
            <p:custDataLst>
              <p:tags r:id="rId8"/>
            </p:custDataLst>
          </p:nvPr>
        </p:nvGrpSpPr>
        <p:grpSpPr>
          <a:xfrm>
            <a:off x="-1" y="944429"/>
            <a:ext cx="2708397" cy="257442"/>
            <a:chOff x="330199" y="944429"/>
            <a:chExt cx="2708397" cy="257442"/>
          </a:xfrm>
        </p:grpSpPr>
        <p:sp>
          <p:nvSpPr>
            <p:cNvPr id="48" name="btfpRunningAgenda1LevelBarLeft690308"/>
            <p:cNvSpPr/>
            <p:nvPr/>
          </p:nvSpPr>
          <p:spPr bwMode="gray">
            <a:xfrm>
              <a:off x="330200" y="944429"/>
              <a:ext cx="2708396" cy="257442"/>
            </a:xfrm>
            <a:custGeom>
              <a:avLst/>
              <a:gdLst>
                <a:gd name="connsiteX0" fmla="*/ 2708396 w 2708396"/>
                <a:gd name="connsiteY0" fmla="*/ 0 h 257442"/>
                <a:gd name="connsiteX1" fmla="*/ 2653675 w 2708396"/>
                <a:gd name="connsiteY1" fmla="*/ 257442 h 257442"/>
                <a:gd name="connsiteX2" fmla="*/ 0 w 2708396"/>
                <a:gd name="connsiteY2" fmla="*/ 257442 h 257442"/>
                <a:gd name="connsiteX3" fmla="*/ 0 w 2708396"/>
                <a:gd name="connsiteY3" fmla="*/ 0 h 257442"/>
              </a:gdLst>
              <a:ahLst/>
              <a:cxnLst>
                <a:cxn ang="0">
                  <a:pos x="connsiteX0" y="connsiteY0"/>
                </a:cxn>
                <a:cxn ang="0">
                  <a:pos x="connsiteX1" y="connsiteY1"/>
                </a:cxn>
                <a:cxn ang="0">
                  <a:pos x="connsiteX2" y="connsiteY2"/>
                </a:cxn>
                <a:cxn ang="0">
                  <a:pos x="connsiteX3" y="connsiteY3"/>
                </a:cxn>
              </a:cxnLst>
              <a:rect l="l" t="t" r="r" b="b"/>
              <a:pathLst>
                <a:path w="2708396" h="257442">
                  <a:moveTo>
                    <a:pt x="2708396" y="0"/>
                  </a:moveTo>
                  <a:lnTo>
                    <a:pt x="2653675" y="257442"/>
                  </a:lnTo>
                  <a:lnTo>
                    <a:pt x="0" y="257442"/>
                  </a:lnTo>
                  <a:lnTo>
                    <a:pt x="0" y="0"/>
                  </a:lnTo>
                  <a:close/>
                </a:path>
              </a:pathLst>
            </a:custGeom>
            <a:solidFill>
              <a:srgbClr val="5C5C5C"/>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49" name="btfpRunningAgenda1LevelTextLeft690308"/>
            <p:cNvSpPr txBox="1"/>
            <p:nvPr/>
          </p:nvSpPr>
          <p:spPr bwMode="gray">
            <a:xfrm>
              <a:off x="330199" y="944429"/>
              <a:ext cx="2653676" cy="257442"/>
            </a:xfrm>
            <a:prstGeom prst="rect">
              <a:avLst/>
            </a:prstGeom>
            <a:noFill/>
          </p:spPr>
          <p:txBody>
            <a:bodyPr vert="horz" wrap="none" lIns="360363" tIns="36036" rIns="360363" bIns="36036" rtlCol="0" anchor="t">
              <a:spAutoFit/>
            </a:bodyPr>
            <a:lstStyle/>
            <a:p>
              <a:pPr marL="0" indent="0">
                <a:spcBef>
                  <a:spcPct val="0"/>
                </a:spcBef>
                <a:buNone/>
              </a:pPr>
              <a:r>
                <a:rPr lang="en-GB" sz="1200" b="1" cap="all" spc="450">
                  <a:solidFill>
                    <a:srgbClr val="FFFFFF"/>
                  </a:solidFill>
                </a:rPr>
                <a:t>Digital Tools</a:t>
              </a:r>
            </a:p>
          </p:txBody>
        </p:sp>
      </p:grpSp>
      <p:grpSp>
        <p:nvGrpSpPr>
          <p:cNvPr id="7" name="btfpStatusSticker844392">
            <a:extLst>
              <a:ext uri="{FF2B5EF4-FFF2-40B4-BE49-F238E27FC236}">
                <a16:creationId xmlns:a16="http://schemas.microsoft.com/office/drawing/2014/main" id="{5EDE42BF-97B1-488E-B2E3-66719543F60C}"/>
              </a:ext>
            </a:extLst>
          </p:cNvPr>
          <p:cNvGrpSpPr/>
          <p:nvPr>
            <p:custDataLst>
              <p:tags r:id="rId9"/>
            </p:custDataLst>
          </p:nvPr>
        </p:nvGrpSpPr>
        <p:grpSpPr>
          <a:xfrm>
            <a:off x="9613748" y="955344"/>
            <a:ext cx="2248052" cy="235611"/>
            <a:chOff x="-2919069" y="876300"/>
            <a:chExt cx="2248052" cy="235611"/>
          </a:xfrm>
        </p:grpSpPr>
        <p:sp>
          <p:nvSpPr>
            <p:cNvPr id="5" name="btfpStatusStickerText844392">
              <a:extLst>
                <a:ext uri="{FF2B5EF4-FFF2-40B4-BE49-F238E27FC236}">
                  <a16:creationId xmlns:a16="http://schemas.microsoft.com/office/drawing/2014/main" id="{9AF3855B-DE6E-4ADD-B83D-D4A8F02AE005}"/>
                </a:ext>
              </a:extLst>
            </p:cNvPr>
            <p:cNvSpPr txBox="1"/>
            <p:nvPr/>
          </p:nvSpPr>
          <p:spPr bwMode="gray">
            <a:xfrm>
              <a:off x="-2919069" y="876300"/>
              <a:ext cx="2248052" cy="235611"/>
            </a:xfrm>
            <a:prstGeom prst="rect">
              <a:avLst/>
            </a:prstGeom>
            <a:noFill/>
          </p:spPr>
          <p:txBody>
            <a:bodyPr vert="horz" wrap="none" lIns="72073" tIns="25226" rIns="0" bIns="25226" rtlCol="0" anchor="t">
              <a:spAutoFit/>
            </a:bodyPr>
            <a:lstStyle/>
            <a:p>
              <a:pPr marL="0" indent="0" algn="r">
                <a:spcBef>
                  <a:spcPts val="0"/>
                </a:spcBef>
                <a:buNone/>
              </a:pPr>
              <a:r>
                <a:rPr lang="en-GB" sz="1200" b="1" cap="all" spc="450" dirty="0">
                  <a:solidFill>
                    <a:srgbClr val="000000"/>
                  </a:solidFill>
                </a:rPr>
                <a:t>Non exhaustive</a:t>
              </a:r>
            </a:p>
          </p:txBody>
        </p:sp>
        <p:cxnSp>
          <p:nvCxnSpPr>
            <p:cNvPr id="6" name="btfpStatusStickerLine844392">
              <a:extLst>
                <a:ext uri="{FF2B5EF4-FFF2-40B4-BE49-F238E27FC236}">
                  <a16:creationId xmlns:a16="http://schemas.microsoft.com/office/drawing/2014/main" id="{50648F81-8C09-493F-A778-AF784D0DFE1E}"/>
                </a:ext>
              </a:extLst>
            </p:cNvPr>
            <p:cNvCxnSpPr>
              <a:cxnSpLocks/>
            </p:cNvCxnSpPr>
            <p:nvPr/>
          </p:nvCxnSpPr>
          <p:spPr bwMode="gray">
            <a:xfrm rot="720000">
              <a:off x="-2919069" y="876300"/>
              <a:ext cx="0" cy="235611"/>
            </a:xfrm>
            <a:prstGeom prst="line">
              <a:avLst/>
            </a:prstGeom>
            <a:ln w="19050" cap="flat" cmpd="sng">
              <a:solidFill>
                <a:srgbClr val="000000"/>
              </a:solidFill>
              <a:prstDash val="solid"/>
              <a:miter lim="800000"/>
              <a:headEnd type="none"/>
              <a:tailEnd type="none" w="med" len="lg"/>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25450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btfpColumnIndicatorGroup2">
            <a:extLst>
              <a:ext uri="{FF2B5EF4-FFF2-40B4-BE49-F238E27FC236}">
                <a16:creationId xmlns:a16="http://schemas.microsoft.com/office/drawing/2014/main" id="{A493E0D5-9D8D-46D2-B7A1-432BE47415D8}"/>
              </a:ext>
            </a:extLst>
          </p:cNvPr>
          <p:cNvGrpSpPr/>
          <p:nvPr/>
        </p:nvGrpSpPr>
        <p:grpSpPr>
          <a:xfrm>
            <a:off x="0" y="6926580"/>
            <a:ext cx="12192000" cy="137160"/>
            <a:chOff x="0" y="6926580"/>
            <a:chExt cx="12192000" cy="137160"/>
          </a:xfrm>
        </p:grpSpPr>
        <p:sp>
          <p:nvSpPr>
            <p:cNvPr id="12" name="btfpColumnGapBlocker430625">
              <a:extLst>
                <a:ext uri="{FF2B5EF4-FFF2-40B4-BE49-F238E27FC236}">
                  <a16:creationId xmlns:a16="http://schemas.microsoft.com/office/drawing/2014/main" id="{03EF81A5-9371-4406-8B13-E1235A0C5552}"/>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144434">
              <a:extLst>
                <a:ext uri="{FF2B5EF4-FFF2-40B4-BE49-F238E27FC236}">
                  <a16:creationId xmlns:a16="http://schemas.microsoft.com/office/drawing/2014/main" id="{4F23F21F-43D5-465C-8D77-3B626D722A0F}"/>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621655">
              <a:extLst>
                <a:ext uri="{FF2B5EF4-FFF2-40B4-BE49-F238E27FC236}">
                  <a16:creationId xmlns:a16="http://schemas.microsoft.com/office/drawing/2014/main" id="{E8822580-F688-4C60-A29D-88623C5086A2}"/>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504692">
              <a:extLst>
                <a:ext uri="{FF2B5EF4-FFF2-40B4-BE49-F238E27FC236}">
                  <a16:creationId xmlns:a16="http://schemas.microsoft.com/office/drawing/2014/main" id="{AD5E6F91-C630-4677-BEEC-2EAC6B1382C9}"/>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2" name="btfpColumnIndicatorGroup1">
            <a:extLst>
              <a:ext uri="{FF2B5EF4-FFF2-40B4-BE49-F238E27FC236}">
                <a16:creationId xmlns:a16="http://schemas.microsoft.com/office/drawing/2014/main" id="{5D4BAACF-88DD-4CCA-B557-66776E39199C}"/>
              </a:ext>
            </a:extLst>
          </p:cNvPr>
          <p:cNvGrpSpPr/>
          <p:nvPr/>
        </p:nvGrpSpPr>
        <p:grpSpPr>
          <a:xfrm>
            <a:off x="0" y="-205740"/>
            <a:ext cx="12192000" cy="137160"/>
            <a:chOff x="0" y="-205740"/>
            <a:chExt cx="12192000" cy="137160"/>
          </a:xfrm>
        </p:grpSpPr>
        <p:sp>
          <p:nvSpPr>
            <p:cNvPr id="11" name="btfpColumnGapBlocker262980">
              <a:extLst>
                <a:ext uri="{FF2B5EF4-FFF2-40B4-BE49-F238E27FC236}">
                  <a16:creationId xmlns:a16="http://schemas.microsoft.com/office/drawing/2014/main" id="{D32B726A-B4EF-41D2-AD0A-13B145EF24D0}"/>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874382">
              <a:extLst>
                <a:ext uri="{FF2B5EF4-FFF2-40B4-BE49-F238E27FC236}">
                  <a16:creationId xmlns:a16="http://schemas.microsoft.com/office/drawing/2014/main" id="{12591606-9D59-4581-A3A6-FDFC87C3CD9E}"/>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110315">
              <a:extLst>
                <a:ext uri="{FF2B5EF4-FFF2-40B4-BE49-F238E27FC236}">
                  <a16:creationId xmlns:a16="http://schemas.microsoft.com/office/drawing/2014/main" id="{EB2188B0-59C0-4EDF-ABED-EAC6B6624AFE}"/>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893263">
              <a:extLst>
                <a:ext uri="{FF2B5EF4-FFF2-40B4-BE49-F238E27FC236}">
                  <a16:creationId xmlns:a16="http://schemas.microsoft.com/office/drawing/2014/main" id="{8E3CBACC-9373-4FD9-817E-F18B3E7D80DC}"/>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cxnSp>
        <p:nvCxnSpPr>
          <p:cNvPr id="4" name="AgendaLine"/>
          <p:cNvCxnSpPr/>
          <p:nvPr/>
        </p:nvCxnSpPr>
        <p:spPr bwMode="gray">
          <a:xfrm flipH="1">
            <a:off x="1616981" y="876300"/>
            <a:ext cx="0" cy="5689600"/>
          </a:xfrm>
          <a:prstGeom prst="line">
            <a:avLst/>
          </a:prstGeom>
          <a:ln w="19050"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0" name="btfpLayoutConfig" hidden="1"/>
          <p:cNvSpPr txBox="1"/>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overall_1_131804444577681266 columns_1_131804444577681266 </a:t>
            </a:r>
          </a:p>
        </p:txBody>
      </p:sp>
      <p:sp>
        <p:nvSpPr>
          <p:cNvPr id="2"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sp>
        <p:nvSpPr>
          <p:cNvPr id="13" name="AgendaTitle"/>
          <p:cNvSpPr txBox="1"/>
          <p:nvPr/>
        </p:nvSpPr>
        <p:spPr bwMode="gray">
          <a:xfrm>
            <a:off x="330200" y="952500"/>
            <a:ext cx="1102585" cy="235611"/>
          </a:xfrm>
          <a:prstGeom prst="rect">
            <a:avLst/>
          </a:prstGeom>
          <a:noFill/>
        </p:spPr>
        <p:txBody>
          <a:bodyPr vert="horz" wrap="none" lIns="18136" tIns="25226" rIns="72073" bIns="25226" rtlCol="0">
            <a:spAutoFit/>
          </a:bodyPr>
          <a:lstStyle/>
          <a:p>
            <a:pPr marL="0" indent="0">
              <a:buNone/>
            </a:pPr>
            <a:r>
              <a:rPr lang="en-GB" sz="1200" b="1" cap="all" spc="450"/>
              <a:t>Agenda</a:t>
            </a:r>
          </a:p>
        </p:txBody>
      </p:sp>
      <p:sp>
        <p:nvSpPr>
          <p:cNvPr id="14" name="AgendaEmphasisBar"/>
          <p:cNvSpPr/>
          <p:nvPr/>
        </p:nvSpPr>
        <p:spPr bwMode="gray">
          <a:xfrm>
            <a:off x="1616981" y="4125401"/>
            <a:ext cx="127000" cy="743179"/>
          </a:xfrm>
          <a:prstGeom prst="rect">
            <a:avLst/>
          </a:prstGeom>
          <a:solidFill>
            <a:srgbClr val="CC0000"/>
          </a:solidFill>
          <a:ln w="19050">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grpSp>
        <p:nvGrpSpPr>
          <p:cNvPr id="15" name="Agenda"/>
          <p:cNvGrpSpPr/>
          <p:nvPr/>
        </p:nvGrpSpPr>
        <p:grpSpPr>
          <a:xfrm>
            <a:off x="1970752" y="1270000"/>
            <a:ext cx="9954546" cy="5295900"/>
            <a:chOff x="1970752" y="1270000"/>
            <a:chExt cx="9954546" cy="5295900"/>
          </a:xfrm>
        </p:grpSpPr>
        <p:sp>
          <p:nvSpPr>
            <p:cNvPr id="16" name="AgendaTextBox"/>
            <p:cNvSpPr txBox="1"/>
            <p:nvPr/>
          </p:nvSpPr>
          <p:spPr bwMode="gray">
            <a:xfrm>
              <a:off x="2097751" y="1270000"/>
              <a:ext cx="9827547" cy="5295900"/>
            </a:xfrm>
            <a:prstGeom prst="rect">
              <a:avLst/>
            </a:prstGeom>
            <a:noFill/>
          </p:spPr>
          <p:txBody>
            <a:bodyPr vert="horz" wrap="square" lIns="36000" tIns="36000" rIns="36000" bIns="36000" rtlCol="0">
              <a:noAutofit/>
            </a:bodyPr>
            <a:lstStyle/>
            <a:p>
              <a:pPr marL="0" indent="0">
                <a:spcBef>
                  <a:spcPts val="3600"/>
                </a:spcBef>
                <a:buNone/>
              </a:pPr>
              <a:r>
                <a:rPr lang="en-GB" sz="2000" dirty="0"/>
                <a:t>The big picture</a:t>
              </a:r>
            </a:p>
            <a:p>
              <a:pPr marL="0" indent="0">
                <a:spcBef>
                  <a:spcPts val="3600"/>
                </a:spcBef>
                <a:buNone/>
              </a:pPr>
              <a:r>
                <a:rPr lang="en-GB" sz="2000" dirty="0"/>
                <a:t>Share best practices of an integrated due diligence approach</a:t>
              </a:r>
            </a:p>
            <a:p>
              <a:pPr marL="0" indent="0">
                <a:spcBef>
                  <a:spcPts val="3600"/>
                </a:spcBef>
                <a:buNone/>
              </a:pPr>
              <a:r>
                <a:rPr lang="en-GB" sz="2000" dirty="0"/>
                <a:t>Discuss insights on “deal success factors“</a:t>
              </a:r>
            </a:p>
            <a:p>
              <a:pPr marL="0" indent="0">
                <a:spcBef>
                  <a:spcPts val="3600"/>
                </a:spcBef>
                <a:buNone/>
              </a:pPr>
              <a:r>
                <a:rPr lang="en-GB" sz="2000" dirty="0"/>
                <a:t>Share how to make “digital“ integral to any due diligence</a:t>
              </a:r>
            </a:p>
            <a:p>
              <a:pPr marL="0" indent="0">
                <a:spcBef>
                  <a:spcPts val="3600"/>
                </a:spcBef>
                <a:buNone/>
              </a:pPr>
              <a:r>
                <a:rPr lang="en-GB" sz="2000" b="1" dirty="0">
                  <a:solidFill>
                    <a:srgbClr val="CC0000"/>
                  </a:solidFill>
                </a:rPr>
                <a:t>Tips and tricks for an (integrated) DD</a:t>
              </a:r>
            </a:p>
            <a:p>
              <a:pPr marL="0" indent="0">
                <a:spcBef>
                  <a:spcPts val="3600"/>
                </a:spcBef>
                <a:buNone/>
              </a:pPr>
              <a:r>
                <a:rPr lang="en-GB" altLang="ja-JP" sz="2000" dirty="0"/>
                <a:t>Professional Standards in PEG </a:t>
              </a:r>
            </a:p>
            <a:p>
              <a:pPr marL="0" indent="0">
                <a:spcBef>
                  <a:spcPts val="3600"/>
                </a:spcBef>
                <a:buNone/>
              </a:pPr>
              <a:endParaRPr lang="en-GB" sz="2000" b="1" dirty="0">
                <a:solidFill>
                  <a:srgbClr val="CC0000"/>
                </a:solidFill>
              </a:endParaRPr>
            </a:p>
          </p:txBody>
        </p:sp>
        <p:cxnSp>
          <p:nvCxnSpPr>
            <p:cNvPr id="17" name="AgendaSeparator1"/>
            <p:cNvCxnSpPr/>
            <p:nvPr/>
          </p:nvCxnSpPr>
          <p:spPr bwMode="gray">
            <a:xfrm>
              <a:off x="1970752" y="1839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8" name="AgendaSeparator2"/>
            <p:cNvCxnSpPr/>
            <p:nvPr/>
          </p:nvCxnSpPr>
          <p:spPr bwMode="gray">
            <a:xfrm>
              <a:off x="1970752" y="2601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9" name="AgendaSeparator3"/>
            <p:cNvCxnSpPr/>
            <p:nvPr/>
          </p:nvCxnSpPr>
          <p:spPr bwMode="gray">
            <a:xfrm>
              <a:off x="1970752" y="3363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0" name="AgendaSeparator4"/>
            <p:cNvCxnSpPr/>
            <p:nvPr/>
          </p:nvCxnSpPr>
          <p:spPr bwMode="gray">
            <a:xfrm>
              <a:off x="1970752" y="412540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grpSp>
      <p:cxnSp>
        <p:nvCxnSpPr>
          <p:cNvPr id="21" name="AgendaSeparator4">
            <a:extLst>
              <a:ext uri="{FF2B5EF4-FFF2-40B4-BE49-F238E27FC236}">
                <a16:creationId xmlns:a16="http://schemas.microsoft.com/office/drawing/2014/main" id="{0C416F8D-359A-47CF-A975-01B7C6087C3B}"/>
              </a:ext>
            </a:extLst>
          </p:cNvPr>
          <p:cNvCxnSpPr/>
          <p:nvPr/>
        </p:nvCxnSpPr>
        <p:spPr bwMode="gray">
          <a:xfrm>
            <a:off x="1970752" y="4868580"/>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912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btfpColumnIndicatorGroup2">
            <a:extLst>
              <a:ext uri="{FF2B5EF4-FFF2-40B4-BE49-F238E27FC236}">
                <a16:creationId xmlns:a16="http://schemas.microsoft.com/office/drawing/2014/main" id="{0AF994DD-2CFB-4FEB-B78E-DAAEF923D717}"/>
              </a:ext>
            </a:extLst>
          </p:cNvPr>
          <p:cNvGrpSpPr/>
          <p:nvPr/>
        </p:nvGrpSpPr>
        <p:grpSpPr>
          <a:xfrm>
            <a:off x="0" y="6926580"/>
            <a:ext cx="12192000" cy="137160"/>
            <a:chOff x="0" y="6926580"/>
            <a:chExt cx="12192000" cy="137160"/>
          </a:xfrm>
        </p:grpSpPr>
        <p:sp>
          <p:nvSpPr>
            <p:cNvPr id="12" name="btfpColumnGapBlocker314731">
              <a:extLst>
                <a:ext uri="{FF2B5EF4-FFF2-40B4-BE49-F238E27FC236}">
                  <a16:creationId xmlns:a16="http://schemas.microsoft.com/office/drawing/2014/main" id="{5158265F-F174-44DE-BE92-51A3A8697AE5}"/>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940501">
              <a:extLst>
                <a:ext uri="{FF2B5EF4-FFF2-40B4-BE49-F238E27FC236}">
                  <a16:creationId xmlns:a16="http://schemas.microsoft.com/office/drawing/2014/main" id="{00D05CF5-23FC-4659-8E8B-92253CBCBCE2}"/>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268636">
              <a:extLst>
                <a:ext uri="{FF2B5EF4-FFF2-40B4-BE49-F238E27FC236}">
                  <a16:creationId xmlns:a16="http://schemas.microsoft.com/office/drawing/2014/main" id="{4F29B6AE-3028-4478-87FB-19BD888F7662}"/>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318863">
              <a:extLst>
                <a:ext uri="{FF2B5EF4-FFF2-40B4-BE49-F238E27FC236}">
                  <a16:creationId xmlns:a16="http://schemas.microsoft.com/office/drawing/2014/main" id="{CD5D7D43-8295-4003-B333-E9F1CD9D5D51}"/>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3" name="btfpColumnIndicatorGroup1">
            <a:extLst>
              <a:ext uri="{FF2B5EF4-FFF2-40B4-BE49-F238E27FC236}">
                <a16:creationId xmlns:a16="http://schemas.microsoft.com/office/drawing/2014/main" id="{C42908B4-82A1-468A-8DA0-93A4D633801C}"/>
              </a:ext>
            </a:extLst>
          </p:cNvPr>
          <p:cNvGrpSpPr/>
          <p:nvPr/>
        </p:nvGrpSpPr>
        <p:grpSpPr>
          <a:xfrm>
            <a:off x="0" y="-205740"/>
            <a:ext cx="12192000" cy="137160"/>
            <a:chOff x="0" y="-205740"/>
            <a:chExt cx="12192000" cy="137160"/>
          </a:xfrm>
        </p:grpSpPr>
        <p:sp>
          <p:nvSpPr>
            <p:cNvPr id="11" name="btfpColumnGapBlocker363599">
              <a:extLst>
                <a:ext uri="{FF2B5EF4-FFF2-40B4-BE49-F238E27FC236}">
                  <a16:creationId xmlns:a16="http://schemas.microsoft.com/office/drawing/2014/main" id="{5C89AAB8-47B9-48E5-85C2-5527C98ECCF0}"/>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283663">
              <a:extLst>
                <a:ext uri="{FF2B5EF4-FFF2-40B4-BE49-F238E27FC236}">
                  <a16:creationId xmlns:a16="http://schemas.microsoft.com/office/drawing/2014/main" id="{83664120-1D30-4474-87B5-813D182D2410}"/>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470646">
              <a:extLst>
                <a:ext uri="{FF2B5EF4-FFF2-40B4-BE49-F238E27FC236}">
                  <a16:creationId xmlns:a16="http://schemas.microsoft.com/office/drawing/2014/main" id="{7C755140-6749-41CD-BB9F-0EA47B05CF44}"/>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401961">
              <a:extLst>
                <a:ext uri="{FF2B5EF4-FFF2-40B4-BE49-F238E27FC236}">
                  <a16:creationId xmlns:a16="http://schemas.microsoft.com/office/drawing/2014/main" id="{5901C525-4BF6-43E0-982A-E149E32763FA}"/>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In PEG you will likely own at least one “task” and one “answer” per DD, but in most cases the “answer” will come from several workstreams</a:t>
            </a:r>
            <a:endParaRPr lang="en-GB"/>
          </a:p>
        </p:txBody>
      </p:sp>
      <p:sp>
        <p:nvSpPr>
          <p:cNvPr id="3" name="btfpLayoutConfig" hidden="1"/>
          <p:cNvSpPr txBox="1"/>
          <p:nvPr/>
        </p:nvSpPr>
        <p:spPr bwMode="gray">
          <a:xfrm>
            <a:off x="12700" y="12700"/>
            <a:ext cx="726728"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overall_1_131686881510724059 columns_1_131686881510724059 4_0_131686887034139854 25_1_131686909057965702 </a:t>
            </a:r>
          </a:p>
        </p:txBody>
      </p:sp>
      <p:graphicFrame>
        <p:nvGraphicFramePr>
          <p:cNvPr id="4" name="btfpTable661296"/>
          <p:cNvGraphicFramePr>
            <a:graphicFrameLocks noGrp="1"/>
          </p:cNvGraphicFramePr>
          <p:nvPr>
            <p:custDataLst>
              <p:tags r:id="rId2"/>
            </p:custDataLst>
          </p:nvPr>
        </p:nvGraphicFramePr>
        <p:xfrm>
          <a:off x="330200" y="1005306"/>
          <a:ext cx="11531600" cy="4787056"/>
        </p:xfrm>
        <a:graphic>
          <a:graphicData uri="http://schemas.openxmlformats.org/drawingml/2006/table">
            <a:tbl>
              <a:tblPr firstRow="1" firstCol="1">
                <a:tableStyleId>{9D7B26C5-4107-4FEC-AEDC-1716B250A1EF}</a:tableStyleId>
              </a:tblPr>
              <a:tblGrid>
                <a:gridCol w="295442">
                  <a:extLst>
                    <a:ext uri="{9D8B030D-6E8A-4147-A177-3AD203B41FA5}">
                      <a16:colId xmlns:a16="http://schemas.microsoft.com/office/drawing/2014/main" val="391272868"/>
                    </a:ext>
                  </a:extLst>
                </a:gridCol>
                <a:gridCol w="866274">
                  <a:extLst>
                    <a:ext uri="{9D8B030D-6E8A-4147-A177-3AD203B41FA5}">
                      <a16:colId xmlns:a16="http://schemas.microsoft.com/office/drawing/2014/main" val="1095408982"/>
                    </a:ext>
                  </a:extLst>
                </a:gridCol>
                <a:gridCol w="757989">
                  <a:extLst>
                    <a:ext uri="{9D8B030D-6E8A-4147-A177-3AD203B41FA5}">
                      <a16:colId xmlns:a16="http://schemas.microsoft.com/office/drawing/2014/main" val="81385178"/>
                    </a:ext>
                  </a:extLst>
                </a:gridCol>
                <a:gridCol w="806116">
                  <a:extLst>
                    <a:ext uri="{9D8B030D-6E8A-4147-A177-3AD203B41FA5}">
                      <a16:colId xmlns:a16="http://schemas.microsoft.com/office/drawing/2014/main" val="1962352201"/>
                    </a:ext>
                  </a:extLst>
                </a:gridCol>
                <a:gridCol w="673768">
                  <a:extLst>
                    <a:ext uri="{9D8B030D-6E8A-4147-A177-3AD203B41FA5}">
                      <a16:colId xmlns:a16="http://schemas.microsoft.com/office/drawing/2014/main" val="981312088"/>
                    </a:ext>
                  </a:extLst>
                </a:gridCol>
                <a:gridCol w="697832">
                  <a:extLst>
                    <a:ext uri="{9D8B030D-6E8A-4147-A177-3AD203B41FA5}">
                      <a16:colId xmlns:a16="http://schemas.microsoft.com/office/drawing/2014/main" val="2847317736"/>
                    </a:ext>
                  </a:extLst>
                </a:gridCol>
                <a:gridCol w="950495">
                  <a:extLst>
                    <a:ext uri="{9D8B030D-6E8A-4147-A177-3AD203B41FA5}">
                      <a16:colId xmlns:a16="http://schemas.microsoft.com/office/drawing/2014/main" val="255742017"/>
                    </a:ext>
                  </a:extLst>
                </a:gridCol>
                <a:gridCol w="3152273">
                  <a:extLst>
                    <a:ext uri="{9D8B030D-6E8A-4147-A177-3AD203B41FA5}">
                      <a16:colId xmlns:a16="http://schemas.microsoft.com/office/drawing/2014/main" val="6904142"/>
                    </a:ext>
                  </a:extLst>
                </a:gridCol>
                <a:gridCol w="3331411">
                  <a:extLst>
                    <a:ext uri="{9D8B030D-6E8A-4147-A177-3AD203B41FA5}">
                      <a16:colId xmlns:a16="http://schemas.microsoft.com/office/drawing/2014/main" val="2083578063"/>
                    </a:ext>
                  </a:extLst>
                </a:gridCol>
              </a:tblGrid>
              <a:tr h="234909">
                <a:tc rowSpan="2" gridSpan="2">
                  <a:txBody>
                    <a:bodyPr/>
                    <a:lstStyle/>
                    <a:p>
                      <a:pPr marL="0" indent="0" algn="ctr">
                        <a:spcBef>
                          <a:spcPct val="0"/>
                        </a:spcBef>
                        <a:buFontTx/>
                        <a:buNone/>
                      </a:pPr>
                      <a:r>
                        <a:rPr lang="en-US" sz="1000">
                          <a:solidFill>
                            <a:srgbClr val="FFFFFF"/>
                          </a:solidFill>
                        </a:rPr>
                        <a:t>Key topics / work modules</a:t>
                      </a:r>
                      <a:endParaRPr lang="en-GB" sz="1000">
                        <a:solidFill>
                          <a:srgbClr val="FFFFFF"/>
                        </a:solidFill>
                      </a:endParaRPr>
                    </a:p>
                  </a:txBody>
                  <a:tcPr anchor="ctr">
                    <a:lnL>
                      <a:noFill/>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6647B"/>
                    </a:solidFill>
                  </a:tcPr>
                </a:tc>
                <a:tc rowSpan="2" hMerge="1">
                  <a:txBody>
                    <a:bodyPr/>
                    <a:lstStyle/>
                    <a:p>
                      <a:pPr marL="0" indent="0">
                        <a:spcBef>
                          <a:spcPct val="0"/>
                        </a:spcBef>
                        <a:buFontTx/>
                        <a:buNone/>
                      </a:pPr>
                      <a:endParaRPr lang="en-GB" sz="1200">
                        <a:solidFill>
                          <a:sysClr val="windowText" lastClr="000000"/>
                        </a:solidFill>
                      </a:endParaRPr>
                    </a:p>
                  </a:txBody>
                  <a:tcPr anchor="b">
                    <a:lnL>
                      <a:noFill/>
                    </a:lnL>
                    <a:lnR>
                      <a:noFill/>
                    </a:lnR>
                    <a:lnT>
                      <a:noFill/>
                    </a:lnT>
                    <a:lnB w="19050" cmpd="sng">
                      <a:noFill/>
                    </a:lnB>
                    <a:lnTlToBr w="12700" cmpd="sng">
                      <a:noFill/>
                      <a:prstDash val="solid"/>
                    </a:lnTlToBr>
                    <a:lnBlToTr w="12700" cmpd="sng">
                      <a:noFill/>
                      <a:prstDash val="solid"/>
                    </a:lnBlToTr>
                  </a:tcPr>
                </a:tc>
                <a:tc gridSpan="5">
                  <a:txBody>
                    <a:bodyPr/>
                    <a:lstStyle/>
                    <a:p>
                      <a:pPr marL="0" indent="0" algn="ctr">
                        <a:spcBef>
                          <a:spcPct val="0"/>
                        </a:spcBef>
                        <a:buFontTx/>
                        <a:buNone/>
                      </a:pPr>
                      <a:r>
                        <a:rPr lang="en-US" sz="1000" b="1">
                          <a:solidFill>
                            <a:srgbClr val="FFFFFF"/>
                          </a:solidFill>
                        </a:rPr>
                        <a:t>Key diligence</a:t>
                      </a:r>
                      <a:r>
                        <a:rPr lang="en-US" sz="1000" b="1" baseline="0">
                          <a:solidFill>
                            <a:srgbClr val="FFFFFF"/>
                          </a:solidFill>
                        </a:rPr>
                        <a:t> questions</a:t>
                      </a:r>
                      <a:endParaRPr lang="en-US" sz="1000" b="1">
                        <a:solidFill>
                          <a:srgbClr val="FFFFFF"/>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5C5C"/>
                    </a:solidFill>
                  </a:tcPr>
                </a:tc>
                <a:tc hMerge="1">
                  <a:txBody>
                    <a:bodyPr/>
                    <a:lstStyle/>
                    <a:p>
                      <a:pPr marL="0" indent="0">
                        <a:spcBef>
                          <a:spcPct val="0"/>
                        </a:spcBef>
                        <a:buFontTx/>
                        <a:buNone/>
                      </a:pPr>
                      <a:endParaRPr lang="en-US" sz="1200" b="0">
                        <a:solidFill>
                          <a:sysClr val="windowText" lastClr="000000"/>
                        </a:solidFill>
                      </a:endParaRPr>
                    </a:p>
                  </a:txBody>
                  <a:tcPr anchor="b">
                    <a:lnL>
                      <a:noFill/>
                    </a:lnL>
                    <a:lnR>
                      <a:noFill/>
                    </a:lnR>
                    <a:lnT>
                      <a:noFill/>
                    </a:lnT>
                    <a:lnB w="19050" cmpd="sng">
                      <a:noFill/>
                    </a:lnB>
                    <a:lnTlToBr w="12700" cmpd="sng">
                      <a:noFill/>
                      <a:prstDash val="solid"/>
                    </a:lnTlToBr>
                    <a:lnBlToTr w="12700" cmpd="sng">
                      <a:noFill/>
                      <a:prstDash val="solid"/>
                    </a:lnBlToTr>
                  </a:tcPr>
                </a:tc>
                <a:tc hMerge="1">
                  <a:txBody>
                    <a:bodyPr/>
                    <a:lstStyle/>
                    <a:p>
                      <a:pPr marL="0" indent="0">
                        <a:spcBef>
                          <a:spcPct val="0"/>
                        </a:spcBef>
                        <a:buFontTx/>
                        <a:buNone/>
                      </a:pPr>
                      <a:endParaRPr lang="en-US" sz="1200" b="0">
                        <a:solidFill>
                          <a:sysClr val="windowText" lastClr="000000"/>
                        </a:solidFill>
                      </a:endParaRPr>
                    </a:p>
                  </a:txBody>
                  <a:tcPr anchor="b">
                    <a:lnL>
                      <a:noFill/>
                    </a:lnL>
                    <a:lnR>
                      <a:noFill/>
                    </a:lnR>
                    <a:lnT>
                      <a:noFill/>
                    </a:lnT>
                    <a:lnB w="19050" cmpd="sng">
                      <a:noFill/>
                    </a:lnB>
                    <a:lnTlToBr w="12700" cmpd="sng">
                      <a:noFill/>
                      <a:prstDash val="solid"/>
                    </a:lnTlToBr>
                    <a:lnBlToTr w="12700" cmpd="sng">
                      <a:noFill/>
                      <a:prstDash val="solid"/>
                    </a:lnBlToTr>
                  </a:tcPr>
                </a:tc>
                <a:tc hMerge="1">
                  <a:txBody>
                    <a:bodyPr/>
                    <a:lstStyle/>
                    <a:p>
                      <a:pPr marL="0" indent="0">
                        <a:spcBef>
                          <a:spcPct val="0"/>
                        </a:spcBef>
                        <a:buFontTx/>
                        <a:buNone/>
                      </a:pPr>
                      <a:endParaRPr lang="en-US" sz="1200" b="0">
                        <a:solidFill>
                          <a:sysClr val="windowText" lastClr="000000"/>
                        </a:solidFill>
                      </a:endParaRPr>
                    </a:p>
                  </a:txBody>
                  <a:tcPr anchor="b">
                    <a:lnL>
                      <a:noFill/>
                    </a:lnL>
                    <a:lnR>
                      <a:noFill/>
                    </a:lnR>
                    <a:lnT>
                      <a:noFill/>
                    </a:lnT>
                    <a:lnB w="19050" cmpd="sng">
                      <a:noFill/>
                    </a:lnB>
                    <a:lnTlToBr w="12700" cmpd="sng">
                      <a:noFill/>
                      <a:prstDash val="solid"/>
                    </a:lnTlToBr>
                    <a:lnBlToTr w="12700" cmpd="sng">
                      <a:noFill/>
                      <a:prstDash val="solid"/>
                    </a:lnBlToTr>
                  </a:tcPr>
                </a:tc>
                <a:tc hMerge="1">
                  <a:txBody>
                    <a:bodyPr/>
                    <a:lstStyle/>
                    <a:p>
                      <a:pPr marL="0" indent="0">
                        <a:spcBef>
                          <a:spcPct val="0"/>
                        </a:spcBef>
                        <a:buFontTx/>
                        <a:buNone/>
                      </a:pPr>
                      <a:endParaRPr lang="en-US" sz="1200" b="0">
                        <a:solidFill>
                          <a:sysClr val="windowText" lastClr="000000"/>
                        </a:solidFill>
                      </a:endParaRPr>
                    </a:p>
                  </a:txBody>
                  <a:tcPr anchor="b">
                    <a:lnL>
                      <a:noFill/>
                    </a:lnL>
                    <a:lnR>
                      <a:noFill/>
                    </a:lnR>
                    <a:lnT>
                      <a:noFill/>
                    </a:lnT>
                    <a:lnB w="19050" cmpd="sng">
                      <a:noFill/>
                    </a:lnB>
                    <a:lnTlToBr w="12700" cmpd="sng">
                      <a:noFill/>
                      <a:prstDash val="solid"/>
                    </a:lnTlToBr>
                    <a:lnBlToTr w="12700" cmpd="sng">
                      <a:noFill/>
                      <a:prstDash val="solid"/>
                    </a:lnBlToTr>
                  </a:tcPr>
                </a:tc>
                <a:tc rowSpan="2">
                  <a:txBody>
                    <a:bodyPr/>
                    <a:lstStyle/>
                    <a:p>
                      <a:pPr marL="0" indent="0" algn="ctr">
                        <a:spcBef>
                          <a:spcPct val="0"/>
                        </a:spcBef>
                        <a:buFontTx/>
                        <a:buNone/>
                      </a:pPr>
                      <a:r>
                        <a:rPr lang="en-US" sz="1000" b="1">
                          <a:solidFill>
                            <a:srgbClr val="FFFFFF"/>
                          </a:solidFill>
                        </a:rPr>
                        <a:t>Typical activities</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58585"/>
                    </a:solidFill>
                  </a:tcPr>
                </a:tc>
                <a:tc rowSpan="2">
                  <a:txBody>
                    <a:bodyPr/>
                    <a:lstStyle/>
                    <a:p>
                      <a:pPr marL="0" indent="0" algn="ctr">
                        <a:spcBef>
                          <a:spcPct val="0"/>
                        </a:spcBef>
                        <a:buFontTx/>
                        <a:buNone/>
                      </a:pPr>
                      <a:r>
                        <a:rPr lang="en-US" sz="1000" b="1">
                          <a:solidFill>
                            <a:srgbClr val="000000"/>
                          </a:solidFill>
                        </a:rPr>
                        <a:t>Common output</a:t>
                      </a:r>
                    </a:p>
                  </a:txBody>
                  <a:tcPr anchor="ctr">
                    <a:lnL w="28575" cap="flat" cmpd="sng" algn="ctr">
                      <a:solidFill>
                        <a:schemeClr val="bg1"/>
                      </a:solidFill>
                      <a:prstDash val="solid"/>
                      <a:round/>
                      <a:headEnd type="none" w="med" len="med"/>
                      <a:tailEnd type="none" w="med" len="med"/>
                    </a:lnL>
                    <a:lnR>
                      <a:noFill/>
                    </a:lnR>
                    <a:lnT>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4B4B4"/>
                    </a:solidFill>
                  </a:tcPr>
                </a:tc>
                <a:extLst>
                  <a:ext uri="{0D108BD9-81ED-4DB2-BD59-A6C34878D82A}">
                    <a16:rowId xmlns:a16="http://schemas.microsoft.com/office/drawing/2014/main" val="3027818528"/>
                  </a:ext>
                </a:extLst>
              </a:tr>
              <a:tr h="528545">
                <a:tc gridSpan="2" vMerge="1">
                  <a:txBody>
                    <a:bodyPr/>
                    <a:lstStyle/>
                    <a:p>
                      <a:pPr marL="0" indent="0">
                        <a:spcBef>
                          <a:spcPct val="0"/>
                        </a:spcBef>
                        <a:buFontTx/>
                        <a:buNone/>
                      </a:pPr>
                      <a:endParaRPr lang="en-GB" sz="1200">
                        <a:solidFill>
                          <a:sysClr val="windowText" lastClr="000000"/>
                        </a:solidFill>
                      </a:endParaRPr>
                    </a:p>
                  </a:txBody>
                  <a:tcPr anchor="b">
                    <a:lnL>
                      <a:noFill/>
                    </a:lnL>
                    <a:lnR>
                      <a:noFill/>
                    </a:lnR>
                    <a:lnT>
                      <a:noFill/>
                    </a:lnT>
                    <a:lnB w="19050" cmpd="sng">
                      <a:noFill/>
                    </a:lnB>
                    <a:lnTlToBr w="12700" cmpd="sng">
                      <a:noFill/>
                      <a:prstDash val="solid"/>
                    </a:lnTlToBr>
                    <a:lnBlToTr w="12700" cmpd="sng">
                      <a:noFill/>
                      <a:prstDash val="solid"/>
                    </a:lnBlToTr>
                  </a:tcPr>
                </a:tc>
                <a:tc hMerge="1" vMerge="1">
                  <a:txBody>
                    <a:bodyPr/>
                    <a:lstStyle/>
                    <a:p>
                      <a:pPr marL="0" indent="0">
                        <a:spcBef>
                          <a:spcPct val="0"/>
                        </a:spcBef>
                        <a:buFontTx/>
                        <a:buNone/>
                      </a:pPr>
                      <a:endParaRPr lang="en-GB" sz="1200">
                        <a:solidFill>
                          <a:sysClr val="windowText" lastClr="000000"/>
                        </a:solidFill>
                      </a:endParaRPr>
                    </a:p>
                  </a:txBody>
                  <a:tcPr anchor="b">
                    <a:lnL>
                      <a:noFill/>
                    </a:lnL>
                    <a:lnR>
                      <a:noFill/>
                    </a:lnR>
                    <a:lnT>
                      <a:noFill/>
                    </a:lnT>
                    <a:lnB w="19050" cmpd="sng">
                      <a:noFill/>
                    </a:lnB>
                    <a:lnTlToBr w="12700" cmpd="sng">
                      <a:noFill/>
                      <a:prstDash val="solid"/>
                    </a:lnTlToBr>
                    <a:lnBlToTr w="12700" cmpd="sng">
                      <a:noFill/>
                      <a:prstDash val="solid"/>
                    </a:lnBlToTr>
                  </a:tcPr>
                </a:tc>
                <a:tc>
                  <a:txBody>
                    <a:bodyPr/>
                    <a:lstStyle/>
                    <a:p>
                      <a:pPr marL="0" indent="0">
                        <a:spcBef>
                          <a:spcPct val="0"/>
                        </a:spcBef>
                        <a:buFontTx/>
                        <a:buNone/>
                      </a:pPr>
                      <a:r>
                        <a:rPr lang="en-US" sz="1000" b="0">
                          <a:solidFill>
                            <a:srgbClr val="FFFFFF"/>
                          </a:solidFill>
                        </a:rPr>
                        <a:t>Business /</a:t>
                      </a:r>
                      <a:r>
                        <a:rPr lang="en-US" sz="1000" b="0" baseline="0">
                          <a:solidFill>
                            <a:srgbClr val="FFFFFF"/>
                          </a:solidFill>
                        </a:rPr>
                        <a:t> market</a:t>
                      </a:r>
                      <a:r>
                        <a:rPr lang="en-US" sz="1000" b="0">
                          <a:solidFill>
                            <a:srgbClr val="FFFFFF"/>
                          </a:solidFill>
                        </a:rPr>
                        <a:t> definition</a:t>
                      </a:r>
                    </a:p>
                  </a:txBody>
                  <a:tcPr anchor="b">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5C5C"/>
                    </a:solidFill>
                  </a:tcPr>
                </a:tc>
                <a:tc>
                  <a:txBody>
                    <a:bodyPr/>
                    <a:lstStyle/>
                    <a:p>
                      <a:pPr marL="0" indent="0">
                        <a:spcBef>
                          <a:spcPct val="0"/>
                        </a:spcBef>
                        <a:buFontTx/>
                        <a:buNone/>
                      </a:pPr>
                      <a:r>
                        <a:rPr lang="en-US" sz="1000" b="0">
                          <a:solidFill>
                            <a:srgbClr val="FFFFFF"/>
                          </a:solidFill>
                        </a:rPr>
                        <a:t>Market size and</a:t>
                      </a:r>
                      <a:r>
                        <a:rPr lang="en-US" sz="1000" b="0" baseline="0">
                          <a:solidFill>
                            <a:srgbClr val="FFFFFF"/>
                          </a:solidFill>
                        </a:rPr>
                        <a:t> growth</a:t>
                      </a:r>
                      <a:endParaRPr lang="en-US" sz="1000" b="0">
                        <a:solidFill>
                          <a:srgbClr val="FFFFFF"/>
                        </a:solidFill>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5C5C"/>
                    </a:solidFill>
                  </a:tcPr>
                </a:tc>
                <a:tc>
                  <a:txBody>
                    <a:bodyPr/>
                    <a:lstStyle/>
                    <a:p>
                      <a:pPr marL="0" indent="0">
                        <a:spcBef>
                          <a:spcPct val="0"/>
                        </a:spcBef>
                        <a:buFontTx/>
                        <a:buNone/>
                      </a:pPr>
                      <a:r>
                        <a:rPr lang="en-US" sz="1000" b="0">
                          <a:solidFill>
                            <a:srgbClr val="FFFFFF"/>
                          </a:solidFill>
                        </a:rPr>
                        <a:t>Comp-etitive position</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5C5C"/>
                    </a:solidFill>
                  </a:tcPr>
                </a:tc>
                <a:tc>
                  <a:txBody>
                    <a:bodyPr/>
                    <a:lstStyle/>
                    <a:p>
                      <a:pPr marL="0" indent="0">
                        <a:spcBef>
                          <a:spcPct val="0"/>
                        </a:spcBef>
                        <a:buFontTx/>
                        <a:buNone/>
                      </a:pPr>
                      <a:r>
                        <a:rPr lang="en-US" sz="1000" b="0">
                          <a:solidFill>
                            <a:srgbClr val="FFFFFF"/>
                          </a:solidFill>
                        </a:rPr>
                        <a:t>Financial forecasts</a:t>
                      </a: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5C5C"/>
                    </a:solidFill>
                  </a:tcPr>
                </a:tc>
                <a:tc>
                  <a:txBody>
                    <a:bodyPr/>
                    <a:lstStyle/>
                    <a:p>
                      <a:pPr marL="0" indent="0">
                        <a:spcBef>
                          <a:spcPct val="0"/>
                        </a:spcBef>
                        <a:buFontTx/>
                        <a:buNone/>
                      </a:pPr>
                      <a:r>
                        <a:rPr lang="en-US" sz="1000" b="0">
                          <a:solidFill>
                            <a:srgbClr val="FFFFFF"/>
                          </a:solidFill>
                        </a:rPr>
                        <a:t>Other value opportunities</a:t>
                      </a:r>
                    </a:p>
                  </a:txBody>
                  <a:tcPr anchor="b">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C5C5C"/>
                    </a:solidFill>
                  </a:tcPr>
                </a:tc>
                <a:tc vMerge="1">
                  <a:txBody>
                    <a:bodyPr/>
                    <a:lstStyle/>
                    <a:p>
                      <a:pPr marL="0" indent="0">
                        <a:spcBef>
                          <a:spcPct val="0"/>
                        </a:spcBef>
                        <a:buFontTx/>
                        <a:buNone/>
                      </a:pPr>
                      <a:endParaRPr lang="en-US" sz="1200" b="0">
                        <a:solidFill>
                          <a:sysClr val="windowText" lastClr="000000"/>
                        </a:solidFill>
                      </a:endParaRPr>
                    </a:p>
                  </a:txBody>
                  <a:tcPr anchor="b">
                    <a:lnL>
                      <a:noFill/>
                    </a:lnL>
                    <a:lnR>
                      <a:noFill/>
                    </a:lnR>
                    <a:lnT>
                      <a:noFill/>
                    </a:lnT>
                    <a:lnB w="19050" cmpd="sng">
                      <a:noFill/>
                    </a:lnB>
                    <a:lnTlToBr w="12700" cmpd="sng">
                      <a:noFill/>
                      <a:prstDash val="solid"/>
                    </a:lnTlToBr>
                    <a:lnBlToTr w="12700" cmpd="sng">
                      <a:noFill/>
                      <a:prstDash val="solid"/>
                    </a:lnBlToTr>
                  </a:tcPr>
                </a:tc>
                <a:tc vMerge="1">
                  <a:txBody>
                    <a:bodyPr/>
                    <a:lstStyle/>
                    <a:p>
                      <a:pPr marL="0" indent="0">
                        <a:spcBef>
                          <a:spcPct val="0"/>
                        </a:spcBef>
                        <a:buFontTx/>
                        <a:buNone/>
                      </a:pPr>
                      <a:endParaRPr lang="en-US" sz="1200" b="0">
                        <a:solidFill>
                          <a:sysClr val="windowText" lastClr="000000"/>
                        </a:solidFill>
                      </a:endParaRPr>
                    </a:p>
                  </a:txBody>
                  <a:tcPr anchor="b">
                    <a:lnL>
                      <a:noFill/>
                    </a:lnL>
                    <a:lnR>
                      <a:noFill/>
                    </a:lnR>
                    <a:lnT>
                      <a:noFill/>
                    </a:lnT>
                    <a:lnB w="19050" cmpd="sng">
                      <a:noFill/>
                    </a:lnB>
                    <a:lnTlToBr w="12700" cmpd="sng">
                      <a:noFill/>
                      <a:prstDash val="solid"/>
                    </a:lnTlToBr>
                    <a:lnBlToTr w="12700" cmpd="sng">
                      <a:noFill/>
                      <a:prstDash val="solid"/>
                    </a:lnBlToTr>
                  </a:tcPr>
                </a:tc>
                <a:extLst>
                  <a:ext uri="{0D108BD9-81ED-4DB2-BD59-A6C34878D82A}">
                    <a16:rowId xmlns:a16="http://schemas.microsoft.com/office/drawing/2014/main" val="69984404"/>
                  </a:ext>
                </a:extLst>
              </a:tr>
              <a:tr h="580339">
                <a:tc rowSpan="4">
                  <a:txBody>
                    <a:bodyPr/>
                    <a:lstStyle/>
                    <a:p>
                      <a:pPr marL="0" indent="0" algn="ctr" defTabSz="711200" rtl="0" eaLnBrk="1" latinLnBrk="0" hangingPunct="1">
                        <a:spcBef>
                          <a:spcPts val="1200"/>
                        </a:spcBef>
                        <a:buClrTx/>
                        <a:buNone/>
                      </a:pPr>
                      <a:r>
                        <a:rPr lang="en-US" sz="1000">
                          <a:solidFill>
                            <a:srgbClr val="FFFFFF"/>
                          </a:solidFill>
                        </a:rPr>
                        <a:t>Typical PEG workstrreams</a:t>
                      </a:r>
                    </a:p>
                  </a:txBody>
                  <a:tcPr marL="84244" marR="84244" marT="42122" marB="42122" vert="vert270" anchor="ctr">
                    <a:lnL>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91AA"/>
                    </a:solidFill>
                  </a:tcPr>
                </a:tc>
                <a:tc>
                  <a:txBody>
                    <a:bodyPr/>
                    <a:lstStyle/>
                    <a:p>
                      <a:pPr marL="0" indent="0" algn="ctr" defTabSz="711200" rtl="0" eaLnBrk="1" latinLnBrk="0" hangingPunct="1">
                        <a:spcBef>
                          <a:spcPts val="1200"/>
                        </a:spcBef>
                        <a:buClrTx/>
                        <a:buNone/>
                      </a:pPr>
                      <a:r>
                        <a:rPr lang="en-US" sz="1000">
                          <a:solidFill>
                            <a:srgbClr val="FFFFFF"/>
                          </a:solidFill>
                        </a:rPr>
                        <a:t>Internal data</a:t>
                      </a:r>
                    </a:p>
                  </a:txBody>
                  <a:tcPr marL="84244" marR="84244" marT="42122" marB="42122" anchor="ctr">
                    <a:lnL w="28575" cap="flat" cmpd="sng" algn="ctr">
                      <a:solidFill>
                        <a:schemeClr val="bg1"/>
                      </a:solidFill>
                      <a:prstDash val="solid"/>
                      <a:round/>
                      <a:headEnd type="none" w="med" len="med"/>
                      <a:tailEnd type="none" w="med" len="med"/>
                    </a:lnL>
                    <a:lnR>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91AA"/>
                    </a:solidFill>
                  </a:tcPr>
                </a:tc>
                <a:tc>
                  <a:txBody>
                    <a:bodyPr/>
                    <a:lstStyle/>
                    <a:p>
                      <a:pPr marL="0" indent="0" algn="ctr">
                        <a:buFontTx/>
                        <a:buNone/>
                      </a:pPr>
                      <a:endParaRPr lang="en-GB" sz="2000">
                        <a:solidFill>
                          <a:sysClr val="windowText" lastClr="000000"/>
                        </a:solidFill>
                      </a:endParaRPr>
                    </a:p>
                  </a:txBody>
                  <a:tcPr anchor="ctr">
                    <a:lnL>
                      <a:noFill/>
                    </a:lnL>
                    <a:lnR>
                      <a:noFill/>
                    </a:lnR>
                    <a:lnT w="28575"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Tx/>
                        <a:buNone/>
                      </a:pPr>
                      <a:endParaRPr lang="en-GB" sz="2000">
                        <a:solidFill>
                          <a:sysClr val="windowText" lastClr="000000"/>
                        </a:solidFill>
                      </a:endParaRPr>
                    </a:p>
                  </a:txBody>
                  <a:tcPr anchor="ctr">
                    <a:lnL>
                      <a:noFill/>
                    </a:lnL>
                    <a:lnR>
                      <a:noFill/>
                    </a:lnR>
                    <a:lnT w="28575"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a:noFill/>
                    </a:lnR>
                    <a:lnT w="28575"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7"/>
                        </a:buBlip>
                      </a:pPr>
                      <a:r>
                        <a:rPr lang="en-GB" sz="2000" baseline="0">
                          <a:solidFill>
                            <a:sysClr val="windowText" lastClr="000000"/>
                          </a:solidFill>
                        </a:rPr>
                        <a:t> </a:t>
                      </a:r>
                    </a:p>
                  </a:txBody>
                  <a:tcPr anchor="ctr">
                    <a:lnL>
                      <a:noFill/>
                    </a:lnL>
                    <a:lnR>
                      <a:noFill/>
                    </a:lnR>
                    <a:lnT w="28575"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7"/>
                        </a:buBlip>
                      </a:pPr>
                      <a:r>
                        <a:rPr lang="en-GB" sz="2000" baseline="0">
                          <a:solidFill>
                            <a:sysClr val="windowText" lastClr="000000"/>
                          </a:solidFill>
                        </a:rPr>
                        <a:t> </a:t>
                      </a:r>
                    </a:p>
                  </a:txBody>
                  <a:tcPr anchor="ctr">
                    <a:lnL>
                      <a:noFill/>
                    </a:lnL>
                    <a:lnR w="12700" cap="flat" cmpd="sng" algn="ctr">
                      <a:solidFill>
                        <a:schemeClr val="bg1">
                          <a:lumMod val="85000"/>
                        </a:schemeClr>
                      </a:solidFill>
                      <a:prstDash val="dot"/>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indent="-177800" algn="l" defTabSz="981334" rtl="0" eaLnBrk="1" latinLnBrk="0" hangingPunct="1">
                        <a:lnSpc>
                          <a:spcPct val="100000"/>
                        </a:lnSpc>
                        <a:spcBef>
                          <a:spcPts val="600"/>
                        </a:spcBef>
                        <a:spcAft>
                          <a:spcPct val="0"/>
                        </a:spcAft>
                        <a:buClrTx/>
                        <a:buSzTx/>
                      </a:pPr>
                      <a:r>
                        <a:rPr lang="en-US" sz="800">
                          <a:solidFill>
                            <a:srgbClr val="000000"/>
                          </a:solidFill>
                        </a:rPr>
                        <a:t>Analyzing internal data</a:t>
                      </a:r>
                    </a:p>
                    <a:p>
                      <a:pPr marL="177800" indent="-177800" algn="l" defTabSz="981334" rtl="0" eaLnBrk="1" latinLnBrk="0" hangingPunct="1">
                        <a:lnSpc>
                          <a:spcPct val="100000"/>
                        </a:lnSpc>
                        <a:spcBef>
                          <a:spcPts val="600"/>
                        </a:spcBef>
                        <a:spcAft>
                          <a:spcPct val="0"/>
                        </a:spcAft>
                        <a:buClrTx/>
                        <a:buSzTx/>
                      </a:pPr>
                      <a:r>
                        <a:rPr lang="en-US" sz="800">
                          <a:solidFill>
                            <a:srgbClr val="000000"/>
                          </a:solidFill>
                        </a:rPr>
                        <a:t>Regressing internal data against secondary/primary data to find growth drivers</a:t>
                      </a:r>
                    </a:p>
                  </a:txBody>
                  <a:tcPr marL="84244" marR="84244" marT="42122" marB="42122" anchor="ctr">
                    <a:lnL w="12700" cap="flat" cmpd="sng" algn="ctr">
                      <a:solidFill>
                        <a:schemeClr val="bg1">
                          <a:lumMod val="85000"/>
                        </a:schemeClr>
                      </a:solid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indent="-177800" algn="l" defTabSz="981334" rtl="0" eaLnBrk="1" latinLnBrk="0" hangingPunct="1">
                        <a:lnSpc>
                          <a:spcPct val="100000"/>
                        </a:lnSpc>
                        <a:spcBef>
                          <a:spcPts val="600"/>
                        </a:spcBef>
                        <a:spcAft>
                          <a:spcPct val="0"/>
                        </a:spcAft>
                        <a:buClrTx/>
                        <a:buSzTx/>
                      </a:pPr>
                      <a:r>
                        <a:rPr lang="en-US" sz="800">
                          <a:solidFill>
                            <a:srgbClr val="000000"/>
                          </a:solidFill>
                        </a:rPr>
                        <a:t>Company factbase</a:t>
                      </a:r>
                    </a:p>
                    <a:p>
                      <a:pPr marL="177800" indent="-177800" algn="l" defTabSz="981334" rtl="0" eaLnBrk="1" latinLnBrk="0" hangingPunct="1">
                        <a:lnSpc>
                          <a:spcPct val="100000"/>
                        </a:lnSpc>
                        <a:spcBef>
                          <a:spcPts val="600"/>
                        </a:spcBef>
                        <a:spcAft>
                          <a:spcPct val="0"/>
                        </a:spcAft>
                        <a:buClrTx/>
                        <a:buSzTx/>
                      </a:pPr>
                      <a:r>
                        <a:rPr lang="en-US" sz="800">
                          <a:solidFill>
                            <a:srgbClr val="000000"/>
                          </a:solidFill>
                        </a:rPr>
                        <a:t>Verification of mgmt. projections</a:t>
                      </a:r>
                    </a:p>
                    <a:p>
                      <a:pPr marL="177800" indent="-177800" algn="l" defTabSz="981334" rtl="0" eaLnBrk="1" latinLnBrk="0" hangingPunct="1">
                        <a:lnSpc>
                          <a:spcPct val="100000"/>
                        </a:lnSpc>
                        <a:spcBef>
                          <a:spcPts val="600"/>
                        </a:spcBef>
                        <a:spcAft>
                          <a:spcPct val="0"/>
                        </a:spcAft>
                        <a:buClrTx/>
                        <a:buSzTx/>
                      </a:pPr>
                      <a:r>
                        <a:rPr lang="en-US" sz="800">
                          <a:solidFill>
                            <a:srgbClr val="000000"/>
                          </a:solidFill>
                        </a:rPr>
                        <a:t>Historical drivers of company growth/decline</a:t>
                      </a:r>
                    </a:p>
                  </a:txBody>
                  <a:tcPr marL="84244" marR="84244" marT="42122" marB="42122" anchor="ctr">
                    <a:lnL w="12700" cap="flat" cmpd="sng" algn="ctr">
                      <a:solidFill>
                        <a:schemeClr val="bg1">
                          <a:lumMod val="85000"/>
                        </a:schemeClr>
                      </a:solidFill>
                      <a:prstDash val="dot"/>
                      <a:round/>
                      <a:headEnd type="none" w="med" len="med"/>
                      <a:tailEnd type="none" w="med" len="med"/>
                    </a:lnL>
                    <a:lnR>
                      <a:noFill/>
                    </a:lnR>
                    <a:lnT w="28575"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3279955"/>
                  </a:ext>
                </a:extLst>
              </a:tr>
              <a:tr h="588796">
                <a:tc vMerge="1">
                  <a:txBody>
                    <a:bodyPr/>
                    <a:lstStyle/>
                    <a:p>
                      <a:pPr marL="0" indent="0" algn="l" defTabSz="711200" rtl="0" eaLnBrk="1" latinLnBrk="0" hangingPunct="1">
                        <a:spcBef>
                          <a:spcPts val="1200"/>
                        </a:spcBef>
                        <a:buClrTx/>
                        <a:buNone/>
                      </a:pPr>
                      <a:endParaRPr lang="en-US" sz="1200">
                        <a:solidFill>
                          <a:sysClr val="windowText" lastClr="000000"/>
                        </a:solidFill>
                      </a:endParaRPr>
                    </a:p>
                  </a:txBody>
                  <a:tcPr marL="84244" marR="84244" marT="42122" marB="42122" anchor="ctr">
                    <a:lnL>
                      <a:noFill/>
                    </a:lnL>
                    <a:lnR>
                      <a:noFill/>
                    </a:lnR>
                    <a:lnT w="9525" cmpd="sng">
                      <a:noFill/>
                    </a:lnT>
                    <a:lnB w="9525" cmpd="sng">
                      <a:noFill/>
                    </a:lnB>
                    <a:lnTlToBr w="12700" cmpd="sng">
                      <a:noFill/>
                      <a:prstDash val="solid"/>
                    </a:lnTlToBr>
                    <a:lnBlToTr w="12700" cmpd="sng">
                      <a:noFill/>
                      <a:prstDash val="solid"/>
                    </a:lnBlToTr>
                  </a:tcPr>
                </a:tc>
                <a:tc>
                  <a:txBody>
                    <a:bodyPr/>
                    <a:lstStyle/>
                    <a:p>
                      <a:pPr marL="0" indent="0" algn="ctr" defTabSz="711200" rtl="0" eaLnBrk="1" latinLnBrk="0" hangingPunct="1">
                        <a:spcBef>
                          <a:spcPts val="1200"/>
                        </a:spcBef>
                        <a:buClrTx/>
                        <a:buNone/>
                      </a:pPr>
                      <a:r>
                        <a:rPr lang="en-US" sz="1000">
                          <a:solidFill>
                            <a:srgbClr val="FFFFFF"/>
                          </a:solidFill>
                        </a:rPr>
                        <a:t>Market model</a:t>
                      </a:r>
                    </a:p>
                  </a:txBody>
                  <a:tcPr marL="84244" marR="84244" marT="42122" marB="42122" anchor="ctr">
                    <a:lnL w="28575"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91AA"/>
                    </a:solidFill>
                  </a:tcPr>
                </a:tc>
                <a:tc>
                  <a:txBody>
                    <a:bodyPr/>
                    <a:lstStyle/>
                    <a:p>
                      <a:pPr marL="0" indent="0" algn="ctr">
                        <a:buFontTx/>
                        <a:buNone/>
                      </a:pPr>
                      <a:endParaRPr lang="en-GB" sz="2000">
                        <a:solidFill>
                          <a:sysClr val="windowText" lastClr="000000"/>
                        </a:solidFill>
                      </a:endParaRP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7"/>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Tx/>
                        <a:buNone/>
                      </a:pPr>
                      <a:endParaRPr lang="en-GB" sz="2000">
                        <a:solidFill>
                          <a:sysClr val="windowText" lastClr="000000"/>
                        </a:solidFill>
                      </a:endParaRP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Tx/>
                        <a:buNone/>
                      </a:pPr>
                      <a:endParaRPr lang="en-GB" sz="2000">
                        <a:solidFill>
                          <a:sysClr val="windowText" lastClr="000000"/>
                        </a:solidFill>
                      </a:endParaRP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Tx/>
                        <a:buNone/>
                      </a:pPr>
                      <a:endParaRPr lang="en-GB" sz="2000">
                        <a:solidFill>
                          <a:sysClr val="windowText" lastClr="000000"/>
                        </a:solidFill>
                      </a:endParaRPr>
                    </a:p>
                  </a:txBody>
                  <a:tcPr anchor="ctr">
                    <a:lnL>
                      <a:noFill/>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marR="0" lvl="0" indent="-177800" algn="l" defTabSz="981334" rtl="0" eaLnBrk="1" fontAlgn="auto" latinLnBrk="0" hangingPunct="1">
                        <a:lnSpc>
                          <a:spcPct val="100000"/>
                        </a:lnSpc>
                        <a:spcBef>
                          <a:spcPts val="600"/>
                        </a:spcBef>
                        <a:spcAft>
                          <a:spcPct val="0"/>
                        </a:spcAft>
                        <a:buClrTx/>
                        <a:buSzTx/>
                        <a:defRPr/>
                      </a:pPr>
                      <a:r>
                        <a:rPr lang="en-US" sz="800" baseline="0">
                          <a:solidFill>
                            <a:srgbClr val="000000"/>
                          </a:solidFill>
                        </a:rPr>
                        <a:t>Analyzing secondary research</a:t>
                      </a:r>
                    </a:p>
                    <a:p>
                      <a:pPr marL="177800" indent="-177800" algn="l" defTabSz="981334" rtl="0" eaLnBrk="1" latinLnBrk="0" hangingPunct="1">
                        <a:lnSpc>
                          <a:spcPct val="100000"/>
                        </a:lnSpc>
                        <a:spcBef>
                          <a:spcPts val="600"/>
                        </a:spcBef>
                        <a:spcAft>
                          <a:spcPct val="0"/>
                        </a:spcAft>
                        <a:buClrTx/>
                        <a:buSzTx/>
                      </a:pPr>
                      <a:r>
                        <a:rPr lang="en-US" sz="800" baseline="0">
                          <a:solidFill>
                            <a:srgbClr val="000000"/>
                          </a:solidFill>
                        </a:rPr>
                        <a:t>Creating bottom-up/top-down builds of market</a:t>
                      </a:r>
                    </a:p>
                    <a:p>
                      <a:pPr marL="177800" marR="0" lvl="0" indent="-177800" algn="l" defTabSz="981334" rtl="0" eaLnBrk="1" fontAlgn="auto" latinLnBrk="0" hangingPunct="1">
                        <a:lnSpc>
                          <a:spcPct val="100000"/>
                        </a:lnSpc>
                        <a:spcBef>
                          <a:spcPts val="600"/>
                        </a:spcBef>
                        <a:spcAft>
                          <a:spcPct val="0"/>
                        </a:spcAft>
                        <a:buClrTx/>
                        <a:buSzTx/>
                        <a:defRPr/>
                      </a:pPr>
                      <a:r>
                        <a:rPr lang="en-US" sz="800">
                          <a:solidFill>
                            <a:schemeClr val="tx1"/>
                          </a:solidFill>
                        </a:rPr>
                        <a:t>Regressing</a:t>
                      </a:r>
                      <a:r>
                        <a:rPr lang="en-US" sz="800" baseline="0">
                          <a:solidFill>
                            <a:schemeClr val="tx1"/>
                          </a:solidFill>
                        </a:rPr>
                        <a:t> company metrics against industry performance</a:t>
                      </a:r>
                    </a:p>
                  </a:txBody>
                  <a:tcPr marL="84244" marR="84244" marT="42122" marB="42122" anchor="ctr">
                    <a:lnL w="12700" cap="flat" cmpd="sng" algn="ctr">
                      <a:solidFill>
                        <a:schemeClr val="bg1">
                          <a:lumMod val="85000"/>
                        </a:schemeClr>
                      </a:solid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indent="-177800" algn="l" defTabSz="981334" rtl="0" eaLnBrk="1" latinLnBrk="0" hangingPunct="1">
                        <a:lnSpc>
                          <a:spcPct val="100000"/>
                        </a:lnSpc>
                        <a:spcBef>
                          <a:spcPts val="600"/>
                        </a:spcBef>
                        <a:spcAft>
                          <a:spcPct val="0"/>
                        </a:spcAft>
                        <a:buClrTx/>
                        <a:buSzTx/>
                      </a:pPr>
                      <a:r>
                        <a:rPr lang="en-US" sz="800">
                          <a:solidFill>
                            <a:srgbClr val="000000"/>
                          </a:solidFill>
                        </a:rPr>
                        <a:t>Driver</a:t>
                      </a:r>
                      <a:r>
                        <a:rPr lang="en-US" sz="800" baseline="0">
                          <a:solidFill>
                            <a:srgbClr val="000000"/>
                          </a:solidFill>
                        </a:rPr>
                        <a:t> tables </a:t>
                      </a:r>
                    </a:p>
                    <a:p>
                      <a:pPr marL="177800" indent="-177800" algn="l" defTabSz="981334" rtl="0" eaLnBrk="1" latinLnBrk="0" hangingPunct="1">
                        <a:lnSpc>
                          <a:spcPct val="100000"/>
                        </a:lnSpc>
                        <a:spcBef>
                          <a:spcPts val="600"/>
                        </a:spcBef>
                        <a:spcAft>
                          <a:spcPct val="0"/>
                        </a:spcAft>
                        <a:buClrTx/>
                        <a:buSzTx/>
                      </a:pPr>
                      <a:r>
                        <a:rPr lang="en-US" sz="800" baseline="0">
                          <a:solidFill>
                            <a:srgbClr val="000000"/>
                          </a:solidFill>
                        </a:rPr>
                        <a:t>Forecasted target P&amp;L’s</a:t>
                      </a:r>
                    </a:p>
                    <a:p>
                      <a:pPr marL="177800" indent="-177800" algn="l" defTabSz="981334" rtl="0" eaLnBrk="1" latinLnBrk="0" hangingPunct="1">
                        <a:lnSpc>
                          <a:spcPct val="100000"/>
                        </a:lnSpc>
                        <a:spcBef>
                          <a:spcPts val="600"/>
                        </a:spcBef>
                        <a:spcAft>
                          <a:spcPct val="0"/>
                        </a:spcAft>
                        <a:buClrTx/>
                        <a:buSzTx/>
                      </a:pPr>
                      <a:r>
                        <a:rPr lang="en-US" sz="800" baseline="0">
                          <a:solidFill>
                            <a:srgbClr val="000000"/>
                          </a:solidFill>
                        </a:rPr>
                        <a:t>Market share/mekkos</a:t>
                      </a:r>
                    </a:p>
                  </a:txBody>
                  <a:tcPr marL="84244" marR="84244" marT="42122" marB="42122" anchor="ctr">
                    <a:lnL w="12700" cap="flat" cmpd="sng" algn="ctr">
                      <a:solidFill>
                        <a:schemeClr val="bg1">
                          <a:lumMod val="85000"/>
                        </a:schemeClr>
                      </a:solidFill>
                      <a:prstDash val="dot"/>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9273512"/>
                  </a:ext>
                </a:extLst>
              </a:tr>
              <a:tr h="580339">
                <a:tc vMerge="1">
                  <a:txBody>
                    <a:bodyPr/>
                    <a:lstStyle/>
                    <a:p>
                      <a:pPr marL="0" indent="0" algn="l" defTabSz="711200" rtl="0" eaLnBrk="1" latinLnBrk="0" hangingPunct="1">
                        <a:spcBef>
                          <a:spcPts val="1200"/>
                        </a:spcBef>
                        <a:buClrTx/>
                        <a:buNone/>
                      </a:pPr>
                      <a:endParaRPr lang="en-US" sz="1200">
                        <a:solidFill>
                          <a:sysClr val="windowText" lastClr="000000"/>
                        </a:solidFill>
                      </a:endParaRPr>
                    </a:p>
                  </a:txBody>
                  <a:tcPr marL="84244" marR="84244" marT="42122" marB="42122" anchor="ctr">
                    <a:lnL>
                      <a:noFill/>
                    </a:lnL>
                    <a:lnR>
                      <a:noFill/>
                    </a:lnR>
                    <a:lnT w="9525" cmpd="sng">
                      <a:noFill/>
                    </a:lnT>
                    <a:lnB w="9525" cmpd="sng">
                      <a:noFill/>
                    </a:lnB>
                    <a:lnTlToBr w="12700" cmpd="sng">
                      <a:noFill/>
                      <a:prstDash val="solid"/>
                    </a:lnTlToBr>
                    <a:lnBlToTr w="12700" cmpd="sng">
                      <a:noFill/>
                      <a:prstDash val="solid"/>
                    </a:lnBlToTr>
                  </a:tcPr>
                </a:tc>
                <a:tc>
                  <a:txBody>
                    <a:bodyPr/>
                    <a:lstStyle/>
                    <a:p>
                      <a:pPr marL="0" indent="0" algn="ctr" defTabSz="711200" rtl="0" eaLnBrk="1" latinLnBrk="0" hangingPunct="1">
                        <a:spcBef>
                          <a:spcPts val="1200"/>
                        </a:spcBef>
                        <a:buClrTx/>
                        <a:buNone/>
                      </a:pPr>
                      <a:r>
                        <a:rPr lang="en-US" sz="1000">
                          <a:solidFill>
                            <a:srgbClr val="FFFFFF"/>
                          </a:solidFill>
                        </a:rPr>
                        <a:t>Survey (&amp;</a:t>
                      </a:r>
                      <a:r>
                        <a:rPr lang="en-US" sz="1000" baseline="0">
                          <a:solidFill>
                            <a:srgbClr val="FFFFFF"/>
                          </a:solidFill>
                        </a:rPr>
                        <a:t> customer interviews)</a:t>
                      </a:r>
                      <a:endParaRPr lang="en-US" sz="1000">
                        <a:solidFill>
                          <a:srgbClr val="FFFFFF"/>
                        </a:solidFill>
                      </a:endParaRPr>
                    </a:p>
                  </a:txBody>
                  <a:tcPr marL="84244" marR="84244" marT="42122" marB="42122" anchor="ctr">
                    <a:lnL w="28575"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91AA"/>
                    </a:solidFill>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7"/>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Tx/>
                        <a:buNone/>
                      </a:pPr>
                      <a:endParaRPr lang="en-GB" sz="2000">
                        <a:solidFill>
                          <a:sysClr val="windowText" lastClr="000000"/>
                        </a:solidFill>
                      </a:endParaRPr>
                    </a:p>
                  </a:txBody>
                  <a:tcPr anchor="ctr">
                    <a:lnL>
                      <a:noFill/>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indent="-177800" algn="l" defTabSz="981334" rtl="0" eaLnBrk="1" latinLnBrk="0" hangingPunct="1">
                        <a:lnSpc>
                          <a:spcPct val="100000"/>
                        </a:lnSpc>
                        <a:spcBef>
                          <a:spcPts val="600"/>
                        </a:spcBef>
                        <a:spcAft>
                          <a:spcPct val="0"/>
                        </a:spcAft>
                        <a:buClrTx/>
                        <a:buSzTx/>
                      </a:pPr>
                      <a:r>
                        <a:rPr lang="en-US" sz="800">
                          <a:solidFill>
                            <a:srgbClr val="000000"/>
                          </a:solidFill>
                        </a:rPr>
                        <a:t>Survey drafting/iteration</a:t>
                      </a:r>
                    </a:p>
                    <a:p>
                      <a:pPr marL="177800" indent="-177800" algn="l" defTabSz="981334" rtl="0" eaLnBrk="1" latinLnBrk="0" hangingPunct="1">
                        <a:lnSpc>
                          <a:spcPct val="100000"/>
                        </a:lnSpc>
                        <a:spcBef>
                          <a:spcPts val="600"/>
                        </a:spcBef>
                        <a:spcAft>
                          <a:spcPct val="0"/>
                        </a:spcAft>
                        <a:buClrTx/>
                        <a:buSzTx/>
                      </a:pPr>
                      <a:r>
                        <a:rPr lang="en-US" sz="800">
                          <a:solidFill>
                            <a:srgbClr val="000000"/>
                          </a:solidFill>
                        </a:rPr>
                        <a:t>Management</a:t>
                      </a:r>
                      <a:r>
                        <a:rPr lang="en-US" sz="800" baseline="0">
                          <a:solidFill>
                            <a:srgbClr val="000000"/>
                          </a:solidFill>
                        </a:rPr>
                        <a:t> of survey coding vendors</a:t>
                      </a:r>
                    </a:p>
                    <a:p>
                      <a:pPr marL="177800" indent="-177800" algn="l" defTabSz="981334" rtl="0" eaLnBrk="1" latinLnBrk="0" hangingPunct="1">
                        <a:lnSpc>
                          <a:spcPct val="100000"/>
                        </a:lnSpc>
                        <a:spcBef>
                          <a:spcPts val="600"/>
                        </a:spcBef>
                        <a:spcAft>
                          <a:spcPct val="0"/>
                        </a:spcAft>
                        <a:buClrTx/>
                        <a:buSzTx/>
                      </a:pPr>
                      <a:r>
                        <a:rPr lang="en-US" sz="800" baseline="0">
                          <a:solidFill>
                            <a:srgbClr val="000000"/>
                          </a:solidFill>
                        </a:rPr>
                        <a:t>Cutting survey output</a:t>
                      </a:r>
                      <a:endParaRPr lang="en-US" sz="800">
                        <a:solidFill>
                          <a:srgbClr val="000000"/>
                        </a:solidFill>
                      </a:endParaRPr>
                    </a:p>
                  </a:txBody>
                  <a:tcPr marL="84244" marR="84244" marT="42122" marB="42122" anchor="ctr">
                    <a:lnL w="12700" cap="flat" cmpd="sng" algn="ctr">
                      <a:solidFill>
                        <a:schemeClr val="bg1">
                          <a:lumMod val="85000"/>
                        </a:schemeClr>
                      </a:solid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indent="-177800" algn="l" defTabSz="981334" rtl="0" eaLnBrk="1" latinLnBrk="0" hangingPunct="1">
                        <a:lnSpc>
                          <a:spcPct val="100000"/>
                        </a:lnSpc>
                        <a:spcBef>
                          <a:spcPts val="600"/>
                        </a:spcBef>
                        <a:spcAft>
                          <a:spcPct val="0"/>
                        </a:spcAft>
                        <a:buClrTx/>
                        <a:buSzTx/>
                      </a:pPr>
                      <a:r>
                        <a:rPr lang="en-US" sz="800">
                          <a:solidFill>
                            <a:srgbClr val="000000"/>
                          </a:solidFill>
                        </a:rPr>
                        <a:t>NPS</a:t>
                      </a:r>
                      <a:r>
                        <a:rPr lang="en-US" sz="800" baseline="0">
                          <a:solidFill>
                            <a:srgbClr val="000000"/>
                          </a:solidFill>
                        </a:rPr>
                        <a:t> analysis</a:t>
                      </a:r>
                    </a:p>
                    <a:p>
                      <a:pPr marL="177800" indent="-177800" algn="l" defTabSz="981334" rtl="0" eaLnBrk="1" latinLnBrk="0" hangingPunct="1">
                        <a:lnSpc>
                          <a:spcPct val="100000"/>
                        </a:lnSpc>
                        <a:spcBef>
                          <a:spcPts val="600"/>
                        </a:spcBef>
                        <a:spcAft>
                          <a:spcPct val="0"/>
                        </a:spcAft>
                        <a:buClrTx/>
                        <a:buSzTx/>
                      </a:pPr>
                      <a:r>
                        <a:rPr lang="en-US" sz="800" baseline="0">
                          <a:solidFill>
                            <a:srgbClr val="000000"/>
                          </a:solidFill>
                        </a:rPr>
                        <a:t>KPC analysis</a:t>
                      </a:r>
                    </a:p>
                    <a:p>
                      <a:pPr marL="177800" indent="-177800" algn="l" defTabSz="981334" rtl="0" eaLnBrk="1" latinLnBrk="0" hangingPunct="1">
                        <a:lnSpc>
                          <a:spcPct val="100000"/>
                        </a:lnSpc>
                        <a:spcBef>
                          <a:spcPts val="600"/>
                        </a:spcBef>
                        <a:spcAft>
                          <a:spcPct val="0"/>
                        </a:spcAft>
                        <a:buClrTx/>
                        <a:buSzTx/>
                      </a:pPr>
                      <a:r>
                        <a:rPr lang="en-US" sz="800" baseline="0">
                          <a:solidFill>
                            <a:srgbClr val="000000"/>
                          </a:solidFill>
                        </a:rPr>
                        <a:t>Future purchase likelihood</a:t>
                      </a:r>
                    </a:p>
                  </a:txBody>
                  <a:tcPr marL="84244" marR="84244" marT="42122" marB="42122" anchor="ctr">
                    <a:lnL w="12700" cap="flat" cmpd="sng" algn="ctr">
                      <a:solidFill>
                        <a:schemeClr val="bg1">
                          <a:lumMod val="85000"/>
                        </a:schemeClr>
                      </a:solidFill>
                      <a:prstDash val="dot"/>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5215249"/>
                  </a:ext>
                </a:extLst>
              </a:tr>
              <a:tr h="580339">
                <a:tc vMerge="1">
                  <a:txBody>
                    <a:bodyPr/>
                    <a:lstStyle/>
                    <a:p>
                      <a:pPr marL="0" marR="0" lvl="0" indent="0" algn="l" defTabSz="981334" rtl="0" eaLnBrk="1" fontAlgn="auto" latinLnBrk="0" hangingPunct="1">
                        <a:lnSpc>
                          <a:spcPct val="100000"/>
                        </a:lnSpc>
                        <a:spcBef>
                          <a:spcPct val="0"/>
                        </a:spcBef>
                        <a:spcAft>
                          <a:spcPct val="0"/>
                        </a:spcAft>
                        <a:buClrTx/>
                        <a:buSzTx/>
                        <a:buFontTx/>
                        <a:buNone/>
                        <a:defRPr/>
                      </a:pPr>
                      <a:endParaRPr lang="en-US" sz="1200">
                        <a:solidFill>
                          <a:sysClr val="windowText" lastClr="000000"/>
                        </a:solidFill>
                      </a:endParaRPr>
                    </a:p>
                  </a:txBody>
                  <a:tcPr marL="84244" marR="84244" marT="42122" marB="42122" anchor="ctr">
                    <a:lnL>
                      <a:noFill/>
                    </a:lnL>
                    <a:lnR>
                      <a:noFill/>
                    </a:lnR>
                    <a:lnT w="9525" cmpd="sng">
                      <a:noFill/>
                    </a:lnT>
                    <a:lnB w="9525" cmpd="sng">
                      <a:noFill/>
                    </a:lnB>
                    <a:lnTlToBr w="12700" cmpd="sng">
                      <a:noFill/>
                      <a:prstDash val="solid"/>
                    </a:lnTlToBr>
                    <a:lnBlToTr w="12700" cmpd="sng">
                      <a:noFill/>
                      <a:prstDash val="solid"/>
                    </a:lnBlToTr>
                  </a:tcPr>
                </a:tc>
                <a:tc>
                  <a:txBody>
                    <a:bodyPr/>
                    <a:lstStyle/>
                    <a:p>
                      <a:pPr marL="0" marR="0" lvl="0" indent="0" algn="ctr" defTabSz="981334" rtl="0" eaLnBrk="1" fontAlgn="auto" latinLnBrk="0" hangingPunct="1">
                        <a:lnSpc>
                          <a:spcPct val="100000"/>
                        </a:lnSpc>
                        <a:spcBef>
                          <a:spcPct val="0"/>
                        </a:spcBef>
                        <a:spcAft>
                          <a:spcPct val="0"/>
                        </a:spcAft>
                        <a:buClrTx/>
                        <a:buSzTx/>
                        <a:buFontTx/>
                        <a:buNone/>
                        <a:defRPr/>
                      </a:pPr>
                      <a:r>
                        <a:rPr lang="en-US" sz="1000">
                          <a:solidFill>
                            <a:srgbClr val="FFFFFF"/>
                          </a:solidFill>
                        </a:rPr>
                        <a:t>Expert interviews</a:t>
                      </a:r>
                    </a:p>
                  </a:txBody>
                  <a:tcPr marL="84244" marR="84244" marT="42122" marB="42122" anchor="ctr">
                    <a:lnL w="28575"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91AA"/>
                    </a:solidFill>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7"/>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7"/>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7"/>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Tx/>
                        <a:buNone/>
                      </a:pPr>
                      <a:endParaRPr lang="en-GB" sz="2000">
                        <a:solidFill>
                          <a:sysClr val="windowText" lastClr="000000"/>
                        </a:solidFill>
                      </a:endParaRP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marR="0" lvl="0" indent="-177800" algn="l" defTabSz="981334" rtl="0" eaLnBrk="1" fontAlgn="auto" latinLnBrk="0" hangingPunct="1">
                        <a:lnSpc>
                          <a:spcPct val="100000"/>
                        </a:lnSpc>
                        <a:spcBef>
                          <a:spcPts val="600"/>
                        </a:spcBef>
                        <a:spcAft>
                          <a:spcPct val="0"/>
                        </a:spcAft>
                        <a:buClrTx/>
                        <a:buSzTx/>
                        <a:defRPr/>
                      </a:pPr>
                      <a:r>
                        <a:rPr lang="en-US" sz="800">
                          <a:solidFill>
                            <a:srgbClr val="000000"/>
                          </a:solidFill>
                        </a:rPr>
                        <a:t>Managing expert networks to source experts </a:t>
                      </a:r>
                    </a:p>
                    <a:p>
                      <a:pPr marL="177800" marR="0" lvl="0" indent="-177800" algn="l" defTabSz="981334" rtl="0" eaLnBrk="1" fontAlgn="auto" latinLnBrk="0" hangingPunct="1">
                        <a:lnSpc>
                          <a:spcPct val="100000"/>
                        </a:lnSpc>
                        <a:spcBef>
                          <a:spcPts val="600"/>
                        </a:spcBef>
                        <a:spcAft>
                          <a:spcPct val="0"/>
                        </a:spcAft>
                        <a:buClrTx/>
                        <a:buSzTx/>
                        <a:defRPr/>
                      </a:pPr>
                      <a:r>
                        <a:rPr lang="en-US" sz="800">
                          <a:solidFill>
                            <a:srgbClr val="000000"/>
                          </a:solidFill>
                        </a:rPr>
                        <a:t>Drafting interview guides</a:t>
                      </a:r>
                    </a:p>
                    <a:p>
                      <a:pPr marL="177800" marR="0" lvl="0" indent="-177800" algn="l" defTabSz="981334" rtl="0" eaLnBrk="1" fontAlgn="auto" latinLnBrk="0" hangingPunct="1">
                        <a:lnSpc>
                          <a:spcPct val="100000"/>
                        </a:lnSpc>
                        <a:spcBef>
                          <a:spcPts val="600"/>
                        </a:spcBef>
                        <a:spcAft>
                          <a:spcPct val="0"/>
                        </a:spcAft>
                        <a:buClrTx/>
                        <a:buSzTx/>
                        <a:defRPr/>
                      </a:pPr>
                      <a:r>
                        <a:rPr lang="en-US" sz="800">
                          <a:solidFill>
                            <a:srgbClr val="000000"/>
                          </a:solidFill>
                        </a:rPr>
                        <a:t>Interviewing tens of experts</a:t>
                      </a:r>
                    </a:p>
                  </a:txBody>
                  <a:tcPr marL="84244" marR="84244" marT="42122" marB="42122" anchor="ctr">
                    <a:lnL w="12700" cap="flat" cmpd="sng" algn="ctr">
                      <a:solidFill>
                        <a:schemeClr val="bg1">
                          <a:lumMod val="85000"/>
                        </a:schemeClr>
                      </a:solid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marR="0" lvl="0" indent="-177800" algn="l" defTabSz="981334" rtl="0" eaLnBrk="1" fontAlgn="auto" latinLnBrk="0" hangingPunct="1">
                        <a:lnSpc>
                          <a:spcPct val="100000"/>
                        </a:lnSpc>
                        <a:spcBef>
                          <a:spcPts val="600"/>
                        </a:spcBef>
                        <a:spcAft>
                          <a:spcPct val="0"/>
                        </a:spcAft>
                        <a:buClrTx/>
                        <a:buSzTx/>
                        <a:defRPr/>
                      </a:pPr>
                      <a:r>
                        <a:rPr lang="en-US" sz="800">
                          <a:solidFill>
                            <a:srgbClr val="000000"/>
                          </a:solidFill>
                        </a:rPr>
                        <a:t>Supporting quotes</a:t>
                      </a:r>
                    </a:p>
                    <a:p>
                      <a:pPr marL="177800" marR="0" lvl="0" indent="-177800" algn="l" defTabSz="981334" rtl="0" eaLnBrk="1" fontAlgn="auto" latinLnBrk="0" hangingPunct="1">
                        <a:lnSpc>
                          <a:spcPct val="100000"/>
                        </a:lnSpc>
                        <a:spcBef>
                          <a:spcPts val="600"/>
                        </a:spcBef>
                        <a:spcAft>
                          <a:spcPct val="0"/>
                        </a:spcAft>
                        <a:buClrTx/>
                        <a:buSzTx/>
                        <a:defRPr/>
                      </a:pPr>
                      <a:r>
                        <a:rPr lang="en-US" sz="800">
                          <a:solidFill>
                            <a:srgbClr val="000000"/>
                          </a:solidFill>
                        </a:rPr>
                        <a:t>Case studies</a:t>
                      </a:r>
                    </a:p>
                  </a:txBody>
                  <a:tcPr marL="84244" marR="84244" marT="42122" marB="42122" anchor="ctr">
                    <a:lnL w="12700" cap="flat" cmpd="sng" algn="ctr">
                      <a:solidFill>
                        <a:schemeClr val="bg1">
                          <a:lumMod val="85000"/>
                        </a:schemeClr>
                      </a:solidFill>
                      <a:prstDash val="dot"/>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0700216"/>
                  </a:ext>
                </a:extLst>
              </a:tr>
              <a:tr h="381727">
                <a:tc rowSpan="4">
                  <a:txBody>
                    <a:bodyPr/>
                    <a:lstStyle/>
                    <a:p>
                      <a:pPr marL="0" marR="0" lvl="0" indent="0" algn="ctr" defTabSz="981334" rtl="0" eaLnBrk="1" fontAlgn="auto" latinLnBrk="0" hangingPunct="1">
                        <a:lnSpc>
                          <a:spcPct val="100000"/>
                        </a:lnSpc>
                        <a:spcBef>
                          <a:spcPct val="0"/>
                        </a:spcBef>
                        <a:spcAft>
                          <a:spcPct val="0"/>
                        </a:spcAft>
                        <a:buClrTx/>
                        <a:buSzTx/>
                        <a:buFontTx/>
                        <a:buNone/>
                        <a:defRPr/>
                      </a:pPr>
                      <a:r>
                        <a:rPr lang="en-US" sz="1000">
                          <a:solidFill>
                            <a:srgbClr val="000000"/>
                          </a:solidFill>
                        </a:rPr>
                        <a:t>Other</a:t>
                      </a:r>
                    </a:p>
                  </a:txBody>
                  <a:tcPr marL="84244" marR="84244" marT="42122" marB="42122" vert="vert270" anchor="ctr">
                    <a:lnL>
                      <a:noFill/>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9525" cmpd="sng">
                      <a:noFill/>
                    </a:lnB>
                    <a:lnTlToBr w="12700" cmpd="sng">
                      <a:noFill/>
                      <a:prstDash val="solid"/>
                    </a:lnTlToBr>
                    <a:lnBlToTr w="12700" cmpd="sng">
                      <a:noFill/>
                      <a:prstDash val="solid"/>
                    </a:lnBlToTr>
                    <a:solidFill>
                      <a:srgbClr val="A3BCD3"/>
                    </a:solidFill>
                  </a:tcPr>
                </a:tc>
                <a:tc>
                  <a:txBody>
                    <a:bodyPr/>
                    <a:lstStyle/>
                    <a:p>
                      <a:pPr marL="0" marR="0" lvl="0" indent="0" algn="ctr" defTabSz="981334" rtl="0" eaLnBrk="1" fontAlgn="auto" latinLnBrk="0" hangingPunct="1">
                        <a:lnSpc>
                          <a:spcPct val="100000"/>
                        </a:lnSpc>
                        <a:spcBef>
                          <a:spcPct val="0"/>
                        </a:spcBef>
                        <a:spcAft>
                          <a:spcPct val="0"/>
                        </a:spcAft>
                        <a:buClrTx/>
                        <a:buSzTx/>
                        <a:buFontTx/>
                        <a:buNone/>
                        <a:defRPr/>
                      </a:pPr>
                      <a:r>
                        <a:rPr lang="en-US" sz="1000">
                          <a:solidFill>
                            <a:srgbClr val="000000"/>
                          </a:solidFill>
                        </a:rPr>
                        <a:t>Cold calls</a:t>
                      </a:r>
                    </a:p>
                  </a:txBody>
                  <a:tcPr marL="84244" marR="84244" marT="42122" marB="42122" anchor="ctr">
                    <a:lnL w="28575" cap="flat" cmpd="sng" algn="ctr">
                      <a:solidFill>
                        <a:schemeClr val="bg1"/>
                      </a:solidFill>
                      <a:prstDash val="solid"/>
                      <a:round/>
                      <a:headEnd type="none" w="med" len="med"/>
                      <a:tailEnd type="none" w="med" len="med"/>
                    </a:lnL>
                    <a:lnR>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3BCD3"/>
                    </a:solidFill>
                  </a:tcPr>
                </a:tc>
                <a:tc>
                  <a:txBody>
                    <a:bodyPr/>
                    <a:lstStyle/>
                    <a:p>
                      <a:pPr marL="0" indent="0" algn="ctr">
                        <a:buFontTx/>
                        <a:buNone/>
                      </a:pPr>
                      <a:endParaRPr lang="en-GB" sz="2000">
                        <a:solidFill>
                          <a:sysClr val="windowText" lastClr="000000"/>
                        </a:solidFill>
                      </a:endParaRP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7"/>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7"/>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Tx/>
                        <a:buNone/>
                      </a:pPr>
                      <a:endParaRPr lang="en-GB" sz="2000">
                        <a:solidFill>
                          <a:sysClr val="windowText" lastClr="000000"/>
                        </a:solidFill>
                      </a:endParaRP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None/>
                      </a:pPr>
                      <a:endParaRPr lang="en-GB" sz="2000" baseline="0">
                        <a:solidFill>
                          <a:sysClr val="windowText" lastClr="000000"/>
                        </a:solidFill>
                      </a:endParaRPr>
                    </a:p>
                  </a:txBody>
                  <a:tcPr anchor="ctr">
                    <a:lnL>
                      <a:noFill/>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marR="0" lvl="0" indent="-177800" algn="l" defTabSz="981334" rtl="0" eaLnBrk="1" fontAlgn="auto" latinLnBrk="0" hangingPunct="1">
                        <a:lnSpc>
                          <a:spcPct val="100000"/>
                        </a:lnSpc>
                        <a:spcBef>
                          <a:spcPts val="600"/>
                        </a:spcBef>
                        <a:spcAft>
                          <a:spcPct val="0"/>
                        </a:spcAft>
                        <a:buClrTx/>
                        <a:buSzTx/>
                        <a:defRPr/>
                      </a:pPr>
                      <a:r>
                        <a:rPr lang="en-US" sz="800">
                          <a:solidFill>
                            <a:srgbClr val="000000"/>
                          </a:solidFill>
                        </a:rPr>
                        <a:t>Calling stores,</a:t>
                      </a:r>
                      <a:r>
                        <a:rPr lang="en-US" sz="800" baseline="0">
                          <a:solidFill>
                            <a:srgbClr val="000000"/>
                          </a:solidFill>
                        </a:rPr>
                        <a:t> sales reps</a:t>
                      </a:r>
                      <a:endParaRPr lang="en-US" sz="800">
                        <a:solidFill>
                          <a:srgbClr val="000000"/>
                        </a:solidFill>
                      </a:endParaRPr>
                    </a:p>
                  </a:txBody>
                  <a:tcPr marL="84244" marR="84244" marT="42122" marB="42122" anchor="ctr">
                    <a:lnL w="12700" cap="flat" cmpd="sng" algn="ctr">
                      <a:solidFill>
                        <a:schemeClr val="bg1">
                          <a:lumMod val="85000"/>
                        </a:schemeClr>
                      </a:solid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marR="0" lvl="0" indent="-177800" algn="l" defTabSz="981334" rtl="0" eaLnBrk="1" fontAlgn="auto" latinLnBrk="0" hangingPunct="1">
                        <a:lnSpc>
                          <a:spcPct val="100000"/>
                        </a:lnSpc>
                        <a:spcBef>
                          <a:spcPts val="600"/>
                        </a:spcBef>
                        <a:spcAft>
                          <a:spcPct val="0"/>
                        </a:spcAft>
                        <a:buClrTx/>
                        <a:buSzTx/>
                        <a:defRPr/>
                      </a:pPr>
                      <a:r>
                        <a:rPr lang="en-US" sz="800">
                          <a:solidFill>
                            <a:srgbClr val="000000"/>
                          </a:solidFill>
                        </a:rPr>
                        <a:t>Penetration model, quotes</a:t>
                      </a:r>
                    </a:p>
                  </a:txBody>
                  <a:tcPr marL="84244" marR="84244" marT="42122" marB="42122" anchor="ctr">
                    <a:lnL w="12700" cap="flat" cmpd="sng" algn="ctr">
                      <a:solidFill>
                        <a:schemeClr val="bg1">
                          <a:lumMod val="85000"/>
                        </a:schemeClr>
                      </a:solidFill>
                      <a:prstDash val="dot"/>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89318216"/>
                  </a:ext>
                </a:extLst>
              </a:tr>
              <a:tr h="381727">
                <a:tc vMerge="1">
                  <a:txBody>
                    <a:bodyPr/>
                    <a:lstStyle/>
                    <a:p>
                      <a:pPr marL="0" marR="0" lvl="0" indent="0" algn="l" defTabSz="981334" rtl="0" eaLnBrk="1" fontAlgn="auto" latinLnBrk="0" hangingPunct="1">
                        <a:lnSpc>
                          <a:spcPct val="100000"/>
                        </a:lnSpc>
                        <a:spcBef>
                          <a:spcPct val="0"/>
                        </a:spcBef>
                        <a:spcAft>
                          <a:spcPct val="0"/>
                        </a:spcAft>
                        <a:buClrTx/>
                        <a:buSzTx/>
                        <a:buFontTx/>
                        <a:buNone/>
                        <a:defRPr/>
                      </a:pPr>
                      <a:endParaRPr lang="en-US" sz="1200">
                        <a:solidFill>
                          <a:sysClr val="windowText" lastClr="000000"/>
                        </a:solidFill>
                      </a:endParaRPr>
                    </a:p>
                  </a:txBody>
                  <a:tcPr marL="84244" marR="84244" marT="42122" marB="42122" anchor="ctr">
                    <a:lnL>
                      <a:noFill/>
                    </a:lnL>
                    <a:lnR>
                      <a:noFill/>
                    </a:lnR>
                    <a:lnT w="9525" cmpd="sng">
                      <a:noFill/>
                    </a:lnT>
                    <a:lnB w="9525" cmpd="sng">
                      <a:noFill/>
                    </a:lnB>
                    <a:lnTlToBr w="12700" cmpd="sng">
                      <a:noFill/>
                      <a:prstDash val="solid"/>
                    </a:lnTlToBr>
                    <a:lnBlToTr w="12700" cmpd="sng">
                      <a:noFill/>
                      <a:prstDash val="solid"/>
                    </a:lnBlToTr>
                  </a:tcPr>
                </a:tc>
                <a:tc>
                  <a:txBody>
                    <a:bodyPr/>
                    <a:lstStyle/>
                    <a:p>
                      <a:pPr marL="0" marR="0" lvl="0" indent="0" algn="ctr" defTabSz="981334" rtl="0" eaLnBrk="1" fontAlgn="auto" latinLnBrk="0" hangingPunct="1">
                        <a:lnSpc>
                          <a:spcPct val="100000"/>
                        </a:lnSpc>
                        <a:spcBef>
                          <a:spcPct val="0"/>
                        </a:spcBef>
                        <a:spcAft>
                          <a:spcPct val="0"/>
                        </a:spcAft>
                        <a:buClrTx/>
                        <a:buSzTx/>
                        <a:buFontTx/>
                        <a:buNone/>
                        <a:defRPr/>
                      </a:pPr>
                      <a:r>
                        <a:rPr lang="en-US" sz="1000">
                          <a:solidFill>
                            <a:srgbClr val="000000"/>
                          </a:solidFill>
                        </a:rPr>
                        <a:t>Customer intercepts</a:t>
                      </a:r>
                    </a:p>
                  </a:txBody>
                  <a:tcPr marL="84244" marR="84244" marT="42122" marB="42122" anchor="ctr">
                    <a:lnL w="28575"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3BCD3"/>
                    </a:solidFill>
                  </a:tcPr>
                </a:tc>
                <a:tc>
                  <a:txBody>
                    <a:bodyPr/>
                    <a:lstStyle/>
                    <a:p>
                      <a:pPr marL="0" indent="0" algn="ctr">
                        <a:buFontTx/>
                        <a:buNone/>
                      </a:pPr>
                      <a:endParaRPr lang="en-GB" sz="2000">
                        <a:solidFill>
                          <a:sysClr val="windowText" lastClr="000000"/>
                        </a:solidFill>
                      </a:endParaRP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Tx/>
                        <a:buNone/>
                      </a:pPr>
                      <a:endParaRPr lang="en-GB" sz="2000">
                        <a:solidFill>
                          <a:sysClr val="windowText" lastClr="000000"/>
                        </a:solidFill>
                      </a:endParaRP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7"/>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Tx/>
                        <a:buNone/>
                      </a:pPr>
                      <a:endParaRPr lang="en-GB" sz="2000">
                        <a:solidFill>
                          <a:sysClr val="windowText" lastClr="000000"/>
                        </a:solidFill>
                      </a:endParaRP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buFontTx/>
                        <a:buNone/>
                      </a:pPr>
                      <a:endParaRPr lang="en-GB" sz="2000">
                        <a:solidFill>
                          <a:sysClr val="windowText" lastClr="000000"/>
                        </a:solidFill>
                      </a:endParaRPr>
                    </a:p>
                  </a:txBody>
                  <a:tcPr anchor="ctr">
                    <a:lnL>
                      <a:noFill/>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marR="0" lvl="0" indent="-177800" algn="l" defTabSz="981334" rtl="0" eaLnBrk="1" fontAlgn="auto" latinLnBrk="0" hangingPunct="1">
                        <a:lnSpc>
                          <a:spcPct val="100000"/>
                        </a:lnSpc>
                        <a:spcBef>
                          <a:spcPts val="600"/>
                        </a:spcBef>
                        <a:spcAft>
                          <a:spcPct val="0"/>
                        </a:spcAft>
                        <a:buClrTx/>
                        <a:buSzTx/>
                        <a:defRPr/>
                      </a:pPr>
                      <a:r>
                        <a:rPr lang="en-US" sz="800">
                          <a:solidFill>
                            <a:srgbClr val="000000"/>
                          </a:solidFill>
                        </a:rPr>
                        <a:t>Traveling to stores and meeting customers</a:t>
                      </a:r>
                    </a:p>
                  </a:txBody>
                  <a:tcPr marL="84244" marR="84244" marT="42122" marB="42122" anchor="ctr">
                    <a:lnL w="12700" cap="flat" cmpd="sng" algn="ctr">
                      <a:solidFill>
                        <a:schemeClr val="bg1">
                          <a:lumMod val="85000"/>
                        </a:schemeClr>
                      </a:solid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7800" marR="0" lvl="0" indent="-177800" algn="l" defTabSz="981334" rtl="0" eaLnBrk="1" fontAlgn="auto" latinLnBrk="0" hangingPunct="1">
                        <a:lnSpc>
                          <a:spcPct val="100000"/>
                        </a:lnSpc>
                        <a:spcBef>
                          <a:spcPts val="600"/>
                        </a:spcBef>
                        <a:spcAft>
                          <a:spcPct val="0"/>
                        </a:spcAft>
                        <a:buClrTx/>
                        <a:buSzTx/>
                        <a:defRPr/>
                      </a:pPr>
                      <a:r>
                        <a:rPr lang="en-US" sz="800">
                          <a:solidFill>
                            <a:srgbClr val="000000"/>
                          </a:solidFill>
                        </a:rPr>
                        <a:t>Quotes</a:t>
                      </a:r>
                    </a:p>
                  </a:txBody>
                  <a:tcPr marL="84244" marR="84244" marT="42122" marB="42122" anchor="ctr">
                    <a:lnL w="12700" cap="flat" cmpd="sng" algn="ctr">
                      <a:solidFill>
                        <a:schemeClr val="bg1">
                          <a:lumMod val="85000"/>
                        </a:schemeClr>
                      </a:solidFill>
                      <a:prstDash val="dot"/>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3113102"/>
                  </a:ext>
                </a:extLst>
              </a:tr>
              <a:tr h="381727">
                <a:tc vMerge="1">
                  <a:txBody>
                    <a:bodyPr/>
                    <a:lstStyle/>
                    <a:p>
                      <a:pPr marL="0" indent="0">
                        <a:buFontTx/>
                        <a:buNone/>
                      </a:pPr>
                      <a:endParaRPr lang="en-GB" sz="1200">
                        <a:solidFill>
                          <a:sysClr val="windowText" lastClr="000000"/>
                        </a:solidFill>
                      </a:endParaRPr>
                    </a:p>
                  </a:txBody>
                  <a:tcPr>
                    <a:lnL>
                      <a:noFill/>
                    </a:lnL>
                    <a:lnR>
                      <a:noFill/>
                    </a:lnR>
                    <a:lnT w="9525" cmpd="sng">
                      <a:noFill/>
                    </a:lnT>
                    <a:lnB>
                      <a:noFill/>
                    </a:lnB>
                    <a:lnTlToBr w="12700" cmpd="sng">
                      <a:noFill/>
                      <a:prstDash val="solid"/>
                    </a:lnTlToBr>
                    <a:lnBlToTr w="12700" cmpd="sng">
                      <a:noFill/>
                      <a:prstDash val="solid"/>
                    </a:lnBlToTr>
                  </a:tcPr>
                </a:tc>
                <a:tc>
                  <a:txBody>
                    <a:bodyPr/>
                    <a:lstStyle/>
                    <a:p>
                      <a:pPr marL="0" indent="0" algn="ctr">
                        <a:buFontTx/>
                        <a:buNone/>
                      </a:pPr>
                      <a:r>
                        <a:rPr lang="en-US" sz="1000">
                          <a:solidFill>
                            <a:srgbClr val="000000"/>
                          </a:solidFill>
                        </a:rPr>
                        <a:t>BCC</a:t>
                      </a:r>
                      <a:endParaRPr lang="en-GB" sz="1000">
                        <a:solidFill>
                          <a:srgbClr val="000000"/>
                        </a:solidFill>
                      </a:endParaRPr>
                    </a:p>
                  </a:txBody>
                  <a:tcPr anchor="ctr">
                    <a:lnL w="28575"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A3BCD3"/>
                    </a:solidFill>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endParaRPr lang="en-GB" sz="2000" baseline="0">
                        <a:solidFill>
                          <a:sysClr val="windowText" lastClr="000000"/>
                        </a:solidFill>
                      </a:endParaRPr>
                    </a:p>
                  </a:txBody>
                  <a:tcPr anchor="ctr">
                    <a:lnL>
                      <a:noFill/>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Tx/>
                        <a:buNone/>
                      </a:pPr>
                      <a:endParaRPr lang="en-GB" sz="1000">
                        <a:solidFill>
                          <a:sysClr val="windowText" lastClr="000000"/>
                        </a:solidFill>
                      </a:endParaRPr>
                    </a:p>
                  </a:txBody>
                  <a:tcPr>
                    <a:lnL w="12700" cap="flat" cmpd="sng" algn="ctr">
                      <a:solidFill>
                        <a:schemeClr val="bg1">
                          <a:lumMod val="85000"/>
                        </a:schemeClr>
                      </a:solid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Tx/>
                        <a:buNone/>
                      </a:pPr>
                      <a:endParaRPr lang="en-GB" sz="1000">
                        <a:solidFill>
                          <a:sysClr val="windowText" lastClr="000000"/>
                        </a:solidFill>
                      </a:endParaRPr>
                    </a:p>
                  </a:txBody>
                  <a:tcPr>
                    <a:lnL w="12700" cap="flat" cmpd="sng" algn="ctr">
                      <a:solidFill>
                        <a:schemeClr val="bg1">
                          <a:lumMod val="85000"/>
                        </a:schemeClr>
                      </a:solidFill>
                      <a:prstDash val="dot"/>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7600099"/>
                  </a:ext>
                </a:extLst>
              </a:tr>
              <a:tr h="381727">
                <a:tc vMerge="1">
                  <a:txBody>
                    <a:bodyPr/>
                    <a:lstStyle/>
                    <a:p>
                      <a:pPr marL="0" marR="0" lvl="0" indent="0" algn="l" defTabSz="981334" rtl="0" eaLnBrk="1" fontAlgn="auto" latinLnBrk="0" hangingPunct="1">
                        <a:lnSpc>
                          <a:spcPct val="100000"/>
                        </a:lnSpc>
                        <a:spcBef>
                          <a:spcPct val="0"/>
                        </a:spcBef>
                        <a:spcAft>
                          <a:spcPct val="0"/>
                        </a:spcAft>
                        <a:buClrTx/>
                        <a:buSzTx/>
                        <a:buFontTx/>
                        <a:buNone/>
                        <a:defRPr/>
                      </a:pPr>
                      <a:endParaRPr lang="en-US" sz="1200">
                        <a:solidFill>
                          <a:sysClr val="windowText" lastClr="000000"/>
                        </a:solidFill>
                      </a:endParaRPr>
                    </a:p>
                  </a:txBody>
                  <a:tcPr marL="84244" marR="84244" marT="42122" marB="42122" anchor="ctr">
                    <a:lnL>
                      <a:noFill/>
                    </a:lnL>
                    <a:lnR>
                      <a:noFill/>
                    </a:lnR>
                    <a:lnT w="9525" cmpd="sng">
                      <a:noFill/>
                    </a:lnT>
                    <a:lnB w="9525" cmpd="sng">
                      <a:noFill/>
                    </a:lnB>
                    <a:lnTlToBr w="12700" cmpd="sng">
                      <a:noFill/>
                      <a:prstDash val="solid"/>
                    </a:lnTlToBr>
                    <a:lnBlToTr w="12700" cmpd="sng">
                      <a:noFill/>
                      <a:prstDash val="solid"/>
                    </a:lnBlToTr>
                  </a:tcPr>
                </a:tc>
                <a:tc>
                  <a:txBody>
                    <a:bodyPr/>
                    <a:lstStyle/>
                    <a:p>
                      <a:pPr marL="0" indent="0" algn="ctr">
                        <a:buFontTx/>
                        <a:buNone/>
                      </a:pPr>
                      <a:r>
                        <a:rPr lang="en-US" sz="1000">
                          <a:solidFill>
                            <a:srgbClr val="000000"/>
                          </a:solidFill>
                        </a:rPr>
                        <a:t>Digital tools</a:t>
                      </a:r>
                      <a:endParaRPr lang="en-GB" sz="1000">
                        <a:solidFill>
                          <a:srgbClr val="000000"/>
                        </a:solidFill>
                      </a:endParaRPr>
                    </a:p>
                  </a:txBody>
                  <a:tcPr anchor="ctr">
                    <a:lnL w="28575"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a:noFill/>
                    </a:lnB>
                    <a:lnTlToBr w="12700" cmpd="sng">
                      <a:noFill/>
                      <a:prstDash val="solid"/>
                    </a:lnTlToBr>
                    <a:lnBlToTr w="12700" cmpd="sng">
                      <a:noFill/>
                      <a:prstDash val="solid"/>
                    </a:lnBlToTr>
                    <a:solidFill>
                      <a:srgbClr val="A3BCD3"/>
                    </a:solidFill>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a:noFill/>
                    </a:lnR>
                    <a:lnT w="12700" cap="flat" cmpd="sng" algn="ctr">
                      <a:solidFill>
                        <a:schemeClr val="bg1">
                          <a:lumMod val="8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indent="0" algn="ctr" defTabSz="711200" rtl="0" eaLnBrk="1" fontAlgn="ctr" latinLnBrk="0" hangingPunct="1">
                        <a:spcBef>
                          <a:spcPts val="1200"/>
                        </a:spcBef>
                        <a:buSzPct val="180000"/>
                        <a:buFont typeface="Arial" panose="020B0604020202020204" pitchFamily="34" charset="0"/>
                        <a:buBlip>
                          <a:blip r:embed="rId6"/>
                        </a:buBlip>
                      </a:pPr>
                      <a:r>
                        <a:rPr lang="en-GB" sz="2000" baseline="0">
                          <a:solidFill>
                            <a:sysClr val="windowText" lastClr="000000"/>
                          </a:solidFill>
                        </a:rPr>
                        <a:t> </a:t>
                      </a:r>
                    </a:p>
                  </a:txBody>
                  <a:tcPr anchor="ctr">
                    <a:lnL>
                      <a:noFill/>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indent="0">
                        <a:buFontTx/>
                        <a:buNone/>
                      </a:pPr>
                      <a:endParaRPr lang="en-GB" sz="1000">
                        <a:solidFill>
                          <a:sysClr val="windowText" lastClr="000000"/>
                        </a:solidFill>
                      </a:endParaRPr>
                    </a:p>
                  </a:txBody>
                  <a:tcPr>
                    <a:lnL w="12700" cap="flat" cmpd="sng" algn="ctr">
                      <a:solidFill>
                        <a:schemeClr val="bg1">
                          <a:lumMod val="85000"/>
                        </a:schemeClr>
                      </a:solidFill>
                      <a:prstDash val="dot"/>
                      <a:round/>
                      <a:headEnd type="none" w="med" len="med"/>
                      <a:tailEnd type="none" w="med" len="med"/>
                    </a:lnL>
                    <a:lnR w="12700" cap="flat" cmpd="sng" algn="ctr">
                      <a:solidFill>
                        <a:schemeClr val="bg1">
                          <a:lumMod val="85000"/>
                        </a:schemeClr>
                      </a:solidFill>
                      <a:prstDash val="dot"/>
                      <a:round/>
                      <a:headEnd type="none" w="med" len="med"/>
                      <a:tailEnd type="none" w="med" len="med"/>
                    </a:lnR>
                    <a:lnT w="12700" cap="flat" cmpd="sng" algn="ctr">
                      <a:solidFill>
                        <a:schemeClr val="bg1">
                          <a:lumMod val="85000"/>
                        </a:schemeClr>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indent="0">
                        <a:buFontTx/>
                        <a:buNone/>
                      </a:pPr>
                      <a:endParaRPr lang="en-GB" sz="1000">
                        <a:solidFill>
                          <a:sysClr val="windowText" lastClr="000000"/>
                        </a:solidFill>
                      </a:endParaRPr>
                    </a:p>
                  </a:txBody>
                  <a:tcPr>
                    <a:lnL w="12700" cap="flat" cmpd="sng" algn="ctr">
                      <a:solidFill>
                        <a:schemeClr val="bg1">
                          <a:lumMod val="85000"/>
                        </a:schemeClr>
                      </a:solidFill>
                      <a:prstDash val="dot"/>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558553997"/>
                  </a:ext>
                </a:extLst>
              </a:tr>
            </a:tbl>
          </a:graphicData>
        </a:graphic>
      </p:graphicFrame>
      <p:sp>
        <p:nvSpPr>
          <p:cNvPr id="19" name="Rectangle 18"/>
          <p:cNvSpPr/>
          <p:nvPr/>
        </p:nvSpPr>
        <p:spPr>
          <a:xfrm>
            <a:off x="10058400" y="2456756"/>
            <a:ext cx="4735756" cy="415498"/>
          </a:xfrm>
          <a:prstGeom prst="rect">
            <a:avLst/>
          </a:prstGeom>
        </p:spPr>
        <p:txBody>
          <a:bodyPr wrap="square">
            <a:spAutoFit/>
          </a:bodyPr>
          <a:lstStyle/>
          <a:p>
            <a:pPr defTabSz="981334">
              <a:spcBef>
                <a:spcPts val="600"/>
              </a:spcBef>
              <a:buSzTx/>
            </a:pPr>
            <a:r>
              <a:rPr lang="en-US" sz="800">
                <a:solidFill>
                  <a:srgbClr val="000000"/>
                </a:solidFill>
              </a:rPr>
              <a:t>Total addressable market size</a:t>
            </a:r>
          </a:p>
          <a:p>
            <a:pPr defTabSz="981334">
              <a:spcBef>
                <a:spcPts val="600"/>
              </a:spcBef>
              <a:buSzTx/>
            </a:pPr>
            <a:r>
              <a:rPr lang="en-US" sz="800">
                <a:solidFill>
                  <a:srgbClr val="000000"/>
                </a:solidFill>
              </a:rPr>
              <a:t>S-curve model</a:t>
            </a:r>
          </a:p>
        </p:txBody>
      </p:sp>
      <p:sp>
        <p:nvSpPr>
          <p:cNvPr id="20" name="Rectangle 19"/>
          <p:cNvSpPr/>
          <p:nvPr/>
        </p:nvSpPr>
        <p:spPr>
          <a:xfrm>
            <a:off x="10058400" y="3134922"/>
            <a:ext cx="1595309" cy="215444"/>
          </a:xfrm>
          <a:prstGeom prst="rect">
            <a:avLst/>
          </a:prstGeom>
        </p:spPr>
        <p:txBody>
          <a:bodyPr wrap="none">
            <a:spAutoFit/>
          </a:bodyPr>
          <a:lstStyle/>
          <a:p>
            <a:pPr defTabSz="981334">
              <a:spcBef>
                <a:spcPts val="600"/>
              </a:spcBef>
              <a:buSzTx/>
            </a:pPr>
            <a:r>
              <a:rPr lang="en-US" sz="800">
                <a:solidFill>
                  <a:srgbClr val="000000"/>
                </a:solidFill>
              </a:rPr>
              <a:t>Variables for market model</a:t>
            </a:r>
          </a:p>
        </p:txBody>
      </p:sp>
      <p:grpSp>
        <p:nvGrpSpPr>
          <p:cNvPr id="25" name="btfpConclusionArrow770901"/>
          <p:cNvGrpSpPr/>
          <p:nvPr>
            <p:custDataLst>
              <p:tags r:id="rId3"/>
            </p:custDataLst>
          </p:nvPr>
        </p:nvGrpSpPr>
        <p:grpSpPr>
          <a:xfrm>
            <a:off x="330200" y="5745480"/>
            <a:ext cx="11531600" cy="820420"/>
            <a:chOff x="-939801" y="1695479"/>
            <a:chExt cx="11531600" cy="820420"/>
          </a:xfrm>
        </p:grpSpPr>
        <p:sp>
          <p:nvSpPr>
            <p:cNvPr id="21" name="btfpConclusionArrowText770901"/>
            <p:cNvSpPr txBox="1"/>
            <p:nvPr/>
          </p:nvSpPr>
          <p:spPr bwMode="gray">
            <a:xfrm>
              <a:off x="-939801" y="2055841"/>
              <a:ext cx="11531600" cy="460058"/>
            </a:xfrm>
            <a:prstGeom prst="rect">
              <a:avLst/>
            </a:prstGeom>
            <a:noFill/>
          </p:spPr>
          <p:txBody>
            <a:bodyPr vert="horz" wrap="square" lIns="36036" tIns="36036" rIns="36036" bIns="180181" rtlCol="0" anchor="ctr">
              <a:spAutoFit/>
            </a:bodyPr>
            <a:lstStyle/>
            <a:p>
              <a:pPr marL="0" indent="0" algn="ctr">
                <a:spcBef>
                  <a:spcPct val="0"/>
                </a:spcBef>
                <a:buNone/>
              </a:pPr>
              <a:r>
                <a:rPr lang="en-GB" b="1">
                  <a:solidFill>
                    <a:srgbClr val="CC0000"/>
                  </a:solidFill>
                </a:rPr>
                <a:t>PEG knowledge management team can be leveraged for effective </a:t>
              </a:r>
              <a:r>
                <a:rPr lang="en-GB" sz="1600" b="1">
                  <a:solidFill>
                    <a:srgbClr val="CC0000"/>
                  </a:solidFill>
                </a:rPr>
                <a:t>tools in PEG</a:t>
              </a:r>
            </a:p>
          </p:txBody>
        </p:sp>
        <p:sp>
          <p:nvSpPr>
            <p:cNvPr id="22" name="btfpConclusionArrowPointer770901"/>
            <p:cNvSpPr/>
            <p:nvPr/>
          </p:nvSpPr>
          <p:spPr bwMode="gray">
            <a:xfrm>
              <a:off x="4393564" y="1695479"/>
              <a:ext cx="864870"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cxnSp>
          <p:nvCxnSpPr>
            <p:cNvPr id="23" name="btfpConclusionArrowLineLeft770901"/>
            <p:cNvCxnSpPr/>
            <p:nvPr/>
          </p:nvCxnSpPr>
          <p:spPr bwMode="gray">
            <a:xfrm>
              <a:off x="-939801" y="1935840"/>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24" name="btfpConclusionArrowLineRight770901"/>
            <p:cNvCxnSpPr/>
            <p:nvPr/>
          </p:nvCxnSpPr>
          <p:spPr bwMode="gray">
            <a:xfrm>
              <a:off x="5171947" y="1935840"/>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632298" y="1265273"/>
            <a:ext cx="11224740" cy="4527089"/>
            <a:chOff x="632298" y="1376464"/>
            <a:chExt cx="11224740" cy="4527089"/>
          </a:xfrm>
        </p:grpSpPr>
        <p:grpSp>
          <p:nvGrpSpPr>
            <p:cNvPr id="18" name="Group 17"/>
            <p:cNvGrpSpPr/>
            <p:nvPr/>
          </p:nvGrpSpPr>
          <p:grpSpPr>
            <a:xfrm>
              <a:off x="632298" y="1376464"/>
              <a:ext cx="11224740" cy="4527089"/>
              <a:chOff x="632298" y="1376464"/>
              <a:chExt cx="11224740" cy="4527089"/>
            </a:xfrm>
          </p:grpSpPr>
          <p:sp>
            <p:nvSpPr>
              <p:cNvPr id="15" name="Rectangle 14"/>
              <p:cNvSpPr/>
              <p:nvPr/>
            </p:nvSpPr>
            <p:spPr bwMode="gray">
              <a:xfrm>
                <a:off x="632298" y="3134921"/>
                <a:ext cx="11224740" cy="557805"/>
              </a:xfrm>
              <a:prstGeom prst="rect">
                <a:avLst/>
              </a:prstGeom>
              <a:noFill/>
              <a:ln w="19050" cap="flat" cmpd="sng" algn="ctr">
                <a:solidFill>
                  <a:srgbClr val="CC0000"/>
                </a:solidFill>
                <a:prstDash val="solid"/>
                <a:miter lim="800000"/>
                <a:headEnd type="none" w="med" len="med"/>
                <a:tailEnd type="none" w="med" len="med"/>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sp>
            <p:nvSpPr>
              <p:cNvPr id="16" name="Rectangle 15"/>
              <p:cNvSpPr/>
              <p:nvPr/>
            </p:nvSpPr>
            <p:spPr bwMode="gray">
              <a:xfrm>
                <a:off x="3064213" y="1376464"/>
                <a:ext cx="650537" cy="4527089"/>
              </a:xfrm>
              <a:prstGeom prst="rect">
                <a:avLst/>
              </a:prstGeom>
              <a:noFill/>
              <a:ln w="19050" cap="flat" cmpd="sng" algn="ctr">
                <a:solidFill>
                  <a:srgbClr val="CC0000"/>
                </a:solidFill>
                <a:prstDash val="solid"/>
                <a:miter lim="800000"/>
                <a:headEnd type="none" w="med" len="med"/>
                <a:tailEnd type="none" w="med" len="med"/>
              </a:ln>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grpSp>
        <p:sp>
          <p:nvSpPr>
            <p:cNvPr id="26" name="btfpCallout911312"/>
            <p:cNvSpPr/>
            <p:nvPr/>
          </p:nvSpPr>
          <p:spPr bwMode="gray">
            <a:xfrm>
              <a:off x="3853747" y="3920139"/>
              <a:ext cx="1896305" cy="805238"/>
            </a:xfrm>
            <a:prstGeom prst="wedgeRectCallout">
              <a:avLst>
                <a:gd name="adj1" fmla="val -33088"/>
                <a:gd name="adj2" fmla="val -74042"/>
              </a:avLst>
            </a:prstGeom>
            <a:solidFill>
              <a:srgbClr val="FFFFFF"/>
            </a:solidFill>
            <a:ln w="190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73" tIns="72073" rIns="72073" bIns="72073" numCol="1" spcCol="0" rtlCol="0" fromWordArt="0" anchor="ctr" anchorCtr="0" forceAA="0" compatLnSpc="1">
              <a:prstTxWarp prst="textNoShape">
                <a:avLst/>
              </a:prstTxWarp>
              <a:noAutofit/>
            </a:bodyPr>
            <a:lstStyle/>
            <a:p>
              <a:pPr marL="0" indent="0">
                <a:spcBef>
                  <a:spcPct val="0"/>
                </a:spcBef>
                <a:buNone/>
              </a:pPr>
              <a:r>
                <a:rPr lang="en-GB" sz="1200">
                  <a:solidFill>
                    <a:srgbClr val="CC0000"/>
                  </a:solidFill>
                </a:rPr>
                <a:t>As you gain experience you will increasingly own both the task and the answer associated</a:t>
              </a:r>
            </a:p>
          </p:txBody>
        </p:sp>
      </p:grpSp>
    </p:spTree>
    <p:custDataLst>
      <p:tags r:id="rId1"/>
    </p:custDataLst>
    <p:extLst>
      <p:ext uri="{BB962C8B-B14F-4D97-AF65-F5344CB8AC3E}">
        <p14:creationId xmlns:p14="http://schemas.microsoft.com/office/powerpoint/2010/main" val="2071142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afterGroup">
                            <p:stCondLst>
                              <p:cond delay="0"/>
                            </p:stCondLst>
                            <p:childTnLst>
                              <p:par>
                                <p:cTn id="9" presetID="1" presetClass="exit" presetSubtype="0" fill="hold"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btfpColumnIndicatorGroup2">
            <a:extLst>
              <a:ext uri="{FF2B5EF4-FFF2-40B4-BE49-F238E27FC236}">
                <a16:creationId xmlns:a16="http://schemas.microsoft.com/office/drawing/2014/main" id="{239F992F-0D78-4D68-BC99-75237E7792B8}"/>
              </a:ext>
            </a:extLst>
          </p:cNvPr>
          <p:cNvGrpSpPr/>
          <p:nvPr/>
        </p:nvGrpSpPr>
        <p:grpSpPr>
          <a:xfrm>
            <a:off x="0" y="6926580"/>
            <a:ext cx="12192000" cy="137160"/>
            <a:chOff x="0" y="6926580"/>
            <a:chExt cx="12192000" cy="137160"/>
          </a:xfrm>
        </p:grpSpPr>
        <p:sp>
          <p:nvSpPr>
            <p:cNvPr id="72" name="btfpColumnGapBlocker192775">
              <a:extLst>
                <a:ext uri="{FF2B5EF4-FFF2-40B4-BE49-F238E27FC236}">
                  <a16:creationId xmlns:a16="http://schemas.microsoft.com/office/drawing/2014/main" id="{13707F4E-9456-4FB8-B14F-06397A364699}"/>
                </a:ext>
              </a:extLst>
            </p:cNvPr>
            <p:cNvSpPr/>
            <p:nvPr/>
          </p:nvSpPr>
          <p:spPr bwMode="gray">
            <a:xfrm>
              <a:off x="11861801" y="6926580"/>
              <a:ext cx="330199"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70" name="btfpColumnGapBlocker489258">
              <a:extLst>
                <a:ext uri="{FF2B5EF4-FFF2-40B4-BE49-F238E27FC236}">
                  <a16:creationId xmlns:a16="http://schemas.microsoft.com/office/drawing/2014/main" id="{9BD755FE-EA52-4F04-BCAF-1858DE01FFC3}"/>
                </a:ext>
              </a:extLst>
            </p:cNvPr>
            <p:cNvSpPr/>
            <p:nvPr/>
          </p:nvSpPr>
          <p:spPr bwMode="gray">
            <a:xfrm>
              <a:off x="9849776" y="6926580"/>
              <a:ext cx="540545"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6" name="btfpColumnIndicator360863">
              <a:extLst>
                <a:ext uri="{FF2B5EF4-FFF2-40B4-BE49-F238E27FC236}">
                  <a16:creationId xmlns:a16="http://schemas.microsoft.com/office/drawing/2014/main" id="{72487DF8-2927-4ECF-816B-5204A01F9F22}"/>
                </a:ext>
              </a:extLst>
            </p:cNvPr>
            <p:cNvCxnSpPr/>
            <p:nvPr/>
          </p:nvCxnSpPr>
          <p:spPr bwMode="gray">
            <a:xfrm flipV="1">
              <a:off x="11861801"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1" name="btfpColumnIndicator609325">
              <a:extLst>
                <a:ext uri="{FF2B5EF4-FFF2-40B4-BE49-F238E27FC236}">
                  <a16:creationId xmlns:a16="http://schemas.microsoft.com/office/drawing/2014/main" id="{7CD1A261-9953-404F-B184-0719D97C7AF3}"/>
                </a:ext>
              </a:extLst>
            </p:cNvPr>
            <p:cNvCxnSpPr/>
            <p:nvPr/>
          </p:nvCxnSpPr>
          <p:spPr bwMode="gray">
            <a:xfrm flipV="1">
              <a:off x="10390321"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8" name="btfpColumnGapBlocker989520">
              <a:extLst>
                <a:ext uri="{FF2B5EF4-FFF2-40B4-BE49-F238E27FC236}">
                  <a16:creationId xmlns:a16="http://schemas.microsoft.com/office/drawing/2014/main" id="{62CB3DC7-2181-4C90-83A3-2216A7B73996}"/>
                </a:ext>
              </a:extLst>
            </p:cNvPr>
            <p:cNvSpPr/>
            <p:nvPr/>
          </p:nvSpPr>
          <p:spPr bwMode="gray">
            <a:xfrm>
              <a:off x="7837753" y="6926580"/>
              <a:ext cx="540543"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6" name="btfpColumnIndicator399211">
              <a:extLst>
                <a:ext uri="{FF2B5EF4-FFF2-40B4-BE49-F238E27FC236}">
                  <a16:creationId xmlns:a16="http://schemas.microsoft.com/office/drawing/2014/main" id="{2EB60A8A-4E40-432B-B100-770450BDCCF4}"/>
                </a:ext>
              </a:extLst>
            </p:cNvPr>
            <p:cNvCxnSpPr/>
            <p:nvPr/>
          </p:nvCxnSpPr>
          <p:spPr bwMode="gray">
            <a:xfrm flipV="1">
              <a:off x="984977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4" name="btfpColumnIndicator605330">
              <a:extLst>
                <a:ext uri="{FF2B5EF4-FFF2-40B4-BE49-F238E27FC236}">
                  <a16:creationId xmlns:a16="http://schemas.microsoft.com/office/drawing/2014/main" id="{62ECE764-77BA-4001-A5E8-296557D190E6}"/>
                </a:ext>
              </a:extLst>
            </p:cNvPr>
            <p:cNvCxnSpPr/>
            <p:nvPr/>
          </p:nvCxnSpPr>
          <p:spPr bwMode="gray">
            <a:xfrm flipV="1">
              <a:off x="837829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2" name="btfpColumnGapBlocker606494">
              <a:extLst>
                <a:ext uri="{FF2B5EF4-FFF2-40B4-BE49-F238E27FC236}">
                  <a16:creationId xmlns:a16="http://schemas.microsoft.com/office/drawing/2014/main" id="{85925DA0-C06D-4DC5-AB11-9AC17D18F5CA}"/>
                </a:ext>
              </a:extLst>
            </p:cNvPr>
            <p:cNvSpPr/>
            <p:nvPr/>
          </p:nvSpPr>
          <p:spPr bwMode="gray">
            <a:xfrm>
              <a:off x="5825729" y="6926580"/>
              <a:ext cx="540543"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0" name="btfpColumnIndicator519958">
              <a:extLst>
                <a:ext uri="{FF2B5EF4-FFF2-40B4-BE49-F238E27FC236}">
                  <a16:creationId xmlns:a16="http://schemas.microsoft.com/office/drawing/2014/main" id="{EE62E9B0-CA1A-431D-87A2-D0EA0FA2A710}"/>
                </a:ext>
              </a:extLst>
            </p:cNvPr>
            <p:cNvCxnSpPr/>
            <p:nvPr/>
          </p:nvCxnSpPr>
          <p:spPr bwMode="gray">
            <a:xfrm flipV="1">
              <a:off x="7837753"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8" name="btfpColumnIndicator232569">
              <a:extLst>
                <a:ext uri="{FF2B5EF4-FFF2-40B4-BE49-F238E27FC236}">
                  <a16:creationId xmlns:a16="http://schemas.microsoft.com/office/drawing/2014/main" id="{CCF8D11A-41CE-4CFA-831B-C0877FA05D10}"/>
                </a:ext>
              </a:extLst>
            </p:cNvPr>
            <p:cNvCxnSpPr/>
            <p:nvPr/>
          </p:nvCxnSpPr>
          <p:spPr bwMode="gray">
            <a:xfrm flipV="1">
              <a:off x="636627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6" name="btfpColumnGapBlocker875003">
              <a:extLst>
                <a:ext uri="{FF2B5EF4-FFF2-40B4-BE49-F238E27FC236}">
                  <a16:creationId xmlns:a16="http://schemas.microsoft.com/office/drawing/2014/main" id="{D40E56A6-84C9-4C4F-B5CD-150DF1A9994F}"/>
                </a:ext>
              </a:extLst>
            </p:cNvPr>
            <p:cNvSpPr/>
            <p:nvPr/>
          </p:nvSpPr>
          <p:spPr bwMode="gray">
            <a:xfrm>
              <a:off x="381370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4" name="btfpColumnIndicator123789">
              <a:extLst>
                <a:ext uri="{FF2B5EF4-FFF2-40B4-BE49-F238E27FC236}">
                  <a16:creationId xmlns:a16="http://schemas.microsoft.com/office/drawing/2014/main" id="{C49B2EDF-5E93-47E9-B17C-95F5E277E34E}"/>
                </a:ext>
              </a:extLst>
            </p:cNvPr>
            <p:cNvCxnSpPr/>
            <p:nvPr/>
          </p:nvCxnSpPr>
          <p:spPr bwMode="gray">
            <a:xfrm flipV="1">
              <a:off x="5825729"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2" name="btfpColumnIndicator256410">
              <a:extLst>
                <a:ext uri="{FF2B5EF4-FFF2-40B4-BE49-F238E27FC236}">
                  <a16:creationId xmlns:a16="http://schemas.microsoft.com/office/drawing/2014/main" id="{784F7AA9-208F-4194-9DC7-B1869BE6ABD9}"/>
                </a:ext>
              </a:extLst>
            </p:cNvPr>
            <p:cNvCxnSpPr/>
            <p:nvPr/>
          </p:nvCxnSpPr>
          <p:spPr bwMode="gray">
            <a:xfrm flipV="1">
              <a:off x="435424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0" name="btfpColumnGapBlocker971989">
              <a:extLst>
                <a:ext uri="{FF2B5EF4-FFF2-40B4-BE49-F238E27FC236}">
                  <a16:creationId xmlns:a16="http://schemas.microsoft.com/office/drawing/2014/main" id="{655E34B1-91D4-4B6A-BF25-CCBD3E75834A}"/>
                </a:ext>
              </a:extLst>
            </p:cNvPr>
            <p:cNvSpPr/>
            <p:nvPr/>
          </p:nvSpPr>
          <p:spPr bwMode="gray">
            <a:xfrm>
              <a:off x="1801680"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8" name="btfpColumnIndicator941849">
              <a:extLst>
                <a:ext uri="{FF2B5EF4-FFF2-40B4-BE49-F238E27FC236}">
                  <a16:creationId xmlns:a16="http://schemas.microsoft.com/office/drawing/2014/main" id="{2D616001-6113-43F9-BB24-5CDB72B80784}"/>
                </a:ext>
              </a:extLst>
            </p:cNvPr>
            <p:cNvCxnSpPr/>
            <p:nvPr/>
          </p:nvCxnSpPr>
          <p:spPr bwMode="gray">
            <a:xfrm flipV="1">
              <a:off x="381370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6" name="btfpColumnIndicator197539">
              <a:extLst>
                <a:ext uri="{FF2B5EF4-FFF2-40B4-BE49-F238E27FC236}">
                  <a16:creationId xmlns:a16="http://schemas.microsoft.com/office/drawing/2014/main" id="{1A8FE814-02B6-4D9D-A688-4C3B876D923A}"/>
                </a:ext>
              </a:extLst>
            </p:cNvPr>
            <p:cNvCxnSpPr/>
            <p:nvPr/>
          </p:nvCxnSpPr>
          <p:spPr bwMode="gray">
            <a:xfrm flipV="1">
              <a:off x="234222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4" name="btfpColumnGapBlocker555132">
              <a:extLst>
                <a:ext uri="{FF2B5EF4-FFF2-40B4-BE49-F238E27FC236}">
                  <a16:creationId xmlns:a16="http://schemas.microsoft.com/office/drawing/2014/main" id="{29634BB9-0FDA-487D-BFE0-F38CDD250E8D}"/>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2" name="btfpColumnIndicator202270">
              <a:extLst>
                <a:ext uri="{FF2B5EF4-FFF2-40B4-BE49-F238E27FC236}">
                  <a16:creationId xmlns:a16="http://schemas.microsoft.com/office/drawing/2014/main" id="{060B52B2-AF25-450A-BCE6-A519F318E426}"/>
                </a:ext>
              </a:extLst>
            </p:cNvPr>
            <p:cNvCxnSpPr/>
            <p:nvPr/>
          </p:nvCxnSpPr>
          <p:spPr bwMode="gray">
            <a:xfrm flipV="1">
              <a:off x="180168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9" name="btfpColumnIndicator382613">
              <a:extLst>
                <a:ext uri="{FF2B5EF4-FFF2-40B4-BE49-F238E27FC236}">
                  <a16:creationId xmlns:a16="http://schemas.microsoft.com/office/drawing/2014/main" id="{AF468F52-89A6-4D5C-9606-7C0190143743}"/>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84" name="btfpColumnIndicatorGroup1">
            <a:extLst>
              <a:ext uri="{FF2B5EF4-FFF2-40B4-BE49-F238E27FC236}">
                <a16:creationId xmlns:a16="http://schemas.microsoft.com/office/drawing/2014/main" id="{ACE10470-A82E-4235-851A-3AA2645BC4C4}"/>
              </a:ext>
            </a:extLst>
          </p:cNvPr>
          <p:cNvGrpSpPr/>
          <p:nvPr/>
        </p:nvGrpSpPr>
        <p:grpSpPr>
          <a:xfrm>
            <a:off x="0" y="-205740"/>
            <a:ext cx="12192000" cy="137160"/>
            <a:chOff x="0" y="-205740"/>
            <a:chExt cx="12192000" cy="137160"/>
          </a:xfrm>
        </p:grpSpPr>
        <p:sp>
          <p:nvSpPr>
            <p:cNvPr id="71" name="btfpColumnGapBlocker687554">
              <a:extLst>
                <a:ext uri="{FF2B5EF4-FFF2-40B4-BE49-F238E27FC236}">
                  <a16:creationId xmlns:a16="http://schemas.microsoft.com/office/drawing/2014/main" id="{2479ACF4-840E-44A2-BEAA-F8C7EB2500E6}"/>
                </a:ext>
              </a:extLst>
            </p:cNvPr>
            <p:cNvSpPr/>
            <p:nvPr/>
          </p:nvSpPr>
          <p:spPr bwMode="gray">
            <a:xfrm>
              <a:off x="11861801" y="-205740"/>
              <a:ext cx="330199"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69" name="btfpColumnGapBlocker972817">
              <a:extLst>
                <a:ext uri="{FF2B5EF4-FFF2-40B4-BE49-F238E27FC236}">
                  <a16:creationId xmlns:a16="http://schemas.microsoft.com/office/drawing/2014/main" id="{FBCF615D-63F1-4A43-B0EA-B1C6571BC083}"/>
                </a:ext>
              </a:extLst>
            </p:cNvPr>
            <p:cNvSpPr/>
            <p:nvPr/>
          </p:nvSpPr>
          <p:spPr bwMode="gray">
            <a:xfrm>
              <a:off x="9849776" y="-205740"/>
              <a:ext cx="540545"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0" name="btfpColumnIndicator760213">
              <a:extLst>
                <a:ext uri="{FF2B5EF4-FFF2-40B4-BE49-F238E27FC236}">
                  <a16:creationId xmlns:a16="http://schemas.microsoft.com/office/drawing/2014/main" id="{33C9702B-B28B-4FE0-9729-C8CD9A6504BD}"/>
                </a:ext>
              </a:extLst>
            </p:cNvPr>
            <p:cNvCxnSpPr/>
            <p:nvPr/>
          </p:nvCxnSpPr>
          <p:spPr bwMode="gray">
            <a:xfrm flipV="1">
              <a:off x="11861801"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9" name="btfpColumnIndicator427160">
              <a:extLst>
                <a:ext uri="{FF2B5EF4-FFF2-40B4-BE49-F238E27FC236}">
                  <a16:creationId xmlns:a16="http://schemas.microsoft.com/office/drawing/2014/main" id="{45E8B03B-1C2A-4203-969B-A3617FF4F6BB}"/>
                </a:ext>
              </a:extLst>
            </p:cNvPr>
            <p:cNvCxnSpPr/>
            <p:nvPr/>
          </p:nvCxnSpPr>
          <p:spPr bwMode="gray">
            <a:xfrm flipV="1">
              <a:off x="10390321"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7" name="btfpColumnGapBlocker943147">
              <a:extLst>
                <a:ext uri="{FF2B5EF4-FFF2-40B4-BE49-F238E27FC236}">
                  <a16:creationId xmlns:a16="http://schemas.microsoft.com/office/drawing/2014/main" id="{9AF12C99-5B99-4759-B83A-09A23D127212}"/>
                </a:ext>
              </a:extLst>
            </p:cNvPr>
            <p:cNvSpPr/>
            <p:nvPr/>
          </p:nvSpPr>
          <p:spPr bwMode="gray">
            <a:xfrm>
              <a:off x="7837753" y="-205740"/>
              <a:ext cx="540543"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5" name="btfpColumnIndicator390950">
              <a:extLst>
                <a:ext uri="{FF2B5EF4-FFF2-40B4-BE49-F238E27FC236}">
                  <a16:creationId xmlns:a16="http://schemas.microsoft.com/office/drawing/2014/main" id="{B60494A6-0ED6-42BF-850A-38EFD6387FAB}"/>
                </a:ext>
              </a:extLst>
            </p:cNvPr>
            <p:cNvCxnSpPr/>
            <p:nvPr/>
          </p:nvCxnSpPr>
          <p:spPr bwMode="gray">
            <a:xfrm flipV="1">
              <a:off x="984977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3" name="btfpColumnIndicator248291">
              <a:extLst>
                <a:ext uri="{FF2B5EF4-FFF2-40B4-BE49-F238E27FC236}">
                  <a16:creationId xmlns:a16="http://schemas.microsoft.com/office/drawing/2014/main" id="{D369523D-0651-4B03-B0A1-4D0BA5E376CC}"/>
                </a:ext>
              </a:extLst>
            </p:cNvPr>
            <p:cNvCxnSpPr/>
            <p:nvPr/>
          </p:nvCxnSpPr>
          <p:spPr bwMode="gray">
            <a:xfrm flipV="1">
              <a:off x="837829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1" name="btfpColumnGapBlocker519110">
              <a:extLst>
                <a:ext uri="{FF2B5EF4-FFF2-40B4-BE49-F238E27FC236}">
                  <a16:creationId xmlns:a16="http://schemas.microsoft.com/office/drawing/2014/main" id="{4E72D1B9-8BA0-4224-AC7D-D7ADCE73AC7C}"/>
                </a:ext>
              </a:extLst>
            </p:cNvPr>
            <p:cNvSpPr/>
            <p:nvPr/>
          </p:nvSpPr>
          <p:spPr bwMode="gray">
            <a:xfrm>
              <a:off x="5825729" y="-205740"/>
              <a:ext cx="540543"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9" name="btfpColumnIndicator868887">
              <a:extLst>
                <a:ext uri="{FF2B5EF4-FFF2-40B4-BE49-F238E27FC236}">
                  <a16:creationId xmlns:a16="http://schemas.microsoft.com/office/drawing/2014/main" id="{ED1422AE-C215-4C2E-9DD5-07C59FCC7F66}"/>
                </a:ext>
              </a:extLst>
            </p:cNvPr>
            <p:cNvCxnSpPr/>
            <p:nvPr/>
          </p:nvCxnSpPr>
          <p:spPr bwMode="gray">
            <a:xfrm flipV="1">
              <a:off x="7837753"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7" name="btfpColumnIndicator257119">
              <a:extLst>
                <a:ext uri="{FF2B5EF4-FFF2-40B4-BE49-F238E27FC236}">
                  <a16:creationId xmlns:a16="http://schemas.microsoft.com/office/drawing/2014/main" id="{41027531-3363-4705-98CA-7546F65B56CB}"/>
                </a:ext>
              </a:extLst>
            </p:cNvPr>
            <p:cNvCxnSpPr/>
            <p:nvPr/>
          </p:nvCxnSpPr>
          <p:spPr bwMode="gray">
            <a:xfrm flipV="1">
              <a:off x="636627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5" name="btfpColumnGapBlocker676020">
              <a:extLst>
                <a:ext uri="{FF2B5EF4-FFF2-40B4-BE49-F238E27FC236}">
                  <a16:creationId xmlns:a16="http://schemas.microsoft.com/office/drawing/2014/main" id="{0277FCC0-94C0-439D-AA2B-8D015172E02C}"/>
                </a:ext>
              </a:extLst>
            </p:cNvPr>
            <p:cNvSpPr/>
            <p:nvPr/>
          </p:nvSpPr>
          <p:spPr bwMode="gray">
            <a:xfrm>
              <a:off x="381370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3" name="btfpColumnIndicator639834">
              <a:extLst>
                <a:ext uri="{FF2B5EF4-FFF2-40B4-BE49-F238E27FC236}">
                  <a16:creationId xmlns:a16="http://schemas.microsoft.com/office/drawing/2014/main" id="{9DA16FA9-D463-410D-BDD6-B027FFC2B002}"/>
                </a:ext>
              </a:extLst>
            </p:cNvPr>
            <p:cNvCxnSpPr/>
            <p:nvPr/>
          </p:nvCxnSpPr>
          <p:spPr bwMode="gray">
            <a:xfrm flipV="1">
              <a:off x="5825729"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1" name="btfpColumnIndicator898237">
              <a:extLst>
                <a:ext uri="{FF2B5EF4-FFF2-40B4-BE49-F238E27FC236}">
                  <a16:creationId xmlns:a16="http://schemas.microsoft.com/office/drawing/2014/main" id="{E98A7F1B-F346-4B64-A956-36F3B2D8E102}"/>
                </a:ext>
              </a:extLst>
            </p:cNvPr>
            <p:cNvCxnSpPr/>
            <p:nvPr/>
          </p:nvCxnSpPr>
          <p:spPr bwMode="gray">
            <a:xfrm flipV="1">
              <a:off x="435424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9" name="btfpColumnGapBlocker320877">
              <a:extLst>
                <a:ext uri="{FF2B5EF4-FFF2-40B4-BE49-F238E27FC236}">
                  <a16:creationId xmlns:a16="http://schemas.microsoft.com/office/drawing/2014/main" id="{4A8FF474-6F24-4C0F-B774-5A109F6C0D91}"/>
                </a:ext>
              </a:extLst>
            </p:cNvPr>
            <p:cNvSpPr/>
            <p:nvPr/>
          </p:nvSpPr>
          <p:spPr bwMode="gray">
            <a:xfrm>
              <a:off x="1801680"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7" name="btfpColumnIndicator391865">
              <a:extLst>
                <a:ext uri="{FF2B5EF4-FFF2-40B4-BE49-F238E27FC236}">
                  <a16:creationId xmlns:a16="http://schemas.microsoft.com/office/drawing/2014/main" id="{A9E9A24C-1A51-4F59-AF97-4116EAA3641B}"/>
                </a:ext>
              </a:extLst>
            </p:cNvPr>
            <p:cNvCxnSpPr/>
            <p:nvPr/>
          </p:nvCxnSpPr>
          <p:spPr bwMode="gray">
            <a:xfrm flipV="1">
              <a:off x="381370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5" name="btfpColumnIndicator284613">
              <a:extLst>
                <a:ext uri="{FF2B5EF4-FFF2-40B4-BE49-F238E27FC236}">
                  <a16:creationId xmlns:a16="http://schemas.microsoft.com/office/drawing/2014/main" id="{DB76CACB-3F97-4E56-8E0A-D3832C0022C5}"/>
                </a:ext>
              </a:extLst>
            </p:cNvPr>
            <p:cNvCxnSpPr/>
            <p:nvPr/>
          </p:nvCxnSpPr>
          <p:spPr bwMode="gray">
            <a:xfrm flipV="1">
              <a:off x="234222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3" name="btfpColumnGapBlocker603524">
              <a:extLst>
                <a:ext uri="{FF2B5EF4-FFF2-40B4-BE49-F238E27FC236}">
                  <a16:creationId xmlns:a16="http://schemas.microsoft.com/office/drawing/2014/main" id="{64E49F1A-E348-4FAB-BAAC-4B445ECA15D8}"/>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1" name="btfpColumnIndicator445910">
              <a:extLst>
                <a:ext uri="{FF2B5EF4-FFF2-40B4-BE49-F238E27FC236}">
                  <a16:creationId xmlns:a16="http://schemas.microsoft.com/office/drawing/2014/main" id="{98BEDA08-5E21-4C0D-883C-2D166269CB8B}"/>
                </a:ext>
              </a:extLst>
            </p:cNvPr>
            <p:cNvCxnSpPr/>
            <p:nvPr/>
          </p:nvCxnSpPr>
          <p:spPr bwMode="gray">
            <a:xfrm flipV="1">
              <a:off x="180168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8" name="btfpColumnIndicator826319">
              <a:extLst>
                <a:ext uri="{FF2B5EF4-FFF2-40B4-BE49-F238E27FC236}">
                  <a16:creationId xmlns:a16="http://schemas.microsoft.com/office/drawing/2014/main" id="{2D4C8EB0-44B8-4801-843B-0464A55F4904}"/>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4838466" y="1353368"/>
            <a:ext cx="2499846" cy="1440574"/>
            <a:chOff x="-4920343" y="275771"/>
            <a:chExt cx="2499846" cy="2499173"/>
          </a:xfrm>
        </p:grpSpPr>
        <p:sp>
          <p:nvSpPr>
            <p:cNvPr id="66" name="Arc 65"/>
            <p:cNvSpPr/>
            <p:nvPr/>
          </p:nvSpPr>
          <p:spPr bwMode="gray">
            <a:xfrm>
              <a:off x="-4920343" y="275771"/>
              <a:ext cx="2499173" cy="2499173"/>
            </a:xfrm>
            <a:prstGeom prst="arc">
              <a:avLst>
                <a:gd name="adj1" fmla="val 11016050"/>
                <a:gd name="adj2" fmla="val 21397609"/>
              </a:avLst>
            </a:prstGeom>
            <a:ln w="9525" cap="flat">
              <a:solidFill>
                <a:schemeClr val="tx1">
                  <a:lumMod val="65000"/>
                  <a:lumOff val="35000"/>
                </a:schemeClr>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67" name="Straight Arrow Connector 66"/>
            <p:cNvCxnSpPr/>
            <p:nvPr/>
          </p:nvCxnSpPr>
          <p:spPr bwMode="gray">
            <a:xfrm rot="2700000" flipH="1">
              <a:off x="-4920343" y="1525357"/>
              <a:ext cx="0" cy="0"/>
            </a:xfrm>
            <a:prstGeom prst="straightConnector1">
              <a:avLst/>
            </a:prstGeom>
            <a:ln w="9525" cap="flat">
              <a:solidFill>
                <a:schemeClr val="tx1">
                  <a:lumMod val="65000"/>
                  <a:lumOff val="3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bwMode="gray">
            <a:xfrm rot="2700000" flipH="1">
              <a:off x="-2420497" y="1525358"/>
              <a:ext cx="0" cy="0"/>
            </a:xfrm>
            <a:prstGeom prst="straightConnector1">
              <a:avLst/>
            </a:prstGeom>
            <a:ln w="9525" cap="flat">
              <a:solidFill>
                <a:schemeClr val="tx1">
                  <a:lumMod val="65000"/>
                  <a:lumOff val="35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230665" y="1353368"/>
            <a:ext cx="2499846" cy="1440574"/>
            <a:chOff x="-4920343" y="275771"/>
            <a:chExt cx="2499846" cy="2499173"/>
          </a:xfrm>
        </p:grpSpPr>
        <p:sp>
          <p:nvSpPr>
            <p:cNvPr id="74" name="Arc 73"/>
            <p:cNvSpPr/>
            <p:nvPr/>
          </p:nvSpPr>
          <p:spPr bwMode="gray">
            <a:xfrm>
              <a:off x="-4920343" y="275771"/>
              <a:ext cx="2499173" cy="2499173"/>
            </a:xfrm>
            <a:prstGeom prst="arc">
              <a:avLst>
                <a:gd name="adj1" fmla="val 11016050"/>
                <a:gd name="adj2" fmla="val 21397609"/>
              </a:avLst>
            </a:prstGeom>
            <a:ln w="9525" cap="flat">
              <a:solidFill>
                <a:schemeClr val="tx1">
                  <a:lumMod val="65000"/>
                  <a:lumOff val="35000"/>
                </a:schemeClr>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75" name="Straight Arrow Connector 74"/>
            <p:cNvCxnSpPr/>
            <p:nvPr/>
          </p:nvCxnSpPr>
          <p:spPr bwMode="gray">
            <a:xfrm rot="2700000" flipH="1">
              <a:off x="-4920343" y="1525357"/>
              <a:ext cx="0" cy="0"/>
            </a:xfrm>
            <a:prstGeom prst="straightConnector1">
              <a:avLst/>
            </a:prstGeom>
            <a:ln w="9525" cap="flat">
              <a:solidFill>
                <a:schemeClr val="tx1">
                  <a:lumMod val="65000"/>
                  <a:lumOff val="3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bwMode="gray">
            <a:xfrm rot="2700000" flipH="1">
              <a:off x="-2420497" y="1525358"/>
              <a:ext cx="0" cy="0"/>
            </a:xfrm>
            <a:prstGeom prst="straightConnector1">
              <a:avLst/>
            </a:prstGeom>
            <a:ln w="9525" cap="flat">
              <a:solidFill>
                <a:schemeClr val="tx1">
                  <a:lumMod val="65000"/>
                  <a:lumOff val="35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p:cNvGrpSpPr/>
          <p:nvPr/>
        </p:nvGrpSpPr>
        <p:grpSpPr>
          <a:xfrm>
            <a:off x="7664898" y="1353368"/>
            <a:ext cx="2499846" cy="1440574"/>
            <a:chOff x="-4920343" y="275771"/>
            <a:chExt cx="2499846" cy="2499173"/>
          </a:xfrm>
        </p:grpSpPr>
        <p:sp>
          <p:nvSpPr>
            <p:cNvPr id="78" name="Arc 77"/>
            <p:cNvSpPr/>
            <p:nvPr/>
          </p:nvSpPr>
          <p:spPr bwMode="gray">
            <a:xfrm>
              <a:off x="-4920343" y="275771"/>
              <a:ext cx="2499173" cy="2499173"/>
            </a:xfrm>
            <a:prstGeom prst="arc">
              <a:avLst>
                <a:gd name="adj1" fmla="val 11016050"/>
                <a:gd name="adj2" fmla="val 21397609"/>
              </a:avLst>
            </a:prstGeom>
            <a:ln w="9525" cap="flat">
              <a:solidFill>
                <a:schemeClr val="tx1">
                  <a:lumMod val="65000"/>
                  <a:lumOff val="35000"/>
                </a:schemeClr>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79" name="Straight Arrow Connector 78"/>
            <p:cNvCxnSpPr/>
            <p:nvPr/>
          </p:nvCxnSpPr>
          <p:spPr bwMode="gray">
            <a:xfrm rot="2700000" flipH="1">
              <a:off x="-4920343" y="1525357"/>
              <a:ext cx="0" cy="0"/>
            </a:xfrm>
            <a:prstGeom prst="straightConnector1">
              <a:avLst/>
            </a:prstGeom>
            <a:ln w="9525" cap="flat">
              <a:solidFill>
                <a:schemeClr val="tx1">
                  <a:lumMod val="65000"/>
                  <a:lumOff val="35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bwMode="gray">
            <a:xfrm rot="2700000" flipH="1">
              <a:off x="-2420497" y="1525358"/>
              <a:ext cx="0" cy="0"/>
            </a:xfrm>
            <a:prstGeom prst="straightConnector1">
              <a:avLst/>
            </a:prstGeom>
            <a:ln w="9525" cap="flat">
              <a:solidFill>
                <a:schemeClr val="tx1">
                  <a:lumMod val="65000"/>
                  <a:lumOff val="35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cxnSp>
        <p:nvCxnSpPr>
          <p:cNvPr id="81" name="Straight Connector 80"/>
          <p:cNvCxnSpPr/>
          <p:nvPr/>
        </p:nvCxnSpPr>
        <p:spPr bwMode="gray">
          <a:xfrm flipH="1">
            <a:off x="3365684" y="2089558"/>
            <a:ext cx="0" cy="994027"/>
          </a:xfrm>
          <a:prstGeom prst="line">
            <a:avLst/>
          </a:prstGeom>
          <a:ln w="3175" cap="flat" cmpd="sng" algn="ctr">
            <a:solidFill>
              <a:schemeClr val="bg1">
                <a:lumMod val="50000"/>
              </a:schemeClr>
            </a:solidFill>
            <a:prstDash val="dash"/>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gray">
          <a:xfrm>
            <a:off x="3268237" y="2089558"/>
            <a:ext cx="194895" cy="0"/>
          </a:xfrm>
          <a:prstGeom prst="line">
            <a:avLst/>
          </a:prstGeom>
          <a:ln w="38100" cap="flat" cmpd="sng" algn="ctr">
            <a:solidFill>
              <a:schemeClr val="tx1">
                <a:lumMod val="50000"/>
                <a:lumOff val="50000"/>
              </a:schemeClr>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gray">
          <a:xfrm flipH="1">
            <a:off x="6050166" y="2089559"/>
            <a:ext cx="0" cy="994027"/>
          </a:xfrm>
          <a:prstGeom prst="line">
            <a:avLst/>
          </a:prstGeom>
          <a:ln w="3175" cap="flat" cmpd="sng" algn="ctr">
            <a:solidFill>
              <a:schemeClr val="bg1">
                <a:lumMod val="50000"/>
              </a:schemeClr>
            </a:solidFill>
            <a:prstDash val="dash"/>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gray">
          <a:xfrm>
            <a:off x="5952719" y="2089558"/>
            <a:ext cx="194895" cy="0"/>
          </a:xfrm>
          <a:prstGeom prst="line">
            <a:avLst/>
          </a:prstGeom>
          <a:ln w="38100" cap="flat" cmpd="sng" algn="ctr">
            <a:solidFill>
              <a:schemeClr val="tx1">
                <a:lumMod val="50000"/>
                <a:lumOff val="50000"/>
              </a:schemeClr>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gray">
          <a:xfrm flipH="1">
            <a:off x="8775795" y="2089559"/>
            <a:ext cx="0" cy="994027"/>
          </a:xfrm>
          <a:prstGeom prst="line">
            <a:avLst/>
          </a:prstGeom>
          <a:ln w="3175" cap="flat" cmpd="sng" algn="ctr">
            <a:solidFill>
              <a:schemeClr val="bg1">
                <a:lumMod val="50000"/>
              </a:schemeClr>
            </a:solidFill>
            <a:prstDash val="dash"/>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gray">
          <a:xfrm>
            <a:off x="8678348" y="2089558"/>
            <a:ext cx="194895" cy="0"/>
          </a:xfrm>
          <a:prstGeom prst="line">
            <a:avLst/>
          </a:prstGeom>
          <a:ln w="38100" cap="flat" cmpd="sng" algn="ctr">
            <a:solidFill>
              <a:schemeClr val="tx1">
                <a:lumMod val="50000"/>
                <a:lumOff val="50000"/>
              </a:schemeClr>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 name="btfpLayoutConfig" hidden="1"/>
          <p:cNvSpPr txBox="1"/>
          <p:nvPr/>
        </p:nvSpPr>
        <p:spPr bwMode="gray">
          <a:xfrm>
            <a:off x="12700" y="12700"/>
            <a:ext cx="582458"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overall_0_132126836820848571 columns_6_131921107366251252 10_1_131916901695093033 </a:t>
            </a:r>
            <a:endParaRPr lang="en-US" sz="100">
              <a:solidFill>
                <a:srgbClr val="FFFFFF">
                  <a:alpha val="0"/>
                </a:srgbClr>
              </a:solidFill>
            </a:endParaRPr>
          </a:p>
        </p:txBody>
      </p:sp>
      <p:sp>
        <p:nvSpPr>
          <p:cNvPr id="2" name="Title 1"/>
          <p:cNvSpPr>
            <a:spLocks noGrp="1"/>
          </p:cNvSpPr>
          <p:nvPr>
            <p:ph type="title"/>
          </p:nvPr>
        </p:nvSpPr>
        <p:spPr/>
        <p:txBody>
          <a:bodyPr wrap="square"/>
          <a:lstStyle/>
          <a:p>
            <a:r>
              <a:rPr lang="en-GB"/>
              <a:t>Why cross-communication and big picture thinking matter</a:t>
            </a:r>
            <a:endParaRPr lang="en-US"/>
          </a:p>
        </p:txBody>
      </p:sp>
      <p:grpSp>
        <p:nvGrpSpPr>
          <p:cNvPr id="10" name="btfpConclusionArrow878441"/>
          <p:cNvGrpSpPr/>
          <p:nvPr>
            <p:custDataLst>
              <p:tags r:id="rId2"/>
            </p:custDataLst>
          </p:nvPr>
        </p:nvGrpSpPr>
        <p:grpSpPr>
          <a:xfrm>
            <a:off x="330200" y="5351780"/>
            <a:ext cx="11531600" cy="820420"/>
            <a:chOff x="-939801" y="2460654"/>
            <a:chExt cx="11531600" cy="820420"/>
          </a:xfrm>
        </p:grpSpPr>
        <p:sp>
          <p:nvSpPr>
            <p:cNvPr id="4" name="btfpConclusionArrowText878441"/>
            <p:cNvSpPr txBox="1"/>
            <p:nvPr/>
          </p:nvSpPr>
          <p:spPr bwMode="gray">
            <a:xfrm>
              <a:off x="-939801" y="2821016"/>
              <a:ext cx="11531600" cy="460058"/>
            </a:xfrm>
            <a:prstGeom prst="rect">
              <a:avLst/>
            </a:prstGeom>
            <a:noFill/>
          </p:spPr>
          <p:txBody>
            <a:bodyPr vert="horz" wrap="square" lIns="36036" tIns="36036" rIns="36036" bIns="180181" rtlCol="0" anchor="ctr">
              <a:spAutoFit/>
            </a:bodyPr>
            <a:lstStyle/>
            <a:p>
              <a:pPr marL="0" indent="0" algn="ctr">
                <a:spcBef>
                  <a:spcPct val="0"/>
                </a:spcBef>
                <a:buNone/>
              </a:pPr>
              <a:r>
                <a:rPr lang="en-US" sz="1600" b="1">
                  <a:solidFill>
                    <a:srgbClr val="CC0000"/>
                  </a:solidFill>
                </a:rPr>
                <a:t>Bain assessment</a:t>
              </a:r>
            </a:p>
          </p:txBody>
        </p:sp>
        <p:sp>
          <p:nvSpPr>
            <p:cNvPr id="5" name="btfpConclusionArrowPointer878441"/>
            <p:cNvSpPr/>
            <p:nvPr/>
          </p:nvSpPr>
          <p:spPr bwMode="gray">
            <a:xfrm>
              <a:off x="4393564" y="2460654"/>
              <a:ext cx="864870"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cxnSp>
          <p:nvCxnSpPr>
            <p:cNvPr id="6" name="btfpConclusionArrowLineLeft878441"/>
            <p:cNvCxnSpPr/>
            <p:nvPr/>
          </p:nvCxnSpPr>
          <p:spPr bwMode="gray">
            <a:xfrm>
              <a:off x="-939801" y="2701015"/>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7" name="btfpConclusionArrowLineRight878441"/>
            <p:cNvCxnSpPr/>
            <p:nvPr/>
          </p:nvCxnSpPr>
          <p:spPr bwMode="gray">
            <a:xfrm>
              <a:off x="5171947" y="2701015"/>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2" name="Oval 14"/>
          <p:cNvSpPr>
            <a:spLocks noChangeArrowheads="1"/>
          </p:cNvSpPr>
          <p:nvPr/>
        </p:nvSpPr>
        <p:spPr bwMode="gray">
          <a:xfrm>
            <a:off x="9203493" y="2125227"/>
            <a:ext cx="1854711" cy="1856338"/>
          </a:xfrm>
          <a:prstGeom prst="ellipse">
            <a:avLst/>
          </a:prstGeom>
          <a:noFill/>
          <a:ln w="38100">
            <a:solidFill>
              <a:schemeClr val="accent3"/>
            </a:solidFill>
            <a:round/>
          </a:ln>
        </p:spPr>
        <p:txBody>
          <a:bodyPr wrap="none" lIns="0" tIns="36075" rIns="0" bIns="36075" anchor="ctr"/>
          <a:lstStyle/>
          <a:p>
            <a:pPr marL="0" indent="0" algn="ctr">
              <a:buNone/>
            </a:pPr>
            <a:endParaRPr lang="en-US" b="1" noProof="1">
              <a:solidFill>
                <a:srgbClr val="C00000"/>
              </a:solidFill>
              <a:latin typeface="+mj-lt"/>
            </a:endParaRPr>
          </a:p>
        </p:txBody>
      </p:sp>
      <p:sp>
        <p:nvSpPr>
          <p:cNvPr id="43" name="Rectangle 42"/>
          <p:cNvSpPr/>
          <p:nvPr/>
        </p:nvSpPr>
        <p:spPr>
          <a:xfrm flipH="1">
            <a:off x="9084757" y="4151140"/>
            <a:ext cx="2092182" cy="5475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54554" tIns="27277" rIns="27277" bIns="27277" rtlCol="0" anchor="t">
            <a:spAutoFit/>
          </a:bodyPr>
          <a:lstStyle/>
          <a:p>
            <a:pPr marL="0" indent="0" algn="ctr">
              <a:buNone/>
            </a:pPr>
            <a:r>
              <a:rPr lang="en-US">
                <a:solidFill>
                  <a:schemeClr val="bg1">
                    <a:lumMod val="50000"/>
                  </a:schemeClr>
                </a:solidFill>
              </a:rPr>
              <a:t>…to</a:t>
            </a:r>
            <a:r>
              <a:rPr lang="en-US" b="1">
                <a:solidFill>
                  <a:schemeClr val="bg1">
                    <a:lumMod val="50000"/>
                  </a:schemeClr>
                </a:solidFill>
              </a:rPr>
              <a:t> validate management plan </a:t>
            </a:r>
            <a:endParaRPr lang="en-US">
              <a:solidFill>
                <a:schemeClr val="bg1">
                  <a:lumMod val="50000"/>
                </a:schemeClr>
              </a:solidFill>
            </a:endParaRPr>
          </a:p>
        </p:txBody>
      </p:sp>
      <p:sp>
        <p:nvSpPr>
          <p:cNvPr id="44" name="Oval 13"/>
          <p:cNvSpPr>
            <a:spLocks noChangeArrowheads="1"/>
          </p:cNvSpPr>
          <p:nvPr/>
        </p:nvSpPr>
        <p:spPr bwMode="gray">
          <a:xfrm>
            <a:off x="3769324" y="2125227"/>
            <a:ext cx="1854711" cy="1856338"/>
          </a:xfrm>
          <a:prstGeom prst="ellipse">
            <a:avLst/>
          </a:prstGeom>
          <a:noFill/>
          <a:ln w="38100">
            <a:solidFill>
              <a:schemeClr val="tx1"/>
            </a:solidFill>
            <a:round/>
          </a:ln>
        </p:spPr>
        <p:txBody>
          <a:bodyPr wrap="none" lIns="34642" tIns="36075" rIns="34642" bIns="36075" anchor="ctr"/>
          <a:lstStyle/>
          <a:p>
            <a:pPr marL="0" indent="0" algn="ctr">
              <a:buNone/>
            </a:pPr>
            <a:endParaRPr lang="en-US" b="1" noProof="1">
              <a:latin typeface="+mj-lt"/>
            </a:endParaRPr>
          </a:p>
        </p:txBody>
      </p:sp>
      <p:sp>
        <p:nvSpPr>
          <p:cNvPr id="45" name="Rectangle 44"/>
          <p:cNvSpPr/>
          <p:nvPr/>
        </p:nvSpPr>
        <p:spPr>
          <a:xfrm>
            <a:off x="3408234" y="4151140"/>
            <a:ext cx="2531540" cy="79375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54554" tIns="27277" rIns="27277" bIns="27277" rtlCol="0" anchor="t">
            <a:spAutoFit/>
          </a:bodyPr>
          <a:lstStyle/>
          <a:p>
            <a:pPr marL="0" lvl="0" indent="0" algn="ctr">
              <a:buNone/>
            </a:pPr>
            <a:r>
              <a:rPr lang="en-US" b="1">
                <a:solidFill>
                  <a:schemeClr val="bg1">
                    <a:lumMod val="50000"/>
                  </a:schemeClr>
                </a:solidFill>
              </a:rPr>
              <a:t>… </a:t>
            </a:r>
            <a:r>
              <a:rPr lang="en-US">
                <a:solidFill>
                  <a:schemeClr val="bg1">
                    <a:lumMod val="50000"/>
                  </a:schemeClr>
                </a:solidFill>
              </a:rPr>
              <a:t>to</a:t>
            </a:r>
            <a:r>
              <a:rPr lang="en-US" b="1">
                <a:solidFill>
                  <a:schemeClr val="bg1">
                    <a:lumMod val="50000"/>
                  </a:schemeClr>
                </a:solidFill>
              </a:rPr>
              <a:t> validate addressable market </a:t>
            </a:r>
            <a:r>
              <a:rPr lang="en-US">
                <a:solidFill>
                  <a:schemeClr val="bg1">
                    <a:lumMod val="50000"/>
                  </a:schemeClr>
                </a:solidFill>
              </a:rPr>
              <a:t>and future development</a:t>
            </a:r>
          </a:p>
        </p:txBody>
      </p:sp>
      <p:sp>
        <p:nvSpPr>
          <p:cNvPr id="46" name="Oval 5"/>
          <p:cNvSpPr>
            <a:spLocks noChangeArrowheads="1"/>
          </p:cNvSpPr>
          <p:nvPr/>
        </p:nvSpPr>
        <p:spPr bwMode="gray">
          <a:xfrm>
            <a:off x="1052239" y="2125227"/>
            <a:ext cx="1854711" cy="1856338"/>
          </a:xfrm>
          <a:prstGeom prst="ellipse">
            <a:avLst/>
          </a:prstGeom>
          <a:noFill/>
          <a:ln w="38100">
            <a:solidFill>
              <a:schemeClr val="tx1"/>
            </a:solidFill>
            <a:round/>
          </a:ln>
        </p:spPr>
        <p:txBody>
          <a:bodyPr wrap="none" lIns="66171" tIns="66171" rIns="52937" bIns="66171" anchor="ctr"/>
          <a:lstStyle/>
          <a:p>
            <a:pPr marL="0" indent="0" algn="ctr">
              <a:buNone/>
            </a:pPr>
            <a:endParaRPr lang="en-US" b="1" noProof="1">
              <a:latin typeface="+mj-lt"/>
            </a:endParaRPr>
          </a:p>
        </p:txBody>
      </p:sp>
      <p:sp>
        <p:nvSpPr>
          <p:cNvPr id="47" name="Rectangle 46"/>
          <p:cNvSpPr/>
          <p:nvPr/>
        </p:nvSpPr>
        <p:spPr>
          <a:xfrm>
            <a:off x="1193651" y="4151140"/>
            <a:ext cx="1571887" cy="547529"/>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54554" tIns="27277" rIns="27277" bIns="27277" rtlCol="0" anchor="t">
            <a:spAutoFit/>
          </a:bodyPr>
          <a:lstStyle/>
          <a:p>
            <a:pPr marL="0" lvl="0" indent="0" algn="ctr">
              <a:buNone/>
            </a:pPr>
            <a:r>
              <a:rPr lang="en-US" b="1">
                <a:solidFill>
                  <a:schemeClr val="bg1">
                    <a:lumMod val="50000"/>
                  </a:schemeClr>
                </a:solidFill>
              </a:rPr>
              <a:t>…as basis </a:t>
            </a:r>
            <a:r>
              <a:rPr lang="en-US">
                <a:solidFill>
                  <a:schemeClr val="bg1">
                    <a:lumMod val="50000"/>
                  </a:schemeClr>
                </a:solidFill>
              </a:rPr>
              <a:t>for Bain analysis</a:t>
            </a:r>
          </a:p>
        </p:txBody>
      </p:sp>
      <p:sp>
        <p:nvSpPr>
          <p:cNvPr id="48" name="Oval 1328"/>
          <p:cNvSpPr>
            <a:spLocks noChangeArrowheads="1"/>
          </p:cNvSpPr>
          <p:nvPr/>
        </p:nvSpPr>
        <p:spPr bwMode="gray">
          <a:xfrm>
            <a:off x="6486409" y="2125227"/>
            <a:ext cx="1854711" cy="1856338"/>
          </a:xfrm>
          <a:prstGeom prst="ellipse">
            <a:avLst/>
          </a:prstGeom>
          <a:noFill/>
          <a:ln w="38100">
            <a:solidFill>
              <a:schemeClr val="accent3"/>
            </a:solidFill>
            <a:round/>
          </a:ln>
        </p:spPr>
        <p:txBody>
          <a:bodyPr wrap="none" lIns="0" tIns="36075" rIns="0" bIns="36075" anchor="ctr"/>
          <a:lstStyle/>
          <a:p>
            <a:pPr marL="0" indent="0" algn="ctr" defTabSz="647692">
              <a:buNone/>
            </a:pPr>
            <a:endParaRPr lang="en-US" b="1">
              <a:solidFill>
                <a:srgbClr val="C00000"/>
              </a:solidFill>
              <a:latin typeface="+mj-lt"/>
            </a:endParaRPr>
          </a:p>
        </p:txBody>
      </p:sp>
      <p:sp>
        <p:nvSpPr>
          <p:cNvPr id="49" name="Rectangle 48"/>
          <p:cNvSpPr/>
          <p:nvPr/>
        </p:nvSpPr>
        <p:spPr>
          <a:xfrm flipH="1">
            <a:off x="6185071" y="4151140"/>
            <a:ext cx="2474977" cy="103997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lIns="54554" tIns="27277" rIns="27277" bIns="27277" rtlCol="0" anchor="t">
            <a:spAutoFit/>
          </a:bodyPr>
          <a:lstStyle/>
          <a:p>
            <a:pPr marL="0" indent="0" algn="ctr">
              <a:buNone/>
            </a:pPr>
            <a:r>
              <a:rPr lang="en-US">
                <a:solidFill>
                  <a:schemeClr val="bg1">
                    <a:lumMod val="50000"/>
                  </a:schemeClr>
                </a:solidFill>
              </a:rPr>
              <a:t>…to </a:t>
            </a:r>
            <a:r>
              <a:rPr lang="en-US" b="1">
                <a:solidFill>
                  <a:schemeClr val="bg1">
                    <a:lumMod val="50000"/>
                  </a:schemeClr>
                </a:solidFill>
              </a:rPr>
              <a:t>evaluate feasibility</a:t>
            </a:r>
            <a:r>
              <a:rPr lang="en-US">
                <a:solidFill>
                  <a:schemeClr val="bg1">
                    <a:lumMod val="50000"/>
                  </a:schemeClr>
                </a:solidFill>
              </a:rPr>
              <a:t> of growth and gross margin development</a:t>
            </a:r>
            <a:endParaRPr lang="en-US" b="1">
              <a:solidFill>
                <a:schemeClr val="bg1">
                  <a:lumMod val="50000"/>
                </a:schemeClr>
              </a:solidFill>
            </a:endParaRPr>
          </a:p>
        </p:txBody>
      </p:sp>
      <p:sp>
        <p:nvSpPr>
          <p:cNvPr id="51" name="Rectangle 50"/>
          <p:cNvSpPr/>
          <p:nvPr/>
        </p:nvSpPr>
        <p:spPr bwMode="gray">
          <a:xfrm>
            <a:off x="854364" y="3083586"/>
            <a:ext cx="10483273" cy="101192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a:solidFill>
                <a:schemeClr val="tx1"/>
              </a:solidFill>
            </a:endParaRPr>
          </a:p>
        </p:txBody>
      </p:sp>
      <p:sp>
        <p:nvSpPr>
          <p:cNvPr id="52" name="Rectangle 51"/>
          <p:cNvSpPr/>
          <p:nvPr/>
        </p:nvSpPr>
        <p:spPr>
          <a:xfrm>
            <a:off x="1026838" y="2636444"/>
            <a:ext cx="1942374" cy="923330"/>
          </a:xfrm>
          <a:prstGeom prst="rect">
            <a:avLst/>
          </a:prstGeom>
        </p:spPr>
        <p:txBody>
          <a:bodyPr wrap="square">
            <a:spAutoFit/>
          </a:bodyPr>
          <a:lstStyle/>
          <a:p>
            <a:pPr marL="0" indent="0" algn="ctr">
              <a:buNone/>
            </a:pPr>
            <a:r>
              <a:rPr lang="en-US" sz="1800" noProof="1"/>
              <a:t>Primary &amp; secondary </a:t>
            </a:r>
            <a:r>
              <a:rPr lang="en-US" sz="1800" b="1" noProof="1"/>
              <a:t>research</a:t>
            </a:r>
          </a:p>
        </p:txBody>
      </p:sp>
      <p:sp>
        <p:nvSpPr>
          <p:cNvPr id="53" name="Rectangle 52"/>
          <p:cNvSpPr/>
          <p:nvPr/>
        </p:nvSpPr>
        <p:spPr>
          <a:xfrm>
            <a:off x="3743923" y="2774944"/>
            <a:ext cx="1942374" cy="646331"/>
          </a:xfrm>
          <a:prstGeom prst="rect">
            <a:avLst/>
          </a:prstGeom>
        </p:spPr>
        <p:txBody>
          <a:bodyPr wrap="square">
            <a:spAutoFit/>
          </a:bodyPr>
          <a:lstStyle/>
          <a:p>
            <a:pPr marL="0" indent="0" algn="ctr">
              <a:buNone/>
            </a:pPr>
            <a:r>
              <a:rPr lang="en-US" sz="1800" b="1" noProof="1"/>
              <a:t>Market </a:t>
            </a:r>
            <a:r>
              <a:rPr lang="en-US" sz="1800" noProof="1"/>
              <a:t>size and growth</a:t>
            </a:r>
            <a:endParaRPr lang="en-US" sz="1800" b="1" noProof="1"/>
          </a:p>
        </p:txBody>
      </p:sp>
      <p:sp>
        <p:nvSpPr>
          <p:cNvPr id="54" name="Rectangle 53"/>
          <p:cNvSpPr/>
          <p:nvPr/>
        </p:nvSpPr>
        <p:spPr>
          <a:xfrm>
            <a:off x="6462643" y="2497945"/>
            <a:ext cx="1942374" cy="1200329"/>
          </a:xfrm>
          <a:prstGeom prst="rect">
            <a:avLst/>
          </a:prstGeom>
        </p:spPr>
        <p:txBody>
          <a:bodyPr>
            <a:spAutoFit/>
          </a:bodyPr>
          <a:lstStyle/>
          <a:p>
            <a:pPr marL="0" indent="0" algn="ctr" defTabSz="647692">
              <a:buNone/>
            </a:pPr>
            <a:r>
              <a:rPr lang="en-US" sz="1800" b="1"/>
              <a:t>Competitive</a:t>
            </a:r>
            <a:br>
              <a:rPr lang="en-US" sz="1800" b="1"/>
            </a:br>
            <a:r>
              <a:rPr lang="en-US" sz="1800" b="1"/>
              <a:t>dynamics </a:t>
            </a:r>
            <a:r>
              <a:rPr lang="en-US" sz="1800"/>
              <a:t>and</a:t>
            </a:r>
            <a:r>
              <a:rPr lang="en-US" sz="1800" b="1"/>
              <a:t> </a:t>
            </a:r>
            <a:br>
              <a:rPr lang="en-US" sz="1800" b="1"/>
            </a:br>
            <a:r>
              <a:rPr lang="en-US" sz="1800" b="1"/>
              <a:t>customer </a:t>
            </a:r>
            <a:br>
              <a:rPr lang="en-US" sz="1800" b="1"/>
            </a:br>
            <a:r>
              <a:rPr lang="en-US" sz="1800" b="1"/>
              <a:t>feedback</a:t>
            </a:r>
          </a:p>
        </p:txBody>
      </p:sp>
      <p:cxnSp>
        <p:nvCxnSpPr>
          <p:cNvPr id="55" name="Straight Connector 54"/>
          <p:cNvCxnSpPr/>
          <p:nvPr/>
        </p:nvCxnSpPr>
        <p:spPr bwMode="gray">
          <a:xfrm>
            <a:off x="2906950" y="3070022"/>
            <a:ext cx="862374" cy="0"/>
          </a:xfrm>
          <a:prstGeom prst="line">
            <a:avLst/>
          </a:prstGeom>
          <a:ln w="38100"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gray">
          <a:xfrm>
            <a:off x="5624035" y="3070022"/>
            <a:ext cx="372213" cy="0"/>
          </a:xfrm>
          <a:prstGeom prst="line">
            <a:avLst/>
          </a:prstGeom>
          <a:ln w="38100"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gray">
          <a:xfrm>
            <a:off x="6096001" y="3070022"/>
            <a:ext cx="372213" cy="0"/>
          </a:xfrm>
          <a:prstGeom prst="line">
            <a:avLst/>
          </a:prstGeom>
          <a:ln w="38100" cap="flat">
            <a:solidFill>
              <a:srgbClr val="C0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gray">
          <a:xfrm>
            <a:off x="8341120" y="3070022"/>
            <a:ext cx="862374" cy="0"/>
          </a:xfrm>
          <a:prstGeom prst="line">
            <a:avLst/>
          </a:prstGeom>
          <a:ln w="38100" cap="flat">
            <a:solidFill>
              <a:srgbClr val="C00000"/>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60" name="Arc 59"/>
          <p:cNvSpPr/>
          <p:nvPr/>
        </p:nvSpPr>
        <p:spPr bwMode="gray">
          <a:xfrm rot="10800000">
            <a:off x="3776996" y="2291482"/>
            <a:ext cx="1861936" cy="1804031"/>
          </a:xfrm>
          <a:prstGeom prst="arc">
            <a:avLst>
              <a:gd name="adj1" fmla="val 10747097"/>
              <a:gd name="adj2" fmla="val 0"/>
            </a:avLst>
          </a:prstGeom>
          <a:ln w="38100"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p:nvPr/>
        </p:nvSpPr>
        <p:spPr bwMode="gray">
          <a:xfrm rot="10800000">
            <a:off x="1062212" y="2291482"/>
            <a:ext cx="1861936" cy="1804031"/>
          </a:xfrm>
          <a:prstGeom prst="arc">
            <a:avLst>
              <a:gd name="adj1" fmla="val 10747097"/>
              <a:gd name="adj2" fmla="val 0"/>
            </a:avLst>
          </a:prstGeom>
          <a:ln w="38100"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p:nvPr/>
        </p:nvSpPr>
        <p:spPr bwMode="gray">
          <a:xfrm rot="10800000">
            <a:off x="6502862" y="2291482"/>
            <a:ext cx="1861936" cy="1804031"/>
          </a:xfrm>
          <a:prstGeom prst="arc">
            <a:avLst>
              <a:gd name="adj1" fmla="val 10747097"/>
              <a:gd name="adj2" fmla="val 0"/>
            </a:avLst>
          </a:prstGeom>
          <a:ln w="38100" cap="flat">
            <a:solidFill>
              <a:srgbClr val="C00000"/>
            </a:solidFill>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p:nvPr/>
        </p:nvSpPr>
        <p:spPr bwMode="gray">
          <a:xfrm rot="10800000">
            <a:off x="9196269" y="2291482"/>
            <a:ext cx="1861936" cy="1804031"/>
          </a:xfrm>
          <a:prstGeom prst="arc">
            <a:avLst>
              <a:gd name="adj1" fmla="val 10747097"/>
              <a:gd name="adj2" fmla="val 0"/>
            </a:avLst>
          </a:prstGeom>
          <a:ln w="38100" cap="flat">
            <a:solidFill>
              <a:srgbClr val="C00000"/>
            </a:solidFill>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Freeform 5"/>
          <p:cNvSpPr/>
          <p:nvPr/>
        </p:nvSpPr>
        <p:spPr bwMode="auto">
          <a:xfrm>
            <a:off x="330201" y="3083585"/>
            <a:ext cx="11542568" cy="1987657"/>
          </a:xfrm>
          <a:custGeom>
            <a:avLst/>
            <a:gdLst>
              <a:gd name="T0" fmla="*/ 3011 w 3175"/>
              <a:gd name="T1" fmla="*/ 0 h 955"/>
              <a:gd name="T2" fmla="*/ 3099 w 3175"/>
              <a:gd name="T3" fmla="*/ 0 h 955"/>
              <a:gd name="T4" fmla="*/ 3175 w 3175"/>
              <a:gd name="T5" fmla="*/ 75 h 955"/>
              <a:gd name="T6" fmla="*/ 3175 w 3175"/>
              <a:gd name="T7" fmla="*/ 879 h 955"/>
              <a:gd name="T8" fmla="*/ 3099 w 3175"/>
              <a:gd name="T9" fmla="*/ 955 h 955"/>
              <a:gd name="T10" fmla="*/ 76 w 3175"/>
              <a:gd name="T11" fmla="*/ 955 h 955"/>
              <a:gd name="T12" fmla="*/ 0 w 3175"/>
              <a:gd name="T13" fmla="*/ 879 h 955"/>
              <a:gd name="T14" fmla="*/ 0 w 3175"/>
              <a:gd name="T15" fmla="*/ 75 h 955"/>
              <a:gd name="T16" fmla="*/ 76 w 3175"/>
              <a:gd name="T17" fmla="*/ 0 h 955"/>
              <a:gd name="T18" fmla="*/ 170 w 3175"/>
              <a:gd name="T19" fmla="*/ 0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75" h="955">
                <a:moveTo>
                  <a:pt x="3011" y="0"/>
                </a:moveTo>
                <a:cubicBezTo>
                  <a:pt x="3099" y="0"/>
                  <a:pt x="3099" y="0"/>
                  <a:pt x="3099" y="0"/>
                </a:cubicBezTo>
                <a:cubicBezTo>
                  <a:pt x="3141" y="0"/>
                  <a:pt x="3175" y="34"/>
                  <a:pt x="3175" y="75"/>
                </a:cubicBezTo>
                <a:cubicBezTo>
                  <a:pt x="3175" y="879"/>
                  <a:pt x="3175" y="879"/>
                  <a:pt x="3175" y="879"/>
                </a:cubicBezTo>
                <a:cubicBezTo>
                  <a:pt x="3175" y="921"/>
                  <a:pt x="3141" y="955"/>
                  <a:pt x="3099" y="955"/>
                </a:cubicBezTo>
                <a:cubicBezTo>
                  <a:pt x="76" y="955"/>
                  <a:pt x="76" y="955"/>
                  <a:pt x="76" y="955"/>
                </a:cubicBezTo>
                <a:cubicBezTo>
                  <a:pt x="34" y="955"/>
                  <a:pt x="0" y="921"/>
                  <a:pt x="0" y="879"/>
                </a:cubicBezTo>
                <a:cubicBezTo>
                  <a:pt x="0" y="75"/>
                  <a:pt x="0" y="75"/>
                  <a:pt x="0" y="75"/>
                </a:cubicBezTo>
                <a:cubicBezTo>
                  <a:pt x="0" y="34"/>
                  <a:pt x="34" y="0"/>
                  <a:pt x="76" y="0"/>
                </a:cubicBezTo>
                <a:cubicBezTo>
                  <a:pt x="170" y="0"/>
                  <a:pt x="170" y="0"/>
                  <a:pt x="170" y="0"/>
                </a:cubicBezTo>
              </a:path>
            </a:pathLst>
          </a:custGeom>
          <a:noFill/>
          <a:ln w="38100" cap="flat">
            <a:solidFill>
              <a:schemeClr val="tx1"/>
            </a:solidFill>
            <a:prstDash val="solid"/>
            <a:miter lim="800000"/>
            <a:tailEnd type="triangle" len="lg"/>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Rectangle 91"/>
          <p:cNvSpPr/>
          <p:nvPr/>
        </p:nvSpPr>
        <p:spPr>
          <a:xfrm>
            <a:off x="9165354" y="2497945"/>
            <a:ext cx="1942374" cy="1200329"/>
          </a:xfrm>
          <a:prstGeom prst="rect">
            <a:avLst/>
          </a:prstGeom>
        </p:spPr>
        <p:txBody>
          <a:bodyPr>
            <a:spAutoFit/>
          </a:bodyPr>
          <a:lstStyle/>
          <a:p>
            <a:pPr marL="0" indent="0" algn="ctr">
              <a:buNone/>
            </a:pPr>
            <a:r>
              <a:rPr lang="en-US" sz="1800" noProof="1"/>
              <a:t>Management </a:t>
            </a:r>
            <a:br>
              <a:rPr lang="en-US" sz="1800" noProof="1"/>
            </a:br>
            <a:r>
              <a:rPr lang="en-US" sz="1800" noProof="1"/>
              <a:t>top/ bottom-line </a:t>
            </a:r>
            <a:br>
              <a:rPr lang="en-US" sz="1800" b="1" noProof="1"/>
            </a:br>
            <a:r>
              <a:rPr lang="en-US" sz="1800" b="1" noProof="1"/>
              <a:t>performance and planning</a:t>
            </a:r>
          </a:p>
        </p:txBody>
      </p:sp>
      <p:sp>
        <p:nvSpPr>
          <p:cNvPr id="80" name="Rectangle 79"/>
          <p:cNvSpPr/>
          <p:nvPr/>
        </p:nvSpPr>
        <p:spPr>
          <a:xfrm>
            <a:off x="2645230" y="1259585"/>
            <a:ext cx="1549528" cy="791186"/>
          </a:xfrm>
          <a:prstGeom prst="rect">
            <a:avLst/>
          </a:prstGeom>
          <a:solidFill>
            <a:srgbClr val="FFFFFF"/>
          </a:solidFill>
          <a:ln w="19050" cap="flat" cmpd="sng" algn="ctr">
            <a:noFill/>
            <a:prstDash val="solid"/>
          </a:ln>
          <a:effectLst/>
        </p:spPr>
        <p:txBody>
          <a:bodyPr wrap="square" lIns="81831" tIns="27277" rIns="27277" bIns="27277" rtlCol="0" anchor="t">
            <a:spAutoFit/>
          </a:bodyPr>
          <a:lstStyle/>
          <a:p>
            <a:pPr marL="0" marR="0" lvl="0" indent="0" defTabSz="914400" eaLnBrk="1" fontAlgn="auto" latinLnBrk="0" hangingPunct="1">
              <a:lnSpc>
                <a:spcPct val="100000"/>
              </a:lnSpc>
              <a:spcBef>
                <a:spcPts val="100"/>
              </a:spcBef>
              <a:spcAft>
                <a:spcPct val="0"/>
              </a:spcAft>
              <a:buClrTx/>
              <a:buSzTx/>
              <a:buFontTx/>
              <a:buNone/>
              <a:defRPr/>
            </a:pPr>
            <a:r>
              <a:rPr kumimoji="0" lang="en-US" sz="1400" b="1" i="0" u="none" strike="noStrike" kern="0" cap="none" spc="0" normalizeH="0" baseline="0" noProof="0">
                <a:ln>
                  <a:noFill/>
                </a:ln>
                <a:solidFill>
                  <a:srgbClr val="CC0000"/>
                </a:solidFill>
                <a:effectLst/>
                <a:uLnTx/>
                <a:uFillTx/>
                <a:latin typeface="Arial" panose="020B0604020202020204" pitchFamily="34" charset="0"/>
                <a:cs typeface="Arial" panose="020B0604020202020204" pitchFamily="34" charset="0"/>
              </a:rPr>
              <a:t>Business model</a:t>
            </a:r>
            <a:endParaRPr lang="en-US" sz="1400" b="1" kern="0">
              <a:solidFill>
                <a:prstClr val="black"/>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100"/>
              </a:spcBef>
              <a:spcAft>
                <a:spcPct val="0"/>
              </a:spcAft>
              <a:buClrTx/>
              <a:buSzTx/>
              <a:buFontTx/>
              <a:buNone/>
              <a:defRPr/>
            </a:pPr>
            <a:r>
              <a:rPr kumimoji="0" lang="en-US" sz="1100" b="0" i="0" u="none" strike="noStrike" kern="0" cap="none" spc="0" normalizeH="0" baseline="0" noProof="0">
                <a:ln>
                  <a:noFill/>
                </a:ln>
                <a:solidFill>
                  <a:schemeClr val="tx1">
                    <a:lumMod val="50000"/>
                    <a:lumOff val="50000"/>
                  </a:schemeClr>
                </a:solidFill>
                <a:effectLst/>
                <a:uLnTx/>
                <a:uFillTx/>
                <a:latin typeface="Arial" panose="020B0604020202020204" pitchFamily="34" charset="0"/>
                <a:cs typeface="Arial" panose="020B0604020202020204" pitchFamily="34" charset="0"/>
              </a:rPr>
              <a:t>Clarity on the core business and</a:t>
            </a:r>
            <a:r>
              <a:rPr kumimoji="0" lang="en-US" sz="1100" b="0" i="0" u="none" strike="noStrike" kern="0" cap="none" spc="0" normalizeH="0" noProof="0">
                <a:ln>
                  <a:noFill/>
                </a:ln>
                <a:solidFill>
                  <a:schemeClr val="tx1">
                    <a:lumMod val="50000"/>
                    <a:lumOff val="50000"/>
                  </a:schemeClr>
                </a:solidFill>
                <a:effectLst/>
                <a:uLnTx/>
                <a:uFillTx/>
                <a:latin typeface="Arial" panose="020B0604020202020204" pitchFamily="34" charset="0"/>
                <a:cs typeface="Arial" panose="020B0604020202020204" pitchFamily="34" charset="0"/>
              </a:rPr>
              <a:t> customers</a:t>
            </a:r>
            <a:endParaRPr kumimoji="0" lang="en-US" sz="1100" b="0" i="0" u="none" strike="noStrike" kern="0" cap="none" spc="0" normalizeH="0" baseline="0" noProof="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sp>
        <p:nvSpPr>
          <p:cNvPr id="88" name="Rectangle 87"/>
          <p:cNvSpPr/>
          <p:nvPr/>
        </p:nvSpPr>
        <p:spPr>
          <a:xfrm>
            <a:off x="7886098" y="1259585"/>
            <a:ext cx="2080102" cy="791186"/>
          </a:xfrm>
          <a:prstGeom prst="rect">
            <a:avLst/>
          </a:prstGeom>
          <a:solidFill>
            <a:schemeClr val="bg1"/>
          </a:solidFill>
          <a:ln w="19050" cap="flat" cmpd="sng" algn="ctr">
            <a:noFill/>
            <a:prstDash val="solid"/>
          </a:ln>
          <a:effectLst/>
        </p:spPr>
        <p:txBody>
          <a:bodyPr wrap="square" lIns="81831" tIns="27277" rIns="27277" bIns="27277" rtlCol="0" anchor="t">
            <a:spAutoFit/>
          </a:bodyPr>
          <a:lstStyle/>
          <a:p>
            <a:pPr marL="0" marR="0" lvl="0" indent="0" defTabSz="914400" eaLnBrk="1" fontAlgn="auto" latinLnBrk="0" hangingPunct="1">
              <a:lnSpc>
                <a:spcPct val="100000"/>
              </a:lnSpc>
              <a:spcBef>
                <a:spcPts val="100"/>
              </a:spcBef>
              <a:spcAft>
                <a:spcPct val="0"/>
              </a:spcAft>
              <a:buClrTx/>
              <a:buSzTx/>
              <a:buFontTx/>
              <a:buNone/>
              <a:defRPr/>
            </a:pPr>
            <a:r>
              <a:rPr kumimoji="0" lang="en-US" sz="1400" b="1" i="0" u="none" strike="noStrike" kern="0" cap="none" spc="0" normalizeH="0" baseline="0" noProof="0">
                <a:ln>
                  <a:noFill/>
                </a:ln>
                <a:solidFill>
                  <a:srgbClr val="CC0000"/>
                </a:solidFill>
                <a:effectLst/>
                <a:uLnTx/>
                <a:uFillTx/>
                <a:latin typeface="Arial" panose="020B0604020202020204" pitchFamily="34" charset="0"/>
                <a:cs typeface="Arial" panose="020B0604020202020204" pitchFamily="34" charset="0"/>
              </a:rPr>
              <a:t>Feasibility of growth</a:t>
            </a:r>
            <a:endParaRPr lang="en-US" sz="1400" b="1" kern="0">
              <a:solidFill>
                <a:prstClr val="black"/>
              </a:solidFill>
              <a:latin typeface="Arial" panose="020B0604020202020204" pitchFamily="34" charset="0"/>
              <a:cs typeface="Arial" panose="020B0604020202020204" pitchFamily="34" charset="0"/>
            </a:endParaRPr>
          </a:p>
          <a:p>
            <a:pPr marL="0" lvl="0" indent="0" defTabSz="914400">
              <a:spcBef>
                <a:spcPts val="100"/>
              </a:spcBef>
              <a:buNone/>
              <a:defRPr/>
            </a:pPr>
            <a:r>
              <a:rPr lang="en-GB" sz="1100" kern="0">
                <a:solidFill>
                  <a:schemeClr val="tx1">
                    <a:lumMod val="50000"/>
                    <a:lumOff val="50000"/>
                  </a:schemeClr>
                </a:solidFill>
                <a:latin typeface="Arial" panose="020B0604020202020204" pitchFamily="34" charset="0"/>
                <a:cs typeface="Arial" panose="020B0604020202020204" pitchFamily="34" charset="0"/>
              </a:rPr>
              <a:t>Alignment on feasibility of top-line growth and gross margin development beyond market</a:t>
            </a:r>
          </a:p>
        </p:txBody>
      </p:sp>
      <p:sp>
        <p:nvSpPr>
          <p:cNvPr id="40" name="Rectangle 39"/>
          <p:cNvSpPr/>
          <p:nvPr/>
        </p:nvSpPr>
        <p:spPr>
          <a:xfrm>
            <a:off x="5359138" y="1284810"/>
            <a:ext cx="1549528" cy="791186"/>
          </a:xfrm>
          <a:prstGeom prst="rect">
            <a:avLst/>
          </a:prstGeom>
          <a:solidFill>
            <a:schemeClr val="bg1"/>
          </a:solidFill>
          <a:ln w="19050" cap="flat" cmpd="sng" algn="ctr">
            <a:noFill/>
            <a:prstDash val="solid"/>
          </a:ln>
          <a:effectLst/>
        </p:spPr>
        <p:txBody>
          <a:bodyPr wrap="square" lIns="81831" tIns="27277" rIns="27277" bIns="27277" rtlCol="0" anchor="t">
            <a:spAutoFit/>
          </a:bodyPr>
          <a:lstStyle/>
          <a:p>
            <a:pPr marL="0" marR="0" lvl="0" indent="0" defTabSz="914400" eaLnBrk="1" fontAlgn="auto" latinLnBrk="0" hangingPunct="1">
              <a:lnSpc>
                <a:spcPct val="100000"/>
              </a:lnSpc>
              <a:spcBef>
                <a:spcPts val="100"/>
              </a:spcBef>
              <a:spcAft>
                <a:spcPct val="0"/>
              </a:spcAft>
              <a:buClrTx/>
              <a:buSzTx/>
              <a:buFontTx/>
              <a:buNone/>
              <a:defRPr/>
            </a:pPr>
            <a:r>
              <a:rPr kumimoji="0" lang="en-US" sz="1400" b="1" i="0" u="none" strike="noStrike" kern="0" cap="none" spc="0" normalizeH="0" baseline="0" noProof="0">
                <a:ln>
                  <a:noFill/>
                </a:ln>
                <a:solidFill>
                  <a:srgbClr val="CC0000"/>
                </a:solidFill>
                <a:effectLst/>
                <a:uLnTx/>
                <a:uFillTx/>
                <a:latin typeface="Arial" panose="020B0604020202020204" pitchFamily="34" charset="0"/>
                <a:cs typeface="Arial" panose="020B0604020202020204" pitchFamily="34" charset="0"/>
              </a:rPr>
              <a:t>ASP</a:t>
            </a:r>
            <a:r>
              <a:rPr kumimoji="0" lang="en-US" sz="1400" b="1" i="0" u="none" strike="noStrike" kern="0" cap="none" spc="0" normalizeH="0" noProof="0">
                <a:ln>
                  <a:noFill/>
                </a:ln>
                <a:solidFill>
                  <a:srgbClr val="CC0000"/>
                </a:solidFill>
                <a:effectLst/>
                <a:uLnTx/>
                <a:uFillTx/>
                <a:latin typeface="Arial" panose="020B0604020202020204" pitchFamily="34" charset="0"/>
                <a:cs typeface="Arial" panose="020B0604020202020204" pitchFamily="34" charset="0"/>
              </a:rPr>
              <a:t> and market </a:t>
            </a:r>
            <a:endParaRPr lang="en-US" sz="1400" b="1" kern="0">
              <a:solidFill>
                <a:prstClr val="black"/>
              </a:solidFill>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100"/>
              </a:spcBef>
              <a:spcAft>
                <a:spcPct val="0"/>
              </a:spcAft>
              <a:buClrTx/>
              <a:buSzTx/>
              <a:buFontTx/>
              <a:buNone/>
              <a:defRPr/>
            </a:pPr>
            <a:r>
              <a:rPr lang="en-US" sz="1100" kern="0">
                <a:solidFill>
                  <a:schemeClr val="tx1">
                    <a:lumMod val="50000"/>
                    <a:lumOff val="50000"/>
                  </a:schemeClr>
                </a:solidFill>
                <a:latin typeface="Arial" panose="020B0604020202020204" pitchFamily="34" charset="0"/>
                <a:cs typeface="Arial" panose="020B0604020202020204" pitchFamily="34" charset="0"/>
              </a:rPr>
              <a:t>Assessment of market driven top and bottom line development</a:t>
            </a:r>
            <a:endParaRPr kumimoji="0" lang="en-US" sz="1100" b="0" i="0" u="none" strike="noStrike" kern="0" cap="none" spc="0" normalizeH="0" baseline="0" noProof="0">
              <a:ln>
                <a:noFill/>
              </a:ln>
              <a:solidFill>
                <a:schemeClr val="tx1">
                  <a:lumMod val="50000"/>
                  <a:lumOff val="50000"/>
                </a:schemeClr>
              </a:solidFill>
              <a:effectLst/>
              <a:uLnTx/>
              <a:uFillTx/>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6124556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btfpColumnIndicatorGroup2">
            <a:extLst>
              <a:ext uri="{FF2B5EF4-FFF2-40B4-BE49-F238E27FC236}">
                <a16:creationId xmlns:a16="http://schemas.microsoft.com/office/drawing/2014/main" id="{242F8E18-F4CD-4F2C-B5E7-1A02EA85F8D9}"/>
              </a:ext>
            </a:extLst>
          </p:cNvPr>
          <p:cNvGrpSpPr/>
          <p:nvPr/>
        </p:nvGrpSpPr>
        <p:grpSpPr>
          <a:xfrm>
            <a:off x="0" y="6926580"/>
            <a:ext cx="12192000" cy="137160"/>
            <a:chOff x="0" y="6926580"/>
            <a:chExt cx="12192000" cy="137160"/>
          </a:xfrm>
        </p:grpSpPr>
        <p:sp>
          <p:nvSpPr>
            <p:cNvPr id="12" name="btfpColumnGapBlocker290989">
              <a:extLst>
                <a:ext uri="{FF2B5EF4-FFF2-40B4-BE49-F238E27FC236}">
                  <a16:creationId xmlns:a16="http://schemas.microsoft.com/office/drawing/2014/main" id="{5E992A24-3AD7-4DFE-9E10-5D0D994F2BA0}"/>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932532">
              <a:extLst>
                <a:ext uri="{FF2B5EF4-FFF2-40B4-BE49-F238E27FC236}">
                  <a16:creationId xmlns:a16="http://schemas.microsoft.com/office/drawing/2014/main" id="{E102A824-7F92-481F-95D7-FFE70C19E254}"/>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912775">
              <a:extLst>
                <a:ext uri="{FF2B5EF4-FFF2-40B4-BE49-F238E27FC236}">
                  <a16:creationId xmlns:a16="http://schemas.microsoft.com/office/drawing/2014/main" id="{16FEF15F-7782-4356-8DC7-1042A85EAA07}"/>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438131">
              <a:extLst>
                <a:ext uri="{FF2B5EF4-FFF2-40B4-BE49-F238E27FC236}">
                  <a16:creationId xmlns:a16="http://schemas.microsoft.com/office/drawing/2014/main" id="{CCAB6442-1B06-48F7-B368-C94913DB81E1}"/>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3" name="btfpColumnIndicatorGroup1">
            <a:extLst>
              <a:ext uri="{FF2B5EF4-FFF2-40B4-BE49-F238E27FC236}">
                <a16:creationId xmlns:a16="http://schemas.microsoft.com/office/drawing/2014/main" id="{E514D0AF-80F4-4DE4-839C-3120A7832D6E}"/>
              </a:ext>
            </a:extLst>
          </p:cNvPr>
          <p:cNvGrpSpPr/>
          <p:nvPr/>
        </p:nvGrpSpPr>
        <p:grpSpPr>
          <a:xfrm>
            <a:off x="0" y="-205740"/>
            <a:ext cx="12192000" cy="137160"/>
            <a:chOff x="0" y="-205740"/>
            <a:chExt cx="12192000" cy="137160"/>
          </a:xfrm>
        </p:grpSpPr>
        <p:sp>
          <p:nvSpPr>
            <p:cNvPr id="11" name="btfpColumnGapBlocker823555">
              <a:extLst>
                <a:ext uri="{FF2B5EF4-FFF2-40B4-BE49-F238E27FC236}">
                  <a16:creationId xmlns:a16="http://schemas.microsoft.com/office/drawing/2014/main" id="{39AAEB2D-F1E9-4149-BAF9-8DC47D6EC911}"/>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329790">
              <a:extLst>
                <a:ext uri="{FF2B5EF4-FFF2-40B4-BE49-F238E27FC236}">
                  <a16:creationId xmlns:a16="http://schemas.microsoft.com/office/drawing/2014/main" id="{C9A5F41B-E99E-4284-BD65-5903415996E9}"/>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320078">
              <a:extLst>
                <a:ext uri="{FF2B5EF4-FFF2-40B4-BE49-F238E27FC236}">
                  <a16:creationId xmlns:a16="http://schemas.microsoft.com/office/drawing/2014/main" id="{C97B3DAF-7CB7-4950-9B55-9F89EC3BC727}"/>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215939">
              <a:extLst>
                <a:ext uri="{FF2B5EF4-FFF2-40B4-BE49-F238E27FC236}">
                  <a16:creationId xmlns:a16="http://schemas.microsoft.com/office/drawing/2014/main" id="{B500C5B8-E768-43E0-A6DD-282E8687303E}"/>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Tips for </a:t>
            </a:r>
            <a:r>
              <a:rPr lang="en-US" b="1"/>
              <a:t>effectively managing your work process </a:t>
            </a:r>
            <a:r>
              <a:rPr lang="en-US"/>
              <a:t>in the first 48 hours</a:t>
            </a:r>
            <a:r>
              <a:rPr lang="en-US" b="1"/>
              <a:t> </a:t>
            </a:r>
            <a:r>
              <a:rPr lang="en-US"/>
              <a:t>and using a “</a:t>
            </a:r>
            <a:r>
              <a:rPr lang="en-US" b="1"/>
              <a:t>thesis-driven approach” </a:t>
            </a:r>
            <a:r>
              <a:rPr lang="en-US"/>
              <a:t>as an AC/Consultant</a:t>
            </a:r>
            <a:endParaRPr lang="en-GB"/>
          </a:p>
        </p:txBody>
      </p:sp>
      <p:sp>
        <p:nvSpPr>
          <p:cNvPr id="5" name="btfpLayoutConfig" hidden="1"/>
          <p:cNvSpPr txBox="1"/>
          <p:nvPr/>
        </p:nvSpPr>
        <p:spPr bwMode="gray">
          <a:xfrm>
            <a:off x="12700" y="12700"/>
            <a:ext cx="57604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overall_1_131709586773674498 columns_1_131709586773674498 6_0_132126838895182107 </a:t>
            </a:r>
          </a:p>
        </p:txBody>
      </p:sp>
      <p:graphicFrame>
        <p:nvGraphicFramePr>
          <p:cNvPr id="6" name="btfpTable661296"/>
          <p:cNvGraphicFramePr>
            <a:graphicFrameLocks noGrp="1"/>
          </p:cNvGraphicFramePr>
          <p:nvPr>
            <p:custDataLst>
              <p:tags r:id="rId2"/>
            </p:custDataLst>
            <p:extLst>
              <p:ext uri="{D42A27DB-BD31-4B8C-83A1-F6EECF244321}">
                <p14:modId xmlns:p14="http://schemas.microsoft.com/office/powerpoint/2010/main" val="4045139611"/>
              </p:ext>
            </p:extLst>
          </p:nvPr>
        </p:nvGraphicFramePr>
        <p:xfrm>
          <a:off x="330200" y="1271127"/>
          <a:ext cx="11526838" cy="4969233"/>
        </p:xfrm>
        <a:graphic>
          <a:graphicData uri="http://schemas.openxmlformats.org/drawingml/2006/table">
            <a:tbl>
              <a:tblPr firstRow="1" firstCol="1">
                <a:tableStyleId>{9D7B26C5-4107-4FEC-AEDC-1716B250A1EF}</a:tableStyleId>
              </a:tblPr>
              <a:tblGrid>
                <a:gridCol w="1158358">
                  <a:extLst>
                    <a:ext uri="{9D8B030D-6E8A-4147-A177-3AD203B41FA5}">
                      <a16:colId xmlns:a16="http://schemas.microsoft.com/office/drawing/2014/main" val="1095408982"/>
                    </a:ext>
                  </a:extLst>
                </a:gridCol>
                <a:gridCol w="10368480">
                  <a:extLst>
                    <a:ext uri="{9D8B030D-6E8A-4147-A177-3AD203B41FA5}">
                      <a16:colId xmlns:a16="http://schemas.microsoft.com/office/drawing/2014/main" val="2083578063"/>
                    </a:ext>
                  </a:extLst>
                </a:gridCol>
              </a:tblGrid>
              <a:tr h="1231255">
                <a:tc>
                  <a:txBody>
                    <a:bodyPr/>
                    <a:lstStyle/>
                    <a:p>
                      <a:pPr marL="0" indent="0" algn="ctr" defTabSz="711200" rtl="0" eaLnBrk="1" latinLnBrk="0" hangingPunct="1">
                        <a:spcBef>
                          <a:spcPts val="1200"/>
                        </a:spcBef>
                        <a:buClrTx/>
                        <a:buNone/>
                      </a:pPr>
                      <a:r>
                        <a:rPr lang="en-US" sz="1400">
                          <a:solidFill>
                            <a:srgbClr val="FFFFFF"/>
                          </a:solidFill>
                        </a:rPr>
                        <a:t>Internal data</a:t>
                      </a:r>
                    </a:p>
                  </a:txBody>
                  <a:tcPr marL="84244" marR="84244" marT="42122" marB="42122" anchor="ctr">
                    <a:lnL w="28575" cap="flat" cmpd="sng" algn="ctr">
                      <a:solidFill>
                        <a:schemeClr val="bg1"/>
                      </a:solidFill>
                      <a:prstDash val="solid"/>
                      <a:round/>
                      <a:headEnd type="none" w="med" len="med"/>
                      <a:tailEnd type="none" w="med" len="med"/>
                    </a:lnL>
                    <a:lnR>
                      <a:noFill/>
                    </a:lnR>
                    <a:lnT w="285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91AA"/>
                    </a:solidFill>
                  </a:tcPr>
                </a:tc>
                <a:tc>
                  <a:txBody>
                    <a:bodyPr/>
                    <a:lstStyle/>
                    <a:p>
                      <a:pPr>
                        <a:spcBef>
                          <a:spcPts val="600"/>
                        </a:spcBef>
                      </a:pPr>
                      <a:r>
                        <a:rPr lang="en-US" sz="1200" b="0">
                          <a:solidFill>
                            <a:schemeClr val="tx1"/>
                          </a:solidFill>
                        </a:rPr>
                        <a:t>Build</a:t>
                      </a:r>
                      <a:r>
                        <a:rPr lang="en-US" sz="1200">
                          <a:solidFill>
                            <a:schemeClr val="tx1"/>
                          </a:solidFill>
                        </a:rPr>
                        <a:t> </a:t>
                      </a:r>
                      <a:r>
                        <a:rPr lang="en-US" sz="1200" b="1">
                          <a:solidFill>
                            <a:schemeClr val="tx1"/>
                          </a:solidFill>
                        </a:rPr>
                        <a:t>big picture </a:t>
                      </a:r>
                      <a:r>
                        <a:rPr lang="en-US" sz="1200">
                          <a:solidFill>
                            <a:schemeClr val="tx1"/>
                          </a:solidFill>
                        </a:rPr>
                        <a:t>of what you have and don’t have</a:t>
                      </a:r>
                      <a:r>
                        <a:rPr lang="en-US" sz="1200" b="0">
                          <a:solidFill>
                            <a:schemeClr val="tx1"/>
                          </a:solidFill>
                        </a:rPr>
                        <a:t>, with the relevant file names</a:t>
                      </a:r>
                    </a:p>
                    <a:p>
                      <a:pPr>
                        <a:spcBef>
                          <a:spcPts val="600"/>
                        </a:spcBef>
                      </a:pPr>
                      <a:r>
                        <a:rPr lang="en-US" sz="1200" b="0">
                          <a:solidFill>
                            <a:schemeClr val="tx1"/>
                          </a:solidFill>
                        </a:rPr>
                        <a:t>Start making a </a:t>
                      </a:r>
                      <a:r>
                        <a:rPr lang="en-US" sz="1200" b="1">
                          <a:solidFill>
                            <a:schemeClr val="tx1"/>
                          </a:solidFill>
                        </a:rPr>
                        <a:t>list of what to include in a data request</a:t>
                      </a:r>
                    </a:p>
                    <a:p>
                      <a:pPr>
                        <a:spcBef>
                          <a:spcPts val="600"/>
                        </a:spcBef>
                      </a:pPr>
                      <a:r>
                        <a:rPr lang="en-US" sz="1200">
                          <a:solidFill>
                            <a:schemeClr val="tx1"/>
                          </a:solidFill>
                        </a:rPr>
                        <a:t>Get your head wrapped </a:t>
                      </a:r>
                      <a:r>
                        <a:rPr lang="en-US" sz="1200" b="0">
                          <a:solidFill>
                            <a:schemeClr val="tx1"/>
                          </a:solidFill>
                        </a:rPr>
                        <a:t>around what you have</a:t>
                      </a:r>
                    </a:p>
                    <a:p>
                      <a:pPr>
                        <a:spcBef>
                          <a:spcPts val="600"/>
                        </a:spcBef>
                      </a:pPr>
                      <a:r>
                        <a:rPr lang="en-US" sz="1200" b="0">
                          <a:solidFill>
                            <a:schemeClr val="tx1"/>
                          </a:solidFill>
                        </a:rPr>
                        <a:t>Make</a:t>
                      </a:r>
                      <a:r>
                        <a:rPr lang="en-US" sz="1200">
                          <a:solidFill>
                            <a:schemeClr val="tx1"/>
                          </a:solidFill>
                        </a:rPr>
                        <a:t> </a:t>
                      </a:r>
                      <a:r>
                        <a:rPr lang="en-US" sz="1200" b="1">
                          <a:solidFill>
                            <a:schemeClr val="tx1"/>
                          </a:solidFill>
                        </a:rPr>
                        <a:t>quick judgments around what will be helpful </a:t>
                      </a:r>
                      <a:r>
                        <a:rPr lang="en-US" sz="1200">
                          <a:solidFill>
                            <a:schemeClr val="tx1"/>
                          </a:solidFill>
                        </a:rPr>
                        <a:t>without actually going through everything </a:t>
                      </a:r>
                      <a:r>
                        <a:rPr lang="en-US" sz="1200" b="0">
                          <a:solidFill>
                            <a:schemeClr val="tx1"/>
                          </a:solidFill>
                        </a:rPr>
                        <a:t>– usually a ton of docs</a:t>
                      </a:r>
                      <a:r>
                        <a:rPr lang="en-US" sz="1200" b="0" baseline="0">
                          <a:solidFill>
                            <a:schemeClr val="tx1"/>
                          </a:solidFill>
                        </a:rPr>
                        <a:t> </a:t>
                      </a:r>
                      <a:r>
                        <a:rPr lang="en-US" sz="1200" b="0">
                          <a:solidFill>
                            <a:schemeClr val="tx1"/>
                          </a:solidFill>
                        </a:rPr>
                        <a:t>can be ignored</a:t>
                      </a:r>
                    </a:p>
                    <a:p>
                      <a:pPr>
                        <a:spcBef>
                          <a:spcPts val="600"/>
                        </a:spcBef>
                      </a:pPr>
                      <a:r>
                        <a:rPr lang="en-US" sz="1200" b="1">
                          <a:solidFill>
                            <a:schemeClr val="tx1"/>
                          </a:solidFill>
                        </a:rPr>
                        <a:t>Slide</a:t>
                      </a:r>
                      <a:r>
                        <a:rPr lang="en-US" sz="1200" b="1" baseline="0">
                          <a:solidFill>
                            <a:schemeClr val="tx1"/>
                          </a:solidFill>
                        </a:rPr>
                        <a:t> up </a:t>
                      </a:r>
                      <a:r>
                        <a:rPr lang="en-US" sz="1200" b="1" u="sng" baseline="0">
                          <a:solidFill>
                            <a:schemeClr val="tx1"/>
                          </a:solidFill>
                        </a:rPr>
                        <a:t>a few</a:t>
                      </a:r>
                      <a:r>
                        <a:rPr lang="en-US" sz="1200" b="1" u="none" baseline="0">
                          <a:solidFill>
                            <a:schemeClr val="tx1"/>
                          </a:solidFill>
                        </a:rPr>
                        <a:t> key data points</a:t>
                      </a:r>
                      <a:r>
                        <a:rPr lang="en-US" sz="1200" b="0" u="none" baseline="0">
                          <a:solidFill>
                            <a:schemeClr val="tx1"/>
                          </a:solidFill>
                        </a:rPr>
                        <a:t> early and circulate within team/to leadership for educational purposes – internal data usually gives instant insights</a:t>
                      </a:r>
                      <a:endParaRPr lang="en-US" sz="1200" b="1">
                        <a:solidFill>
                          <a:schemeClr val="tx1"/>
                        </a:solidFill>
                      </a:endParaRPr>
                    </a:p>
                  </a:txBody>
                  <a:tcPr marL="84244" marR="84244" marT="42122" marB="42122" anchor="ctr">
                    <a:lnL w="12700" cap="flat" cmpd="sng" algn="ctr">
                      <a:noFill/>
                      <a:prstDash val="dot"/>
                      <a:round/>
                      <a:headEnd type="none" w="med" len="med"/>
                      <a:tailEnd type="none" w="med" len="med"/>
                    </a:lnL>
                    <a:lnR>
                      <a:noFill/>
                    </a:lnR>
                    <a:lnT w="28575"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3279955"/>
                  </a:ext>
                </a:extLst>
              </a:tr>
              <a:tr h="1231255">
                <a:tc>
                  <a:txBody>
                    <a:bodyPr/>
                    <a:lstStyle/>
                    <a:p>
                      <a:pPr marL="0" indent="0" algn="ctr" defTabSz="711200" rtl="0" eaLnBrk="1" latinLnBrk="0" hangingPunct="1">
                        <a:spcBef>
                          <a:spcPts val="1200"/>
                        </a:spcBef>
                        <a:buClrTx/>
                        <a:buNone/>
                      </a:pPr>
                      <a:r>
                        <a:rPr lang="en-US" sz="1400">
                          <a:solidFill>
                            <a:srgbClr val="FFFFFF"/>
                          </a:solidFill>
                        </a:rPr>
                        <a:t>Market model</a:t>
                      </a:r>
                    </a:p>
                  </a:txBody>
                  <a:tcPr marL="84244" marR="84244" marT="42122" marB="42122" anchor="ctr">
                    <a:lnL w="28575"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91AA"/>
                    </a:solidFill>
                  </a:tcPr>
                </a:tc>
                <a:tc>
                  <a:txBody>
                    <a:bodyPr/>
                    <a:lstStyle/>
                    <a:p>
                      <a:pPr>
                        <a:spcBef>
                          <a:spcPts val="600"/>
                        </a:spcBef>
                      </a:pPr>
                      <a:r>
                        <a:rPr lang="en-US" sz="1200" b="1">
                          <a:solidFill>
                            <a:schemeClr val="tx1"/>
                          </a:solidFill>
                        </a:rPr>
                        <a:t>Build preliminary driver table </a:t>
                      </a:r>
                      <a:r>
                        <a:rPr lang="en-US" sz="1200">
                          <a:solidFill>
                            <a:schemeClr val="tx1"/>
                          </a:solidFill>
                        </a:rPr>
                        <a:t>– your manager will probably have preferences, so </a:t>
                      </a:r>
                      <a:r>
                        <a:rPr lang="en-US" sz="1200" b="1">
                          <a:solidFill>
                            <a:schemeClr val="tx1"/>
                          </a:solidFill>
                        </a:rPr>
                        <a:t>grab an example early</a:t>
                      </a:r>
                    </a:p>
                    <a:p>
                      <a:pPr>
                        <a:spcBef>
                          <a:spcPts val="600"/>
                        </a:spcBef>
                      </a:pPr>
                      <a:r>
                        <a:rPr lang="en-US" sz="1200">
                          <a:solidFill>
                            <a:schemeClr val="tx1"/>
                          </a:solidFill>
                        </a:rPr>
                        <a:t>Think about </a:t>
                      </a:r>
                      <a:r>
                        <a:rPr lang="en-US" sz="1200" b="1">
                          <a:solidFill>
                            <a:schemeClr val="tx1"/>
                          </a:solidFill>
                        </a:rPr>
                        <a:t>what the model inputs will be and where you will get the data</a:t>
                      </a:r>
                      <a:r>
                        <a:rPr lang="en-US" sz="1200">
                          <a:solidFill>
                            <a:schemeClr val="tx1"/>
                          </a:solidFill>
                        </a:rPr>
                        <a:t>; make sure to check which workstream/</a:t>
                      </a:r>
                      <a:r>
                        <a:rPr lang="en-US" sz="1200" baseline="0">
                          <a:solidFill>
                            <a:schemeClr val="tx1"/>
                          </a:solidFill>
                        </a:rPr>
                        <a:t> </a:t>
                      </a:r>
                      <a:r>
                        <a:rPr lang="en-US" sz="1200">
                          <a:solidFill>
                            <a:schemeClr val="tx1"/>
                          </a:solidFill>
                        </a:rPr>
                        <a:t>who </a:t>
                      </a:r>
                      <a:r>
                        <a:rPr lang="en-US" sz="1200" b="1">
                          <a:solidFill>
                            <a:schemeClr val="tx1"/>
                          </a:solidFill>
                        </a:rPr>
                        <a:t>owns which inputs</a:t>
                      </a:r>
                    </a:p>
                    <a:p>
                      <a:pPr>
                        <a:spcBef>
                          <a:spcPts val="600"/>
                        </a:spcBef>
                      </a:pPr>
                      <a:r>
                        <a:rPr lang="en-US" sz="1200">
                          <a:solidFill>
                            <a:schemeClr val="tx1"/>
                          </a:solidFill>
                        </a:rPr>
                        <a:t>Go through </a:t>
                      </a:r>
                      <a:r>
                        <a:rPr lang="en-US" sz="1200" b="1">
                          <a:solidFill>
                            <a:schemeClr val="tx1"/>
                          </a:solidFill>
                        </a:rPr>
                        <a:t>prior PEG decks </a:t>
                      </a:r>
                      <a:r>
                        <a:rPr lang="en-US" sz="1200">
                          <a:solidFill>
                            <a:schemeClr val="tx1"/>
                          </a:solidFill>
                        </a:rPr>
                        <a:t>in the space to get ideas on potential inputs and outputs, as well as what “good” looks like in terms of slides</a:t>
                      </a:r>
                    </a:p>
                    <a:p>
                      <a:pPr>
                        <a:spcBef>
                          <a:spcPts val="600"/>
                        </a:spcBef>
                      </a:pPr>
                      <a:r>
                        <a:rPr lang="en-US" sz="1200">
                          <a:solidFill>
                            <a:schemeClr val="tx1"/>
                          </a:solidFill>
                        </a:rPr>
                        <a:t>Align on what the </a:t>
                      </a:r>
                      <a:r>
                        <a:rPr lang="en-US" sz="1200" b="1">
                          <a:solidFill>
                            <a:schemeClr val="tx1"/>
                          </a:solidFill>
                        </a:rPr>
                        <a:t>model will and will not do</a:t>
                      </a:r>
                      <a:r>
                        <a:rPr lang="en-US" sz="1200" b="0" baseline="0">
                          <a:solidFill>
                            <a:schemeClr val="tx1"/>
                          </a:solidFill>
                        </a:rPr>
                        <a:t> (especially for segmentation on size &amp; growth, and potential scenarios)</a:t>
                      </a:r>
                      <a:endParaRPr lang="en-US" sz="1200" b="1">
                        <a:solidFill>
                          <a:schemeClr val="tx1"/>
                        </a:solidFill>
                      </a:endParaRPr>
                    </a:p>
                  </a:txBody>
                  <a:tcPr marL="84244" marR="84244" marT="42122" marB="42122" anchor="ctr">
                    <a:lnL w="12700" cap="flat" cmpd="sng" algn="ctr">
                      <a:noFill/>
                      <a:prstDash val="dot"/>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9273512"/>
                  </a:ext>
                </a:extLst>
              </a:tr>
              <a:tr h="1217267">
                <a:tc>
                  <a:txBody>
                    <a:bodyPr/>
                    <a:lstStyle/>
                    <a:p>
                      <a:pPr marL="0" indent="0" algn="ctr" defTabSz="711200" rtl="0" eaLnBrk="1" latinLnBrk="0" hangingPunct="1">
                        <a:spcBef>
                          <a:spcPts val="1200"/>
                        </a:spcBef>
                        <a:buClrTx/>
                        <a:buNone/>
                      </a:pPr>
                      <a:r>
                        <a:rPr lang="en-US" sz="1400">
                          <a:solidFill>
                            <a:srgbClr val="FFFFFF"/>
                          </a:solidFill>
                        </a:rPr>
                        <a:t>Survey</a:t>
                      </a:r>
                      <a:r>
                        <a:rPr lang="en-US" sz="1400" baseline="0">
                          <a:solidFill>
                            <a:srgbClr val="FFFFFF"/>
                          </a:solidFill>
                        </a:rPr>
                        <a:t> </a:t>
                      </a:r>
                      <a:r>
                        <a:rPr lang="en-US" sz="1400">
                          <a:solidFill>
                            <a:srgbClr val="FFFFFF"/>
                          </a:solidFill>
                        </a:rPr>
                        <a:t>(&amp;</a:t>
                      </a:r>
                      <a:r>
                        <a:rPr lang="en-US" sz="1400" baseline="0">
                          <a:solidFill>
                            <a:srgbClr val="FFFFFF"/>
                          </a:solidFill>
                        </a:rPr>
                        <a:t> customer interviews)</a:t>
                      </a:r>
                      <a:endParaRPr lang="en-US" sz="1400">
                        <a:solidFill>
                          <a:srgbClr val="FFFFFF"/>
                        </a:solidFill>
                      </a:endParaRPr>
                    </a:p>
                  </a:txBody>
                  <a:tcPr marL="84244" marR="84244" marT="42122" marB="42122" anchor="ctr">
                    <a:lnL w="28575"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91AA"/>
                    </a:solidFill>
                  </a:tcPr>
                </a:tc>
                <a:tc>
                  <a:txBody>
                    <a:bodyPr/>
                    <a:lstStyle/>
                    <a:p>
                      <a:pPr>
                        <a:spcBef>
                          <a:spcPts val="600"/>
                        </a:spcBef>
                      </a:pPr>
                      <a:r>
                        <a:rPr lang="en-US" sz="1200">
                          <a:solidFill>
                            <a:schemeClr val="tx1"/>
                          </a:solidFill>
                        </a:rPr>
                        <a:t>Before you start writing, </a:t>
                      </a:r>
                      <a:r>
                        <a:rPr lang="en-US" sz="1200" b="1">
                          <a:solidFill>
                            <a:schemeClr val="tx1"/>
                          </a:solidFill>
                        </a:rPr>
                        <a:t>build out survey logic / schematic </a:t>
                      </a:r>
                      <a:r>
                        <a:rPr lang="en-US" sz="1200" b="0">
                          <a:solidFill>
                            <a:schemeClr val="tx1"/>
                          </a:solidFill>
                        </a:rPr>
                        <a:t>on paths which will answer which question</a:t>
                      </a:r>
                    </a:p>
                    <a:p>
                      <a:pPr>
                        <a:spcBef>
                          <a:spcPts val="600"/>
                        </a:spcBef>
                      </a:pPr>
                      <a:r>
                        <a:rPr lang="en-US" sz="1200">
                          <a:solidFill>
                            <a:schemeClr val="tx1"/>
                          </a:solidFill>
                        </a:rPr>
                        <a:t>Think through the topics, quantitative</a:t>
                      </a:r>
                      <a:r>
                        <a:rPr lang="en-US" sz="1200" baseline="0">
                          <a:solidFill>
                            <a:schemeClr val="tx1"/>
                          </a:solidFill>
                        </a:rPr>
                        <a:t> </a:t>
                      </a:r>
                      <a:r>
                        <a:rPr lang="en-US" sz="1200" b="1" baseline="0">
                          <a:solidFill>
                            <a:schemeClr val="tx1"/>
                          </a:solidFill>
                        </a:rPr>
                        <a:t>data points </a:t>
                      </a:r>
                      <a:r>
                        <a:rPr lang="en-US" sz="1200" b="0" baseline="0">
                          <a:solidFill>
                            <a:schemeClr val="tx1"/>
                          </a:solidFill>
                        </a:rPr>
                        <a:t>(write out the math)</a:t>
                      </a:r>
                      <a:r>
                        <a:rPr lang="en-US" sz="1200" b="0">
                          <a:solidFill>
                            <a:schemeClr val="tx1"/>
                          </a:solidFill>
                        </a:rPr>
                        <a:t> </a:t>
                      </a:r>
                      <a:r>
                        <a:rPr lang="en-US" sz="1200" b="1">
                          <a:solidFill>
                            <a:schemeClr val="tx1"/>
                          </a:solidFill>
                        </a:rPr>
                        <a:t>needed for model/ for presentation output </a:t>
                      </a:r>
                    </a:p>
                    <a:p>
                      <a:pPr>
                        <a:spcBef>
                          <a:spcPts val="600"/>
                        </a:spcBef>
                      </a:pPr>
                      <a:r>
                        <a:rPr lang="en-US" sz="1200" b="1">
                          <a:solidFill>
                            <a:schemeClr val="tx1"/>
                          </a:solidFill>
                        </a:rPr>
                        <a:t>Get alignment from your manager</a:t>
                      </a:r>
                      <a:r>
                        <a:rPr lang="en-US" sz="1200">
                          <a:solidFill>
                            <a:schemeClr val="tx1"/>
                          </a:solidFill>
                        </a:rPr>
                        <a:t>/ the team early</a:t>
                      </a:r>
                    </a:p>
                    <a:p>
                      <a:pPr>
                        <a:spcBef>
                          <a:spcPts val="600"/>
                        </a:spcBef>
                      </a:pPr>
                      <a:r>
                        <a:rPr lang="en-US" sz="1200" b="1">
                          <a:solidFill>
                            <a:schemeClr val="tx1"/>
                          </a:solidFill>
                        </a:rPr>
                        <a:t>Develop timeline, working backward from when it needs to be in the field</a:t>
                      </a:r>
                      <a:r>
                        <a:rPr lang="en-US" sz="1200" b="0">
                          <a:solidFill>
                            <a:schemeClr val="tx1"/>
                          </a:solidFill>
                        </a:rPr>
                        <a:t> (and when the final</a:t>
                      </a:r>
                      <a:r>
                        <a:rPr lang="en-US" sz="1200" b="0" baseline="0">
                          <a:solidFill>
                            <a:schemeClr val="tx1"/>
                          </a:solidFill>
                        </a:rPr>
                        <a:t> data needs to come in for the final update)</a:t>
                      </a:r>
                      <a:endParaRPr lang="en-US" sz="1200" b="1">
                        <a:solidFill>
                          <a:schemeClr val="tx1"/>
                        </a:solidFill>
                      </a:endParaRPr>
                    </a:p>
                  </a:txBody>
                  <a:tcPr marL="84244" marR="84244" marT="42122" marB="42122" anchor="ctr">
                    <a:lnL w="12700" cap="flat" cmpd="sng" algn="ctr">
                      <a:noFill/>
                      <a:prstDash val="dot"/>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5215249"/>
                  </a:ext>
                </a:extLst>
              </a:tr>
              <a:tr h="1217267">
                <a:tc>
                  <a:txBody>
                    <a:bodyPr/>
                    <a:lstStyle/>
                    <a:p>
                      <a:pPr marL="0" marR="0" lvl="0" indent="0" algn="ctr" defTabSz="981334" rtl="0" eaLnBrk="1" fontAlgn="auto" latinLnBrk="0" hangingPunct="1">
                        <a:lnSpc>
                          <a:spcPct val="100000"/>
                        </a:lnSpc>
                        <a:spcBef>
                          <a:spcPct val="0"/>
                        </a:spcBef>
                        <a:spcAft>
                          <a:spcPct val="0"/>
                        </a:spcAft>
                        <a:buClrTx/>
                        <a:buSzTx/>
                        <a:buFontTx/>
                        <a:buNone/>
                        <a:defRPr/>
                      </a:pPr>
                      <a:r>
                        <a:rPr lang="en-US" sz="1400">
                          <a:solidFill>
                            <a:srgbClr val="FFFFFF"/>
                          </a:solidFill>
                        </a:rPr>
                        <a:t>Expert interviews</a:t>
                      </a:r>
                    </a:p>
                  </a:txBody>
                  <a:tcPr marL="84244" marR="84244" marT="42122" marB="42122" anchor="ctr">
                    <a:lnL w="28575" cap="flat" cmpd="sng" algn="ctr">
                      <a:solidFill>
                        <a:schemeClr val="bg1"/>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891AA"/>
                    </a:solidFill>
                  </a:tcPr>
                </a:tc>
                <a:tc>
                  <a:txBody>
                    <a:bodyPr/>
                    <a:lstStyle/>
                    <a:p>
                      <a:pPr marL="177800" indent="-177800">
                        <a:spcBef>
                          <a:spcPts val="600"/>
                        </a:spcBef>
                      </a:pPr>
                      <a:r>
                        <a:rPr lang="en-US" sz="1200" b="1">
                          <a:solidFill>
                            <a:schemeClr val="tx1"/>
                          </a:solidFill>
                        </a:rPr>
                        <a:t>Use the scope </a:t>
                      </a:r>
                      <a:r>
                        <a:rPr lang="en-US" sz="1200">
                          <a:solidFill>
                            <a:schemeClr val="tx1"/>
                          </a:solidFill>
                        </a:rPr>
                        <a:t>to write the interview guide</a:t>
                      </a:r>
                    </a:p>
                    <a:p>
                      <a:pPr marL="177800" indent="-177800">
                        <a:spcBef>
                          <a:spcPts val="600"/>
                        </a:spcBef>
                      </a:pPr>
                      <a:r>
                        <a:rPr lang="en-US" sz="1200">
                          <a:solidFill>
                            <a:schemeClr val="tx1"/>
                          </a:solidFill>
                        </a:rPr>
                        <a:t>Schedule your </a:t>
                      </a:r>
                      <a:r>
                        <a:rPr lang="en-US" sz="1200" b="1">
                          <a:solidFill>
                            <a:schemeClr val="tx1"/>
                          </a:solidFill>
                        </a:rPr>
                        <a:t>first interview as early as possible </a:t>
                      </a:r>
                      <a:r>
                        <a:rPr lang="en-US" sz="1200">
                          <a:solidFill>
                            <a:schemeClr val="tx1"/>
                          </a:solidFill>
                        </a:rPr>
                        <a:t>in the process to test your guide</a:t>
                      </a:r>
                    </a:p>
                    <a:p>
                      <a:pPr marL="177800" lvl="0" indent="-177800">
                        <a:spcBef>
                          <a:spcPts val="600"/>
                        </a:spcBef>
                      </a:pPr>
                      <a:r>
                        <a:rPr lang="en-US" sz="1200">
                          <a:solidFill>
                            <a:schemeClr val="tx1"/>
                          </a:solidFill>
                        </a:rPr>
                        <a:t>Aim to </a:t>
                      </a:r>
                      <a:r>
                        <a:rPr lang="en-US" sz="1200" b="1">
                          <a:solidFill>
                            <a:schemeClr val="tx1"/>
                          </a:solidFill>
                        </a:rPr>
                        <a:t>get</a:t>
                      </a:r>
                      <a:r>
                        <a:rPr lang="en-US" sz="1200" b="1" baseline="0">
                          <a:solidFill>
                            <a:schemeClr val="tx1"/>
                          </a:solidFill>
                        </a:rPr>
                        <a:t> interview guide</a:t>
                      </a:r>
                      <a:r>
                        <a:rPr lang="en-US" sz="1200" b="1">
                          <a:solidFill>
                            <a:schemeClr val="tx1"/>
                          </a:solidFill>
                        </a:rPr>
                        <a:t> to a ‘near-final’ version as soon as possible </a:t>
                      </a:r>
                      <a:r>
                        <a:rPr lang="en-US" sz="1200">
                          <a:solidFill>
                            <a:schemeClr val="tx1"/>
                          </a:solidFill>
                        </a:rPr>
                        <a:t>so your interviews proceed with some level of consistency (especially useful for building N on some quantitative questions)</a:t>
                      </a:r>
                    </a:p>
                  </a:txBody>
                  <a:tcPr marL="84244" marR="84244" marT="42122" marB="42122" anchor="ctr">
                    <a:lnL w="12700" cap="flat" cmpd="sng" algn="ctr">
                      <a:noFill/>
                      <a:prstDash val="dot"/>
                      <a:round/>
                      <a:headEnd type="none" w="med" len="med"/>
                      <a:tailEnd type="none" w="med" len="med"/>
                    </a:lnL>
                    <a:lnR>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0700216"/>
                  </a:ext>
                </a:extLst>
              </a:tr>
            </a:tbl>
          </a:graphicData>
        </a:graphic>
      </p:graphicFrame>
    </p:spTree>
    <p:custDataLst>
      <p:tags r:id="rId1"/>
    </p:custDataLst>
    <p:extLst>
      <p:ext uri="{BB962C8B-B14F-4D97-AF65-F5344CB8AC3E}">
        <p14:creationId xmlns:p14="http://schemas.microsoft.com/office/powerpoint/2010/main" val="1464323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btfpColumnIndicatorGroup2">
            <a:extLst>
              <a:ext uri="{FF2B5EF4-FFF2-40B4-BE49-F238E27FC236}">
                <a16:creationId xmlns:a16="http://schemas.microsoft.com/office/drawing/2014/main" id="{4C270148-E203-469D-8FA9-B26DC3CB664B}"/>
              </a:ext>
            </a:extLst>
          </p:cNvPr>
          <p:cNvGrpSpPr/>
          <p:nvPr/>
        </p:nvGrpSpPr>
        <p:grpSpPr>
          <a:xfrm>
            <a:off x="0" y="6926580"/>
            <a:ext cx="12192000" cy="137160"/>
            <a:chOff x="0" y="6926580"/>
            <a:chExt cx="12192000" cy="137160"/>
          </a:xfrm>
        </p:grpSpPr>
        <p:sp>
          <p:nvSpPr>
            <p:cNvPr id="14" name="btfpColumnGapBlocker231029">
              <a:extLst>
                <a:ext uri="{FF2B5EF4-FFF2-40B4-BE49-F238E27FC236}">
                  <a16:creationId xmlns:a16="http://schemas.microsoft.com/office/drawing/2014/main" id="{D6BCBC15-AE4F-4438-8F7A-CA931D8F2154}"/>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2" name="btfpColumnGapBlocker408658">
              <a:extLst>
                <a:ext uri="{FF2B5EF4-FFF2-40B4-BE49-F238E27FC236}">
                  <a16:creationId xmlns:a16="http://schemas.microsoft.com/office/drawing/2014/main" id="{9C3B504D-32B2-4872-887C-1124DCD04870}"/>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0" name="btfpColumnIndicator446856">
              <a:extLst>
                <a:ext uri="{FF2B5EF4-FFF2-40B4-BE49-F238E27FC236}">
                  <a16:creationId xmlns:a16="http://schemas.microsoft.com/office/drawing/2014/main" id="{ABE64735-302F-40D3-93D0-B9D8DD1ABD63}"/>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245550">
              <a:extLst>
                <a:ext uri="{FF2B5EF4-FFF2-40B4-BE49-F238E27FC236}">
                  <a16:creationId xmlns:a16="http://schemas.microsoft.com/office/drawing/2014/main" id="{5BCDEE5C-FCE9-4923-8ADE-6E1970183FC2}"/>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5" name="btfpColumnIndicatorGroup1">
            <a:extLst>
              <a:ext uri="{FF2B5EF4-FFF2-40B4-BE49-F238E27FC236}">
                <a16:creationId xmlns:a16="http://schemas.microsoft.com/office/drawing/2014/main" id="{598AB000-4BDA-44E3-8E03-D94E63E261A2}"/>
              </a:ext>
            </a:extLst>
          </p:cNvPr>
          <p:cNvGrpSpPr/>
          <p:nvPr/>
        </p:nvGrpSpPr>
        <p:grpSpPr>
          <a:xfrm>
            <a:off x="0" y="-205740"/>
            <a:ext cx="12192000" cy="137160"/>
            <a:chOff x="0" y="-205740"/>
            <a:chExt cx="12192000" cy="137160"/>
          </a:xfrm>
        </p:grpSpPr>
        <p:sp>
          <p:nvSpPr>
            <p:cNvPr id="13" name="btfpColumnGapBlocker783381">
              <a:extLst>
                <a:ext uri="{FF2B5EF4-FFF2-40B4-BE49-F238E27FC236}">
                  <a16:creationId xmlns:a16="http://schemas.microsoft.com/office/drawing/2014/main" id="{A67031D3-B25B-435E-9B59-E7D186CA5516}"/>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1" name="btfpColumnGapBlocker592615">
              <a:extLst>
                <a:ext uri="{FF2B5EF4-FFF2-40B4-BE49-F238E27FC236}">
                  <a16:creationId xmlns:a16="http://schemas.microsoft.com/office/drawing/2014/main" id="{1740D682-4150-4E89-8C7E-F9B0FDD9DD70}"/>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679027">
              <a:extLst>
                <a:ext uri="{FF2B5EF4-FFF2-40B4-BE49-F238E27FC236}">
                  <a16:creationId xmlns:a16="http://schemas.microsoft.com/office/drawing/2014/main" id="{B25F8592-5CFB-4CC1-B232-683BD9536D8B}"/>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532387">
              <a:extLst>
                <a:ext uri="{FF2B5EF4-FFF2-40B4-BE49-F238E27FC236}">
                  <a16:creationId xmlns:a16="http://schemas.microsoft.com/office/drawing/2014/main" id="{FA2182DD-5A81-4F8F-A5AA-D3F1785938C9}"/>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GB"/>
              <a:t>Best practices (“according to a people who have done this for some time“)</a:t>
            </a:r>
          </a:p>
        </p:txBody>
      </p:sp>
      <p:sp>
        <p:nvSpPr>
          <p:cNvPr id="3" name="BainBulletsConfiguration" hidden="1"/>
          <p:cNvSpPr txBox="1"/>
          <p:nvPr/>
        </p:nvSpPr>
        <p:spPr>
          <a:xfrm>
            <a:off x="1189893" y="12058"/>
            <a:ext cx="8440615" cy="83639"/>
          </a:xfrm>
          <a:prstGeom prst="rect">
            <a:avLst/>
          </a:prstGeom>
          <a:noFill/>
        </p:spPr>
        <p:txBody>
          <a:bodyPr vert="horz" wrap="square" lIns="34180" tIns="34180" rIns="34180" bIns="34180" rtlCol="0">
            <a:spAutoFit/>
          </a:bodyPr>
          <a:lstStyle/>
          <a:p>
            <a:endParaRPr lang="en-GB" sz="100">
              <a:solidFill>
                <a:srgbClr val="FFFFFF"/>
              </a:solidFill>
            </a:endParaRPr>
          </a:p>
        </p:txBody>
      </p:sp>
      <p:sp>
        <p:nvSpPr>
          <p:cNvPr id="8" name="Rectangle 7"/>
          <p:cNvSpPr/>
          <p:nvPr/>
        </p:nvSpPr>
        <p:spPr>
          <a:xfrm>
            <a:off x="334963" y="1276041"/>
            <a:ext cx="1455828" cy="1162257"/>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200">
                <a:solidFill>
                  <a:srgbClr val="000000"/>
                </a:solidFill>
              </a:rPr>
              <a:t>Primary</a:t>
            </a:r>
          </a:p>
          <a:p>
            <a:pPr marL="0" indent="0" algn="ctr" defTabSz="842437" eaLnBrk="0" fontAlgn="base" hangingPunct="0">
              <a:spcBef>
                <a:spcPct val="0"/>
              </a:spcBef>
              <a:spcAft>
                <a:spcPct val="0"/>
              </a:spcAft>
              <a:buNone/>
            </a:pPr>
            <a:r>
              <a:rPr lang="en-GB" sz="1200">
                <a:solidFill>
                  <a:srgbClr val="000000"/>
                </a:solidFill>
              </a:rPr>
              <a:t>research</a:t>
            </a:r>
          </a:p>
        </p:txBody>
      </p:sp>
      <p:sp>
        <p:nvSpPr>
          <p:cNvPr id="9" name="Rectangle 8"/>
          <p:cNvSpPr/>
          <p:nvPr/>
        </p:nvSpPr>
        <p:spPr>
          <a:xfrm>
            <a:off x="334963" y="2535685"/>
            <a:ext cx="1455828" cy="1162257"/>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200">
                <a:solidFill>
                  <a:srgbClr val="000000"/>
                </a:solidFill>
              </a:rPr>
              <a:t>Secondary </a:t>
            </a:r>
            <a:br>
              <a:rPr lang="en-GB" sz="1200">
                <a:solidFill>
                  <a:srgbClr val="000000"/>
                </a:solidFill>
              </a:rPr>
            </a:br>
            <a:r>
              <a:rPr lang="en-GB" sz="1200">
                <a:solidFill>
                  <a:srgbClr val="000000"/>
                </a:solidFill>
              </a:rPr>
              <a:t>research</a:t>
            </a:r>
          </a:p>
        </p:txBody>
      </p:sp>
      <p:sp>
        <p:nvSpPr>
          <p:cNvPr id="30" name="Rectangle 29"/>
          <p:cNvSpPr/>
          <p:nvPr/>
        </p:nvSpPr>
        <p:spPr>
          <a:xfrm>
            <a:off x="334963" y="3778497"/>
            <a:ext cx="1455828" cy="1162257"/>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200">
                <a:solidFill>
                  <a:srgbClr val="000000"/>
                </a:solidFill>
              </a:rPr>
              <a:t>Market model</a:t>
            </a:r>
          </a:p>
        </p:txBody>
      </p:sp>
      <p:sp>
        <p:nvSpPr>
          <p:cNvPr id="31" name="Rectangle 30"/>
          <p:cNvSpPr/>
          <p:nvPr/>
        </p:nvSpPr>
        <p:spPr>
          <a:xfrm>
            <a:off x="330200" y="5086551"/>
            <a:ext cx="1455828" cy="1435730"/>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200">
                <a:solidFill>
                  <a:srgbClr val="000000"/>
                </a:solidFill>
              </a:rPr>
              <a:t>Overall</a:t>
            </a:r>
          </a:p>
        </p:txBody>
      </p:sp>
      <p:sp>
        <p:nvSpPr>
          <p:cNvPr id="16" name="Rectangle 15"/>
          <p:cNvSpPr/>
          <p:nvPr/>
        </p:nvSpPr>
        <p:spPr>
          <a:xfrm>
            <a:off x="1952625" y="1326255"/>
            <a:ext cx="9904413" cy="1061829"/>
          </a:xfrm>
          <a:prstGeom prst="rect">
            <a:avLst/>
          </a:prstGeom>
        </p:spPr>
        <p:txBody>
          <a:bodyPr wrap="square">
            <a:spAutoFit/>
          </a:bodyPr>
          <a:lstStyle/>
          <a:p>
            <a:pPr marL="271320" indent="-271320">
              <a:spcBef>
                <a:spcPts val="600"/>
              </a:spcBef>
              <a:buFont typeface="Arial" panose="020B0604020202020204" pitchFamily="34" charset="0"/>
              <a:buChar char="•"/>
            </a:pPr>
            <a:r>
              <a:rPr lang="en-GB" sz="1200"/>
              <a:t>The </a:t>
            </a:r>
            <a:r>
              <a:rPr lang="en-GB" sz="1200" b="1"/>
              <a:t>phone is your friend </a:t>
            </a:r>
            <a:r>
              <a:rPr lang="en-GB" sz="1200"/>
              <a:t>– there is no substitute for it</a:t>
            </a:r>
          </a:p>
          <a:p>
            <a:pPr marL="271320" indent="-271320">
              <a:spcBef>
                <a:spcPts val="600"/>
              </a:spcBef>
              <a:buFont typeface="Arial" panose="020B0604020202020204" pitchFamily="34" charset="0"/>
              <a:buChar char="•"/>
            </a:pPr>
            <a:r>
              <a:rPr lang="en-GB" sz="1200"/>
              <a:t>Focus on </a:t>
            </a:r>
            <a:r>
              <a:rPr lang="en-GB" sz="1200" b="1"/>
              <a:t>“why” questions </a:t>
            </a:r>
            <a:r>
              <a:rPr lang="en-GB" sz="1200"/>
              <a:t>and connecting the dots – probe on interesting tangents if interview subject seems knowledgeable</a:t>
            </a:r>
          </a:p>
          <a:p>
            <a:pPr marL="271320" indent="-271320">
              <a:spcBef>
                <a:spcPts val="600"/>
              </a:spcBef>
              <a:buFont typeface="Arial" panose="020B0604020202020204" pitchFamily="34" charset="0"/>
              <a:buChar char="•"/>
            </a:pPr>
            <a:r>
              <a:rPr lang="en-GB" sz="1200" b="1"/>
              <a:t>Cold calls </a:t>
            </a:r>
            <a:r>
              <a:rPr lang="en-GB" sz="1200"/>
              <a:t>are for free and very insightful – do it! (and be creative)</a:t>
            </a:r>
          </a:p>
          <a:p>
            <a:pPr marL="271320" indent="-271320">
              <a:spcBef>
                <a:spcPts val="600"/>
              </a:spcBef>
              <a:buFont typeface="Arial" panose="020B0604020202020204" pitchFamily="34" charset="0"/>
              <a:buChar char="•"/>
            </a:pPr>
            <a:r>
              <a:rPr lang="en-GB" sz="1200"/>
              <a:t>Overinvest in </a:t>
            </a:r>
            <a:r>
              <a:rPr lang="en-GB" sz="1200" b="1"/>
              <a:t>survey design and testing</a:t>
            </a:r>
            <a:r>
              <a:rPr lang="en-GB" sz="1200"/>
              <a:t>, think mobile first</a:t>
            </a:r>
          </a:p>
        </p:txBody>
      </p:sp>
      <p:sp>
        <p:nvSpPr>
          <p:cNvPr id="32" name="Rectangle 31"/>
          <p:cNvSpPr/>
          <p:nvPr/>
        </p:nvSpPr>
        <p:spPr>
          <a:xfrm>
            <a:off x="1952625" y="2624371"/>
            <a:ext cx="9904413" cy="984885"/>
          </a:xfrm>
          <a:prstGeom prst="rect">
            <a:avLst/>
          </a:prstGeom>
        </p:spPr>
        <p:txBody>
          <a:bodyPr wrap="square">
            <a:spAutoFit/>
          </a:bodyPr>
          <a:lstStyle/>
          <a:p>
            <a:pPr marL="271320" indent="-271320">
              <a:spcBef>
                <a:spcPts val="600"/>
              </a:spcBef>
              <a:buFont typeface="Arial" panose="020B0604020202020204" pitchFamily="34" charset="0"/>
              <a:buChar char="•"/>
            </a:pPr>
            <a:r>
              <a:rPr lang="en-GB" sz="1200" b="1"/>
              <a:t>Leverage yourself but don‘t rely on our eco/ support system </a:t>
            </a:r>
            <a:r>
              <a:rPr lang="en-GB" sz="1200"/>
              <a:t>to get your insights for you</a:t>
            </a:r>
          </a:p>
          <a:p>
            <a:pPr marL="271320" indent="-271320">
              <a:spcBef>
                <a:spcPts val="600"/>
              </a:spcBef>
              <a:buFont typeface="Arial" panose="020B0604020202020204" pitchFamily="34" charset="0"/>
              <a:buChar char="•"/>
            </a:pPr>
            <a:r>
              <a:rPr lang="en-GB" sz="1200" b="1"/>
              <a:t>Know your sources</a:t>
            </a:r>
            <a:r>
              <a:rPr lang="en-GB" sz="1200"/>
              <a:t>: Information services, Bain experience, market reports, company filings and investor presentations, analyst reports (esp. initiating coverage reports), NGOs, statistical offices, industry associations, web search, latest AA/ digital tools…</a:t>
            </a:r>
          </a:p>
          <a:p>
            <a:pPr marL="271320" indent="-271320">
              <a:spcBef>
                <a:spcPts val="600"/>
              </a:spcBef>
              <a:buFont typeface="Arial" panose="020B0604020202020204" pitchFamily="34" charset="0"/>
              <a:buChar char="•"/>
            </a:pPr>
            <a:r>
              <a:rPr lang="en-GB" sz="1200" b="1"/>
              <a:t>Be critical </a:t>
            </a:r>
            <a:r>
              <a:rPr lang="en-GB" sz="1200"/>
              <a:t>– we are paid to make up our minds, and to assess what is high vs. low quality data</a:t>
            </a:r>
          </a:p>
        </p:txBody>
      </p:sp>
      <p:sp>
        <p:nvSpPr>
          <p:cNvPr id="34" name="Rectangle 33"/>
          <p:cNvSpPr/>
          <p:nvPr/>
        </p:nvSpPr>
        <p:spPr>
          <a:xfrm>
            <a:off x="1952625" y="5142697"/>
            <a:ext cx="9904413" cy="1323439"/>
          </a:xfrm>
          <a:prstGeom prst="rect">
            <a:avLst/>
          </a:prstGeom>
        </p:spPr>
        <p:txBody>
          <a:bodyPr wrap="square">
            <a:spAutoFit/>
          </a:bodyPr>
          <a:lstStyle/>
          <a:p>
            <a:pPr marL="271320" indent="-271320">
              <a:spcBef>
                <a:spcPts val="600"/>
              </a:spcBef>
              <a:buFont typeface="Arial" panose="020B0604020202020204" pitchFamily="34" charset="0"/>
              <a:buChar char="•"/>
            </a:pPr>
            <a:r>
              <a:rPr lang="en-GB" sz="1200"/>
              <a:t>Always think and communicate along the lines of </a:t>
            </a:r>
            <a:r>
              <a:rPr lang="en-GB" sz="1200" b="1"/>
              <a:t>“how does what I‘m doing confirm or change the answer?“</a:t>
            </a:r>
          </a:p>
          <a:p>
            <a:pPr marL="271320" indent="-271320">
              <a:spcBef>
                <a:spcPts val="600"/>
              </a:spcBef>
              <a:buFont typeface="Arial" panose="020B0604020202020204" pitchFamily="34" charset="0"/>
              <a:buChar char="•"/>
            </a:pPr>
            <a:r>
              <a:rPr lang="en-GB" sz="1200" b="1"/>
              <a:t>Think more – do less</a:t>
            </a:r>
          </a:p>
          <a:p>
            <a:pPr marL="271320" indent="-271320">
              <a:spcBef>
                <a:spcPts val="600"/>
              </a:spcBef>
              <a:buFont typeface="Arial" panose="020B0604020202020204" pitchFamily="34" charset="0"/>
              <a:buChar char="•"/>
            </a:pPr>
            <a:r>
              <a:rPr lang="en-GB" sz="1200" b="1"/>
              <a:t>Output orientation </a:t>
            </a:r>
            <a:r>
              <a:rPr lang="en-GB" sz="1200"/>
              <a:t>– get answers on a slide, get reactions (from supervisor, manager, LT) and refine from there</a:t>
            </a:r>
          </a:p>
          <a:p>
            <a:pPr marL="271320" indent="-271320">
              <a:spcBef>
                <a:spcPts val="600"/>
              </a:spcBef>
              <a:buFont typeface="Arial" panose="020B0604020202020204" pitchFamily="34" charset="0"/>
              <a:buChar char="•"/>
            </a:pPr>
            <a:r>
              <a:rPr lang="en-GB" sz="1200"/>
              <a:t>Remember that it’s a </a:t>
            </a:r>
            <a:r>
              <a:rPr lang="en-GB" sz="1200" b="1"/>
              <a:t>team effort</a:t>
            </a:r>
          </a:p>
          <a:p>
            <a:pPr marL="271320" indent="-271320">
              <a:spcBef>
                <a:spcPts val="600"/>
              </a:spcBef>
              <a:buFont typeface="Arial" panose="020B0604020202020204" pitchFamily="34" charset="0"/>
              <a:buChar char="•"/>
            </a:pPr>
            <a:r>
              <a:rPr lang="en-GB" sz="1200" b="1"/>
              <a:t>Enjoy</a:t>
            </a:r>
            <a:r>
              <a:rPr lang="en-GB" sz="1200"/>
              <a:t> the ride with the team</a:t>
            </a:r>
          </a:p>
        </p:txBody>
      </p:sp>
      <p:sp>
        <p:nvSpPr>
          <p:cNvPr id="35" name="Rectangle 34"/>
          <p:cNvSpPr/>
          <p:nvPr/>
        </p:nvSpPr>
        <p:spPr>
          <a:xfrm>
            <a:off x="1952625" y="3828711"/>
            <a:ext cx="9904413" cy="1061829"/>
          </a:xfrm>
          <a:prstGeom prst="rect">
            <a:avLst/>
          </a:prstGeom>
        </p:spPr>
        <p:txBody>
          <a:bodyPr wrap="square">
            <a:spAutoFit/>
          </a:bodyPr>
          <a:lstStyle/>
          <a:p>
            <a:pPr marL="271320" indent="-271320">
              <a:spcBef>
                <a:spcPts val="600"/>
              </a:spcBef>
              <a:buFont typeface="Arial" panose="020B0604020202020204" pitchFamily="34" charset="0"/>
              <a:buChar char="•"/>
            </a:pPr>
            <a:r>
              <a:rPr lang="en-GB" sz="1200" b="1"/>
              <a:t>MECE driver tree </a:t>
            </a:r>
            <a:r>
              <a:rPr lang="en-GB" sz="1200"/>
              <a:t>on day 2 – focus on key drivers from there</a:t>
            </a:r>
          </a:p>
          <a:p>
            <a:pPr marL="271320" indent="-271320">
              <a:spcBef>
                <a:spcPts val="600"/>
              </a:spcBef>
              <a:buFont typeface="Arial" panose="020B0604020202020204" pitchFamily="34" charset="0"/>
              <a:buChar char="•"/>
            </a:pPr>
            <a:r>
              <a:rPr lang="en-GB" sz="1200" b="1"/>
              <a:t>Triangulation</a:t>
            </a:r>
            <a:r>
              <a:rPr lang="en-GB" sz="1200"/>
              <a:t> of market sizes top-down and bottom-up</a:t>
            </a:r>
          </a:p>
          <a:p>
            <a:pPr marL="271320" indent="-271320">
              <a:spcBef>
                <a:spcPts val="600"/>
              </a:spcBef>
              <a:buFont typeface="Arial" panose="020B0604020202020204" pitchFamily="34" charset="0"/>
              <a:buChar char="•"/>
            </a:pPr>
            <a:r>
              <a:rPr lang="en-GB" sz="1200"/>
              <a:t>Build </a:t>
            </a:r>
            <a:r>
              <a:rPr lang="en-GB" sz="1200" b="1"/>
              <a:t>simple models – </a:t>
            </a:r>
            <a:r>
              <a:rPr lang="en-GB" sz="1200"/>
              <a:t>and design in output sheets for quick updates in case of iterations</a:t>
            </a:r>
          </a:p>
          <a:p>
            <a:pPr marL="271320" indent="-271320">
              <a:spcBef>
                <a:spcPts val="600"/>
              </a:spcBef>
              <a:buFont typeface="Arial" panose="020B0604020202020204" pitchFamily="34" charset="0"/>
              <a:buChar char="•"/>
            </a:pPr>
            <a:r>
              <a:rPr lang="en-GB" sz="1200" b="1"/>
              <a:t>Do not model the past</a:t>
            </a:r>
            <a:r>
              <a:rPr lang="en-GB" sz="1200"/>
              <a:t>/ near-term developments (same for sales development)</a:t>
            </a:r>
          </a:p>
        </p:txBody>
      </p:sp>
      <p:cxnSp>
        <p:nvCxnSpPr>
          <p:cNvPr id="19" name="Straight Connector 18"/>
          <p:cNvCxnSpPr/>
          <p:nvPr/>
        </p:nvCxnSpPr>
        <p:spPr>
          <a:xfrm>
            <a:off x="334963" y="5013653"/>
            <a:ext cx="11526837" cy="0"/>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btfpLayoutConfig" hidden="1"/>
          <p:cNvSpPr txBox="1"/>
          <p:nvPr/>
        </p:nvSpPr>
        <p:spPr>
          <a:xfrm>
            <a:off x="1189893" y="12058"/>
            <a:ext cx="8440615" cy="83639"/>
          </a:xfrm>
          <a:prstGeom prst="rect">
            <a:avLst/>
          </a:prstGeom>
          <a:noFill/>
        </p:spPr>
        <p:txBody>
          <a:bodyPr vert="horz" wrap="square" lIns="34180" tIns="34180" rIns="34180" bIns="34180" rtlCol="0">
            <a:spAutoFit/>
          </a:bodyPr>
          <a:lstStyle/>
          <a:p>
            <a:pPr marL="0" indent="0">
              <a:buNone/>
            </a:pPr>
            <a:r>
              <a:rPr lang="en-GB" sz="100">
                <a:solidFill>
                  <a:srgbClr val="FFFFFF">
                    <a:alpha val="0"/>
                  </a:srgbClr>
                </a:solidFill>
              </a:rPr>
              <a:t>overall_0_132092252960663185 columns_1_132092252960663185</a:t>
            </a:r>
          </a:p>
        </p:txBody>
      </p:sp>
      <p:sp>
        <p:nvSpPr>
          <p:cNvPr id="18" name="btfpNumberBubble816380"/>
          <p:cNvSpPr/>
          <p:nvPr>
            <p:custDataLst>
              <p:tags r:id="rId2"/>
            </p:custDataLst>
          </p:nvPr>
        </p:nvSpPr>
        <p:spPr bwMode="gray">
          <a:xfrm>
            <a:off x="382588" y="1323666"/>
            <a:ext cx="360000" cy="360000"/>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92D0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indent="0" algn="ctr">
              <a:spcBef>
                <a:spcPct val="0"/>
              </a:spcBef>
              <a:buNone/>
            </a:pPr>
            <a:r>
              <a:rPr lang="en-GB" sz="3200" b="1">
                <a:solidFill>
                  <a:srgbClr val="858585"/>
                </a:solidFill>
              </a:rPr>
              <a:t>1</a:t>
            </a:r>
          </a:p>
        </p:txBody>
      </p:sp>
      <p:sp>
        <p:nvSpPr>
          <p:cNvPr id="20" name="btfpNumberBubble816380"/>
          <p:cNvSpPr/>
          <p:nvPr>
            <p:custDataLst>
              <p:tags r:id="rId3"/>
            </p:custDataLst>
          </p:nvPr>
        </p:nvSpPr>
        <p:spPr bwMode="gray">
          <a:xfrm>
            <a:off x="382588" y="2583310"/>
            <a:ext cx="360000" cy="360000"/>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92D0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indent="0" algn="ctr">
              <a:spcBef>
                <a:spcPct val="0"/>
              </a:spcBef>
              <a:buNone/>
            </a:pPr>
            <a:r>
              <a:rPr lang="en-GB" sz="3200" b="1">
                <a:solidFill>
                  <a:srgbClr val="858585"/>
                </a:solidFill>
              </a:rPr>
              <a:t>2</a:t>
            </a:r>
          </a:p>
        </p:txBody>
      </p:sp>
      <p:sp>
        <p:nvSpPr>
          <p:cNvPr id="21" name="btfpNumberBubble816380"/>
          <p:cNvSpPr/>
          <p:nvPr>
            <p:custDataLst>
              <p:tags r:id="rId4"/>
            </p:custDataLst>
          </p:nvPr>
        </p:nvSpPr>
        <p:spPr bwMode="gray">
          <a:xfrm>
            <a:off x="382588" y="3826122"/>
            <a:ext cx="360000" cy="360000"/>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92D0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indent="0" algn="ctr">
              <a:spcBef>
                <a:spcPct val="0"/>
              </a:spcBef>
              <a:buNone/>
            </a:pPr>
            <a:r>
              <a:rPr lang="en-GB" sz="3200" b="1">
                <a:solidFill>
                  <a:srgbClr val="858585"/>
                </a:solidFill>
              </a:rPr>
              <a:t>3</a:t>
            </a:r>
          </a:p>
        </p:txBody>
      </p:sp>
      <p:sp>
        <p:nvSpPr>
          <p:cNvPr id="22" name="btfpNumberBubble816380"/>
          <p:cNvSpPr/>
          <p:nvPr>
            <p:custDataLst>
              <p:tags r:id="rId5"/>
            </p:custDataLst>
          </p:nvPr>
        </p:nvSpPr>
        <p:spPr bwMode="gray">
          <a:xfrm>
            <a:off x="377825" y="5134176"/>
            <a:ext cx="360000" cy="360000"/>
          </a:xfrm>
          <a:prstGeom prst="rect">
            <a:avLst/>
          </a:prstGeom>
          <a:noFill/>
          <a:ln w="19050" cap="flat" cmpd="sng" algn="ctr">
            <a:noFill/>
            <a:prstDash val="solid"/>
            <a:miter lim="800000"/>
            <a:headEnd type="none" w="med" len="med"/>
            <a:tailEnd type="none" w="med" len="med"/>
          </a:ln>
          <a:effectLst/>
          <a:extLst>
            <a:ext uri="{909E8E84-426E-40DD-AFC4-6F175D3DCCD1}">
              <a14:hiddenFill xmlns:a14="http://schemas.microsoft.com/office/drawing/2010/main">
                <a:solidFill>
                  <a:srgbClr val="92D05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indent="0" algn="ctr">
              <a:spcBef>
                <a:spcPct val="0"/>
              </a:spcBef>
              <a:buNone/>
            </a:pPr>
            <a:r>
              <a:rPr lang="en-GB" sz="3200" b="1">
                <a:solidFill>
                  <a:srgbClr val="858585"/>
                </a:solidFill>
              </a:rPr>
              <a:t>4</a:t>
            </a:r>
          </a:p>
        </p:txBody>
      </p:sp>
    </p:spTree>
    <p:custDataLst>
      <p:tags r:id="rId1"/>
    </p:custDataLst>
    <p:extLst>
      <p:ext uri="{BB962C8B-B14F-4D97-AF65-F5344CB8AC3E}">
        <p14:creationId xmlns:p14="http://schemas.microsoft.com/office/powerpoint/2010/main" val="55200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btfpColumnIndicatorGroup2">
            <a:extLst>
              <a:ext uri="{FF2B5EF4-FFF2-40B4-BE49-F238E27FC236}">
                <a16:creationId xmlns:a16="http://schemas.microsoft.com/office/drawing/2014/main" id="{0EBA8199-E0B1-418B-A97F-021DD77DA2D9}"/>
              </a:ext>
            </a:extLst>
          </p:cNvPr>
          <p:cNvGrpSpPr/>
          <p:nvPr/>
        </p:nvGrpSpPr>
        <p:grpSpPr>
          <a:xfrm>
            <a:off x="0" y="6926580"/>
            <a:ext cx="12192000" cy="137160"/>
            <a:chOff x="0" y="6926580"/>
            <a:chExt cx="12192000" cy="137160"/>
          </a:xfrm>
        </p:grpSpPr>
        <p:sp>
          <p:nvSpPr>
            <p:cNvPr id="63" name="btfpColumnGapBlocker124346">
              <a:extLst>
                <a:ext uri="{FF2B5EF4-FFF2-40B4-BE49-F238E27FC236}">
                  <a16:creationId xmlns:a16="http://schemas.microsoft.com/office/drawing/2014/main" id="{AC5B2812-4201-43DF-BA5E-EB832BB9AD38}"/>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55" name="btfpColumnGapBlocker149780">
              <a:extLst>
                <a:ext uri="{FF2B5EF4-FFF2-40B4-BE49-F238E27FC236}">
                  <a16:creationId xmlns:a16="http://schemas.microsoft.com/office/drawing/2014/main" id="{BDDA9B14-49C1-4FAC-83EF-34370295ECFF}"/>
                </a:ext>
              </a:extLst>
            </p:cNvPr>
            <p:cNvSpPr/>
            <p:nvPr/>
          </p:nvSpPr>
          <p:spPr bwMode="gray">
            <a:xfrm>
              <a:off x="9447371"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8" name="btfpColumnIndicator185087">
              <a:extLst>
                <a:ext uri="{FF2B5EF4-FFF2-40B4-BE49-F238E27FC236}">
                  <a16:creationId xmlns:a16="http://schemas.microsoft.com/office/drawing/2014/main" id="{A885E0A8-1A08-4DA2-827F-DF940E1F11B5}"/>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6" name="btfpColumnIndicator644960">
              <a:extLst>
                <a:ext uri="{FF2B5EF4-FFF2-40B4-BE49-F238E27FC236}">
                  <a16:creationId xmlns:a16="http://schemas.microsoft.com/office/drawing/2014/main" id="{05F62F55-D87D-4136-9DF1-EA5BA2AAF9B6}"/>
                </a:ext>
              </a:extLst>
            </p:cNvPr>
            <p:cNvCxnSpPr/>
            <p:nvPr/>
          </p:nvCxnSpPr>
          <p:spPr bwMode="gray">
            <a:xfrm flipV="1">
              <a:off x="998791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44" name="btfpColumnGapBlocker571984">
              <a:extLst>
                <a:ext uri="{FF2B5EF4-FFF2-40B4-BE49-F238E27FC236}">
                  <a16:creationId xmlns:a16="http://schemas.microsoft.com/office/drawing/2014/main" id="{6CD17F2D-CEA7-404D-A815-7F481C52C5E8}"/>
                </a:ext>
              </a:extLst>
            </p:cNvPr>
            <p:cNvSpPr/>
            <p:nvPr/>
          </p:nvSpPr>
          <p:spPr bwMode="gray">
            <a:xfrm>
              <a:off x="7032943"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2" name="btfpColumnIndicator108362">
              <a:extLst>
                <a:ext uri="{FF2B5EF4-FFF2-40B4-BE49-F238E27FC236}">
                  <a16:creationId xmlns:a16="http://schemas.microsoft.com/office/drawing/2014/main" id="{FE9F7EA1-62D7-4D47-AF84-49A1C8EDF473}"/>
                </a:ext>
              </a:extLst>
            </p:cNvPr>
            <p:cNvCxnSpPr/>
            <p:nvPr/>
          </p:nvCxnSpPr>
          <p:spPr bwMode="gray">
            <a:xfrm flipV="1">
              <a:off x="9447371"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0" name="btfpColumnIndicator287883">
              <a:extLst>
                <a:ext uri="{FF2B5EF4-FFF2-40B4-BE49-F238E27FC236}">
                  <a16:creationId xmlns:a16="http://schemas.microsoft.com/office/drawing/2014/main" id="{027A0D2B-4D66-4958-8EBD-60BA09685866}"/>
                </a:ext>
              </a:extLst>
            </p:cNvPr>
            <p:cNvCxnSpPr/>
            <p:nvPr/>
          </p:nvCxnSpPr>
          <p:spPr bwMode="gray">
            <a:xfrm flipV="1">
              <a:off x="7573487"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8" name="btfpColumnGapBlocker781646">
              <a:extLst>
                <a:ext uri="{FF2B5EF4-FFF2-40B4-BE49-F238E27FC236}">
                  <a16:creationId xmlns:a16="http://schemas.microsoft.com/office/drawing/2014/main" id="{CAFD7186-4742-4860-B2F5-962CC88C7F00}"/>
                </a:ext>
              </a:extLst>
            </p:cNvPr>
            <p:cNvSpPr/>
            <p:nvPr/>
          </p:nvSpPr>
          <p:spPr bwMode="gray">
            <a:xfrm>
              <a:off x="461851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6" name="btfpColumnIndicator860105">
              <a:extLst>
                <a:ext uri="{FF2B5EF4-FFF2-40B4-BE49-F238E27FC236}">
                  <a16:creationId xmlns:a16="http://schemas.microsoft.com/office/drawing/2014/main" id="{D8438693-3958-401E-AF54-2028478FBDE6}"/>
                </a:ext>
              </a:extLst>
            </p:cNvPr>
            <p:cNvCxnSpPr/>
            <p:nvPr/>
          </p:nvCxnSpPr>
          <p:spPr bwMode="gray">
            <a:xfrm flipV="1">
              <a:off x="7032943"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4" name="btfpColumnIndicator757893">
              <a:extLst>
                <a:ext uri="{FF2B5EF4-FFF2-40B4-BE49-F238E27FC236}">
                  <a16:creationId xmlns:a16="http://schemas.microsoft.com/office/drawing/2014/main" id="{2313E139-D0F3-436B-A0E0-B359F125353A}"/>
                </a:ext>
              </a:extLst>
            </p:cNvPr>
            <p:cNvCxnSpPr/>
            <p:nvPr/>
          </p:nvCxnSpPr>
          <p:spPr bwMode="gray">
            <a:xfrm flipV="1">
              <a:off x="515905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2" name="btfpColumnGapBlocker990660">
              <a:extLst>
                <a:ext uri="{FF2B5EF4-FFF2-40B4-BE49-F238E27FC236}">
                  <a16:creationId xmlns:a16="http://schemas.microsoft.com/office/drawing/2014/main" id="{481CCBCE-E272-4579-BCD5-6F36778DB5E0}"/>
                </a:ext>
              </a:extLst>
            </p:cNvPr>
            <p:cNvSpPr/>
            <p:nvPr/>
          </p:nvSpPr>
          <p:spPr bwMode="gray">
            <a:xfrm>
              <a:off x="2204085"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7" name="btfpColumnIndicator923517">
              <a:extLst>
                <a:ext uri="{FF2B5EF4-FFF2-40B4-BE49-F238E27FC236}">
                  <a16:creationId xmlns:a16="http://schemas.microsoft.com/office/drawing/2014/main" id="{3D53C592-9B59-45CF-A29B-74F916AA8828}"/>
                </a:ext>
              </a:extLst>
            </p:cNvPr>
            <p:cNvCxnSpPr/>
            <p:nvPr/>
          </p:nvCxnSpPr>
          <p:spPr bwMode="gray">
            <a:xfrm flipV="1">
              <a:off x="461851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4" name="btfpColumnIndicator569344">
              <a:extLst>
                <a:ext uri="{FF2B5EF4-FFF2-40B4-BE49-F238E27FC236}">
                  <a16:creationId xmlns:a16="http://schemas.microsoft.com/office/drawing/2014/main" id="{CBA2A20A-E29F-425F-92B3-18D8EA668B8E}"/>
                </a:ext>
              </a:extLst>
            </p:cNvPr>
            <p:cNvCxnSpPr/>
            <p:nvPr/>
          </p:nvCxnSpPr>
          <p:spPr bwMode="gray">
            <a:xfrm flipV="1">
              <a:off x="2744629"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2" name="btfpColumnGapBlocker302902">
              <a:extLst>
                <a:ext uri="{FF2B5EF4-FFF2-40B4-BE49-F238E27FC236}">
                  <a16:creationId xmlns:a16="http://schemas.microsoft.com/office/drawing/2014/main" id="{81D7B3E0-5897-4135-A023-CE363C9B7CB0}"/>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0" name="btfpColumnIndicator150615">
              <a:extLst>
                <a:ext uri="{FF2B5EF4-FFF2-40B4-BE49-F238E27FC236}">
                  <a16:creationId xmlns:a16="http://schemas.microsoft.com/office/drawing/2014/main" id="{52B8E10A-483F-48A0-8841-9D48F623DC0D}"/>
                </a:ext>
              </a:extLst>
            </p:cNvPr>
            <p:cNvCxnSpPr/>
            <p:nvPr/>
          </p:nvCxnSpPr>
          <p:spPr bwMode="gray">
            <a:xfrm flipV="1">
              <a:off x="220408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8" name="btfpColumnIndicator591959">
              <a:extLst>
                <a:ext uri="{FF2B5EF4-FFF2-40B4-BE49-F238E27FC236}">
                  <a16:creationId xmlns:a16="http://schemas.microsoft.com/office/drawing/2014/main" id="{A2C50024-F6F9-4732-AC07-C4A3F6925678}"/>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64" name="btfpColumnIndicatorGroup1">
            <a:extLst>
              <a:ext uri="{FF2B5EF4-FFF2-40B4-BE49-F238E27FC236}">
                <a16:creationId xmlns:a16="http://schemas.microsoft.com/office/drawing/2014/main" id="{F4CBAC9E-9F55-48F9-8FA9-29E58C1E0F9A}"/>
              </a:ext>
            </a:extLst>
          </p:cNvPr>
          <p:cNvGrpSpPr/>
          <p:nvPr/>
        </p:nvGrpSpPr>
        <p:grpSpPr>
          <a:xfrm>
            <a:off x="0" y="-205740"/>
            <a:ext cx="12192000" cy="137160"/>
            <a:chOff x="0" y="-205740"/>
            <a:chExt cx="12192000" cy="137160"/>
          </a:xfrm>
        </p:grpSpPr>
        <p:sp>
          <p:nvSpPr>
            <p:cNvPr id="56" name="btfpColumnGapBlocker309896">
              <a:extLst>
                <a:ext uri="{FF2B5EF4-FFF2-40B4-BE49-F238E27FC236}">
                  <a16:creationId xmlns:a16="http://schemas.microsoft.com/office/drawing/2014/main" id="{3CE54B81-AC6B-4D5C-B7F5-E585CCC13CF1}"/>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53" name="btfpColumnGapBlocker393886">
              <a:extLst>
                <a:ext uri="{FF2B5EF4-FFF2-40B4-BE49-F238E27FC236}">
                  <a16:creationId xmlns:a16="http://schemas.microsoft.com/office/drawing/2014/main" id="{DEA4FC16-43A7-4D53-945D-9AE402AD1034}"/>
                </a:ext>
              </a:extLst>
            </p:cNvPr>
            <p:cNvSpPr/>
            <p:nvPr/>
          </p:nvSpPr>
          <p:spPr bwMode="gray">
            <a:xfrm>
              <a:off x="9447371"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7" name="btfpColumnIndicator317415">
              <a:extLst>
                <a:ext uri="{FF2B5EF4-FFF2-40B4-BE49-F238E27FC236}">
                  <a16:creationId xmlns:a16="http://schemas.microsoft.com/office/drawing/2014/main" id="{648F2E95-321E-4866-A8DF-168D03054B9C}"/>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5" name="btfpColumnIndicator602911">
              <a:extLst>
                <a:ext uri="{FF2B5EF4-FFF2-40B4-BE49-F238E27FC236}">
                  <a16:creationId xmlns:a16="http://schemas.microsoft.com/office/drawing/2014/main" id="{ECF24FB1-ADC9-4074-8460-33B1D873193A}"/>
                </a:ext>
              </a:extLst>
            </p:cNvPr>
            <p:cNvCxnSpPr/>
            <p:nvPr/>
          </p:nvCxnSpPr>
          <p:spPr bwMode="gray">
            <a:xfrm flipV="1">
              <a:off x="998791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43" name="btfpColumnGapBlocker883038">
              <a:extLst>
                <a:ext uri="{FF2B5EF4-FFF2-40B4-BE49-F238E27FC236}">
                  <a16:creationId xmlns:a16="http://schemas.microsoft.com/office/drawing/2014/main" id="{9DD286CE-5881-4161-9070-E5945B6F86CF}"/>
                </a:ext>
              </a:extLst>
            </p:cNvPr>
            <p:cNvSpPr/>
            <p:nvPr/>
          </p:nvSpPr>
          <p:spPr bwMode="gray">
            <a:xfrm>
              <a:off x="7032943"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1" name="btfpColumnIndicator320092">
              <a:extLst>
                <a:ext uri="{FF2B5EF4-FFF2-40B4-BE49-F238E27FC236}">
                  <a16:creationId xmlns:a16="http://schemas.microsoft.com/office/drawing/2014/main" id="{314275E0-7046-4B06-BE8B-2EFDEA83D382}"/>
                </a:ext>
              </a:extLst>
            </p:cNvPr>
            <p:cNvCxnSpPr/>
            <p:nvPr/>
          </p:nvCxnSpPr>
          <p:spPr bwMode="gray">
            <a:xfrm flipV="1">
              <a:off x="9447371"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9" name="btfpColumnIndicator859258">
              <a:extLst>
                <a:ext uri="{FF2B5EF4-FFF2-40B4-BE49-F238E27FC236}">
                  <a16:creationId xmlns:a16="http://schemas.microsoft.com/office/drawing/2014/main" id="{3983921B-F8E8-4DB0-A62A-AA7142CC3D74}"/>
                </a:ext>
              </a:extLst>
            </p:cNvPr>
            <p:cNvCxnSpPr/>
            <p:nvPr/>
          </p:nvCxnSpPr>
          <p:spPr bwMode="gray">
            <a:xfrm flipV="1">
              <a:off x="7573487"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7" name="btfpColumnGapBlocker643040">
              <a:extLst>
                <a:ext uri="{FF2B5EF4-FFF2-40B4-BE49-F238E27FC236}">
                  <a16:creationId xmlns:a16="http://schemas.microsoft.com/office/drawing/2014/main" id="{918FD434-548C-49D4-BDE5-143CA8AD199D}"/>
                </a:ext>
              </a:extLst>
            </p:cNvPr>
            <p:cNvSpPr/>
            <p:nvPr/>
          </p:nvSpPr>
          <p:spPr bwMode="gray">
            <a:xfrm>
              <a:off x="461851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5" name="btfpColumnIndicator563208">
              <a:extLst>
                <a:ext uri="{FF2B5EF4-FFF2-40B4-BE49-F238E27FC236}">
                  <a16:creationId xmlns:a16="http://schemas.microsoft.com/office/drawing/2014/main" id="{910C3541-4FCA-45B4-99B3-71B063C71B14}"/>
                </a:ext>
              </a:extLst>
            </p:cNvPr>
            <p:cNvCxnSpPr/>
            <p:nvPr/>
          </p:nvCxnSpPr>
          <p:spPr bwMode="gray">
            <a:xfrm flipV="1">
              <a:off x="7032943"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3" name="btfpColumnIndicator258113">
              <a:extLst>
                <a:ext uri="{FF2B5EF4-FFF2-40B4-BE49-F238E27FC236}">
                  <a16:creationId xmlns:a16="http://schemas.microsoft.com/office/drawing/2014/main" id="{6F9994B3-2066-4183-A09B-5FC0DA3FCFEC}"/>
                </a:ext>
              </a:extLst>
            </p:cNvPr>
            <p:cNvCxnSpPr/>
            <p:nvPr/>
          </p:nvCxnSpPr>
          <p:spPr bwMode="gray">
            <a:xfrm flipV="1">
              <a:off x="515905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1" name="btfpColumnGapBlocker637190">
              <a:extLst>
                <a:ext uri="{FF2B5EF4-FFF2-40B4-BE49-F238E27FC236}">
                  <a16:creationId xmlns:a16="http://schemas.microsoft.com/office/drawing/2014/main" id="{EBDC227D-90FD-4E9D-8D95-6CABF5EEE143}"/>
                </a:ext>
              </a:extLst>
            </p:cNvPr>
            <p:cNvSpPr/>
            <p:nvPr/>
          </p:nvSpPr>
          <p:spPr bwMode="gray">
            <a:xfrm>
              <a:off x="2204085"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5" name="btfpColumnIndicator190258">
              <a:extLst>
                <a:ext uri="{FF2B5EF4-FFF2-40B4-BE49-F238E27FC236}">
                  <a16:creationId xmlns:a16="http://schemas.microsoft.com/office/drawing/2014/main" id="{3C0F3EF3-2E5F-4E77-A4EF-3B271D100B97}"/>
                </a:ext>
              </a:extLst>
            </p:cNvPr>
            <p:cNvCxnSpPr/>
            <p:nvPr/>
          </p:nvCxnSpPr>
          <p:spPr bwMode="gray">
            <a:xfrm flipV="1">
              <a:off x="461851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3" name="btfpColumnIndicator179487">
              <a:extLst>
                <a:ext uri="{FF2B5EF4-FFF2-40B4-BE49-F238E27FC236}">
                  <a16:creationId xmlns:a16="http://schemas.microsoft.com/office/drawing/2014/main" id="{009E5226-BDFB-444E-BD32-D4B0E4EDE965}"/>
                </a:ext>
              </a:extLst>
            </p:cNvPr>
            <p:cNvCxnSpPr/>
            <p:nvPr/>
          </p:nvCxnSpPr>
          <p:spPr bwMode="gray">
            <a:xfrm flipV="1">
              <a:off x="2744629"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1" name="btfpColumnGapBlocker558857">
              <a:extLst>
                <a:ext uri="{FF2B5EF4-FFF2-40B4-BE49-F238E27FC236}">
                  <a16:creationId xmlns:a16="http://schemas.microsoft.com/office/drawing/2014/main" id="{DC3AC771-F8A6-4A6F-9073-A3005E67D6AE}"/>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9" name="btfpColumnIndicator557144">
              <a:extLst>
                <a:ext uri="{FF2B5EF4-FFF2-40B4-BE49-F238E27FC236}">
                  <a16:creationId xmlns:a16="http://schemas.microsoft.com/office/drawing/2014/main" id="{F57C34B4-F7C0-427C-8CEB-E29A99DC24B8}"/>
                </a:ext>
              </a:extLst>
            </p:cNvPr>
            <p:cNvCxnSpPr/>
            <p:nvPr/>
          </p:nvCxnSpPr>
          <p:spPr bwMode="gray">
            <a:xfrm flipV="1">
              <a:off x="220408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524244">
              <a:extLst>
                <a:ext uri="{FF2B5EF4-FFF2-40B4-BE49-F238E27FC236}">
                  <a16:creationId xmlns:a16="http://schemas.microsoft.com/office/drawing/2014/main" id="{71D5B527-EF11-4215-92E1-F6499ADF3A46}"/>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146731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overall_0_132125079849437394 columns_5_132125062045461994 4_0_132092226905033649 5_0_132092226905432568 9_0_132092226906549656 12_0_132092226906759361 15_0_132092226906938922 46_1_132125062181596276 63_1_132125081889994576 </a:t>
            </a:r>
          </a:p>
        </p:txBody>
      </p:sp>
      <p:sp>
        <p:nvSpPr>
          <p:cNvPr id="2" name="Title 1"/>
          <p:cNvSpPr>
            <a:spLocks noGrp="1"/>
          </p:cNvSpPr>
          <p:nvPr>
            <p:ph type="title"/>
          </p:nvPr>
        </p:nvSpPr>
        <p:spPr/>
        <p:txBody>
          <a:bodyPr wrap="square"/>
          <a:lstStyle/>
          <a:p>
            <a:r>
              <a:rPr lang="en-GB" b="1"/>
              <a:t>Private equity </a:t>
            </a:r>
            <a:r>
              <a:rPr lang="en-GB"/>
              <a:t>is different from public investing </a:t>
            </a:r>
          </a:p>
        </p:txBody>
      </p:sp>
      <p:grpSp>
        <p:nvGrpSpPr>
          <p:cNvPr id="9" name="btfpRowHeaderBox876222"/>
          <p:cNvGrpSpPr/>
          <p:nvPr>
            <p:custDataLst>
              <p:tags r:id="rId2"/>
            </p:custDataLst>
          </p:nvPr>
        </p:nvGrpSpPr>
        <p:grpSpPr>
          <a:xfrm>
            <a:off x="334964" y="1722866"/>
            <a:ext cx="1948126" cy="719034"/>
            <a:chOff x="226141" y="1694212"/>
            <a:chExt cx="2540000" cy="972979"/>
          </a:xfrm>
        </p:grpSpPr>
        <p:sp>
          <p:nvSpPr>
            <p:cNvPr id="7" name="btfpRowHeaderBoxText876222"/>
            <p:cNvSpPr txBox="1"/>
            <p:nvPr/>
          </p:nvSpPr>
          <p:spPr bwMode="gray">
            <a:xfrm>
              <a:off x="226141" y="1694212"/>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What is Private Equity?</a:t>
              </a:r>
            </a:p>
          </p:txBody>
        </p:sp>
        <p:cxnSp>
          <p:nvCxnSpPr>
            <p:cNvPr id="8" name="btfpRowHeaderBoxLine876222"/>
            <p:cNvCxnSpPr/>
            <p:nvPr/>
          </p:nvCxnSpPr>
          <p:spPr bwMode="gray">
            <a:xfrm flipH="1">
              <a:off x="2766141" y="1694212"/>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2" name="btfpRowHeaderBox496899"/>
          <p:cNvGrpSpPr/>
          <p:nvPr>
            <p:custDataLst>
              <p:tags r:id="rId3"/>
            </p:custDataLst>
          </p:nvPr>
        </p:nvGrpSpPr>
        <p:grpSpPr>
          <a:xfrm>
            <a:off x="334964" y="2567795"/>
            <a:ext cx="1948126" cy="800245"/>
            <a:chOff x="226141" y="2611325"/>
            <a:chExt cx="2540000" cy="972979"/>
          </a:xfrm>
        </p:grpSpPr>
        <p:sp>
          <p:nvSpPr>
            <p:cNvPr id="10" name="btfpRowHeaderBoxText496899"/>
            <p:cNvSpPr txBox="1"/>
            <p:nvPr/>
          </p:nvSpPr>
          <p:spPr bwMode="gray">
            <a:xfrm>
              <a:off x="226141" y="2611325"/>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How does Private Equity differ from public investing?</a:t>
              </a:r>
            </a:p>
          </p:txBody>
        </p:sp>
        <p:cxnSp>
          <p:nvCxnSpPr>
            <p:cNvPr id="11" name="btfpRowHeaderBoxLine496899"/>
            <p:cNvCxnSpPr/>
            <p:nvPr/>
          </p:nvCxnSpPr>
          <p:spPr bwMode="gray">
            <a:xfrm flipH="1">
              <a:off x="2766141" y="2611325"/>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5" name="btfpRowHeaderBox342562"/>
          <p:cNvGrpSpPr/>
          <p:nvPr>
            <p:custDataLst>
              <p:tags r:id="rId4"/>
            </p:custDataLst>
          </p:nvPr>
        </p:nvGrpSpPr>
        <p:grpSpPr>
          <a:xfrm>
            <a:off x="334964" y="3493935"/>
            <a:ext cx="1948126" cy="2858477"/>
            <a:chOff x="226141" y="3352945"/>
            <a:chExt cx="2540000" cy="972979"/>
          </a:xfrm>
        </p:grpSpPr>
        <p:sp>
          <p:nvSpPr>
            <p:cNvPr id="13" name="btfpRowHeaderBoxText342562"/>
            <p:cNvSpPr txBox="1"/>
            <p:nvPr/>
          </p:nvSpPr>
          <p:spPr bwMode="gray">
            <a:xfrm>
              <a:off x="226141" y="3352945"/>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What is a leveraged buyout? </a:t>
              </a:r>
            </a:p>
          </p:txBody>
        </p:sp>
        <p:cxnSp>
          <p:nvCxnSpPr>
            <p:cNvPr id="14" name="btfpRowHeaderBoxLine342562"/>
            <p:cNvCxnSpPr/>
            <p:nvPr/>
          </p:nvCxnSpPr>
          <p:spPr bwMode="gray">
            <a:xfrm flipH="1">
              <a:off x="2766141" y="3352945"/>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 name="btfpBulletedList897907"/>
          <p:cNvSpPr txBox="1"/>
          <p:nvPr>
            <p:custDataLst>
              <p:tags r:id="rId5"/>
            </p:custDataLst>
          </p:nvPr>
        </p:nvSpPr>
        <p:spPr bwMode="gray">
          <a:xfrm>
            <a:off x="2743200" y="1722865"/>
            <a:ext cx="9258300" cy="619007"/>
          </a:xfrm>
          <a:prstGeom prst="rect">
            <a:avLst/>
          </a:prstGeom>
          <a:noFill/>
        </p:spPr>
        <p:txBody>
          <a:bodyPr vert="horz" wrap="square" lIns="36000" tIns="36000" rIns="36000" bIns="36000" rtlCol="0">
            <a:spAutoFit/>
          </a:bodyPr>
          <a:lstStyle/>
          <a:p>
            <a:pPr>
              <a:spcBef>
                <a:spcPts val="900"/>
              </a:spcBef>
            </a:pPr>
            <a:r>
              <a:rPr lang="en-GB" sz="1400" b="1">
                <a:solidFill>
                  <a:srgbClr val="000000"/>
                </a:solidFill>
              </a:rPr>
              <a:t>Private</a:t>
            </a:r>
            <a:r>
              <a:rPr lang="en-GB" sz="1400">
                <a:solidFill>
                  <a:srgbClr val="000000"/>
                </a:solidFill>
              </a:rPr>
              <a:t> because PE investors were originally private sources of capital (pension funds, endowments, SWFs, etc.)</a:t>
            </a:r>
          </a:p>
          <a:p>
            <a:pPr>
              <a:spcBef>
                <a:spcPts val="900"/>
              </a:spcBef>
            </a:pPr>
            <a:r>
              <a:rPr lang="en-GB" sz="1400" b="1">
                <a:solidFill>
                  <a:srgbClr val="000000"/>
                </a:solidFill>
              </a:rPr>
              <a:t>Equity</a:t>
            </a:r>
            <a:r>
              <a:rPr lang="en-GB" sz="1400">
                <a:solidFill>
                  <a:srgbClr val="000000"/>
                </a:solidFill>
              </a:rPr>
              <a:t> because PE investors take ownership stakes in companies</a:t>
            </a:r>
          </a:p>
        </p:txBody>
      </p:sp>
      <p:sp>
        <p:nvSpPr>
          <p:cNvPr id="5" name="btfpBulletedList649361"/>
          <p:cNvSpPr txBox="1"/>
          <p:nvPr>
            <p:custDataLst>
              <p:tags r:id="rId6"/>
            </p:custDataLst>
          </p:nvPr>
        </p:nvSpPr>
        <p:spPr bwMode="gray">
          <a:xfrm>
            <a:off x="2743200" y="2567795"/>
            <a:ext cx="9118600" cy="619007"/>
          </a:xfrm>
          <a:prstGeom prst="rect">
            <a:avLst/>
          </a:prstGeom>
          <a:noFill/>
        </p:spPr>
        <p:txBody>
          <a:bodyPr vert="horz" wrap="square" lIns="36000" tIns="36000" rIns="36000" bIns="36000" rtlCol="0">
            <a:spAutoFit/>
          </a:bodyPr>
          <a:lstStyle/>
          <a:p>
            <a:pPr>
              <a:spcBef>
                <a:spcPts val="900"/>
              </a:spcBef>
            </a:pPr>
            <a:r>
              <a:rPr lang="en-GB" sz="1400" b="1">
                <a:solidFill>
                  <a:srgbClr val="000000"/>
                </a:solidFill>
              </a:rPr>
              <a:t>A few large bets</a:t>
            </a:r>
            <a:r>
              <a:rPr lang="en-GB" sz="1400">
                <a:solidFill>
                  <a:srgbClr val="000000"/>
                </a:solidFill>
              </a:rPr>
              <a:t> instead of many small bets – each investment decision counts! </a:t>
            </a:r>
          </a:p>
          <a:p>
            <a:pPr>
              <a:spcBef>
                <a:spcPts val="900"/>
              </a:spcBef>
            </a:pPr>
            <a:r>
              <a:rPr lang="en-GB" sz="1400" b="1">
                <a:solidFill>
                  <a:srgbClr val="000000"/>
                </a:solidFill>
              </a:rPr>
              <a:t>Full control and active management</a:t>
            </a:r>
            <a:r>
              <a:rPr lang="en-GB" sz="1400">
                <a:solidFill>
                  <a:srgbClr val="000000"/>
                </a:solidFill>
              </a:rPr>
              <a:t> of the portfolio company</a:t>
            </a:r>
          </a:p>
        </p:txBody>
      </p:sp>
      <p:sp>
        <p:nvSpPr>
          <p:cNvPr id="17" name="AutoShape 8"/>
          <p:cNvSpPr>
            <a:spLocks noChangeArrowheads="1"/>
          </p:cNvSpPr>
          <p:nvPr/>
        </p:nvSpPr>
        <p:spPr bwMode="auto">
          <a:xfrm>
            <a:off x="8254268" y="6132475"/>
            <a:ext cx="195870" cy="116789"/>
          </a:xfrm>
          <a:prstGeom prst="triangle">
            <a:avLst>
              <a:gd name="adj" fmla="val 49991"/>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endParaRPr lang="en-GB" sz="1100">
              <a:solidFill>
                <a:srgbClr val="000000"/>
              </a:solidFill>
            </a:endParaRPr>
          </a:p>
        </p:txBody>
      </p:sp>
      <p:sp>
        <p:nvSpPr>
          <p:cNvPr id="16" name="Rectangle 7"/>
          <p:cNvSpPr>
            <a:spLocks noChangeArrowheads="1"/>
          </p:cNvSpPr>
          <p:nvPr/>
        </p:nvSpPr>
        <p:spPr bwMode="auto">
          <a:xfrm>
            <a:off x="2743199" y="4428185"/>
            <a:ext cx="9118601" cy="51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1691" tIns="40845" rIns="81691" bIns="40845">
            <a:spAutoFit/>
          </a:bodyPr>
          <a:lstStyle/>
          <a:p>
            <a:pPr marL="0" indent="0" defTabSz="812050">
              <a:spcBef>
                <a:spcPct val="0"/>
              </a:spcBef>
              <a:buNone/>
              <a:defRPr/>
            </a:pPr>
            <a:r>
              <a:rPr lang="en-GB" sz="1400">
                <a:solidFill>
                  <a:srgbClr val="000000"/>
                </a:solidFill>
              </a:rPr>
              <a:t>Just as a “</a:t>
            </a:r>
            <a:r>
              <a:rPr lang="en-GB" sz="1400" b="1">
                <a:solidFill>
                  <a:srgbClr val="000000"/>
                </a:solidFill>
              </a:rPr>
              <a:t>lever</a:t>
            </a:r>
            <a:r>
              <a:rPr lang="en-GB" sz="1400">
                <a:solidFill>
                  <a:srgbClr val="000000"/>
                </a:solidFill>
              </a:rPr>
              <a:t>” enables movement of large amount of weight using just a little weight, “leverage” of debt allows the fund to </a:t>
            </a:r>
            <a:r>
              <a:rPr lang="en-GB" sz="1400" b="1">
                <a:solidFill>
                  <a:srgbClr val="000000"/>
                </a:solidFill>
              </a:rPr>
              <a:t>buy an asset using a small amount of equity</a:t>
            </a:r>
          </a:p>
        </p:txBody>
      </p:sp>
      <p:sp>
        <p:nvSpPr>
          <p:cNvPr id="26" name="Rectangle 6"/>
          <p:cNvSpPr>
            <a:spLocks noChangeArrowheads="1"/>
          </p:cNvSpPr>
          <p:nvPr/>
        </p:nvSpPr>
        <p:spPr bwMode="auto">
          <a:xfrm>
            <a:off x="4622193" y="4003356"/>
            <a:ext cx="7239607" cy="297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1691" tIns="40845" rIns="81691" bIns="40845">
            <a:spAutoFit/>
          </a:bodyPr>
          <a:lstStyle/>
          <a:p>
            <a:pPr marL="0" indent="0" defTabSz="812050">
              <a:spcBef>
                <a:spcPct val="0"/>
              </a:spcBef>
              <a:buNone/>
              <a:defRPr/>
            </a:pPr>
            <a:r>
              <a:rPr lang="en-GB" sz="1400">
                <a:solidFill>
                  <a:srgbClr val="000000"/>
                </a:solidFill>
              </a:rPr>
              <a:t>The funding for the acquisition is typically “leveraged,” that is, it </a:t>
            </a:r>
            <a:r>
              <a:rPr lang="en-GB" sz="1400" b="1">
                <a:solidFill>
                  <a:srgbClr val="000000"/>
                </a:solidFill>
              </a:rPr>
              <a:t>utilizes debt</a:t>
            </a:r>
          </a:p>
        </p:txBody>
      </p:sp>
      <p:sp>
        <p:nvSpPr>
          <p:cNvPr id="28" name="Rectangle 4"/>
          <p:cNvSpPr>
            <a:spLocks noChangeArrowheads="1"/>
          </p:cNvSpPr>
          <p:nvPr/>
        </p:nvSpPr>
        <p:spPr bwMode="auto">
          <a:xfrm>
            <a:off x="4622193" y="3531483"/>
            <a:ext cx="4886493" cy="297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1691" tIns="40845" rIns="81691" bIns="40845">
            <a:spAutoFit/>
          </a:bodyPr>
          <a:lstStyle/>
          <a:p>
            <a:pPr marL="0" indent="0" defTabSz="812050">
              <a:spcBef>
                <a:spcPct val="0"/>
              </a:spcBef>
              <a:buNone/>
              <a:defRPr/>
            </a:pPr>
            <a:r>
              <a:rPr lang="en-GB" sz="1400">
                <a:solidFill>
                  <a:srgbClr val="000000"/>
                </a:solidFill>
              </a:rPr>
              <a:t>Fund is </a:t>
            </a:r>
            <a:r>
              <a:rPr lang="en-GB" sz="1400" b="1">
                <a:solidFill>
                  <a:srgbClr val="000000"/>
                </a:solidFill>
              </a:rPr>
              <a:t>“buying out” the existing owners</a:t>
            </a:r>
          </a:p>
        </p:txBody>
      </p:sp>
      <p:sp>
        <p:nvSpPr>
          <p:cNvPr id="29" name="Rectangle 16"/>
          <p:cNvSpPr>
            <a:spLocks noChangeArrowheads="1"/>
          </p:cNvSpPr>
          <p:nvPr/>
        </p:nvSpPr>
        <p:spPr bwMode="auto">
          <a:xfrm>
            <a:off x="2743201" y="3493935"/>
            <a:ext cx="1396651" cy="400991"/>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Buyout</a:t>
            </a:r>
          </a:p>
        </p:txBody>
      </p:sp>
      <p:sp>
        <p:nvSpPr>
          <p:cNvPr id="30" name="Rectangle 17"/>
          <p:cNvSpPr>
            <a:spLocks noChangeArrowheads="1"/>
          </p:cNvSpPr>
          <p:nvPr/>
        </p:nvSpPr>
        <p:spPr bwMode="auto">
          <a:xfrm>
            <a:off x="2743201" y="3967215"/>
            <a:ext cx="1396651" cy="400990"/>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Leveraged</a:t>
            </a:r>
          </a:p>
        </p:txBody>
      </p:sp>
      <p:sp>
        <p:nvSpPr>
          <p:cNvPr id="49" name="Rectangle 16"/>
          <p:cNvSpPr>
            <a:spLocks noChangeArrowheads="1"/>
          </p:cNvSpPr>
          <p:nvPr/>
        </p:nvSpPr>
        <p:spPr bwMode="auto">
          <a:xfrm rot="386657">
            <a:off x="4619088" y="5223522"/>
            <a:ext cx="1033308" cy="485199"/>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b="1">
                <a:solidFill>
                  <a:srgbClr val="000000"/>
                </a:solidFill>
              </a:rPr>
              <a:t>Equity</a:t>
            </a:r>
            <a:br>
              <a:rPr lang="en-GB" sz="1100">
                <a:solidFill>
                  <a:srgbClr val="000000"/>
                </a:solidFill>
              </a:rPr>
            </a:br>
            <a:r>
              <a:rPr lang="en-GB" sz="1100">
                <a:solidFill>
                  <a:srgbClr val="000000"/>
                </a:solidFill>
              </a:rPr>
              <a:t>($35M)</a:t>
            </a:r>
          </a:p>
        </p:txBody>
      </p:sp>
      <p:sp>
        <p:nvSpPr>
          <p:cNvPr id="50" name="Rectangle 16"/>
          <p:cNvSpPr>
            <a:spLocks noChangeArrowheads="1"/>
          </p:cNvSpPr>
          <p:nvPr/>
        </p:nvSpPr>
        <p:spPr bwMode="auto">
          <a:xfrm rot="386657">
            <a:off x="8497260" y="5358929"/>
            <a:ext cx="939225" cy="781578"/>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b="1">
                <a:solidFill>
                  <a:srgbClr val="000000"/>
                </a:solidFill>
              </a:rPr>
              <a:t>Target</a:t>
            </a:r>
            <a:r>
              <a:rPr lang="en-GB" sz="1100">
                <a:solidFill>
                  <a:srgbClr val="000000"/>
                </a:solidFill>
              </a:rPr>
              <a:t> </a:t>
            </a:r>
            <a:br>
              <a:rPr lang="en-GB" sz="1100">
                <a:solidFill>
                  <a:srgbClr val="000000"/>
                </a:solidFill>
              </a:rPr>
            </a:br>
            <a:r>
              <a:rPr lang="en-GB" sz="1100">
                <a:solidFill>
                  <a:srgbClr val="000000"/>
                </a:solidFill>
              </a:rPr>
              <a:t>company</a:t>
            </a:r>
            <a:br>
              <a:rPr lang="en-GB" sz="1100">
                <a:solidFill>
                  <a:srgbClr val="000000"/>
                </a:solidFill>
              </a:rPr>
            </a:br>
            <a:r>
              <a:rPr lang="en-GB" sz="1100">
                <a:solidFill>
                  <a:srgbClr val="000000"/>
                </a:solidFill>
              </a:rPr>
              <a:t>($100M)</a:t>
            </a:r>
          </a:p>
        </p:txBody>
      </p:sp>
      <p:sp>
        <p:nvSpPr>
          <p:cNvPr id="51" name="Rectangle 16"/>
          <p:cNvSpPr>
            <a:spLocks noChangeArrowheads="1"/>
          </p:cNvSpPr>
          <p:nvPr/>
        </p:nvSpPr>
        <p:spPr bwMode="auto">
          <a:xfrm rot="386657">
            <a:off x="6663693" y="5250871"/>
            <a:ext cx="716704" cy="485199"/>
          </a:xfrm>
          <a:prstGeom prst="rect">
            <a:avLst/>
          </a:prstGeom>
          <a:noFill/>
          <a:ln w="19050">
            <a:noFill/>
            <a:miter lim="800000"/>
          </a:ln>
          <a:effectLst/>
        </p:spPr>
        <p:txBody>
          <a:bodyPr wrap="none" lIns="43130" tIns="43130" rIns="43130" bIns="43130" anchor="ctr"/>
          <a:lstStyle/>
          <a:p>
            <a:pPr marL="0" indent="0" algn="ctr" defTabSz="931777">
              <a:spcBef>
                <a:spcPct val="0"/>
              </a:spcBef>
              <a:buNone/>
              <a:defRPr/>
            </a:pPr>
            <a:r>
              <a:rPr lang="en-GB" sz="1100" b="1">
                <a:solidFill>
                  <a:srgbClr val="000000"/>
                </a:solidFill>
              </a:rPr>
              <a:t>Debt</a:t>
            </a:r>
            <a:br>
              <a:rPr lang="en-GB" sz="1100">
                <a:solidFill>
                  <a:srgbClr val="000000"/>
                </a:solidFill>
              </a:rPr>
            </a:br>
            <a:r>
              <a:rPr lang="en-GB" sz="1100">
                <a:solidFill>
                  <a:srgbClr val="000000"/>
                </a:solidFill>
              </a:rPr>
              <a:t>($65M)</a:t>
            </a:r>
          </a:p>
        </p:txBody>
      </p:sp>
      <p:cxnSp>
        <p:nvCxnSpPr>
          <p:cNvPr id="52" name="Straight Connector 51"/>
          <p:cNvCxnSpPr/>
          <p:nvPr/>
        </p:nvCxnSpPr>
        <p:spPr bwMode="gray">
          <a:xfrm rot="386657">
            <a:off x="4576784" y="5947384"/>
            <a:ext cx="4825020" cy="0"/>
          </a:xfrm>
          <a:prstGeom prst="line">
            <a:avLst/>
          </a:prstGeom>
          <a:ln w="952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54" name="Left Brace 53"/>
          <p:cNvSpPr/>
          <p:nvPr/>
        </p:nvSpPr>
        <p:spPr bwMode="gray">
          <a:xfrm rot="5786657">
            <a:off x="6861107" y="4556749"/>
            <a:ext cx="237994" cy="2509186"/>
          </a:xfrm>
          <a:prstGeom prst="leftBrace">
            <a:avLst/>
          </a:prstGeom>
          <a:ln w="9525" cap="flat">
            <a:solidFill>
              <a:schemeClr val="tx1"/>
            </a:solidFill>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57" name="btfpColumnHeaderBox432899"/>
          <p:cNvGrpSpPr/>
          <p:nvPr>
            <p:custDataLst>
              <p:tags r:id="rId7"/>
            </p:custDataLst>
          </p:nvPr>
        </p:nvGrpSpPr>
        <p:grpSpPr>
          <a:xfrm>
            <a:off x="330200" y="1261452"/>
            <a:ext cx="1873250" cy="315913"/>
            <a:chOff x="330200" y="1261452"/>
            <a:chExt cx="5495528" cy="315913"/>
          </a:xfrm>
        </p:grpSpPr>
        <p:sp>
          <p:nvSpPr>
            <p:cNvPr id="58" name="btfpColumnHeaderBoxText432899"/>
            <p:cNvSpPr txBox="1"/>
            <p:nvPr/>
          </p:nvSpPr>
          <p:spPr bwMode="gray">
            <a:xfrm>
              <a:off x="330200" y="1261452"/>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Key questions</a:t>
              </a:r>
              <a:endParaRPr lang="en-GB" sz="1600" b="1">
                <a:solidFill>
                  <a:srgbClr val="000000"/>
                </a:solidFill>
              </a:endParaRPr>
            </a:p>
          </p:txBody>
        </p:sp>
        <p:cxnSp>
          <p:nvCxnSpPr>
            <p:cNvPr id="59" name="btfpColumnHeaderBoxLine432899"/>
            <p:cNvCxnSpPr/>
            <p:nvPr/>
          </p:nvCxnSpPr>
          <p:spPr bwMode="gray">
            <a:xfrm>
              <a:off x="330200" y="1577365"/>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60" name="btfpColumnHeaderBox832570"/>
          <p:cNvGrpSpPr/>
          <p:nvPr>
            <p:custDataLst>
              <p:tags r:id="rId8"/>
            </p:custDataLst>
          </p:nvPr>
        </p:nvGrpSpPr>
        <p:grpSpPr>
          <a:xfrm>
            <a:off x="2743199" y="1270000"/>
            <a:ext cx="9118601" cy="315913"/>
            <a:chOff x="6366272" y="1270000"/>
            <a:chExt cx="5495528" cy="315913"/>
          </a:xfrm>
        </p:grpSpPr>
        <p:sp>
          <p:nvSpPr>
            <p:cNvPr id="61" name="btfpColumnHeaderBoxText832570"/>
            <p:cNvSpPr txBox="1"/>
            <p:nvPr/>
          </p:nvSpPr>
          <p:spPr bwMode="gray">
            <a:xfrm>
              <a:off x="6366272" y="1270000"/>
              <a:ext cx="5495528"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Description</a:t>
              </a:r>
              <a:endParaRPr lang="en-GB" sz="1600" b="1">
                <a:solidFill>
                  <a:srgbClr val="000000"/>
                </a:solidFill>
              </a:endParaRPr>
            </a:p>
          </p:txBody>
        </p:sp>
        <p:cxnSp>
          <p:nvCxnSpPr>
            <p:cNvPr id="62" name="btfpColumnHeaderBoxLine832570"/>
            <p:cNvCxnSpPr/>
            <p:nvPr/>
          </p:nvCxnSpPr>
          <p:spPr bwMode="gray">
            <a:xfrm>
              <a:off x="6366272" y="1585913"/>
              <a:ext cx="5495528"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cxnSp>
        <p:nvCxnSpPr>
          <p:cNvPr id="66" name="Straight Connector 65"/>
          <p:cNvCxnSpPr/>
          <p:nvPr/>
        </p:nvCxnSpPr>
        <p:spPr bwMode="gray">
          <a:xfrm>
            <a:off x="2743199" y="2504848"/>
            <a:ext cx="9118601" cy="0"/>
          </a:xfrm>
          <a:prstGeom prst="line">
            <a:avLst/>
          </a:prstGeom>
          <a:ln w="9525" cap="flat">
            <a:solidFill>
              <a:schemeClr val="tx1">
                <a:lumMod val="50000"/>
                <a:lumOff val="50000"/>
              </a:schemeClr>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bwMode="gray">
          <a:xfrm>
            <a:off x="2743199" y="3430988"/>
            <a:ext cx="9118601" cy="0"/>
          </a:xfrm>
          <a:prstGeom prst="line">
            <a:avLst/>
          </a:prstGeom>
          <a:ln w="9525" cap="flat">
            <a:solidFill>
              <a:schemeClr val="tx1">
                <a:lumMod val="50000"/>
                <a:lumOff val="50000"/>
              </a:schemeClr>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0" name="Chevron 69"/>
          <p:cNvSpPr/>
          <p:nvPr/>
        </p:nvSpPr>
        <p:spPr>
          <a:xfrm>
            <a:off x="4291441" y="3519306"/>
            <a:ext cx="179163" cy="352427"/>
          </a:xfrm>
          <a:prstGeom prst="chevron">
            <a:avLst>
              <a:gd name="adj" fmla="val 56641"/>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71" name="Chevron 70"/>
          <p:cNvSpPr/>
          <p:nvPr/>
        </p:nvSpPr>
        <p:spPr>
          <a:xfrm>
            <a:off x="4291441" y="3991497"/>
            <a:ext cx="179163" cy="352427"/>
          </a:xfrm>
          <a:prstGeom prst="chevron">
            <a:avLst>
              <a:gd name="adj" fmla="val 56641"/>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Tree>
    <p:custDataLst>
      <p:tags r:id="rId1"/>
    </p:custDataLst>
    <p:extLst>
      <p:ext uri="{BB962C8B-B14F-4D97-AF65-F5344CB8AC3E}">
        <p14:creationId xmlns:p14="http://schemas.microsoft.com/office/powerpoint/2010/main" val="2066921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btfpColumnIndicatorGroup2">
            <a:extLst>
              <a:ext uri="{FF2B5EF4-FFF2-40B4-BE49-F238E27FC236}">
                <a16:creationId xmlns:a16="http://schemas.microsoft.com/office/drawing/2014/main" id="{D7F5723A-3FF8-4AAB-B1D7-FC38A25FC050}"/>
              </a:ext>
            </a:extLst>
          </p:cNvPr>
          <p:cNvGrpSpPr/>
          <p:nvPr/>
        </p:nvGrpSpPr>
        <p:grpSpPr>
          <a:xfrm>
            <a:off x="0" y="6926580"/>
            <a:ext cx="12192000" cy="137160"/>
            <a:chOff x="0" y="6926580"/>
            <a:chExt cx="12192000" cy="137160"/>
          </a:xfrm>
        </p:grpSpPr>
        <p:sp>
          <p:nvSpPr>
            <p:cNvPr id="136" name="btfpColumnGapBlocker529418">
              <a:extLst>
                <a:ext uri="{FF2B5EF4-FFF2-40B4-BE49-F238E27FC236}">
                  <a16:creationId xmlns:a16="http://schemas.microsoft.com/office/drawing/2014/main" id="{6F13CC61-90E0-4BDD-9CF8-CC89710E62D4}"/>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34" name="btfpColumnGapBlocker997728">
              <a:extLst>
                <a:ext uri="{FF2B5EF4-FFF2-40B4-BE49-F238E27FC236}">
                  <a16:creationId xmlns:a16="http://schemas.microsoft.com/office/drawing/2014/main" id="{CBE264B0-F12A-4914-B28B-44D444A10610}"/>
                </a:ext>
              </a:extLst>
            </p:cNvPr>
            <p:cNvSpPr/>
            <p:nvPr/>
          </p:nvSpPr>
          <p:spPr bwMode="gray">
            <a:xfrm>
              <a:off x="884376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32" name="btfpColumnIndicator744615">
              <a:extLst>
                <a:ext uri="{FF2B5EF4-FFF2-40B4-BE49-F238E27FC236}">
                  <a16:creationId xmlns:a16="http://schemas.microsoft.com/office/drawing/2014/main" id="{A1260227-BC2A-45C6-A71C-EABD2C350B02}"/>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30" name="btfpColumnIndicator333446">
              <a:extLst>
                <a:ext uri="{FF2B5EF4-FFF2-40B4-BE49-F238E27FC236}">
                  <a16:creationId xmlns:a16="http://schemas.microsoft.com/office/drawing/2014/main" id="{856F3F60-9700-433F-8F2E-07F7B34E249D}"/>
                </a:ext>
              </a:extLst>
            </p:cNvPr>
            <p:cNvCxnSpPr/>
            <p:nvPr/>
          </p:nvCxnSpPr>
          <p:spPr bwMode="gray">
            <a:xfrm flipV="1">
              <a:off x="938430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28" name="btfpColumnGapBlocker254039">
              <a:extLst>
                <a:ext uri="{FF2B5EF4-FFF2-40B4-BE49-F238E27FC236}">
                  <a16:creationId xmlns:a16="http://schemas.microsoft.com/office/drawing/2014/main" id="{C4A6AF14-A47A-4F33-8188-5E979E132597}"/>
                </a:ext>
              </a:extLst>
            </p:cNvPr>
            <p:cNvSpPr/>
            <p:nvPr/>
          </p:nvSpPr>
          <p:spPr bwMode="gray">
            <a:xfrm>
              <a:off x="5825728"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26" name="btfpColumnIndicator107735">
              <a:extLst>
                <a:ext uri="{FF2B5EF4-FFF2-40B4-BE49-F238E27FC236}">
                  <a16:creationId xmlns:a16="http://schemas.microsoft.com/office/drawing/2014/main" id="{64114AC4-3AC6-4424-93FB-586F0EF65F40}"/>
                </a:ext>
              </a:extLst>
            </p:cNvPr>
            <p:cNvCxnSpPr/>
            <p:nvPr/>
          </p:nvCxnSpPr>
          <p:spPr bwMode="gray">
            <a:xfrm flipV="1">
              <a:off x="884376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24" name="btfpColumnIndicator292495">
              <a:extLst>
                <a:ext uri="{FF2B5EF4-FFF2-40B4-BE49-F238E27FC236}">
                  <a16:creationId xmlns:a16="http://schemas.microsoft.com/office/drawing/2014/main" id="{79140026-49EE-4122-95FA-1A91177D94D8}"/>
                </a:ext>
              </a:extLst>
            </p:cNvPr>
            <p:cNvCxnSpPr/>
            <p:nvPr/>
          </p:nvCxnSpPr>
          <p:spPr bwMode="gray">
            <a:xfrm flipV="1">
              <a:off x="636627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22" name="btfpColumnGapBlocker795711">
              <a:extLst>
                <a:ext uri="{FF2B5EF4-FFF2-40B4-BE49-F238E27FC236}">
                  <a16:creationId xmlns:a16="http://schemas.microsoft.com/office/drawing/2014/main" id="{76DE20A5-D6A1-4BDC-9E25-B51DA780BD7E}"/>
                </a:ext>
              </a:extLst>
            </p:cNvPr>
            <p:cNvSpPr/>
            <p:nvPr/>
          </p:nvSpPr>
          <p:spPr bwMode="gray">
            <a:xfrm>
              <a:off x="2807692"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20" name="btfpColumnIndicator149902">
              <a:extLst>
                <a:ext uri="{FF2B5EF4-FFF2-40B4-BE49-F238E27FC236}">
                  <a16:creationId xmlns:a16="http://schemas.microsoft.com/office/drawing/2014/main" id="{A94D61AA-6BF2-49FE-9B8A-4CBCEA29D37D}"/>
                </a:ext>
              </a:extLst>
            </p:cNvPr>
            <p:cNvCxnSpPr/>
            <p:nvPr/>
          </p:nvCxnSpPr>
          <p:spPr bwMode="gray">
            <a:xfrm flipV="1">
              <a:off x="582572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8" name="btfpColumnIndicator623536">
              <a:extLst>
                <a:ext uri="{FF2B5EF4-FFF2-40B4-BE49-F238E27FC236}">
                  <a16:creationId xmlns:a16="http://schemas.microsoft.com/office/drawing/2014/main" id="{29D20842-851C-4A6C-B1E1-9266EA4488E4}"/>
                </a:ext>
              </a:extLst>
            </p:cNvPr>
            <p:cNvCxnSpPr/>
            <p:nvPr/>
          </p:nvCxnSpPr>
          <p:spPr bwMode="gray">
            <a:xfrm flipV="1">
              <a:off x="334823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16" name="btfpColumnGapBlocker531081">
              <a:extLst>
                <a:ext uri="{FF2B5EF4-FFF2-40B4-BE49-F238E27FC236}">
                  <a16:creationId xmlns:a16="http://schemas.microsoft.com/office/drawing/2014/main" id="{DFCF6E63-3857-41E0-B8D7-BEE95A95B746}"/>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14" name="btfpColumnIndicator902360">
              <a:extLst>
                <a:ext uri="{FF2B5EF4-FFF2-40B4-BE49-F238E27FC236}">
                  <a16:creationId xmlns:a16="http://schemas.microsoft.com/office/drawing/2014/main" id="{2428F8A0-12EA-4B92-BD0F-3411000950E6}"/>
                </a:ext>
              </a:extLst>
            </p:cNvPr>
            <p:cNvCxnSpPr/>
            <p:nvPr/>
          </p:nvCxnSpPr>
          <p:spPr bwMode="gray">
            <a:xfrm flipV="1">
              <a:off x="280769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2" name="btfpColumnIndicator441248">
              <a:extLst>
                <a:ext uri="{FF2B5EF4-FFF2-40B4-BE49-F238E27FC236}">
                  <a16:creationId xmlns:a16="http://schemas.microsoft.com/office/drawing/2014/main" id="{0A3CE1EE-1A4D-4B39-B124-EC928FF2D499}"/>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37" name="btfpColumnIndicatorGroup1">
            <a:extLst>
              <a:ext uri="{FF2B5EF4-FFF2-40B4-BE49-F238E27FC236}">
                <a16:creationId xmlns:a16="http://schemas.microsoft.com/office/drawing/2014/main" id="{D3782631-0FBC-4F4F-8745-E2A44D28A8FD}"/>
              </a:ext>
            </a:extLst>
          </p:cNvPr>
          <p:cNvGrpSpPr/>
          <p:nvPr/>
        </p:nvGrpSpPr>
        <p:grpSpPr>
          <a:xfrm>
            <a:off x="0" y="-205740"/>
            <a:ext cx="12192000" cy="137160"/>
            <a:chOff x="0" y="-205740"/>
            <a:chExt cx="12192000" cy="137160"/>
          </a:xfrm>
        </p:grpSpPr>
        <p:sp>
          <p:nvSpPr>
            <p:cNvPr id="135" name="btfpColumnGapBlocker894657">
              <a:extLst>
                <a:ext uri="{FF2B5EF4-FFF2-40B4-BE49-F238E27FC236}">
                  <a16:creationId xmlns:a16="http://schemas.microsoft.com/office/drawing/2014/main" id="{1B1465DB-1048-4324-9900-DB52DABECDC8}"/>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33" name="btfpColumnGapBlocker836907">
              <a:extLst>
                <a:ext uri="{FF2B5EF4-FFF2-40B4-BE49-F238E27FC236}">
                  <a16:creationId xmlns:a16="http://schemas.microsoft.com/office/drawing/2014/main" id="{38623C50-9D3A-404A-9D08-21E145C1B420}"/>
                </a:ext>
              </a:extLst>
            </p:cNvPr>
            <p:cNvSpPr/>
            <p:nvPr/>
          </p:nvSpPr>
          <p:spPr bwMode="gray">
            <a:xfrm>
              <a:off x="884376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31" name="btfpColumnIndicator370069">
              <a:extLst>
                <a:ext uri="{FF2B5EF4-FFF2-40B4-BE49-F238E27FC236}">
                  <a16:creationId xmlns:a16="http://schemas.microsoft.com/office/drawing/2014/main" id="{17838C3C-B09E-4BFE-A865-811D90CF7946}"/>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29" name="btfpColumnIndicator397673">
              <a:extLst>
                <a:ext uri="{FF2B5EF4-FFF2-40B4-BE49-F238E27FC236}">
                  <a16:creationId xmlns:a16="http://schemas.microsoft.com/office/drawing/2014/main" id="{52A56514-AEF2-4D34-A9E3-6BD7A71E8429}"/>
                </a:ext>
              </a:extLst>
            </p:cNvPr>
            <p:cNvCxnSpPr/>
            <p:nvPr/>
          </p:nvCxnSpPr>
          <p:spPr bwMode="gray">
            <a:xfrm flipV="1">
              <a:off x="938430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27" name="btfpColumnGapBlocker205521">
              <a:extLst>
                <a:ext uri="{FF2B5EF4-FFF2-40B4-BE49-F238E27FC236}">
                  <a16:creationId xmlns:a16="http://schemas.microsoft.com/office/drawing/2014/main" id="{FA151C71-4293-45BD-8AB9-87F0A94BC498}"/>
                </a:ext>
              </a:extLst>
            </p:cNvPr>
            <p:cNvSpPr/>
            <p:nvPr/>
          </p:nvSpPr>
          <p:spPr bwMode="gray">
            <a:xfrm>
              <a:off x="5825728"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25" name="btfpColumnIndicator373420">
              <a:extLst>
                <a:ext uri="{FF2B5EF4-FFF2-40B4-BE49-F238E27FC236}">
                  <a16:creationId xmlns:a16="http://schemas.microsoft.com/office/drawing/2014/main" id="{25A7D59A-39C2-4EBF-88F8-32EE8AE25A7D}"/>
                </a:ext>
              </a:extLst>
            </p:cNvPr>
            <p:cNvCxnSpPr/>
            <p:nvPr/>
          </p:nvCxnSpPr>
          <p:spPr bwMode="gray">
            <a:xfrm flipV="1">
              <a:off x="884376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23" name="btfpColumnIndicator393372">
              <a:extLst>
                <a:ext uri="{FF2B5EF4-FFF2-40B4-BE49-F238E27FC236}">
                  <a16:creationId xmlns:a16="http://schemas.microsoft.com/office/drawing/2014/main" id="{75BF3843-E4EC-4B4C-895F-10C962FEBDD6}"/>
                </a:ext>
              </a:extLst>
            </p:cNvPr>
            <p:cNvCxnSpPr/>
            <p:nvPr/>
          </p:nvCxnSpPr>
          <p:spPr bwMode="gray">
            <a:xfrm flipV="1">
              <a:off x="636627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21" name="btfpColumnGapBlocker137288">
              <a:extLst>
                <a:ext uri="{FF2B5EF4-FFF2-40B4-BE49-F238E27FC236}">
                  <a16:creationId xmlns:a16="http://schemas.microsoft.com/office/drawing/2014/main" id="{EBBF0D8A-8C31-4787-8FD9-571B66593F83}"/>
                </a:ext>
              </a:extLst>
            </p:cNvPr>
            <p:cNvSpPr/>
            <p:nvPr/>
          </p:nvSpPr>
          <p:spPr bwMode="gray">
            <a:xfrm>
              <a:off x="2807692"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19" name="btfpColumnIndicator855673">
              <a:extLst>
                <a:ext uri="{FF2B5EF4-FFF2-40B4-BE49-F238E27FC236}">
                  <a16:creationId xmlns:a16="http://schemas.microsoft.com/office/drawing/2014/main" id="{420EEC3E-1F27-4B91-BB5B-A94C48153F21}"/>
                </a:ext>
              </a:extLst>
            </p:cNvPr>
            <p:cNvCxnSpPr/>
            <p:nvPr/>
          </p:nvCxnSpPr>
          <p:spPr bwMode="gray">
            <a:xfrm flipV="1">
              <a:off x="582572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7" name="btfpColumnIndicator324162">
              <a:extLst>
                <a:ext uri="{FF2B5EF4-FFF2-40B4-BE49-F238E27FC236}">
                  <a16:creationId xmlns:a16="http://schemas.microsoft.com/office/drawing/2014/main" id="{4B6767E3-C1F1-42DA-8711-BCC9E1335161}"/>
                </a:ext>
              </a:extLst>
            </p:cNvPr>
            <p:cNvCxnSpPr/>
            <p:nvPr/>
          </p:nvCxnSpPr>
          <p:spPr bwMode="gray">
            <a:xfrm flipV="1">
              <a:off x="334823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15" name="btfpColumnGapBlocker397323">
              <a:extLst>
                <a:ext uri="{FF2B5EF4-FFF2-40B4-BE49-F238E27FC236}">
                  <a16:creationId xmlns:a16="http://schemas.microsoft.com/office/drawing/2014/main" id="{A7A2C182-1B4C-4899-853C-EB65F9E0CD61}"/>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13" name="btfpColumnIndicator115710">
              <a:extLst>
                <a:ext uri="{FF2B5EF4-FFF2-40B4-BE49-F238E27FC236}">
                  <a16:creationId xmlns:a16="http://schemas.microsoft.com/office/drawing/2014/main" id="{7D741446-9B94-4B46-991C-D59B732127E1}"/>
                </a:ext>
              </a:extLst>
            </p:cNvPr>
            <p:cNvCxnSpPr/>
            <p:nvPr/>
          </p:nvCxnSpPr>
          <p:spPr bwMode="gray">
            <a:xfrm flipV="1">
              <a:off x="280769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1" name="btfpColumnIndicator617097">
              <a:extLst>
                <a:ext uri="{FF2B5EF4-FFF2-40B4-BE49-F238E27FC236}">
                  <a16:creationId xmlns:a16="http://schemas.microsoft.com/office/drawing/2014/main" id="{9B70AC43-3561-4805-8593-D2E7C04A5DBF}"/>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7A28E97-59ED-46C2-9901-4521812B5CB0}"/>
              </a:ext>
            </a:extLst>
          </p:cNvPr>
          <p:cNvSpPr>
            <a:spLocks noGrp="1"/>
          </p:cNvSpPr>
          <p:nvPr>
            <p:ph type="title"/>
          </p:nvPr>
        </p:nvSpPr>
        <p:spPr/>
        <p:txBody>
          <a:bodyPr/>
          <a:lstStyle/>
          <a:p>
            <a:r>
              <a:rPr lang="en-US" dirty="0"/>
              <a:t>The EMEA PEG Practice &amp; KM team can support throughout the case lifecycle</a:t>
            </a:r>
          </a:p>
        </p:txBody>
      </p:sp>
      <p:sp>
        <p:nvSpPr>
          <p:cNvPr id="7" name="TextBox 6">
            <a:extLst>
              <a:ext uri="{FF2B5EF4-FFF2-40B4-BE49-F238E27FC236}">
                <a16:creationId xmlns:a16="http://schemas.microsoft.com/office/drawing/2014/main" id="{2BC942F6-5FC7-4392-A4C7-26C65D3662FD}"/>
              </a:ext>
            </a:extLst>
          </p:cNvPr>
          <p:cNvSpPr txBox="1"/>
          <p:nvPr/>
        </p:nvSpPr>
        <p:spPr bwMode="gray">
          <a:xfrm>
            <a:off x="320485" y="1977281"/>
            <a:ext cx="2478087" cy="3565967"/>
          </a:xfrm>
          <a:prstGeom prst="rect">
            <a:avLst/>
          </a:prstGeom>
          <a:noFill/>
        </p:spPr>
        <p:txBody>
          <a:bodyPr wrap="square" lIns="36000" tIns="36000" rIns="36000" bIns="36000" rtlCol="0">
            <a:spAutoFit/>
          </a:bodyPr>
          <a:lstStyle/>
          <a:p>
            <a:r>
              <a:rPr lang="en-US" sz="1200" b="1" dirty="0">
                <a:solidFill>
                  <a:srgbClr val="000000"/>
                </a:solidFill>
              </a:rPr>
              <a:t>Assist with:</a:t>
            </a:r>
          </a:p>
          <a:p>
            <a:pPr lvl="1"/>
            <a:r>
              <a:rPr lang="en-US" sz="1000" b="1" dirty="0">
                <a:solidFill>
                  <a:srgbClr val="000000"/>
                </a:solidFill>
              </a:rPr>
              <a:t>Past DD experience </a:t>
            </a:r>
            <a:r>
              <a:rPr lang="en-US" sz="1000" dirty="0">
                <a:solidFill>
                  <a:srgbClr val="000000"/>
                </a:solidFill>
              </a:rPr>
              <a:t>(via </a:t>
            </a:r>
            <a:r>
              <a:rPr lang="en-US" sz="1000" dirty="0">
                <a:solidFill>
                  <a:srgbClr val="000000"/>
                </a:solidFill>
                <a:hlinkClick r:id="rId14"/>
              </a:rPr>
              <a:t>PEXC</a:t>
            </a:r>
            <a:r>
              <a:rPr lang="en-US" sz="1000" dirty="0">
                <a:solidFill>
                  <a:srgbClr val="000000"/>
                </a:solidFill>
              </a:rPr>
              <a:t>)</a:t>
            </a:r>
          </a:p>
          <a:p>
            <a:pPr lvl="1"/>
            <a:r>
              <a:rPr lang="en-US" sz="1000" b="1" dirty="0">
                <a:solidFill>
                  <a:srgbClr val="000000"/>
                </a:solidFill>
              </a:rPr>
              <a:t>PE</a:t>
            </a:r>
            <a:r>
              <a:rPr lang="en-US" sz="1000" dirty="0">
                <a:solidFill>
                  <a:srgbClr val="000000"/>
                </a:solidFill>
              </a:rPr>
              <a:t> </a:t>
            </a:r>
            <a:r>
              <a:rPr lang="en-US" sz="1000" b="1" dirty="0">
                <a:solidFill>
                  <a:srgbClr val="000000"/>
                </a:solidFill>
              </a:rPr>
              <a:t>credentials </a:t>
            </a:r>
            <a:r>
              <a:rPr lang="en-US" sz="1000" dirty="0">
                <a:solidFill>
                  <a:srgbClr val="000000"/>
                </a:solidFill>
              </a:rPr>
              <a:t>(off-the-shelf on </a:t>
            </a:r>
            <a:r>
              <a:rPr lang="en-US" sz="1000" dirty="0">
                <a:hlinkClick r:id="rId15"/>
              </a:rPr>
              <a:t>Iris</a:t>
            </a:r>
            <a:r>
              <a:rPr lang="en-US" sz="1000" dirty="0">
                <a:solidFill>
                  <a:srgbClr val="000000"/>
                </a:solidFill>
              </a:rPr>
              <a:t> e.g., </a:t>
            </a:r>
            <a:r>
              <a:rPr lang="en-GB" sz="1000" dirty="0">
                <a:hlinkClick r:id="rId16" tooltip="Private Equity Group Credentials (EMEA, Global, 2021)"/>
              </a:rPr>
              <a:t>Private Equity Group Credentials (EMEA, Global, 2021)</a:t>
            </a:r>
            <a:r>
              <a:rPr lang="en-US" sz="1000" dirty="0">
                <a:solidFill>
                  <a:srgbClr val="000000"/>
                </a:solidFill>
              </a:rPr>
              <a:t>)</a:t>
            </a:r>
          </a:p>
          <a:p>
            <a:pPr lvl="1"/>
            <a:r>
              <a:rPr lang="en-US" sz="1000" b="1" dirty="0">
                <a:solidFill>
                  <a:srgbClr val="000000"/>
                </a:solidFill>
              </a:rPr>
              <a:t>S</a:t>
            </a:r>
            <a:r>
              <a:rPr lang="en-US" sz="1000" b="1" dirty="0"/>
              <a:t>haring past CD/ODAs </a:t>
            </a:r>
            <a:r>
              <a:rPr lang="en-US" sz="1000" dirty="0"/>
              <a:t>(stored </a:t>
            </a:r>
            <a:r>
              <a:rPr lang="en-US" sz="1000" dirty="0">
                <a:hlinkClick r:id="rId17"/>
              </a:rPr>
              <a:t>here</a:t>
            </a:r>
            <a:r>
              <a:rPr lang="en-US" sz="1000" dirty="0"/>
              <a:t> on </a:t>
            </a:r>
            <a:r>
              <a:rPr lang="en-US" sz="1000" dirty="0">
                <a:hlinkClick r:id="rId17"/>
              </a:rPr>
              <a:t>EPEG SP</a:t>
            </a:r>
            <a:r>
              <a:rPr lang="en-US" sz="1000" dirty="0"/>
              <a:t>*)</a:t>
            </a:r>
          </a:p>
          <a:p>
            <a:pPr lvl="1"/>
            <a:r>
              <a:rPr lang="en-US" sz="1000" b="1" dirty="0"/>
              <a:t>Identifying experts </a:t>
            </a:r>
            <a:r>
              <a:rPr lang="en-US" sz="1000" dirty="0"/>
              <a:t>(try out </a:t>
            </a:r>
            <a:r>
              <a:rPr lang="en-US" sz="1000" u="sng" dirty="0">
                <a:hlinkClick r:id="rId18"/>
              </a:rPr>
              <a:t>EPEG Expert Search Tool</a:t>
            </a:r>
            <a:r>
              <a:rPr lang="en-US" sz="1000" dirty="0"/>
              <a:t> </a:t>
            </a:r>
            <a:r>
              <a:rPr lang="en-US" sz="1000" i="1" dirty="0"/>
              <a:t>Beta version)</a:t>
            </a:r>
            <a:endParaRPr lang="en-US" sz="1000" b="1" dirty="0"/>
          </a:p>
          <a:p>
            <a:r>
              <a:rPr lang="en-US" sz="1200" b="1" dirty="0"/>
              <a:t>Sharing most relevant off-the-shelf Bain Insights </a:t>
            </a:r>
            <a:r>
              <a:rPr lang="en-US" sz="1000" dirty="0"/>
              <a:t>(search </a:t>
            </a:r>
            <a:r>
              <a:rPr lang="en-US" sz="1000" dirty="0">
                <a:hlinkClick r:id="rId15"/>
              </a:rPr>
              <a:t>Iris</a:t>
            </a:r>
            <a:r>
              <a:rPr lang="en-US" sz="1000" dirty="0"/>
              <a:t>)</a:t>
            </a:r>
            <a:endParaRPr lang="en-US" sz="1200" b="1" dirty="0"/>
          </a:p>
          <a:p>
            <a:r>
              <a:rPr lang="en-US" sz="1200" b="1" dirty="0"/>
              <a:t>Storing newly created CD/ODA</a:t>
            </a:r>
          </a:p>
          <a:p>
            <a:pPr lvl="1"/>
            <a:r>
              <a:rPr lang="en-US" sz="1000" dirty="0"/>
              <a:t>Non-confidential stored on </a:t>
            </a:r>
            <a:r>
              <a:rPr lang="en-US" sz="1000" dirty="0">
                <a:hlinkClick r:id="rId19"/>
              </a:rPr>
              <a:t>EPEG Partners &amp; Managers Sharepoint</a:t>
            </a:r>
            <a:r>
              <a:rPr lang="en-US" sz="1000" dirty="0"/>
              <a:t>*</a:t>
            </a:r>
            <a:endParaRPr lang="en-US" sz="1200" b="1" dirty="0"/>
          </a:p>
          <a:p>
            <a:r>
              <a:rPr lang="en-US" sz="1200" b="1" dirty="0"/>
              <a:t>Sharing PEG Guidelines</a:t>
            </a:r>
          </a:p>
          <a:p>
            <a:pPr>
              <a:spcBef>
                <a:spcPts val="0"/>
              </a:spcBef>
            </a:pPr>
            <a:endParaRPr lang="en-US" sz="1200" b="1" dirty="0"/>
          </a:p>
        </p:txBody>
      </p:sp>
      <p:sp>
        <p:nvSpPr>
          <p:cNvPr id="33" name="TextBox 32">
            <a:extLst>
              <a:ext uri="{FF2B5EF4-FFF2-40B4-BE49-F238E27FC236}">
                <a16:creationId xmlns:a16="http://schemas.microsoft.com/office/drawing/2014/main" id="{BC47FF81-F48F-450A-AB12-F120D1833996}"/>
              </a:ext>
            </a:extLst>
          </p:cNvPr>
          <p:cNvSpPr txBox="1"/>
          <p:nvPr/>
        </p:nvSpPr>
        <p:spPr bwMode="gray">
          <a:xfrm>
            <a:off x="3346451" y="1977281"/>
            <a:ext cx="2478087" cy="2935025"/>
          </a:xfrm>
          <a:prstGeom prst="rect">
            <a:avLst/>
          </a:prstGeom>
          <a:noFill/>
        </p:spPr>
        <p:txBody>
          <a:bodyPr wrap="square" lIns="36000" tIns="36000" rIns="36000" bIns="36000" rtlCol="0">
            <a:spAutoFit/>
          </a:bodyPr>
          <a:lstStyle/>
          <a:p>
            <a:r>
              <a:rPr lang="en-US" sz="1200" b="1" dirty="0"/>
              <a:t>Weekly case start email sent to case Manager &amp; Partners</a:t>
            </a:r>
          </a:p>
          <a:p>
            <a:pPr lvl="1"/>
            <a:r>
              <a:rPr lang="en-US" sz="1000" dirty="0"/>
              <a:t>Highlights latest DD tools/approach, advanced analytics &amp; tools, and internal/external expert resources</a:t>
            </a:r>
            <a:endParaRPr lang="en-US" sz="1200" b="1" dirty="0"/>
          </a:p>
          <a:p>
            <a:r>
              <a:rPr lang="en-US" sz="1200" b="1" dirty="0">
                <a:solidFill>
                  <a:srgbClr val="000000"/>
                </a:solidFill>
              </a:rPr>
              <a:t>Tagging queries &amp; Iris/PEXC case updates</a:t>
            </a:r>
          </a:p>
          <a:p>
            <a:r>
              <a:rPr lang="en-US" sz="1200" b="1" dirty="0">
                <a:solidFill>
                  <a:srgbClr val="000000"/>
                </a:solidFill>
              </a:rPr>
              <a:t>DD experience, credentials, experts </a:t>
            </a:r>
            <a:r>
              <a:rPr lang="en-US" sz="1000" dirty="0">
                <a:solidFill>
                  <a:srgbClr val="000000"/>
                </a:solidFill>
              </a:rPr>
              <a:t>(</a:t>
            </a:r>
            <a:r>
              <a:rPr lang="en-US" sz="1000" u="sng" dirty="0">
                <a:hlinkClick r:id="rId18"/>
              </a:rPr>
              <a:t>EPEG Expert Search Tool</a:t>
            </a:r>
            <a:r>
              <a:rPr lang="en-US" sz="1000" dirty="0">
                <a:solidFill>
                  <a:srgbClr val="000000"/>
                </a:solidFill>
              </a:rPr>
              <a:t>), </a:t>
            </a:r>
            <a:r>
              <a:rPr lang="en-US" sz="1200" b="1" dirty="0">
                <a:solidFill>
                  <a:srgbClr val="000000"/>
                </a:solidFill>
              </a:rPr>
              <a:t>and off-the-shelf insights </a:t>
            </a:r>
            <a:r>
              <a:rPr lang="en-US" sz="1000" dirty="0">
                <a:solidFill>
                  <a:srgbClr val="000000"/>
                </a:solidFill>
              </a:rPr>
              <a:t>(</a:t>
            </a:r>
            <a:r>
              <a:rPr lang="en-US" sz="1000" dirty="0">
                <a:hlinkClick r:id="rId15"/>
              </a:rPr>
              <a:t>Iris</a:t>
            </a:r>
            <a:r>
              <a:rPr lang="en-US" sz="1000" dirty="0"/>
              <a:t>)</a:t>
            </a:r>
            <a:endParaRPr lang="en-US" sz="1000" b="1" dirty="0"/>
          </a:p>
          <a:p>
            <a:r>
              <a:rPr lang="en-US" sz="1200" b="1" dirty="0"/>
              <a:t>Bain Deals Database</a:t>
            </a:r>
          </a:p>
          <a:p>
            <a:pPr lvl="1"/>
            <a:r>
              <a:rPr lang="en-US" sz="1000" dirty="0"/>
              <a:t>Contact RDS for Preqin, Dealogic &amp; Pitchbook data, or DealEdge team</a:t>
            </a:r>
            <a:endParaRPr lang="en-US" sz="1200" dirty="0"/>
          </a:p>
        </p:txBody>
      </p:sp>
      <p:sp>
        <p:nvSpPr>
          <p:cNvPr id="34" name="TextBox 33">
            <a:extLst>
              <a:ext uri="{FF2B5EF4-FFF2-40B4-BE49-F238E27FC236}">
                <a16:creationId xmlns:a16="http://schemas.microsoft.com/office/drawing/2014/main" id="{372FB9F0-5F47-41CE-9A19-05D9668CBC22}"/>
              </a:ext>
            </a:extLst>
          </p:cNvPr>
          <p:cNvSpPr txBox="1"/>
          <p:nvPr/>
        </p:nvSpPr>
        <p:spPr bwMode="gray">
          <a:xfrm>
            <a:off x="6405848" y="1977281"/>
            <a:ext cx="2484628" cy="1519253"/>
          </a:xfrm>
          <a:prstGeom prst="rect">
            <a:avLst/>
          </a:prstGeom>
          <a:noFill/>
        </p:spPr>
        <p:txBody>
          <a:bodyPr wrap="square" lIns="36000" tIns="36000" rIns="36000" bIns="36000" rtlCol="0">
            <a:spAutoFit/>
          </a:bodyPr>
          <a:lstStyle/>
          <a:p>
            <a:r>
              <a:rPr lang="en-US" sz="1200" b="1" dirty="0"/>
              <a:t>Manager completes a short Case End Survey </a:t>
            </a:r>
            <a:r>
              <a:rPr lang="en-US" sz="1200" dirty="0"/>
              <a:t>(feeds into the </a:t>
            </a:r>
            <a:r>
              <a:rPr lang="en-US" sz="1200" dirty="0">
                <a:hlinkClick r:id="rId14"/>
              </a:rPr>
              <a:t>PEXC</a:t>
            </a:r>
            <a:r>
              <a:rPr lang="en-US" sz="1200" dirty="0"/>
              <a:t> database)</a:t>
            </a:r>
          </a:p>
          <a:p>
            <a:r>
              <a:rPr lang="en-US" sz="1200" b="1" dirty="0"/>
              <a:t>Flag to us new IP created, case output worth codifying, and new IP ideas or needs </a:t>
            </a:r>
            <a:br>
              <a:rPr lang="en-US" sz="1200" b="1" dirty="0"/>
            </a:br>
            <a:endParaRPr lang="en-US" sz="1200" b="1" dirty="0"/>
          </a:p>
        </p:txBody>
      </p:sp>
      <p:sp>
        <p:nvSpPr>
          <p:cNvPr id="38" name="TextBox 37">
            <a:extLst>
              <a:ext uri="{FF2B5EF4-FFF2-40B4-BE49-F238E27FC236}">
                <a16:creationId xmlns:a16="http://schemas.microsoft.com/office/drawing/2014/main" id="{8B7832D4-7B47-4670-90F8-D5D412E0DE20}"/>
              </a:ext>
            </a:extLst>
          </p:cNvPr>
          <p:cNvSpPr txBox="1"/>
          <p:nvPr/>
        </p:nvSpPr>
        <p:spPr bwMode="gray">
          <a:xfrm>
            <a:off x="9431814" y="1977281"/>
            <a:ext cx="2478087" cy="2180973"/>
          </a:xfrm>
          <a:prstGeom prst="rect">
            <a:avLst/>
          </a:prstGeom>
          <a:noFill/>
        </p:spPr>
        <p:txBody>
          <a:bodyPr wrap="square" lIns="36000" tIns="36000" rIns="36000" bIns="36000" rtlCol="0">
            <a:spAutoFit/>
          </a:bodyPr>
          <a:lstStyle/>
          <a:p>
            <a:r>
              <a:rPr lang="en-US" sz="1200" b="1" dirty="0"/>
              <a:t>Case end calls</a:t>
            </a:r>
          </a:p>
          <a:p>
            <a:r>
              <a:rPr lang="en-US" sz="1200" b="1" dirty="0"/>
              <a:t>Sanitizing and disguising slides</a:t>
            </a:r>
          </a:p>
          <a:p>
            <a:r>
              <a:rPr lang="en-US" sz="1200" b="1" dirty="0"/>
              <a:t>Publishing case output to Iris</a:t>
            </a:r>
          </a:p>
          <a:p>
            <a:pPr lvl="1"/>
            <a:r>
              <a:rPr lang="en-US" sz="1000" dirty="0"/>
              <a:t>One-page case summary, POVs, Market Overview, Selling Support, Case Examples, etc.</a:t>
            </a:r>
          </a:p>
          <a:p>
            <a:pPr marL="0" indent="0">
              <a:buNone/>
            </a:pPr>
            <a:br>
              <a:rPr lang="en-US" sz="1200" b="1" dirty="0"/>
            </a:br>
            <a:endParaRPr lang="en-US" sz="1200" dirty="0"/>
          </a:p>
        </p:txBody>
      </p:sp>
      <p:grpSp>
        <p:nvGrpSpPr>
          <p:cNvPr id="13" name="btfpConclusionArrow881127">
            <a:extLst>
              <a:ext uri="{FF2B5EF4-FFF2-40B4-BE49-F238E27FC236}">
                <a16:creationId xmlns:a16="http://schemas.microsoft.com/office/drawing/2014/main" id="{BE31A867-6D69-4D0A-80AA-7200BBC9E249}"/>
              </a:ext>
            </a:extLst>
          </p:cNvPr>
          <p:cNvGrpSpPr/>
          <p:nvPr>
            <p:custDataLst>
              <p:tags r:id="rId2"/>
            </p:custDataLst>
          </p:nvPr>
        </p:nvGrpSpPr>
        <p:grpSpPr>
          <a:xfrm>
            <a:off x="330200" y="5624751"/>
            <a:ext cx="11531600" cy="1071134"/>
            <a:chOff x="-711496" y="909638"/>
            <a:chExt cx="11531600" cy="1071134"/>
          </a:xfrm>
        </p:grpSpPr>
        <p:sp>
          <p:nvSpPr>
            <p:cNvPr id="9" name="btfpConclusionArrowText881127">
              <a:extLst>
                <a:ext uri="{FF2B5EF4-FFF2-40B4-BE49-F238E27FC236}">
                  <a16:creationId xmlns:a16="http://schemas.microsoft.com/office/drawing/2014/main" id="{8E7B5AEF-434B-4CAA-BA50-4855A87680A0}"/>
                </a:ext>
              </a:extLst>
            </p:cNvPr>
            <p:cNvSpPr txBox="1"/>
            <p:nvPr/>
          </p:nvSpPr>
          <p:spPr bwMode="gray">
            <a:xfrm>
              <a:off x="-711496" y="1270001"/>
              <a:ext cx="11531600" cy="710771"/>
            </a:xfrm>
            <a:prstGeom prst="rect">
              <a:avLst/>
            </a:prstGeom>
            <a:noFill/>
          </p:spPr>
          <p:txBody>
            <a:bodyPr vert="horz" wrap="square" lIns="36036" tIns="36036" rIns="36036" bIns="180181" rtlCol="0" anchor="ctr">
              <a:spAutoFit/>
            </a:bodyPr>
            <a:lstStyle/>
            <a:p>
              <a:pPr marL="0" indent="0" algn="ctr">
                <a:spcBef>
                  <a:spcPts val="0"/>
                </a:spcBef>
                <a:buNone/>
              </a:pPr>
              <a:r>
                <a:rPr lang="en-GB" sz="1600" b="1" dirty="0">
                  <a:solidFill>
                    <a:srgbClr val="CC0000"/>
                  </a:solidFill>
                </a:rPr>
                <a:t>Contact the EMEA PEG KM Team via our mailbox: </a:t>
              </a:r>
              <a:r>
                <a:rPr lang="en-GB" sz="1600" b="1" dirty="0">
                  <a:solidFill>
                    <a:srgbClr val="CC0000"/>
                  </a:solidFill>
                  <a:hlinkClick r:id="rId20"/>
                </a:rPr>
                <a:t>EMEAPEGExperience&amp;Support@bain.com</a:t>
              </a:r>
              <a:endParaRPr lang="en-GB" sz="1600" b="1" dirty="0">
                <a:solidFill>
                  <a:srgbClr val="CC0000"/>
                </a:solidFill>
              </a:endParaRPr>
            </a:p>
            <a:p>
              <a:pPr marL="0" indent="0" algn="ctr">
                <a:spcBef>
                  <a:spcPts val="0"/>
                </a:spcBef>
                <a:buNone/>
              </a:pPr>
              <a:r>
                <a:rPr lang="en-GB" b="1" dirty="0">
                  <a:solidFill>
                    <a:srgbClr val="CC0000"/>
                  </a:solidFill>
                </a:rPr>
                <a:t>And check out our </a:t>
              </a:r>
              <a:r>
                <a:rPr lang="en-GB" b="1" dirty="0">
                  <a:solidFill>
                    <a:srgbClr val="CC0000"/>
                  </a:solidFill>
                  <a:hlinkClick r:id="rId21"/>
                </a:rPr>
                <a:t>Private Equity Iris Pages</a:t>
              </a:r>
              <a:r>
                <a:rPr lang="en-GB" sz="1600" b="1" dirty="0">
                  <a:solidFill>
                    <a:srgbClr val="CC0000"/>
                  </a:solidFill>
                  <a:hlinkClick r:id="rId21"/>
                </a:rPr>
                <a:t> </a:t>
              </a:r>
              <a:r>
                <a:rPr lang="en-GB" sz="1600" b="1" dirty="0">
                  <a:solidFill>
                    <a:srgbClr val="CC0000"/>
                  </a:solidFill>
                </a:rPr>
                <a:t>for latest off-the-shelf insights</a:t>
              </a:r>
            </a:p>
          </p:txBody>
        </p:sp>
        <p:sp>
          <p:nvSpPr>
            <p:cNvPr id="10" name="btfpConclusionArrowPointer881127">
              <a:extLst>
                <a:ext uri="{FF2B5EF4-FFF2-40B4-BE49-F238E27FC236}">
                  <a16:creationId xmlns:a16="http://schemas.microsoft.com/office/drawing/2014/main" id="{BC6CEE8E-63F0-4FC0-8F5C-9E403B192656}"/>
                </a:ext>
              </a:extLst>
            </p:cNvPr>
            <p:cNvSpPr/>
            <p:nvPr/>
          </p:nvSpPr>
          <p:spPr bwMode="gray">
            <a:xfrm>
              <a:off x="4621869" y="909638"/>
              <a:ext cx="864870"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1" name="btfpConclusionArrowLineLeft881127">
              <a:extLst>
                <a:ext uri="{FF2B5EF4-FFF2-40B4-BE49-F238E27FC236}">
                  <a16:creationId xmlns:a16="http://schemas.microsoft.com/office/drawing/2014/main" id="{E75120D4-466D-4B3C-AA09-1323F205DB7A}"/>
                </a:ext>
              </a:extLst>
            </p:cNvPr>
            <p:cNvCxnSpPr/>
            <p:nvPr/>
          </p:nvCxnSpPr>
          <p:spPr bwMode="gray">
            <a:xfrm>
              <a:off x="-711496" y="1149999"/>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2" name="btfpConclusionArrowLineRight881127">
              <a:extLst>
                <a:ext uri="{FF2B5EF4-FFF2-40B4-BE49-F238E27FC236}">
                  <a16:creationId xmlns:a16="http://schemas.microsoft.com/office/drawing/2014/main" id="{3E47C923-E1CD-40EF-A799-FF4B3FA6418F}"/>
                </a:ext>
              </a:extLst>
            </p:cNvPr>
            <p:cNvCxnSpPr/>
            <p:nvPr/>
          </p:nvCxnSpPr>
          <p:spPr bwMode="gray">
            <a:xfrm>
              <a:off x="5400252" y="1149999"/>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606EFE60-3A45-4155-8F55-079B0912F58F}"/>
              </a:ext>
            </a:extLst>
          </p:cNvPr>
          <p:cNvGrpSpPr/>
          <p:nvPr/>
        </p:nvGrpSpPr>
        <p:grpSpPr>
          <a:xfrm>
            <a:off x="2902768" y="1977281"/>
            <a:ext cx="372843" cy="3397908"/>
            <a:chOff x="2902768" y="1977281"/>
            <a:chExt cx="372843" cy="3397908"/>
          </a:xfrm>
        </p:grpSpPr>
        <p:cxnSp>
          <p:nvCxnSpPr>
            <p:cNvPr id="173" name="Straight Connector 172">
              <a:extLst>
                <a:ext uri="{FF2B5EF4-FFF2-40B4-BE49-F238E27FC236}">
                  <a16:creationId xmlns:a16="http://schemas.microsoft.com/office/drawing/2014/main" id="{D6CB24DD-16A5-4A41-A759-46D23D1AAFFB}"/>
                </a:ext>
              </a:extLst>
            </p:cNvPr>
            <p:cNvCxnSpPr>
              <a:cxnSpLocks/>
            </p:cNvCxnSpPr>
            <p:nvPr/>
          </p:nvCxnSpPr>
          <p:spPr bwMode="gray">
            <a:xfrm>
              <a:off x="3089190" y="1977281"/>
              <a:ext cx="0" cy="3397908"/>
            </a:xfrm>
            <a:prstGeom prst="line">
              <a:avLst/>
            </a:prstGeom>
            <a:ln w="9525" cap="flat" cmpd="sng" algn="ctr">
              <a:solidFill>
                <a:srgbClr val="858585"/>
              </a:solidFill>
              <a:prstDash val="sysDot"/>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46B7FC8A-B658-433A-89BD-71BC73FD3E84}"/>
                </a:ext>
              </a:extLst>
            </p:cNvPr>
            <p:cNvSpPr/>
            <p:nvPr/>
          </p:nvSpPr>
          <p:spPr bwMode="gray">
            <a:xfrm>
              <a:off x="2902768" y="2199503"/>
              <a:ext cx="372843" cy="1183831"/>
            </a:xfrm>
            <a:prstGeom prst="rect">
              <a:avLst/>
            </a:prstGeom>
            <a:solidFill>
              <a:schemeClr val="bg1"/>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6" name="btfpSequenceArrow158944">
              <a:extLst>
                <a:ext uri="{FF2B5EF4-FFF2-40B4-BE49-F238E27FC236}">
                  <a16:creationId xmlns:a16="http://schemas.microsoft.com/office/drawing/2014/main" id="{A820C325-AB9D-42A3-A6B2-46531B4582D6}"/>
                </a:ext>
              </a:extLst>
            </p:cNvPr>
            <p:cNvSpPr/>
            <p:nvPr/>
          </p:nvSpPr>
          <p:spPr bwMode="gray">
            <a:xfrm>
              <a:off x="2963062" y="2290358"/>
              <a:ext cx="252255" cy="972980"/>
            </a:xfrm>
            <a:custGeom>
              <a:avLst/>
              <a:gdLst/>
              <a:ahLst/>
              <a:cxnLst/>
              <a:rect l="0" t="0" r="0" b="0"/>
              <a:pathLst>
                <a:path w="252255" h="972980">
                  <a:moveTo>
                    <a:pt x="38100" y="0"/>
                  </a:moveTo>
                  <a:lnTo>
                    <a:pt x="252254" y="486489"/>
                  </a:lnTo>
                  <a:lnTo>
                    <a:pt x="38100" y="972979"/>
                  </a:lnTo>
                  <a:lnTo>
                    <a:pt x="0" y="972979"/>
                  </a:lnTo>
                  <a:lnTo>
                    <a:pt x="214154" y="486489"/>
                  </a:lnTo>
                  <a:lnTo>
                    <a:pt x="0" y="0"/>
                  </a:lnTo>
                </a:path>
              </a:pathLst>
            </a:custGeom>
            <a:solidFill>
              <a:srgbClr val="CC0000"/>
            </a:solidFill>
            <a:ln w="9525" cap="flat">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0"/>
                </a:lnSpc>
              </a:pPr>
              <a:endParaRPr lang="en-GB" dirty="0"/>
            </a:p>
          </p:txBody>
        </p:sp>
      </p:grpSp>
      <p:sp>
        <p:nvSpPr>
          <p:cNvPr id="71" name="btfpNotesBox346147">
            <a:extLst>
              <a:ext uri="{FF2B5EF4-FFF2-40B4-BE49-F238E27FC236}">
                <a16:creationId xmlns:a16="http://schemas.microsoft.com/office/drawing/2014/main" id="{0B20F2E9-0CEA-4BD8-8EC3-1289794D9FFB}"/>
              </a:ext>
            </a:extLst>
          </p:cNvPr>
          <p:cNvSpPr txBox="1"/>
          <p:nvPr>
            <p:custDataLst>
              <p:tags r:id="rId3"/>
            </p:custDataLst>
          </p:nvPr>
        </p:nvSpPr>
        <p:spPr bwMode="gray">
          <a:xfrm>
            <a:off x="320485" y="6438027"/>
            <a:ext cx="1759327" cy="123111"/>
          </a:xfrm>
          <a:prstGeom prst="rect">
            <a:avLst/>
          </a:prstGeom>
          <a:noFill/>
        </p:spPr>
        <p:txBody>
          <a:bodyPr vert="horz" wrap="square" lIns="0" tIns="0" rIns="0" bIns="0" rtlCol="0" anchor="b">
            <a:spAutoFit/>
          </a:bodyPr>
          <a:lstStyle/>
          <a:p>
            <a:pPr marL="0" indent="0">
              <a:spcBef>
                <a:spcPts val="0"/>
              </a:spcBef>
              <a:buNone/>
            </a:pPr>
            <a:r>
              <a:rPr lang="en-GB" sz="800" dirty="0">
                <a:solidFill>
                  <a:srgbClr val="000000"/>
                </a:solidFill>
              </a:rPr>
              <a:t>*access restricted to EPEG Manager+</a:t>
            </a:r>
          </a:p>
        </p:txBody>
      </p:sp>
      <p:grpSp>
        <p:nvGrpSpPr>
          <p:cNvPr id="170" name="btfpIcon986019">
            <a:extLst>
              <a:ext uri="{FF2B5EF4-FFF2-40B4-BE49-F238E27FC236}">
                <a16:creationId xmlns:a16="http://schemas.microsoft.com/office/drawing/2014/main" id="{2BB8ECF6-92FB-4042-B053-D3D5100BC6A3}"/>
              </a:ext>
            </a:extLst>
          </p:cNvPr>
          <p:cNvGrpSpPr/>
          <p:nvPr>
            <p:custDataLst>
              <p:tags r:id="rId4"/>
            </p:custDataLst>
          </p:nvPr>
        </p:nvGrpSpPr>
        <p:grpSpPr>
          <a:xfrm>
            <a:off x="2190315" y="1257528"/>
            <a:ext cx="617377" cy="617377"/>
            <a:chOff x="1144852" y="1276673"/>
            <a:chExt cx="738397" cy="738397"/>
          </a:xfrm>
        </p:grpSpPr>
        <p:sp>
          <p:nvSpPr>
            <p:cNvPr id="169" name="btfpIconCircle986019">
              <a:extLst>
                <a:ext uri="{FF2B5EF4-FFF2-40B4-BE49-F238E27FC236}">
                  <a16:creationId xmlns:a16="http://schemas.microsoft.com/office/drawing/2014/main" id="{2B593A7F-EBFF-494F-ACF9-97FAACE5CBEA}"/>
                </a:ext>
              </a:extLst>
            </p:cNvPr>
            <p:cNvSpPr>
              <a:spLocks/>
            </p:cNvSpPr>
            <p:nvPr/>
          </p:nvSpPr>
          <p:spPr bwMode="gray">
            <a:xfrm>
              <a:off x="1144852" y="1276673"/>
              <a:ext cx="738397" cy="738397"/>
            </a:xfrm>
            <a:prstGeom prst="ellipse">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pic>
          <p:nvPicPr>
            <p:cNvPr id="168" name="btfpIconLines986019">
              <a:extLst>
                <a:ext uri="{FF2B5EF4-FFF2-40B4-BE49-F238E27FC236}">
                  <a16:creationId xmlns:a16="http://schemas.microsoft.com/office/drawing/2014/main" id="{C3AA0735-C67B-4D55-B5F4-C2DD8493AFAD}"/>
                </a:ext>
              </a:extLst>
            </p:cNvPr>
            <p:cNvPicPr>
              <a:picLocks/>
            </p:cNvPicPr>
            <p:nvPr/>
          </p:nvPicPr>
          <p:blipFill>
            <a:blip r:embed="rId22">
              <a:extLst>
                <a:ext uri="{28A0092B-C50C-407E-A947-70E740481C1C}">
                  <a14:useLocalDpi xmlns:a14="http://schemas.microsoft.com/office/drawing/2010/main" val="0"/>
                </a:ext>
              </a:extLst>
            </a:blip>
            <a:stretch>
              <a:fillRect/>
            </a:stretch>
          </p:blipFill>
          <p:spPr>
            <a:xfrm>
              <a:off x="1144852" y="1276673"/>
              <a:ext cx="738397" cy="738397"/>
            </a:xfrm>
            <a:prstGeom prst="rect">
              <a:avLst/>
            </a:prstGeom>
          </p:spPr>
        </p:pic>
      </p:grpSp>
      <p:grpSp>
        <p:nvGrpSpPr>
          <p:cNvPr id="165" name="btfpIcon136097">
            <a:extLst>
              <a:ext uri="{FF2B5EF4-FFF2-40B4-BE49-F238E27FC236}">
                <a16:creationId xmlns:a16="http://schemas.microsoft.com/office/drawing/2014/main" id="{0C16AAFB-3393-4721-92B8-6F4A3D7AA119}"/>
              </a:ext>
            </a:extLst>
          </p:cNvPr>
          <p:cNvGrpSpPr/>
          <p:nvPr>
            <p:custDataLst>
              <p:tags r:id="rId5"/>
            </p:custDataLst>
          </p:nvPr>
        </p:nvGrpSpPr>
        <p:grpSpPr>
          <a:xfrm>
            <a:off x="5352496" y="1257528"/>
            <a:ext cx="617377" cy="617377"/>
            <a:chOff x="4213122" y="1276673"/>
            <a:chExt cx="738397" cy="738397"/>
          </a:xfrm>
        </p:grpSpPr>
        <p:sp>
          <p:nvSpPr>
            <p:cNvPr id="164" name="btfpIconCircle136097">
              <a:extLst>
                <a:ext uri="{FF2B5EF4-FFF2-40B4-BE49-F238E27FC236}">
                  <a16:creationId xmlns:a16="http://schemas.microsoft.com/office/drawing/2014/main" id="{A45F3E40-3BDD-46C2-8666-4D8930180742}"/>
                </a:ext>
              </a:extLst>
            </p:cNvPr>
            <p:cNvSpPr>
              <a:spLocks/>
            </p:cNvSpPr>
            <p:nvPr/>
          </p:nvSpPr>
          <p:spPr bwMode="gray">
            <a:xfrm>
              <a:off x="4213122" y="1276673"/>
              <a:ext cx="738397" cy="738397"/>
            </a:xfrm>
            <a:prstGeom prst="ellipse">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pic>
          <p:nvPicPr>
            <p:cNvPr id="163" name="btfpIconLines136097">
              <a:extLst>
                <a:ext uri="{FF2B5EF4-FFF2-40B4-BE49-F238E27FC236}">
                  <a16:creationId xmlns:a16="http://schemas.microsoft.com/office/drawing/2014/main" id="{1C1396AB-B64A-4911-A771-119A99ED685B}"/>
                </a:ext>
              </a:extLst>
            </p:cNvPr>
            <p:cNvPicPr>
              <a:picLocks/>
            </p:cNvPicPr>
            <p:nvPr/>
          </p:nvPicPr>
          <p:blipFill>
            <a:blip r:embed="rId23">
              <a:extLst>
                <a:ext uri="{28A0092B-C50C-407E-A947-70E740481C1C}">
                  <a14:useLocalDpi xmlns:a14="http://schemas.microsoft.com/office/drawing/2010/main" val="0"/>
                </a:ext>
              </a:extLst>
            </a:blip>
            <a:stretch>
              <a:fillRect/>
            </a:stretch>
          </p:blipFill>
          <p:spPr>
            <a:xfrm>
              <a:off x="4213122" y="1276673"/>
              <a:ext cx="738397" cy="738397"/>
            </a:xfrm>
            <a:prstGeom prst="rect">
              <a:avLst/>
            </a:prstGeom>
          </p:spPr>
        </p:pic>
      </p:grpSp>
      <p:grpSp>
        <p:nvGrpSpPr>
          <p:cNvPr id="160" name="btfpIcon938914">
            <a:extLst>
              <a:ext uri="{FF2B5EF4-FFF2-40B4-BE49-F238E27FC236}">
                <a16:creationId xmlns:a16="http://schemas.microsoft.com/office/drawing/2014/main" id="{20A9ED8A-599C-41BB-91BC-4FBC39DA6B58}"/>
              </a:ext>
            </a:extLst>
          </p:cNvPr>
          <p:cNvGrpSpPr/>
          <p:nvPr>
            <p:custDataLst>
              <p:tags r:id="rId6"/>
            </p:custDataLst>
          </p:nvPr>
        </p:nvGrpSpPr>
        <p:grpSpPr>
          <a:xfrm>
            <a:off x="8264071" y="1257528"/>
            <a:ext cx="617377" cy="617377"/>
            <a:chOff x="7167380" y="1276673"/>
            <a:chExt cx="738397" cy="738397"/>
          </a:xfrm>
        </p:grpSpPr>
        <p:sp>
          <p:nvSpPr>
            <p:cNvPr id="159" name="btfpIconCircle938914">
              <a:extLst>
                <a:ext uri="{FF2B5EF4-FFF2-40B4-BE49-F238E27FC236}">
                  <a16:creationId xmlns:a16="http://schemas.microsoft.com/office/drawing/2014/main" id="{34907C47-FD4E-41A3-9EAD-CF9A2FABED91}"/>
                </a:ext>
              </a:extLst>
            </p:cNvPr>
            <p:cNvSpPr>
              <a:spLocks/>
            </p:cNvSpPr>
            <p:nvPr/>
          </p:nvSpPr>
          <p:spPr bwMode="gray">
            <a:xfrm>
              <a:off x="7167380" y="1276673"/>
              <a:ext cx="738397" cy="738397"/>
            </a:xfrm>
            <a:prstGeom prst="ellipse">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pic>
          <p:nvPicPr>
            <p:cNvPr id="158" name="btfpIconLines938914">
              <a:extLst>
                <a:ext uri="{FF2B5EF4-FFF2-40B4-BE49-F238E27FC236}">
                  <a16:creationId xmlns:a16="http://schemas.microsoft.com/office/drawing/2014/main" id="{265AE407-3073-4A1D-8022-58195C7B8AD3}"/>
                </a:ext>
              </a:extLst>
            </p:cNvPr>
            <p:cNvPicPr>
              <a:picLocks/>
            </p:cNvPicPr>
            <p:nvPr/>
          </p:nvPicPr>
          <p:blipFill>
            <a:blip r:embed="rId24">
              <a:extLst>
                <a:ext uri="{28A0092B-C50C-407E-A947-70E740481C1C}">
                  <a14:useLocalDpi xmlns:a14="http://schemas.microsoft.com/office/drawing/2010/main" val="0"/>
                </a:ext>
              </a:extLst>
            </a:blip>
            <a:stretch>
              <a:fillRect/>
            </a:stretch>
          </p:blipFill>
          <p:spPr>
            <a:xfrm>
              <a:off x="7167380" y="1276673"/>
              <a:ext cx="738397" cy="738397"/>
            </a:xfrm>
            <a:prstGeom prst="rect">
              <a:avLst/>
            </a:prstGeom>
          </p:spPr>
        </p:pic>
      </p:grpSp>
      <p:grpSp>
        <p:nvGrpSpPr>
          <p:cNvPr id="155" name="btfpIcon988991">
            <a:extLst>
              <a:ext uri="{FF2B5EF4-FFF2-40B4-BE49-F238E27FC236}">
                <a16:creationId xmlns:a16="http://schemas.microsoft.com/office/drawing/2014/main" id="{43E55427-5E06-45E3-A3B6-E6E90BBF5EF8}"/>
              </a:ext>
            </a:extLst>
          </p:cNvPr>
          <p:cNvGrpSpPr/>
          <p:nvPr>
            <p:custDataLst>
              <p:tags r:id="rId7"/>
            </p:custDataLst>
          </p:nvPr>
        </p:nvGrpSpPr>
        <p:grpSpPr>
          <a:xfrm>
            <a:off x="11354214" y="1257528"/>
            <a:ext cx="617377" cy="617377"/>
            <a:chOff x="10308751" y="1276673"/>
            <a:chExt cx="738397" cy="738397"/>
          </a:xfrm>
        </p:grpSpPr>
        <p:sp>
          <p:nvSpPr>
            <p:cNvPr id="154" name="btfpIconCircle988991">
              <a:extLst>
                <a:ext uri="{FF2B5EF4-FFF2-40B4-BE49-F238E27FC236}">
                  <a16:creationId xmlns:a16="http://schemas.microsoft.com/office/drawing/2014/main" id="{AA7E01E3-1E31-4086-9F8D-E68B99FF0188}"/>
                </a:ext>
              </a:extLst>
            </p:cNvPr>
            <p:cNvSpPr>
              <a:spLocks/>
            </p:cNvSpPr>
            <p:nvPr/>
          </p:nvSpPr>
          <p:spPr bwMode="gray">
            <a:xfrm>
              <a:off x="10308751" y="1276673"/>
              <a:ext cx="738397" cy="738397"/>
            </a:xfrm>
            <a:prstGeom prst="ellipse">
              <a:avLst/>
            </a:prstGeom>
            <a:noFill/>
            <a:ln w="9525" cap="flat" cmpd="sng" algn="ctr">
              <a:noFill/>
              <a:prstDash val="solid"/>
              <a:miter lim="800000"/>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pic>
          <p:nvPicPr>
            <p:cNvPr id="153" name="btfpIconLines988991">
              <a:extLst>
                <a:ext uri="{FF2B5EF4-FFF2-40B4-BE49-F238E27FC236}">
                  <a16:creationId xmlns:a16="http://schemas.microsoft.com/office/drawing/2014/main" id="{A5E19864-7292-490A-948E-05F21649BBF2}"/>
                </a:ext>
              </a:extLst>
            </p:cNvPr>
            <p:cNvPicPr>
              <a:picLocks/>
            </p:cNvPicPr>
            <p:nvPr/>
          </p:nvPicPr>
          <p:blipFill>
            <a:blip r:embed="rId25">
              <a:extLst>
                <a:ext uri="{28A0092B-C50C-407E-A947-70E740481C1C}">
                  <a14:useLocalDpi xmlns:a14="http://schemas.microsoft.com/office/drawing/2010/main" val="0"/>
                </a:ext>
              </a:extLst>
            </a:blip>
            <a:stretch>
              <a:fillRect/>
            </a:stretch>
          </p:blipFill>
          <p:spPr>
            <a:xfrm>
              <a:off x="10308751" y="1276673"/>
              <a:ext cx="738397" cy="738397"/>
            </a:xfrm>
            <a:prstGeom prst="rect">
              <a:avLst/>
            </a:prstGeom>
          </p:spPr>
        </p:pic>
      </p:grpSp>
      <p:grpSp>
        <p:nvGrpSpPr>
          <p:cNvPr id="141" name="btfpColumnHeaderBox995410">
            <a:extLst>
              <a:ext uri="{FF2B5EF4-FFF2-40B4-BE49-F238E27FC236}">
                <a16:creationId xmlns:a16="http://schemas.microsoft.com/office/drawing/2014/main" id="{C3357384-B36F-49F1-88C9-BEFAFFE85509}"/>
              </a:ext>
            </a:extLst>
          </p:cNvPr>
          <p:cNvGrpSpPr/>
          <p:nvPr>
            <p:custDataLst>
              <p:tags r:id="rId8"/>
            </p:custDataLst>
          </p:nvPr>
        </p:nvGrpSpPr>
        <p:grpSpPr>
          <a:xfrm>
            <a:off x="9384308" y="1581120"/>
            <a:ext cx="2477492" cy="260823"/>
            <a:chOff x="9384308" y="4622874"/>
            <a:chExt cx="2477492" cy="260823"/>
          </a:xfrm>
        </p:grpSpPr>
        <p:sp>
          <p:nvSpPr>
            <p:cNvPr id="139" name="btfpColumnHeaderBoxText995410">
              <a:extLst>
                <a:ext uri="{FF2B5EF4-FFF2-40B4-BE49-F238E27FC236}">
                  <a16:creationId xmlns:a16="http://schemas.microsoft.com/office/drawing/2014/main" id="{0496A944-F09A-4D71-BA7D-939A896DDD73}"/>
                </a:ext>
              </a:extLst>
            </p:cNvPr>
            <p:cNvSpPr txBox="1"/>
            <p:nvPr/>
          </p:nvSpPr>
          <p:spPr bwMode="gray">
            <a:xfrm>
              <a:off x="9384308" y="4622874"/>
              <a:ext cx="2477492" cy="254953"/>
            </a:xfrm>
            <a:prstGeom prst="rect">
              <a:avLst/>
            </a:prstGeom>
            <a:noFill/>
          </p:spPr>
          <p:txBody>
            <a:bodyPr vert="horz" wrap="square" lIns="36036" tIns="36036" rIns="36036" bIns="36036" rtlCol="0" anchor="b">
              <a:spAutoFit/>
            </a:bodyPr>
            <a:lstStyle/>
            <a:p>
              <a:pPr marL="0" indent="0">
                <a:spcBef>
                  <a:spcPts val="0"/>
                </a:spcBef>
                <a:buNone/>
              </a:pPr>
              <a:r>
                <a:rPr lang="en-US" sz="1200" b="1" dirty="0">
                  <a:solidFill>
                    <a:srgbClr val="CC0000"/>
                  </a:solidFill>
                </a:rPr>
                <a:t>Codifying Content</a:t>
              </a:r>
            </a:p>
          </p:txBody>
        </p:sp>
        <p:cxnSp>
          <p:nvCxnSpPr>
            <p:cNvPr id="140" name="btfpColumnHeaderBoxLine995410">
              <a:extLst>
                <a:ext uri="{FF2B5EF4-FFF2-40B4-BE49-F238E27FC236}">
                  <a16:creationId xmlns:a16="http://schemas.microsoft.com/office/drawing/2014/main" id="{34DF43E6-A03E-4B4E-BD08-093DE9394187}"/>
                </a:ext>
              </a:extLst>
            </p:cNvPr>
            <p:cNvCxnSpPr/>
            <p:nvPr/>
          </p:nvCxnSpPr>
          <p:spPr bwMode="gray">
            <a:xfrm>
              <a:off x="9384308" y="4883697"/>
              <a:ext cx="2477492" cy="0"/>
            </a:xfrm>
            <a:prstGeom prst="line">
              <a:avLst/>
            </a:prstGeom>
            <a:ln w="9525" cap="flat">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44" name="btfpColumnHeaderBox156255">
            <a:extLst>
              <a:ext uri="{FF2B5EF4-FFF2-40B4-BE49-F238E27FC236}">
                <a16:creationId xmlns:a16="http://schemas.microsoft.com/office/drawing/2014/main" id="{DEAD932C-719F-4055-9ECD-894392D89461}"/>
              </a:ext>
            </a:extLst>
          </p:cNvPr>
          <p:cNvGrpSpPr/>
          <p:nvPr>
            <p:custDataLst>
              <p:tags r:id="rId9"/>
            </p:custDataLst>
          </p:nvPr>
        </p:nvGrpSpPr>
        <p:grpSpPr>
          <a:xfrm>
            <a:off x="6366272" y="1581120"/>
            <a:ext cx="2477492" cy="260823"/>
            <a:chOff x="6366272" y="4038099"/>
            <a:chExt cx="2477492" cy="260823"/>
          </a:xfrm>
        </p:grpSpPr>
        <p:sp>
          <p:nvSpPr>
            <p:cNvPr id="142" name="btfpColumnHeaderBoxText156255">
              <a:extLst>
                <a:ext uri="{FF2B5EF4-FFF2-40B4-BE49-F238E27FC236}">
                  <a16:creationId xmlns:a16="http://schemas.microsoft.com/office/drawing/2014/main" id="{B92557DB-C607-47C3-B5E9-83DCF75113B8}"/>
                </a:ext>
              </a:extLst>
            </p:cNvPr>
            <p:cNvSpPr txBox="1"/>
            <p:nvPr/>
          </p:nvSpPr>
          <p:spPr bwMode="gray">
            <a:xfrm>
              <a:off x="6366272" y="4038099"/>
              <a:ext cx="2477492" cy="254953"/>
            </a:xfrm>
            <a:prstGeom prst="rect">
              <a:avLst/>
            </a:prstGeom>
            <a:noFill/>
          </p:spPr>
          <p:txBody>
            <a:bodyPr vert="horz" wrap="square" lIns="36036" tIns="36036" rIns="36036" bIns="36036" rtlCol="0" anchor="b">
              <a:spAutoFit/>
            </a:bodyPr>
            <a:lstStyle/>
            <a:p>
              <a:pPr marL="0" indent="0">
                <a:spcBef>
                  <a:spcPts val="0"/>
                </a:spcBef>
                <a:buNone/>
              </a:pPr>
              <a:r>
                <a:rPr lang="en-US" sz="1200" b="1" dirty="0">
                  <a:solidFill>
                    <a:srgbClr val="CC0000"/>
                  </a:solidFill>
                </a:rPr>
                <a:t>Wrapping up a DD</a:t>
              </a:r>
            </a:p>
          </p:txBody>
        </p:sp>
        <p:cxnSp>
          <p:nvCxnSpPr>
            <p:cNvPr id="143" name="btfpColumnHeaderBoxLine156255">
              <a:extLst>
                <a:ext uri="{FF2B5EF4-FFF2-40B4-BE49-F238E27FC236}">
                  <a16:creationId xmlns:a16="http://schemas.microsoft.com/office/drawing/2014/main" id="{3F4310E9-3147-43D1-BDB4-A61682824078}"/>
                </a:ext>
              </a:extLst>
            </p:cNvPr>
            <p:cNvCxnSpPr/>
            <p:nvPr/>
          </p:nvCxnSpPr>
          <p:spPr bwMode="gray">
            <a:xfrm>
              <a:off x="6366272" y="4298922"/>
              <a:ext cx="2477492" cy="0"/>
            </a:xfrm>
            <a:prstGeom prst="line">
              <a:avLst/>
            </a:prstGeom>
            <a:ln w="9525" cap="flat">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47" name="btfpColumnHeaderBox932408">
            <a:extLst>
              <a:ext uri="{FF2B5EF4-FFF2-40B4-BE49-F238E27FC236}">
                <a16:creationId xmlns:a16="http://schemas.microsoft.com/office/drawing/2014/main" id="{1027C7FC-9A2C-4BCB-ACBF-92B35DCE8F36}"/>
              </a:ext>
            </a:extLst>
          </p:cNvPr>
          <p:cNvGrpSpPr/>
          <p:nvPr>
            <p:custDataLst>
              <p:tags r:id="rId10"/>
            </p:custDataLst>
          </p:nvPr>
        </p:nvGrpSpPr>
        <p:grpSpPr>
          <a:xfrm>
            <a:off x="3348236" y="1581120"/>
            <a:ext cx="2477492" cy="260823"/>
            <a:chOff x="3348236" y="1328174"/>
            <a:chExt cx="2477492" cy="260823"/>
          </a:xfrm>
        </p:grpSpPr>
        <p:sp>
          <p:nvSpPr>
            <p:cNvPr id="145" name="btfpColumnHeaderBoxText932408">
              <a:extLst>
                <a:ext uri="{FF2B5EF4-FFF2-40B4-BE49-F238E27FC236}">
                  <a16:creationId xmlns:a16="http://schemas.microsoft.com/office/drawing/2014/main" id="{FD61465E-AA43-40B9-A14E-768EB935CE8A}"/>
                </a:ext>
              </a:extLst>
            </p:cNvPr>
            <p:cNvSpPr txBox="1"/>
            <p:nvPr/>
          </p:nvSpPr>
          <p:spPr bwMode="gray">
            <a:xfrm>
              <a:off x="3348236" y="1328174"/>
              <a:ext cx="2477492" cy="254953"/>
            </a:xfrm>
            <a:prstGeom prst="rect">
              <a:avLst/>
            </a:prstGeom>
            <a:noFill/>
          </p:spPr>
          <p:txBody>
            <a:bodyPr vert="horz" wrap="square" lIns="36036" tIns="36036" rIns="36036" bIns="36036" rtlCol="0" anchor="b">
              <a:spAutoFit/>
            </a:bodyPr>
            <a:lstStyle/>
            <a:p>
              <a:pPr marL="0" indent="0">
                <a:spcBef>
                  <a:spcPts val="0"/>
                </a:spcBef>
                <a:buNone/>
              </a:pPr>
              <a:r>
                <a:rPr lang="en-US" sz="1200" b="1" dirty="0">
                  <a:solidFill>
                    <a:srgbClr val="CC0000"/>
                  </a:solidFill>
                </a:rPr>
                <a:t>New Diligence case startup</a:t>
              </a:r>
            </a:p>
          </p:txBody>
        </p:sp>
        <p:cxnSp>
          <p:nvCxnSpPr>
            <p:cNvPr id="146" name="btfpColumnHeaderBoxLine932408">
              <a:extLst>
                <a:ext uri="{FF2B5EF4-FFF2-40B4-BE49-F238E27FC236}">
                  <a16:creationId xmlns:a16="http://schemas.microsoft.com/office/drawing/2014/main" id="{952AD52D-4EFE-4095-811E-57D9E6673D19}"/>
                </a:ext>
              </a:extLst>
            </p:cNvPr>
            <p:cNvCxnSpPr/>
            <p:nvPr/>
          </p:nvCxnSpPr>
          <p:spPr bwMode="gray">
            <a:xfrm>
              <a:off x="3348236" y="1588997"/>
              <a:ext cx="2477492" cy="0"/>
            </a:xfrm>
            <a:prstGeom prst="line">
              <a:avLst/>
            </a:prstGeom>
            <a:ln w="9525" cap="flat">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50" name="btfpColumnHeaderBox878756">
            <a:extLst>
              <a:ext uri="{FF2B5EF4-FFF2-40B4-BE49-F238E27FC236}">
                <a16:creationId xmlns:a16="http://schemas.microsoft.com/office/drawing/2014/main" id="{38803780-47CD-4837-848B-9EDC216280BB}"/>
              </a:ext>
            </a:extLst>
          </p:cNvPr>
          <p:cNvGrpSpPr/>
          <p:nvPr>
            <p:custDataLst>
              <p:tags r:id="rId11"/>
            </p:custDataLst>
          </p:nvPr>
        </p:nvGrpSpPr>
        <p:grpSpPr>
          <a:xfrm>
            <a:off x="330200" y="1581120"/>
            <a:ext cx="2477492" cy="260823"/>
            <a:chOff x="330200" y="1328174"/>
            <a:chExt cx="2477492" cy="260823"/>
          </a:xfrm>
        </p:grpSpPr>
        <p:sp>
          <p:nvSpPr>
            <p:cNvPr id="148" name="btfpColumnHeaderBoxText878756">
              <a:extLst>
                <a:ext uri="{FF2B5EF4-FFF2-40B4-BE49-F238E27FC236}">
                  <a16:creationId xmlns:a16="http://schemas.microsoft.com/office/drawing/2014/main" id="{2D0FD4A8-93A0-4DDB-B260-7C0AF28C81E2}"/>
                </a:ext>
              </a:extLst>
            </p:cNvPr>
            <p:cNvSpPr txBox="1"/>
            <p:nvPr/>
          </p:nvSpPr>
          <p:spPr bwMode="gray">
            <a:xfrm>
              <a:off x="330200" y="1328174"/>
              <a:ext cx="2477492" cy="254953"/>
            </a:xfrm>
            <a:prstGeom prst="rect">
              <a:avLst/>
            </a:prstGeom>
            <a:noFill/>
          </p:spPr>
          <p:txBody>
            <a:bodyPr vert="horz" wrap="square" lIns="36036" tIns="36036" rIns="36036" bIns="36036" rtlCol="0" anchor="b">
              <a:spAutoFit/>
            </a:bodyPr>
            <a:lstStyle/>
            <a:p>
              <a:pPr marL="0" indent="0">
                <a:spcBef>
                  <a:spcPts val="0"/>
                </a:spcBef>
                <a:buNone/>
              </a:pPr>
              <a:r>
                <a:rPr lang="en-US" sz="1200" b="1" dirty="0">
                  <a:solidFill>
                    <a:srgbClr val="CC0000"/>
                  </a:solidFill>
                </a:rPr>
                <a:t>Client Development</a:t>
              </a:r>
            </a:p>
          </p:txBody>
        </p:sp>
        <p:cxnSp>
          <p:nvCxnSpPr>
            <p:cNvPr id="149" name="btfpColumnHeaderBoxLine878756">
              <a:extLst>
                <a:ext uri="{FF2B5EF4-FFF2-40B4-BE49-F238E27FC236}">
                  <a16:creationId xmlns:a16="http://schemas.microsoft.com/office/drawing/2014/main" id="{4E620098-BA02-49E4-B818-DFCF941150CC}"/>
                </a:ext>
              </a:extLst>
            </p:cNvPr>
            <p:cNvCxnSpPr/>
            <p:nvPr/>
          </p:nvCxnSpPr>
          <p:spPr bwMode="gray">
            <a:xfrm>
              <a:off x="330200" y="1588997"/>
              <a:ext cx="2477492" cy="0"/>
            </a:xfrm>
            <a:prstGeom prst="line">
              <a:avLst/>
            </a:prstGeom>
            <a:ln w="9525" cap="flat">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72A7BAB1-DCCB-4DF4-BDDB-C0CAE3E318A9}"/>
              </a:ext>
            </a:extLst>
          </p:cNvPr>
          <p:cNvGrpSpPr/>
          <p:nvPr/>
        </p:nvGrpSpPr>
        <p:grpSpPr>
          <a:xfrm>
            <a:off x="5909578" y="1977281"/>
            <a:ext cx="372843" cy="3397908"/>
            <a:chOff x="2902768" y="1977281"/>
            <a:chExt cx="372843" cy="3397908"/>
          </a:xfrm>
        </p:grpSpPr>
        <p:cxnSp>
          <p:nvCxnSpPr>
            <p:cNvPr id="177" name="Straight Connector 176">
              <a:extLst>
                <a:ext uri="{FF2B5EF4-FFF2-40B4-BE49-F238E27FC236}">
                  <a16:creationId xmlns:a16="http://schemas.microsoft.com/office/drawing/2014/main" id="{CD3F9D64-1500-44B5-AB14-D7BC4E6C2EE9}"/>
                </a:ext>
              </a:extLst>
            </p:cNvPr>
            <p:cNvCxnSpPr>
              <a:cxnSpLocks/>
            </p:cNvCxnSpPr>
            <p:nvPr/>
          </p:nvCxnSpPr>
          <p:spPr bwMode="gray">
            <a:xfrm>
              <a:off x="3089190" y="1977281"/>
              <a:ext cx="0" cy="3397908"/>
            </a:xfrm>
            <a:prstGeom prst="line">
              <a:avLst/>
            </a:prstGeom>
            <a:ln w="9525" cap="flat" cmpd="sng" algn="ctr">
              <a:solidFill>
                <a:srgbClr val="858585"/>
              </a:solidFill>
              <a:prstDash val="sysDot"/>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AF975A97-BDE6-4DAB-8E87-8B2FAF4238F7}"/>
                </a:ext>
              </a:extLst>
            </p:cNvPr>
            <p:cNvSpPr/>
            <p:nvPr/>
          </p:nvSpPr>
          <p:spPr bwMode="gray">
            <a:xfrm>
              <a:off x="2902768" y="2199503"/>
              <a:ext cx="372843" cy="1183831"/>
            </a:xfrm>
            <a:prstGeom prst="rect">
              <a:avLst/>
            </a:prstGeom>
            <a:solidFill>
              <a:schemeClr val="bg1"/>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79" name="btfpSequenceArrow158944">
              <a:extLst>
                <a:ext uri="{FF2B5EF4-FFF2-40B4-BE49-F238E27FC236}">
                  <a16:creationId xmlns:a16="http://schemas.microsoft.com/office/drawing/2014/main" id="{AE1ADA09-D1EE-4F4B-8C61-D80986652492}"/>
                </a:ext>
              </a:extLst>
            </p:cNvPr>
            <p:cNvSpPr/>
            <p:nvPr/>
          </p:nvSpPr>
          <p:spPr bwMode="gray">
            <a:xfrm>
              <a:off x="2963062" y="2290358"/>
              <a:ext cx="252255" cy="972980"/>
            </a:xfrm>
            <a:custGeom>
              <a:avLst/>
              <a:gdLst/>
              <a:ahLst/>
              <a:cxnLst/>
              <a:rect l="0" t="0" r="0" b="0"/>
              <a:pathLst>
                <a:path w="252255" h="972980">
                  <a:moveTo>
                    <a:pt x="38100" y="0"/>
                  </a:moveTo>
                  <a:lnTo>
                    <a:pt x="252254" y="486489"/>
                  </a:lnTo>
                  <a:lnTo>
                    <a:pt x="38100" y="972979"/>
                  </a:lnTo>
                  <a:lnTo>
                    <a:pt x="0" y="972979"/>
                  </a:lnTo>
                  <a:lnTo>
                    <a:pt x="214154" y="486489"/>
                  </a:lnTo>
                  <a:lnTo>
                    <a:pt x="0" y="0"/>
                  </a:lnTo>
                </a:path>
              </a:pathLst>
            </a:custGeom>
            <a:solidFill>
              <a:srgbClr val="CC0000"/>
            </a:solidFill>
            <a:ln w="9525" cap="flat">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0"/>
                </a:lnSpc>
              </a:pPr>
              <a:endParaRPr lang="en-GB" dirty="0"/>
            </a:p>
          </p:txBody>
        </p:sp>
      </p:grpSp>
      <p:grpSp>
        <p:nvGrpSpPr>
          <p:cNvPr id="180" name="Group 179">
            <a:extLst>
              <a:ext uri="{FF2B5EF4-FFF2-40B4-BE49-F238E27FC236}">
                <a16:creationId xmlns:a16="http://schemas.microsoft.com/office/drawing/2014/main" id="{FB35DDF9-0E62-4D30-8EB7-EABD522A73B3}"/>
              </a:ext>
            </a:extLst>
          </p:cNvPr>
          <p:cNvGrpSpPr/>
          <p:nvPr/>
        </p:nvGrpSpPr>
        <p:grpSpPr>
          <a:xfrm>
            <a:off x="8965452" y="1977281"/>
            <a:ext cx="372843" cy="3397908"/>
            <a:chOff x="2902768" y="1977281"/>
            <a:chExt cx="372843" cy="3397908"/>
          </a:xfrm>
        </p:grpSpPr>
        <p:cxnSp>
          <p:nvCxnSpPr>
            <p:cNvPr id="181" name="Straight Connector 180">
              <a:extLst>
                <a:ext uri="{FF2B5EF4-FFF2-40B4-BE49-F238E27FC236}">
                  <a16:creationId xmlns:a16="http://schemas.microsoft.com/office/drawing/2014/main" id="{696D4BEE-C99B-48C6-8B89-3DA58A049A77}"/>
                </a:ext>
              </a:extLst>
            </p:cNvPr>
            <p:cNvCxnSpPr>
              <a:cxnSpLocks/>
            </p:cNvCxnSpPr>
            <p:nvPr/>
          </p:nvCxnSpPr>
          <p:spPr bwMode="gray">
            <a:xfrm>
              <a:off x="3089190" y="1977281"/>
              <a:ext cx="0" cy="3397908"/>
            </a:xfrm>
            <a:prstGeom prst="line">
              <a:avLst/>
            </a:prstGeom>
            <a:ln w="9525" cap="flat" cmpd="sng" algn="ctr">
              <a:solidFill>
                <a:srgbClr val="858585"/>
              </a:solidFill>
              <a:prstDash val="sysDot"/>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F8C0DD0C-D440-4E63-904B-71003EA4B86D}"/>
                </a:ext>
              </a:extLst>
            </p:cNvPr>
            <p:cNvSpPr/>
            <p:nvPr/>
          </p:nvSpPr>
          <p:spPr bwMode="gray">
            <a:xfrm>
              <a:off x="2902768" y="2199503"/>
              <a:ext cx="372843" cy="1183831"/>
            </a:xfrm>
            <a:prstGeom prst="rect">
              <a:avLst/>
            </a:prstGeom>
            <a:solidFill>
              <a:schemeClr val="bg1"/>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83" name="btfpSequenceArrow158944">
              <a:extLst>
                <a:ext uri="{FF2B5EF4-FFF2-40B4-BE49-F238E27FC236}">
                  <a16:creationId xmlns:a16="http://schemas.microsoft.com/office/drawing/2014/main" id="{A65890F9-8FAC-4CF6-8170-DAC6A88D60C4}"/>
                </a:ext>
              </a:extLst>
            </p:cNvPr>
            <p:cNvSpPr/>
            <p:nvPr/>
          </p:nvSpPr>
          <p:spPr bwMode="gray">
            <a:xfrm>
              <a:off x="2963062" y="2290358"/>
              <a:ext cx="252255" cy="972980"/>
            </a:xfrm>
            <a:custGeom>
              <a:avLst/>
              <a:gdLst/>
              <a:ahLst/>
              <a:cxnLst/>
              <a:rect l="0" t="0" r="0" b="0"/>
              <a:pathLst>
                <a:path w="252255" h="972980">
                  <a:moveTo>
                    <a:pt x="38100" y="0"/>
                  </a:moveTo>
                  <a:lnTo>
                    <a:pt x="252254" y="486489"/>
                  </a:lnTo>
                  <a:lnTo>
                    <a:pt x="38100" y="972979"/>
                  </a:lnTo>
                  <a:lnTo>
                    <a:pt x="0" y="972979"/>
                  </a:lnTo>
                  <a:lnTo>
                    <a:pt x="214154" y="486489"/>
                  </a:lnTo>
                  <a:lnTo>
                    <a:pt x="0" y="0"/>
                  </a:lnTo>
                </a:path>
              </a:pathLst>
            </a:custGeom>
            <a:solidFill>
              <a:srgbClr val="CC0000"/>
            </a:solidFill>
            <a:ln w="9525" cap="flat">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0"/>
                </a:lnSpc>
              </a:pPr>
              <a:endParaRPr lang="en-GB" dirty="0"/>
            </a:p>
          </p:txBody>
        </p:sp>
      </p:grpSp>
    </p:spTree>
    <p:custDataLst>
      <p:tags r:id="rId1"/>
    </p:custDataLst>
    <p:extLst>
      <p:ext uri="{BB962C8B-B14F-4D97-AF65-F5344CB8AC3E}">
        <p14:creationId xmlns:p14="http://schemas.microsoft.com/office/powerpoint/2010/main" val="214996753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A0A2E856-862F-4F32-A3E6-7A03B7F73298}"/>
              </a:ext>
            </a:extLst>
          </p:cNvPr>
          <p:cNvSpPr/>
          <p:nvPr/>
        </p:nvSpPr>
        <p:spPr bwMode="gray">
          <a:xfrm>
            <a:off x="8191687" y="1542808"/>
            <a:ext cx="3677721" cy="4312690"/>
          </a:xfrm>
          <a:custGeom>
            <a:avLst/>
            <a:gdLst>
              <a:gd name="connsiteX0" fmla="*/ 1775483 w 3677721"/>
              <a:gd name="connsiteY0" fmla="*/ 0 h 4312690"/>
              <a:gd name="connsiteX1" fmla="*/ 3677721 w 3677721"/>
              <a:gd name="connsiteY1" fmla="*/ 0 h 4312690"/>
              <a:gd name="connsiteX2" fmla="*/ 3677721 w 3677721"/>
              <a:gd name="connsiteY2" fmla="*/ 1746631 h 4312690"/>
              <a:gd name="connsiteX3" fmla="*/ 3677721 w 3677721"/>
              <a:gd name="connsiteY3" fmla="*/ 1746853 h 4312690"/>
              <a:gd name="connsiteX4" fmla="*/ 3677721 w 3677721"/>
              <a:gd name="connsiteY4" fmla="*/ 4312690 h 4312690"/>
              <a:gd name="connsiteX5" fmla="*/ 1775518 w 3677721"/>
              <a:gd name="connsiteY5" fmla="*/ 4312690 h 4312690"/>
              <a:gd name="connsiteX6" fmla="*/ 0 w 3677721"/>
              <a:gd name="connsiteY6" fmla="*/ 4312690 h 4312690"/>
              <a:gd name="connsiteX7" fmla="*/ 0 w 3677721"/>
              <a:gd name="connsiteY7" fmla="*/ 1746631 h 4312690"/>
              <a:gd name="connsiteX8" fmla="*/ 0 w 3677721"/>
              <a:gd name="connsiteY8" fmla="*/ 1634381 h 4312690"/>
              <a:gd name="connsiteX9" fmla="*/ 1775483 w 3677721"/>
              <a:gd name="connsiteY9" fmla="*/ 1634381 h 4312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7721" h="4312690">
                <a:moveTo>
                  <a:pt x="1775483" y="0"/>
                </a:moveTo>
                <a:lnTo>
                  <a:pt x="3677721" y="0"/>
                </a:lnTo>
                <a:lnTo>
                  <a:pt x="3677721" y="1746631"/>
                </a:lnTo>
                <a:lnTo>
                  <a:pt x="3677721" y="1746853"/>
                </a:lnTo>
                <a:lnTo>
                  <a:pt x="3677721" y="4312690"/>
                </a:lnTo>
                <a:lnTo>
                  <a:pt x="1775518" y="4312690"/>
                </a:lnTo>
                <a:lnTo>
                  <a:pt x="0" y="4312690"/>
                </a:lnTo>
                <a:lnTo>
                  <a:pt x="0" y="1746631"/>
                </a:lnTo>
                <a:lnTo>
                  <a:pt x="0" y="1634381"/>
                </a:lnTo>
                <a:lnTo>
                  <a:pt x="1775483" y="1634381"/>
                </a:lnTo>
                <a:close/>
              </a:path>
            </a:pathLst>
          </a:custGeom>
          <a:noFill/>
          <a:ln w="12700" cap="flat" cmpd="sng" algn="ctr">
            <a:solidFill>
              <a:srgbClr val="5C5C5C"/>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230" name="Text Box 20">
            <a:extLst>
              <a:ext uri="{FF2B5EF4-FFF2-40B4-BE49-F238E27FC236}">
                <a16:creationId xmlns:a16="http://schemas.microsoft.com/office/drawing/2014/main" id="{B42CB84F-BD82-4AEF-91AA-E672F46487A1}"/>
              </a:ext>
            </a:extLst>
          </p:cNvPr>
          <p:cNvSpPr txBox="1">
            <a:spLocks noChangeArrowheads="1"/>
          </p:cNvSpPr>
          <p:nvPr/>
        </p:nvSpPr>
        <p:spPr bwMode="gray">
          <a:xfrm>
            <a:off x="1870534" y="4333300"/>
            <a:ext cx="1899190"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Michael Wooldridge</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Manager, PE Ops; Multi-bidder</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London</a:t>
            </a:r>
          </a:p>
          <a:p>
            <a:pPr marL="0" marR="0" lvl="0" indent="0" algn="l" defTabSz="981334" rtl="0" eaLnBrk="0" fontAlgn="auto" latinLnBrk="0" hangingPunct="0">
              <a:lnSpc>
                <a:spcPct val="100000"/>
              </a:lnSpc>
              <a:spcBef>
                <a:spcPts val="0"/>
              </a:spcBef>
              <a:spcAft>
                <a:spcPts val="0"/>
              </a:spcAft>
              <a:buClrTx/>
              <a:buSzTx/>
              <a:buFontTx/>
              <a:buNone/>
              <a:tabLst/>
              <a:defRPr/>
            </a:pPr>
            <a:endPar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endParaRPr>
          </a:p>
        </p:txBody>
      </p:sp>
      <p:grpSp>
        <p:nvGrpSpPr>
          <p:cNvPr id="29" name="btfpColumnIndicatorGroup2">
            <a:extLst>
              <a:ext uri="{FF2B5EF4-FFF2-40B4-BE49-F238E27FC236}">
                <a16:creationId xmlns:a16="http://schemas.microsoft.com/office/drawing/2014/main" id="{2690C887-381E-4D22-8210-CF2F40619D12}"/>
              </a:ext>
            </a:extLst>
          </p:cNvPr>
          <p:cNvGrpSpPr/>
          <p:nvPr/>
        </p:nvGrpSpPr>
        <p:grpSpPr>
          <a:xfrm>
            <a:off x="0" y="6926580"/>
            <a:ext cx="12192000" cy="137160"/>
            <a:chOff x="0" y="6926580"/>
            <a:chExt cx="12192000" cy="137160"/>
          </a:xfrm>
        </p:grpSpPr>
        <p:sp>
          <p:nvSpPr>
            <p:cNvPr id="27" name="btfpColumnGapBlocker347938">
              <a:extLst>
                <a:ext uri="{FF2B5EF4-FFF2-40B4-BE49-F238E27FC236}">
                  <a16:creationId xmlns:a16="http://schemas.microsoft.com/office/drawing/2014/main" id="{09D298C8-50FF-47F2-B79A-5B5660B6A492}"/>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22" name="btfpColumnGapBlocker665345">
              <a:extLst>
                <a:ext uri="{FF2B5EF4-FFF2-40B4-BE49-F238E27FC236}">
                  <a16:creationId xmlns:a16="http://schemas.microsoft.com/office/drawing/2014/main" id="{B9F4E15C-DFC7-44CA-9CFD-A3C92AD9E1F8}"/>
                </a:ext>
              </a:extLst>
            </p:cNvPr>
            <p:cNvSpPr/>
            <p:nvPr/>
          </p:nvSpPr>
          <p:spPr bwMode="gray">
            <a:xfrm>
              <a:off x="7837752"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19" name="btfpColumnIndicator154322">
              <a:extLst>
                <a:ext uri="{FF2B5EF4-FFF2-40B4-BE49-F238E27FC236}">
                  <a16:creationId xmlns:a16="http://schemas.microsoft.com/office/drawing/2014/main" id="{F3045770-EDAD-4E8D-AF8E-9E912C0C1CB2}"/>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7" name="btfpColumnIndicator447943">
              <a:extLst>
                <a:ext uri="{FF2B5EF4-FFF2-40B4-BE49-F238E27FC236}">
                  <a16:creationId xmlns:a16="http://schemas.microsoft.com/office/drawing/2014/main" id="{13C3F527-F24D-452B-9FD0-105A23470F2C}"/>
                </a:ext>
              </a:extLst>
            </p:cNvPr>
            <p:cNvCxnSpPr/>
            <p:nvPr/>
          </p:nvCxnSpPr>
          <p:spPr bwMode="gray">
            <a:xfrm flipV="1">
              <a:off x="8378296"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5" name="btfpColumnGapBlocker600492">
              <a:extLst>
                <a:ext uri="{FF2B5EF4-FFF2-40B4-BE49-F238E27FC236}">
                  <a16:creationId xmlns:a16="http://schemas.microsoft.com/office/drawing/2014/main" id="{DD1AE77B-53AC-420E-8453-223B33FA368E}"/>
                </a:ext>
              </a:extLst>
            </p:cNvPr>
            <p:cNvSpPr/>
            <p:nvPr/>
          </p:nvSpPr>
          <p:spPr bwMode="gray">
            <a:xfrm>
              <a:off x="381370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13" name="btfpColumnIndicator368653">
              <a:extLst>
                <a:ext uri="{FF2B5EF4-FFF2-40B4-BE49-F238E27FC236}">
                  <a16:creationId xmlns:a16="http://schemas.microsoft.com/office/drawing/2014/main" id="{617C01B2-92ED-4B44-A4E8-1DE9BFDF3E94}"/>
                </a:ext>
              </a:extLst>
            </p:cNvPr>
            <p:cNvCxnSpPr/>
            <p:nvPr/>
          </p:nvCxnSpPr>
          <p:spPr bwMode="gray">
            <a:xfrm flipV="1">
              <a:off x="7837752"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 name="btfpColumnIndicator510979">
              <a:extLst>
                <a:ext uri="{FF2B5EF4-FFF2-40B4-BE49-F238E27FC236}">
                  <a16:creationId xmlns:a16="http://schemas.microsoft.com/office/drawing/2014/main" id="{CF920F90-3BDD-4372-9961-D7EFBCBE765B}"/>
                </a:ext>
              </a:extLst>
            </p:cNvPr>
            <p:cNvCxnSpPr/>
            <p:nvPr/>
          </p:nvCxnSpPr>
          <p:spPr bwMode="gray">
            <a:xfrm flipV="1">
              <a:off x="435424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9" name="btfpColumnGapBlocker369734">
              <a:extLst>
                <a:ext uri="{FF2B5EF4-FFF2-40B4-BE49-F238E27FC236}">
                  <a16:creationId xmlns:a16="http://schemas.microsoft.com/office/drawing/2014/main" id="{8F753DD5-A871-4ADA-9401-28A4454087ED}"/>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7" name="btfpColumnIndicator917728">
              <a:extLst>
                <a:ext uri="{FF2B5EF4-FFF2-40B4-BE49-F238E27FC236}">
                  <a16:creationId xmlns:a16="http://schemas.microsoft.com/office/drawing/2014/main" id="{56C8E8DB-1D52-4DC6-8676-D41FA837BB85}"/>
                </a:ext>
              </a:extLst>
            </p:cNvPr>
            <p:cNvCxnSpPr/>
            <p:nvPr/>
          </p:nvCxnSpPr>
          <p:spPr bwMode="gray">
            <a:xfrm flipV="1">
              <a:off x="381370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527410">
              <a:extLst>
                <a:ext uri="{FF2B5EF4-FFF2-40B4-BE49-F238E27FC236}">
                  <a16:creationId xmlns:a16="http://schemas.microsoft.com/office/drawing/2014/main" id="{D3C336F6-7708-4C5B-AA01-0E258A80C96A}"/>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8" name="btfpColumnIndicatorGroup1">
            <a:extLst>
              <a:ext uri="{FF2B5EF4-FFF2-40B4-BE49-F238E27FC236}">
                <a16:creationId xmlns:a16="http://schemas.microsoft.com/office/drawing/2014/main" id="{EF2A4DDB-74E1-4A23-84ED-37D0AE891F63}"/>
              </a:ext>
            </a:extLst>
          </p:cNvPr>
          <p:cNvGrpSpPr/>
          <p:nvPr/>
        </p:nvGrpSpPr>
        <p:grpSpPr>
          <a:xfrm>
            <a:off x="0" y="-205740"/>
            <a:ext cx="12192000" cy="137160"/>
            <a:chOff x="0" y="-205740"/>
            <a:chExt cx="12192000" cy="137160"/>
          </a:xfrm>
        </p:grpSpPr>
        <p:sp>
          <p:nvSpPr>
            <p:cNvPr id="24" name="btfpColumnGapBlocker951674">
              <a:extLst>
                <a:ext uri="{FF2B5EF4-FFF2-40B4-BE49-F238E27FC236}">
                  <a16:creationId xmlns:a16="http://schemas.microsoft.com/office/drawing/2014/main" id="{C6F1AA33-6E32-4173-BFAB-12B0BBA8A8DB}"/>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21" name="btfpColumnGapBlocker823407">
              <a:extLst>
                <a:ext uri="{FF2B5EF4-FFF2-40B4-BE49-F238E27FC236}">
                  <a16:creationId xmlns:a16="http://schemas.microsoft.com/office/drawing/2014/main" id="{F470590B-2886-4675-84C2-BB0EA717D1B1}"/>
                </a:ext>
              </a:extLst>
            </p:cNvPr>
            <p:cNvSpPr/>
            <p:nvPr/>
          </p:nvSpPr>
          <p:spPr bwMode="gray">
            <a:xfrm>
              <a:off x="7837752"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18" name="btfpColumnIndicator491591">
              <a:extLst>
                <a:ext uri="{FF2B5EF4-FFF2-40B4-BE49-F238E27FC236}">
                  <a16:creationId xmlns:a16="http://schemas.microsoft.com/office/drawing/2014/main" id="{33982E90-F0D3-46C4-97F1-425108A21256}"/>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6" name="btfpColumnIndicator641223">
              <a:extLst>
                <a:ext uri="{FF2B5EF4-FFF2-40B4-BE49-F238E27FC236}">
                  <a16:creationId xmlns:a16="http://schemas.microsoft.com/office/drawing/2014/main" id="{3FAFC78A-A213-4D35-A925-39CF65CCDF4E}"/>
                </a:ext>
              </a:extLst>
            </p:cNvPr>
            <p:cNvCxnSpPr/>
            <p:nvPr/>
          </p:nvCxnSpPr>
          <p:spPr bwMode="gray">
            <a:xfrm flipV="1">
              <a:off x="8378296"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4" name="btfpColumnGapBlocker310295">
              <a:extLst>
                <a:ext uri="{FF2B5EF4-FFF2-40B4-BE49-F238E27FC236}">
                  <a16:creationId xmlns:a16="http://schemas.microsoft.com/office/drawing/2014/main" id="{30FB61F2-10A8-41EC-8392-96235F3A6024}"/>
                </a:ext>
              </a:extLst>
            </p:cNvPr>
            <p:cNvSpPr/>
            <p:nvPr/>
          </p:nvSpPr>
          <p:spPr bwMode="gray">
            <a:xfrm>
              <a:off x="381370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12" name="btfpColumnIndicator108746">
              <a:extLst>
                <a:ext uri="{FF2B5EF4-FFF2-40B4-BE49-F238E27FC236}">
                  <a16:creationId xmlns:a16="http://schemas.microsoft.com/office/drawing/2014/main" id="{22D31207-B6C4-4A65-AA84-640060A0B9C0}"/>
                </a:ext>
              </a:extLst>
            </p:cNvPr>
            <p:cNvCxnSpPr/>
            <p:nvPr/>
          </p:nvCxnSpPr>
          <p:spPr bwMode="gray">
            <a:xfrm flipV="1">
              <a:off x="7837752"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0" name="btfpColumnIndicator851344">
              <a:extLst>
                <a:ext uri="{FF2B5EF4-FFF2-40B4-BE49-F238E27FC236}">
                  <a16:creationId xmlns:a16="http://schemas.microsoft.com/office/drawing/2014/main" id="{82EDD265-8990-46B0-81F0-5176FF14A1C3}"/>
                </a:ext>
              </a:extLst>
            </p:cNvPr>
            <p:cNvCxnSpPr/>
            <p:nvPr/>
          </p:nvCxnSpPr>
          <p:spPr bwMode="gray">
            <a:xfrm flipV="1">
              <a:off x="435424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8" name="btfpColumnGapBlocker451822">
              <a:extLst>
                <a:ext uri="{FF2B5EF4-FFF2-40B4-BE49-F238E27FC236}">
                  <a16:creationId xmlns:a16="http://schemas.microsoft.com/office/drawing/2014/main" id="{62ED914F-59E1-499D-B290-2F645FEA8733}"/>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6" name="btfpColumnIndicator216155">
              <a:extLst>
                <a:ext uri="{FF2B5EF4-FFF2-40B4-BE49-F238E27FC236}">
                  <a16:creationId xmlns:a16="http://schemas.microsoft.com/office/drawing/2014/main" id="{2C5C821A-388F-48A2-A0BC-F8D9560E5D8A}"/>
                </a:ext>
              </a:extLst>
            </p:cNvPr>
            <p:cNvCxnSpPr/>
            <p:nvPr/>
          </p:nvCxnSpPr>
          <p:spPr bwMode="gray">
            <a:xfrm flipV="1">
              <a:off x="381370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618822">
              <a:extLst>
                <a:ext uri="{FF2B5EF4-FFF2-40B4-BE49-F238E27FC236}">
                  <a16:creationId xmlns:a16="http://schemas.microsoft.com/office/drawing/2014/main" id="{512060D2-3F60-4554-9E30-3336B08871A2}"/>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Meet the EMEA Private Equity PPK &amp; Operations team</a:t>
            </a:r>
          </a:p>
        </p:txBody>
      </p:sp>
      <p:sp>
        <p:nvSpPr>
          <p:cNvPr id="3" name="btfpLayoutConfig" hidden="1"/>
          <p:cNvSpPr txBox="1"/>
          <p:nvPr/>
        </p:nvSpPr>
        <p:spPr bwMode="gray">
          <a:xfrm>
            <a:off x="12700" y="12700"/>
            <a:ext cx="2095693" cy="88092"/>
          </a:xfrm>
          <a:prstGeom prst="rect">
            <a:avLst/>
          </a:prstGeom>
          <a:noFill/>
        </p:spPr>
        <p:txBody>
          <a:bodyPr vert="horz" wrap="none" lIns="36000" tIns="36000" rIns="36000" bIns="36000" rtlCol="0">
            <a:spAutoFit/>
          </a:bodyPr>
          <a:lstStyle/>
          <a:p>
            <a:pPr marL="0" marR="0" lvl="0" indent="0" algn="l" defTabSz="711200" rtl="0" eaLnBrk="1" fontAlgn="auto" latinLnBrk="0" hangingPunct="1">
              <a:lnSpc>
                <a:spcPct val="100000"/>
              </a:lnSpc>
              <a:spcBef>
                <a:spcPts val="1200"/>
              </a:spcBef>
              <a:spcAft>
                <a:spcPts val="0"/>
              </a:spcAft>
              <a:buClrTx/>
              <a:buSzTx/>
              <a:buFontTx/>
              <a:buNone/>
              <a:tabLst/>
              <a:defRPr/>
            </a:pPr>
            <a:r>
              <a:rPr kumimoji="0" lang="en-GB" sz="100" b="0" i="0" u="none" strike="noStrike" kern="1200" cap="none" spc="0" normalizeH="0" baseline="0" noProof="0">
                <a:ln>
                  <a:noFill/>
                </a:ln>
                <a:solidFill>
                  <a:srgbClr val="FFFFFF">
                    <a:alpha val="0"/>
                  </a:srgbClr>
                </a:solidFill>
                <a:effectLst/>
                <a:uLnTx/>
                <a:uFillTx/>
                <a:latin typeface="Arial"/>
                <a:ea typeface="+mn-ea"/>
                <a:cs typeface="+mn-cs"/>
              </a:rPr>
              <a:t>overall_0_132447876131810571 columns_5_132415534540106272 6_1_132415534546042936 9_1_132415534546142645 12_1_132415534546252647 15_1_132415534546382267 18_1_132415534546482334 22_0_132531470967502658 24_0_132573907975815102 134_0_132641601431327217 200_0_132641603168687631 185_0_132641603935271357 33_0_132658071696372944 </a:t>
            </a:r>
            <a:endParaRPr kumimoji="0" lang="en-US" sz="100" b="0" i="0" u="none" strike="noStrike" kern="1200" cap="none" spc="0" normalizeH="0" baseline="0" noProof="0" dirty="0" err="1">
              <a:ln>
                <a:noFill/>
              </a:ln>
              <a:solidFill>
                <a:srgbClr val="FFFFFF">
                  <a:alpha val="0"/>
                </a:srgbClr>
              </a:solidFill>
              <a:effectLst/>
              <a:uLnTx/>
              <a:uFillTx/>
              <a:latin typeface="Arial"/>
              <a:ea typeface="+mn-ea"/>
              <a:cs typeface="+mn-cs"/>
            </a:endParaRPr>
          </a:p>
        </p:txBody>
      </p:sp>
      <p:sp>
        <p:nvSpPr>
          <p:cNvPr id="102" name="Text Box 20"/>
          <p:cNvSpPr txBox="1">
            <a:spLocks noChangeArrowheads="1"/>
          </p:cNvSpPr>
          <p:nvPr/>
        </p:nvSpPr>
        <p:spPr bwMode="gray">
          <a:xfrm>
            <a:off x="10098606" y="2283700"/>
            <a:ext cx="2087051"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Anouska Cargill</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Lead, Knowledge Management</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London</a:t>
            </a:r>
          </a:p>
        </p:txBody>
      </p:sp>
      <p:sp>
        <p:nvSpPr>
          <p:cNvPr id="108" name="Text Box 20"/>
          <p:cNvSpPr txBox="1">
            <a:spLocks noChangeArrowheads="1"/>
          </p:cNvSpPr>
          <p:nvPr/>
        </p:nvSpPr>
        <p:spPr bwMode="gray">
          <a:xfrm>
            <a:off x="8845131" y="3895607"/>
            <a:ext cx="1470260" cy="547397"/>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Shaoni Chowdhury</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Senior Knowledge Specialist </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New Delhi</a:t>
            </a:r>
          </a:p>
        </p:txBody>
      </p:sp>
      <p:sp>
        <p:nvSpPr>
          <p:cNvPr id="131" name="Text Box 20"/>
          <p:cNvSpPr txBox="1">
            <a:spLocks noChangeArrowheads="1"/>
          </p:cNvSpPr>
          <p:nvPr/>
        </p:nvSpPr>
        <p:spPr bwMode="gray">
          <a:xfrm>
            <a:off x="10499223" y="5299046"/>
            <a:ext cx="1821869" cy="5472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Shreya Ahuja</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Knowledge Associate</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New Delhi</a:t>
            </a:r>
          </a:p>
        </p:txBody>
      </p:sp>
      <p:sp>
        <p:nvSpPr>
          <p:cNvPr id="161" name="Text Box 20"/>
          <p:cNvSpPr txBox="1">
            <a:spLocks noChangeArrowheads="1"/>
          </p:cNvSpPr>
          <p:nvPr/>
        </p:nvSpPr>
        <p:spPr bwMode="gray">
          <a:xfrm>
            <a:off x="5408817" y="2283700"/>
            <a:ext cx="1578470" cy="541508"/>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Lisa Kabus</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Senior Manager, Post </a:t>
            </a:r>
            <a:r>
              <a:rPr kumimoji="0" lang="en-US" altLang="ko-KR" sz="900" b="0" i="0" u="none" strike="noStrike" kern="1200" cap="none" spc="0" normalizeH="0" baseline="0" noProof="0" dirty="0" err="1">
                <a:ln>
                  <a:noFill/>
                </a:ln>
                <a:solidFill>
                  <a:srgbClr val="000000"/>
                </a:solidFill>
                <a:effectLst/>
                <a:uLnTx/>
                <a:uFillTx/>
                <a:latin typeface="Arial"/>
                <a:ea typeface="Gulim" pitchFamily="34" charset="-127"/>
                <a:cs typeface="+mn-cs"/>
              </a:rPr>
              <a:t>acq</a:t>
            </a: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Zurich</a:t>
            </a:r>
          </a:p>
        </p:txBody>
      </p:sp>
      <p:sp>
        <p:nvSpPr>
          <p:cNvPr id="146" name="Text Box 20"/>
          <p:cNvSpPr txBox="1">
            <a:spLocks noChangeArrowheads="1"/>
          </p:cNvSpPr>
          <p:nvPr/>
        </p:nvSpPr>
        <p:spPr bwMode="gray">
          <a:xfrm>
            <a:off x="10407002" y="3882083"/>
            <a:ext cx="1470260"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Konrad </a:t>
            </a:r>
            <a:r>
              <a:rPr kumimoji="0" lang="en-US" altLang="ko-KR" sz="900" b="1" i="0" u="none" strike="noStrike" kern="1200" cap="none" spc="0" normalizeH="0" baseline="0" noProof="0" dirty="0" err="1">
                <a:ln>
                  <a:noFill/>
                </a:ln>
                <a:solidFill>
                  <a:srgbClr val="000000"/>
                </a:solidFill>
                <a:effectLst/>
                <a:uLnTx/>
                <a:uFillTx/>
                <a:latin typeface="Arial"/>
                <a:ea typeface="Gulim" pitchFamily="34" charset="-127"/>
                <a:cs typeface="+mn-cs"/>
              </a:rPr>
              <a:t>Kuciewicz</a:t>
            </a:r>
            <a:endPar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endParaRP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Senior Knowledge Specialist </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Warsaw</a:t>
            </a:r>
          </a:p>
        </p:txBody>
      </p:sp>
      <p:sp>
        <p:nvSpPr>
          <p:cNvPr id="90" name="Text Box 20"/>
          <p:cNvSpPr txBox="1">
            <a:spLocks noChangeArrowheads="1"/>
          </p:cNvSpPr>
          <p:nvPr/>
        </p:nvSpPr>
        <p:spPr bwMode="gray">
          <a:xfrm>
            <a:off x="3915034" y="2283700"/>
            <a:ext cx="1524991" cy="691089"/>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Shikha Dassié</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Director, </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Strategic Initiatives, DD &amp; Fund Strategy</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Amsterdam</a:t>
            </a:r>
          </a:p>
        </p:txBody>
      </p:sp>
      <p:pic>
        <p:nvPicPr>
          <p:cNvPr id="26" name="Picture 25"/>
          <p:cNvPicPr>
            <a:picLocks/>
          </p:cNvPicPr>
          <p:nvPr/>
        </p:nvPicPr>
        <p:blipFill>
          <a:blip r:embed="rId13" cstate="print">
            <a:grayscl/>
            <a:extLst>
              <a:ext uri="{28A0092B-C50C-407E-A947-70E740481C1C}">
                <a14:useLocalDpi xmlns:a14="http://schemas.microsoft.com/office/drawing/2010/main" val="0"/>
              </a:ext>
            </a:extLst>
          </a:blip>
          <a:stretch>
            <a:fillRect/>
          </a:stretch>
        </p:blipFill>
        <p:spPr>
          <a:xfrm>
            <a:off x="3995567" y="1697536"/>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sp>
        <p:nvSpPr>
          <p:cNvPr id="158" name="Text Box 20"/>
          <p:cNvSpPr txBox="1">
            <a:spLocks noChangeArrowheads="1"/>
          </p:cNvSpPr>
          <p:nvPr/>
        </p:nvSpPr>
        <p:spPr bwMode="gray">
          <a:xfrm>
            <a:off x="8490112" y="2283700"/>
            <a:ext cx="1365248" cy="547717"/>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Jacqueline Han</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Manager, ESG</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Amsterdam</a:t>
            </a:r>
          </a:p>
        </p:txBody>
      </p:sp>
      <p:pic>
        <p:nvPicPr>
          <p:cNvPr id="20" name="Picture 19"/>
          <p:cNvPicPr>
            <a:picLocks/>
          </p:cNvPicPr>
          <p:nvPr/>
        </p:nvPicPr>
        <p:blipFill>
          <a:blip r:embed="rId14" cstate="print">
            <a:grayscl/>
            <a:extLst>
              <a:ext uri="{28A0092B-C50C-407E-A947-70E740481C1C}">
                <a14:useLocalDpi xmlns:a14="http://schemas.microsoft.com/office/drawing/2010/main" val="0"/>
              </a:ext>
            </a:extLst>
          </a:blip>
          <a:stretch>
            <a:fillRect/>
          </a:stretch>
        </p:blipFill>
        <p:spPr>
          <a:xfrm>
            <a:off x="8657198" y="1697536"/>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117" name="btfpPhotoGeneric846702"/>
          <p:cNvPicPr>
            <a:picLocks noChangeAspect="1"/>
          </p:cNvPicPr>
          <p:nvPr>
            <p:custDataLst>
              <p:tags r:id="rId2"/>
            </p:custDataLst>
          </p:nvPr>
        </p:nvPicPr>
        <p:blipFill>
          <a:blip r:embed="rId15" cstate="print">
            <a:grayscl/>
            <a:extLst>
              <a:ext uri="{BEBA8EAE-BF5A-486C-A8C5-ECC9F3942E4B}">
                <a14:imgProps xmlns:a14="http://schemas.microsoft.com/office/drawing/2010/main">
                  <a14:imgLayer r:embed="rId16">
                    <a14:imgEffect>
                      <a14:saturation sat="0"/>
                    </a14:imgEffect>
                  </a14:imgLayer>
                </a14:imgProps>
              </a:ext>
              <a:ext uri="{28A0092B-C50C-407E-A947-70E740481C1C}">
                <a14:useLocalDpi xmlns:a14="http://schemas.microsoft.com/office/drawing/2010/main" val="0"/>
              </a:ext>
            </a:extLst>
          </a:blip>
          <a:srcRect/>
          <a:stretch>
            <a:fillRect/>
          </a:stretch>
        </p:blipFill>
        <p:spPr>
          <a:xfrm>
            <a:off x="9014589" y="3284979"/>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sp>
        <p:nvSpPr>
          <p:cNvPr id="120" name="Text Box 20"/>
          <p:cNvSpPr txBox="1">
            <a:spLocks noChangeArrowheads="1"/>
          </p:cNvSpPr>
          <p:nvPr/>
        </p:nvSpPr>
        <p:spPr bwMode="gray">
          <a:xfrm>
            <a:off x="8823859" y="5299046"/>
            <a:ext cx="1716631"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Satyam Verma</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Knowledge Associate </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New Delhi</a:t>
            </a:r>
          </a:p>
        </p:txBody>
      </p:sp>
      <p:sp>
        <p:nvSpPr>
          <p:cNvPr id="141" name="Text Box 20"/>
          <p:cNvSpPr txBox="1">
            <a:spLocks noChangeArrowheads="1"/>
          </p:cNvSpPr>
          <p:nvPr/>
        </p:nvSpPr>
        <p:spPr bwMode="gray">
          <a:xfrm>
            <a:off x="4558943" y="5299046"/>
            <a:ext cx="1397702" cy="556460"/>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Robert </a:t>
            </a:r>
            <a:r>
              <a:rPr kumimoji="0" lang="en-US" altLang="ko-KR" sz="900" b="1" i="0" u="none" strike="noStrike" kern="1200" cap="none" spc="0" normalizeH="0" baseline="0" noProof="0" dirty="0" err="1">
                <a:ln>
                  <a:noFill/>
                </a:ln>
                <a:solidFill>
                  <a:srgbClr val="000000"/>
                </a:solidFill>
                <a:effectLst/>
                <a:uLnTx/>
                <a:uFillTx/>
                <a:latin typeface="Arial"/>
                <a:ea typeface="Gulim" pitchFamily="34" charset="-127"/>
                <a:cs typeface="+mn-cs"/>
              </a:rPr>
              <a:t>Ruhlandt</a:t>
            </a:r>
            <a:endPar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endParaRP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Senior Manager, AMS/ENR</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Munich</a:t>
            </a:r>
          </a:p>
        </p:txBody>
      </p:sp>
      <p:pic>
        <p:nvPicPr>
          <p:cNvPr id="36" name="Picture234653">
            <a:extLst>
              <a:ext uri="{FF2B5EF4-FFF2-40B4-BE49-F238E27FC236}">
                <a16:creationId xmlns:a16="http://schemas.microsoft.com/office/drawing/2014/main" id="{B944A26B-7897-45E9-9944-C52062958C28}"/>
              </a:ext>
            </a:extLst>
          </p:cNvPr>
          <p:cNvPicPr>
            <a:picLocks/>
          </p:cNvPicPr>
          <p:nvPr>
            <p:custDataLst>
              <p:tags r:id="rId3"/>
            </p:custDataLst>
          </p:nvPr>
        </p:nvPicPr>
        <p:blipFill>
          <a:blip r:embed="rId17" cstate="print">
            <a:grayscl/>
            <a:extLst>
              <a:ext uri="{28A0092B-C50C-407E-A947-70E740481C1C}">
                <a14:useLocalDpi xmlns:a14="http://schemas.microsoft.com/office/drawing/2010/main" val="0"/>
              </a:ext>
            </a:extLst>
          </a:blip>
          <a:srcRect/>
          <a:stretch>
            <a:fillRect/>
          </a:stretch>
        </p:blipFill>
        <p:spPr>
          <a:xfrm>
            <a:off x="8969839" y="4651648"/>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sp>
        <p:nvSpPr>
          <p:cNvPr id="194" name="Text Box 20">
            <a:extLst>
              <a:ext uri="{FF2B5EF4-FFF2-40B4-BE49-F238E27FC236}">
                <a16:creationId xmlns:a16="http://schemas.microsoft.com/office/drawing/2014/main" id="{3AAAC7EA-DB58-433A-BA6A-9148C834B277}"/>
              </a:ext>
            </a:extLst>
          </p:cNvPr>
          <p:cNvSpPr txBox="1">
            <a:spLocks noChangeArrowheads="1"/>
          </p:cNvSpPr>
          <p:nvPr/>
        </p:nvSpPr>
        <p:spPr bwMode="gray">
          <a:xfrm>
            <a:off x="6559692" y="4000994"/>
            <a:ext cx="1590261" cy="529085"/>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Constantin Busold</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Senior Manager, CP&amp;R</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Zurich</a:t>
            </a:r>
          </a:p>
        </p:txBody>
      </p:sp>
      <p:sp>
        <p:nvSpPr>
          <p:cNvPr id="136" name="Text Box 20">
            <a:extLst>
              <a:ext uri="{FF2B5EF4-FFF2-40B4-BE49-F238E27FC236}">
                <a16:creationId xmlns:a16="http://schemas.microsoft.com/office/drawing/2014/main" id="{18DC3E3F-CB18-4310-B996-9380BE987925}"/>
              </a:ext>
            </a:extLst>
          </p:cNvPr>
          <p:cNvSpPr txBox="1">
            <a:spLocks noChangeArrowheads="1"/>
          </p:cNvSpPr>
          <p:nvPr/>
        </p:nvSpPr>
        <p:spPr bwMode="gray">
          <a:xfrm>
            <a:off x="4558942" y="3996734"/>
            <a:ext cx="1906433" cy="525716"/>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endPar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endParaRP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Melissa Blackford</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Senior Manager, TCS/CME</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London</a:t>
            </a:r>
          </a:p>
          <a:p>
            <a:pPr marL="0" marR="0" lvl="0" indent="0" algn="l" defTabSz="981334" rtl="0" eaLnBrk="0" fontAlgn="auto" latinLnBrk="0" hangingPunct="0">
              <a:lnSpc>
                <a:spcPct val="100000"/>
              </a:lnSpc>
              <a:spcBef>
                <a:spcPts val="0"/>
              </a:spcBef>
              <a:spcAft>
                <a:spcPts val="0"/>
              </a:spcAft>
              <a:buClrTx/>
              <a:buSzTx/>
              <a:buFontTx/>
              <a:buNone/>
              <a:tabLst/>
              <a:defRPr/>
            </a:pPr>
            <a:endPar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endParaRPr>
          </a:p>
        </p:txBody>
      </p:sp>
      <p:pic>
        <p:nvPicPr>
          <p:cNvPr id="38" name="Picture 37">
            <a:extLst>
              <a:ext uri="{FF2B5EF4-FFF2-40B4-BE49-F238E27FC236}">
                <a16:creationId xmlns:a16="http://schemas.microsoft.com/office/drawing/2014/main" id="{E25E45F6-111E-41E1-BFED-C74AA95A4526}"/>
              </a:ext>
            </a:extLst>
          </p:cNvPr>
          <p:cNvPicPr>
            <a:picLocks/>
          </p:cNvPicPr>
          <p:nvPr/>
        </p:nvPicPr>
        <p:blipFill>
          <a:blip r:embed="rId18" cstate="print">
            <a:grayscl/>
            <a:extLst>
              <a:ext uri="{28A0092B-C50C-407E-A947-70E740481C1C}">
                <a14:useLocalDpi xmlns:a14="http://schemas.microsoft.com/office/drawing/2010/main" val="0"/>
              </a:ext>
            </a:extLst>
          </a:blip>
          <a:stretch>
            <a:fillRect/>
          </a:stretch>
        </p:blipFill>
        <p:spPr>
          <a:xfrm>
            <a:off x="10564015" y="1697536"/>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39" name="btfpPhotoGeneric418251">
            <a:extLst>
              <a:ext uri="{FF2B5EF4-FFF2-40B4-BE49-F238E27FC236}">
                <a16:creationId xmlns:a16="http://schemas.microsoft.com/office/drawing/2014/main" id="{A0824340-2E88-4B3F-A252-DE1BF81631E8}"/>
              </a:ext>
            </a:extLst>
          </p:cNvPr>
          <p:cNvPicPr>
            <a:picLocks noChangeAspect="1"/>
          </p:cNvPicPr>
          <p:nvPr>
            <p:custDataLst>
              <p:tags r:id="rId4"/>
            </p:custDataLst>
          </p:nvPr>
        </p:nvPicPr>
        <p:blipFill>
          <a:blip r:embed="rId19" cstate="print">
            <a:grayscl/>
            <a:extLst>
              <a:ext uri="{BEBA8EAE-BF5A-486C-A8C5-ECC9F3942E4B}">
                <a14:imgProps xmlns:a14="http://schemas.microsoft.com/office/drawing/2010/main">
                  <a14:imgLayer r:embed="rId20">
                    <a14:imgEffect>
                      <a14:sharpenSoften amount="-500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a:xfrm>
            <a:off x="5549444" y="1697536"/>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42" name="Picture 41">
            <a:extLst>
              <a:ext uri="{FF2B5EF4-FFF2-40B4-BE49-F238E27FC236}">
                <a16:creationId xmlns:a16="http://schemas.microsoft.com/office/drawing/2014/main" id="{6BF8C39D-244E-4058-9179-FEC8BBC4C86F}"/>
              </a:ext>
            </a:extLst>
          </p:cNvPr>
          <p:cNvPicPr>
            <a:picLocks/>
          </p:cNvPicPr>
          <p:nvPr/>
        </p:nvPicPr>
        <p:blipFill>
          <a:blip r:embed="rId21" cstate="print">
            <a:grayscl/>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val="0"/>
              </a:ext>
            </a:extLst>
          </a:blip>
          <a:stretch>
            <a:fillRect/>
          </a:stretch>
        </p:blipFill>
        <p:spPr>
          <a:xfrm>
            <a:off x="6554910" y="3336258"/>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44" name="Picture 43">
            <a:extLst>
              <a:ext uri="{FF2B5EF4-FFF2-40B4-BE49-F238E27FC236}">
                <a16:creationId xmlns:a16="http://schemas.microsoft.com/office/drawing/2014/main" id="{8C159D69-6A4D-4A2C-8124-6C94FA81128F}"/>
              </a:ext>
            </a:extLst>
          </p:cNvPr>
          <p:cNvPicPr>
            <a:picLocks/>
          </p:cNvPicPr>
          <p:nvPr/>
        </p:nvPicPr>
        <p:blipFill>
          <a:blip r:embed="rId23" cstate="print">
            <a:grayscl/>
            <a:extLst>
              <a:ext uri="{BEBA8EAE-BF5A-486C-A8C5-ECC9F3942E4B}">
                <a14:imgProps xmlns:a14="http://schemas.microsoft.com/office/drawing/2010/main">
                  <a14:imgLayer r:embed="rId24">
                    <a14:imgEffect>
                      <a14:artisticMarker/>
                    </a14:imgEffect>
                    <a14:imgEffect>
                      <a14:sharpenSoften amount="-50000"/>
                    </a14:imgEffect>
                    <a14:imgEffect>
                      <a14:colorTemperature colorTemp="88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645827" y="3330751"/>
            <a:ext cx="533400" cy="533400"/>
          </a:xfrm>
          <a:prstGeom prst="flowChartConnector">
            <a:avLst/>
          </a:prstGeom>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pic>
      <p:pic>
        <p:nvPicPr>
          <p:cNvPr id="50" name="Picture 49" descr="A picture containing person, clothing, indoor&#10;&#10;Description automatically generated">
            <a:extLst>
              <a:ext uri="{FF2B5EF4-FFF2-40B4-BE49-F238E27FC236}">
                <a16:creationId xmlns:a16="http://schemas.microsoft.com/office/drawing/2014/main" id="{EB9974F0-9CF5-4649-AF03-2848108FCA59}"/>
              </a:ext>
            </a:extLst>
          </p:cNvPr>
          <p:cNvPicPr>
            <a:picLocks/>
          </p:cNvPicPr>
          <p:nvPr/>
        </p:nvPicPr>
        <p:blipFill>
          <a:blip r:embed="rId25" cstate="print">
            <a:grayscl/>
            <a:extLst>
              <a:ext uri="{28A0092B-C50C-407E-A947-70E740481C1C}">
                <a14:useLocalDpi xmlns:a14="http://schemas.microsoft.com/office/drawing/2010/main" val="0"/>
              </a:ext>
            </a:extLst>
          </a:blip>
          <a:stretch>
            <a:fillRect/>
          </a:stretch>
        </p:blipFill>
        <p:spPr>
          <a:xfrm>
            <a:off x="10564910" y="4651648"/>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sp>
        <p:nvSpPr>
          <p:cNvPr id="186" name="Text Box 20">
            <a:extLst>
              <a:ext uri="{FF2B5EF4-FFF2-40B4-BE49-F238E27FC236}">
                <a16:creationId xmlns:a16="http://schemas.microsoft.com/office/drawing/2014/main" id="{9B0F9A95-7A3B-441D-BEBC-A49EA57F9EDA}"/>
              </a:ext>
            </a:extLst>
          </p:cNvPr>
          <p:cNvSpPr txBox="1">
            <a:spLocks noChangeArrowheads="1"/>
          </p:cNvSpPr>
          <p:nvPr/>
        </p:nvSpPr>
        <p:spPr bwMode="gray">
          <a:xfrm>
            <a:off x="6559692" y="5299046"/>
            <a:ext cx="1590261"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Gavin Evans</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Senior Manager, Healthcare</a:t>
            </a:r>
          </a:p>
          <a:p>
            <a:pPr marL="0" marR="0" lvl="0" indent="0" algn="l" defTabSz="981334" rtl="0" eaLnBrk="0" fontAlgn="auto" latinLnBrk="0" hangingPunct="0">
              <a:lnSpc>
                <a:spcPct val="100000"/>
              </a:lnSpc>
              <a:spcBef>
                <a:spcPts val="0"/>
              </a:spcBef>
              <a:spcAft>
                <a:spcPts val="0"/>
              </a:spcAft>
              <a:buClrTx/>
              <a:buSzTx/>
              <a:buFontTx/>
              <a:buNone/>
              <a:tabLst/>
              <a:defRPr/>
            </a:pPr>
            <a:r>
              <a:rPr lang="en-US" altLang="ko-KR" sz="900" i="1" dirty="0">
                <a:solidFill>
                  <a:srgbClr val="000000"/>
                </a:solidFill>
                <a:latin typeface="Arial"/>
                <a:ea typeface="Gulim" pitchFamily="34" charset="-127"/>
              </a:rPr>
              <a:t>London</a:t>
            </a:r>
            <a:endPar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endParaRPr>
          </a:p>
        </p:txBody>
      </p:sp>
      <p:sp>
        <p:nvSpPr>
          <p:cNvPr id="241" name="Text Box 20">
            <a:extLst>
              <a:ext uri="{FF2B5EF4-FFF2-40B4-BE49-F238E27FC236}">
                <a16:creationId xmlns:a16="http://schemas.microsoft.com/office/drawing/2014/main" id="{AD7E6331-6E38-4BB3-BEDD-5ABF6333E1E4}"/>
              </a:ext>
            </a:extLst>
          </p:cNvPr>
          <p:cNvSpPr txBox="1">
            <a:spLocks noChangeArrowheads="1"/>
          </p:cNvSpPr>
          <p:nvPr/>
        </p:nvSpPr>
        <p:spPr bwMode="gray">
          <a:xfrm>
            <a:off x="6853304" y="2283700"/>
            <a:ext cx="1524991"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Shilpi Gupta</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Manager, Strategic Initiatives &amp; FS PE</a:t>
            </a:r>
          </a:p>
          <a:p>
            <a:pPr marL="0" marR="0" lvl="0" indent="0" algn="l" defTabSz="981334" rtl="0" eaLnBrk="0" fontAlgn="auto" latinLnBrk="0" hangingPunct="0">
              <a:lnSpc>
                <a:spcPct val="100000"/>
              </a:lnSpc>
              <a:spcBef>
                <a:spcPts val="0"/>
              </a:spcBef>
              <a:spcAft>
                <a:spcPts val="0"/>
              </a:spcAft>
              <a:buClrTx/>
              <a:buSzTx/>
              <a:buFontTx/>
              <a:buNone/>
              <a:tabLst/>
              <a:defRPr/>
            </a:pPr>
            <a:r>
              <a:rPr lang="en-US" altLang="ko-KR" sz="900" i="1" dirty="0">
                <a:solidFill>
                  <a:srgbClr val="000000"/>
                </a:solidFill>
                <a:latin typeface="Arial"/>
                <a:ea typeface="Gulim" pitchFamily="34" charset="-127"/>
              </a:rPr>
              <a:t>Dubai</a:t>
            </a:r>
            <a:endPar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endParaRPr>
          </a:p>
        </p:txBody>
      </p:sp>
      <p:pic>
        <p:nvPicPr>
          <p:cNvPr id="25" name="Picture 24">
            <a:extLst>
              <a:ext uri="{FF2B5EF4-FFF2-40B4-BE49-F238E27FC236}">
                <a16:creationId xmlns:a16="http://schemas.microsoft.com/office/drawing/2014/main" id="{16E45073-76B9-47A2-B8D5-80B8339B4DBB}"/>
              </a:ext>
            </a:extLst>
          </p:cNvPr>
          <p:cNvPicPr>
            <a:picLocks/>
          </p:cNvPicPr>
          <p:nvPr/>
        </p:nvPicPr>
        <p:blipFill>
          <a:blip r:embed="rId26" cstate="print">
            <a:grayscl/>
            <a:extLst>
              <a:ext uri="{28A0092B-C50C-407E-A947-70E740481C1C}">
                <a14:useLocalDpi xmlns:a14="http://schemas.microsoft.com/office/drawing/2010/main" val="0"/>
              </a:ext>
            </a:extLst>
          </a:blip>
          <a:stretch>
            <a:fillRect/>
          </a:stretch>
        </p:blipFill>
        <p:spPr>
          <a:xfrm>
            <a:off x="4647037" y="4651648"/>
            <a:ext cx="533400" cy="533400"/>
          </a:xfrm>
          <a:prstGeom prst="ellipse">
            <a:avLst/>
          </a:prstGeom>
          <a:ln w="9525" cap="rnd">
            <a:noFill/>
          </a:ln>
          <a:effectLst/>
          <a:scene3d>
            <a:camera prst="orthographicFront"/>
            <a:lightRig rig="contrasting" dir="t">
              <a:rot lat="0" lon="0" rev="3000000"/>
            </a:lightRig>
          </a:scene3d>
          <a:sp3d contourW="7620">
            <a:bevelT w="95250" h="31750"/>
            <a:contourClr>
              <a:srgbClr val="333333"/>
            </a:contourClr>
          </a:sp3d>
          <a:extLst>
            <a:ext uri="{91240B29-F687-4F45-9708-019B960494DF}">
              <a14:hiddenLine xmlns:a14="http://schemas.microsoft.com/office/drawing/2010/main" w="9525" cap="rnd">
                <a:solidFill>
                  <a:schemeClr val="bg1"/>
                </a:solidFill>
              </a14:hiddenLine>
            </a:ex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37" name="Picture770624">
            <a:extLst>
              <a:ext uri="{FF2B5EF4-FFF2-40B4-BE49-F238E27FC236}">
                <a16:creationId xmlns:a16="http://schemas.microsoft.com/office/drawing/2014/main" id="{EB9C114A-93BF-426D-9E6F-E88AA2DDF878}"/>
              </a:ext>
            </a:extLst>
          </p:cNvPr>
          <p:cNvPicPr>
            <a:picLocks/>
          </p:cNvPicPr>
          <p:nvPr>
            <p:custDataLst>
              <p:tags r:id="rId5"/>
            </p:custDataLst>
          </p:nvPr>
        </p:nvPicPr>
        <p:blipFill>
          <a:blip r:embed="rId27" cstate="print">
            <a:grayscl/>
            <a:extLst>
              <a:ext uri="{28A0092B-C50C-407E-A947-70E740481C1C}">
                <a14:useLocalDpi xmlns:a14="http://schemas.microsoft.com/office/drawing/2010/main" val="0"/>
              </a:ext>
            </a:extLst>
          </a:blip>
          <a:srcRect/>
          <a:stretch>
            <a:fillRect/>
          </a:stretch>
        </p:blipFill>
        <p:spPr>
          <a:xfrm>
            <a:off x="10560868" y="3243211"/>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grpSp>
        <p:nvGrpSpPr>
          <p:cNvPr id="57" name="btfpColumnHeaderBox460572">
            <a:extLst>
              <a:ext uri="{FF2B5EF4-FFF2-40B4-BE49-F238E27FC236}">
                <a16:creationId xmlns:a16="http://schemas.microsoft.com/office/drawing/2014/main" id="{FD2BBB24-F35B-4C6C-9081-D5A7354893D0}"/>
              </a:ext>
            </a:extLst>
          </p:cNvPr>
          <p:cNvGrpSpPr/>
          <p:nvPr>
            <p:custDataLst>
              <p:tags r:id="rId6"/>
            </p:custDataLst>
          </p:nvPr>
        </p:nvGrpSpPr>
        <p:grpSpPr>
          <a:xfrm>
            <a:off x="3926872" y="1062723"/>
            <a:ext cx="7930166" cy="285432"/>
            <a:chOff x="4354248" y="1295206"/>
            <a:chExt cx="3483505" cy="285432"/>
          </a:xfrm>
        </p:grpSpPr>
        <p:sp>
          <p:nvSpPr>
            <p:cNvPr id="55" name="btfpColumnHeaderBoxText460572">
              <a:extLst>
                <a:ext uri="{FF2B5EF4-FFF2-40B4-BE49-F238E27FC236}">
                  <a16:creationId xmlns:a16="http://schemas.microsoft.com/office/drawing/2014/main" id="{BC8E8B8B-452D-4288-8F7B-E8BFB7927F6E}"/>
                </a:ext>
              </a:extLst>
            </p:cNvPr>
            <p:cNvSpPr txBox="1"/>
            <p:nvPr/>
          </p:nvSpPr>
          <p:spPr bwMode="gray">
            <a:xfrm>
              <a:off x="4354248" y="1295206"/>
              <a:ext cx="3483504" cy="285432"/>
            </a:xfrm>
            <a:prstGeom prst="rect">
              <a:avLst/>
            </a:prstGeom>
            <a:noFill/>
          </p:spPr>
          <p:txBody>
            <a:bodyPr vert="horz" wrap="square" lIns="36036" tIns="36036" rIns="36036" bIns="36036" rtlCol="0" anchor="b">
              <a:spAutoFit/>
            </a:bodyPr>
            <a:lstStyle/>
            <a:p>
              <a:pPr marL="0" indent="0">
                <a:spcBef>
                  <a:spcPts val="0"/>
                </a:spcBef>
                <a:buNone/>
              </a:pPr>
              <a:r>
                <a:rPr lang="en-GB" sz="1400" b="1" dirty="0">
                  <a:solidFill>
                    <a:srgbClr val="000000"/>
                  </a:solidFill>
                </a:rPr>
                <a:t>PPK Practice &amp; Knowledge Team</a:t>
              </a:r>
            </a:p>
          </p:txBody>
        </p:sp>
        <p:cxnSp>
          <p:nvCxnSpPr>
            <p:cNvPr id="56" name="btfpColumnHeaderBoxLine460572">
              <a:extLst>
                <a:ext uri="{FF2B5EF4-FFF2-40B4-BE49-F238E27FC236}">
                  <a16:creationId xmlns:a16="http://schemas.microsoft.com/office/drawing/2014/main" id="{5EFF520E-B40B-4F27-A8B0-44951FB4F5C4}"/>
                </a:ext>
              </a:extLst>
            </p:cNvPr>
            <p:cNvCxnSpPr/>
            <p:nvPr/>
          </p:nvCxnSpPr>
          <p:spPr bwMode="gray">
            <a:xfrm>
              <a:off x="4354248" y="1580638"/>
              <a:ext cx="348350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60" name="btfpColumnHeaderBox311370">
            <a:extLst>
              <a:ext uri="{FF2B5EF4-FFF2-40B4-BE49-F238E27FC236}">
                <a16:creationId xmlns:a16="http://schemas.microsoft.com/office/drawing/2014/main" id="{90C08911-894E-4600-9603-5D29306B95D4}"/>
              </a:ext>
            </a:extLst>
          </p:cNvPr>
          <p:cNvGrpSpPr/>
          <p:nvPr>
            <p:custDataLst>
              <p:tags r:id="rId7"/>
            </p:custDataLst>
          </p:nvPr>
        </p:nvGrpSpPr>
        <p:grpSpPr>
          <a:xfrm>
            <a:off x="344525" y="1061136"/>
            <a:ext cx="3483504" cy="285432"/>
            <a:chOff x="330200" y="1741203"/>
            <a:chExt cx="3483504" cy="285432"/>
          </a:xfrm>
        </p:grpSpPr>
        <p:sp>
          <p:nvSpPr>
            <p:cNvPr id="58" name="btfpColumnHeaderBoxText311370">
              <a:extLst>
                <a:ext uri="{FF2B5EF4-FFF2-40B4-BE49-F238E27FC236}">
                  <a16:creationId xmlns:a16="http://schemas.microsoft.com/office/drawing/2014/main" id="{29ED0B5A-66E7-4E12-931D-BFDEDD036ECC}"/>
                </a:ext>
              </a:extLst>
            </p:cNvPr>
            <p:cNvSpPr txBox="1"/>
            <p:nvPr/>
          </p:nvSpPr>
          <p:spPr bwMode="gray">
            <a:xfrm>
              <a:off x="330200" y="1741203"/>
              <a:ext cx="3483504" cy="285432"/>
            </a:xfrm>
            <a:prstGeom prst="rect">
              <a:avLst/>
            </a:prstGeom>
            <a:noFill/>
          </p:spPr>
          <p:txBody>
            <a:bodyPr vert="horz" wrap="square" lIns="36036" tIns="36036" rIns="36036" bIns="36036" rtlCol="0" anchor="b">
              <a:spAutoFit/>
            </a:bodyPr>
            <a:lstStyle/>
            <a:p>
              <a:pPr marL="0" indent="0">
                <a:spcBef>
                  <a:spcPts val="0"/>
                </a:spcBef>
                <a:buNone/>
              </a:pPr>
              <a:r>
                <a:rPr lang="en-GB" sz="1400" b="1" dirty="0">
                  <a:solidFill>
                    <a:srgbClr val="000000"/>
                  </a:solidFill>
                </a:rPr>
                <a:t>Talent &amp; Operations</a:t>
              </a:r>
            </a:p>
          </p:txBody>
        </p:sp>
        <p:cxnSp>
          <p:nvCxnSpPr>
            <p:cNvPr id="59" name="btfpColumnHeaderBoxLine311370">
              <a:extLst>
                <a:ext uri="{FF2B5EF4-FFF2-40B4-BE49-F238E27FC236}">
                  <a16:creationId xmlns:a16="http://schemas.microsoft.com/office/drawing/2014/main" id="{10D98B10-AAFF-436E-AAC7-08E9C9E3D501}"/>
                </a:ext>
              </a:extLst>
            </p:cNvPr>
            <p:cNvCxnSpPr/>
            <p:nvPr/>
          </p:nvCxnSpPr>
          <p:spPr bwMode="gray">
            <a:xfrm>
              <a:off x="330200" y="2026635"/>
              <a:ext cx="3483504"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202" name="Text Box 20">
            <a:extLst>
              <a:ext uri="{FF2B5EF4-FFF2-40B4-BE49-F238E27FC236}">
                <a16:creationId xmlns:a16="http://schemas.microsoft.com/office/drawing/2014/main" id="{F69F1F65-85F7-4C69-8034-B3757BE08F12}"/>
              </a:ext>
            </a:extLst>
          </p:cNvPr>
          <p:cNvSpPr txBox="1">
            <a:spLocks noChangeArrowheads="1"/>
          </p:cNvSpPr>
          <p:nvPr/>
        </p:nvSpPr>
        <p:spPr bwMode="gray">
          <a:xfrm>
            <a:off x="320190" y="2054958"/>
            <a:ext cx="1458912"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a:cs typeface="+mn-cs"/>
              </a:rPr>
              <a:t>Steve Stepanian</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a:cs typeface="+mn-cs"/>
              </a:rPr>
              <a:t>EVP, Talent &amp; Operations </a:t>
            </a:r>
            <a:endPar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Arial"/>
            </a:endParaRP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Amsterdam </a:t>
            </a:r>
          </a:p>
        </p:txBody>
      </p:sp>
      <p:sp>
        <p:nvSpPr>
          <p:cNvPr id="205" name="Text Box 20">
            <a:extLst>
              <a:ext uri="{FF2B5EF4-FFF2-40B4-BE49-F238E27FC236}">
                <a16:creationId xmlns:a16="http://schemas.microsoft.com/office/drawing/2014/main" id="{B2F409ED-08A5-459E-A67F-3D0DF32E25E0}"/>
              </a:ext>
            </a:extLst>
          </p:cNvPr>
          <p:cNvSpPr txBox="1">
            <a:spLocks noChangeArrowheads="1"/>
          </p:cNvSpPr>
          <p:nvPr/>
        </p:nvSpPr>
        <p:spPr bwMode="gray">
          <a:xfrm>
            <a:off x="1870150" y="3165554"/>
            <a:ext cx="2574654"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Zoe Grant</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Manager, PE Ops; Multi-bidder</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London</a:t>
            </a:r>
          </a:p>
        </p:txBody>
      </p:sp>
      <p:sp>
        <p:nvSpPr>
          <p:cNvPr id="210" name="Text Box 20">
            <a:extLst>
              <a:ext uri="{FF2B5EF4-FFF2-40B4-BE49-F238E27FC236}">
                <a16:creationId xmlns:a16="http://schemas.microsoft.com/office/drawing/2014/main" id="{BD89C934-B090-4D45-B24C-05E3F24D5A8E}"/>
              </a:ext>
            </a:extLst>
          </p:cNvPr>
          <p:cNvSpPr txBox="1">
            <a:spLocks noChangeArrowheads="1"/>
          </p:cNvSpPr>
          <p:nvPr/>
        </p:nvSpPr>
        <p:spPr bwMode="gray">
          <a:xfrm>
            <a:off x="320190" y="3194129"/>
            <a:ext cx="1458913"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Anthony Pratt</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Manager, Market Insights</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London</a:t>
            </a:r>
          </a:p>
        </p:txBody>
      </p:sp>
      <p:sp>
        <p:nvSpPr>
          <p:cNvPr id="218" name="Text Box 20">
            <a:extLst>
              <a:ext uri="{FF2B5EF4-FFF2-40B4-BE49-F238E27FC236}">
                <a16:creationId xmlns:a16="http://schemas.microsoft.com/office/drawing/2014/main" id="{25CDDC85-0806-40F5-95CE-4FA33A4B19E6}"/>
              </a:ext>
            </a:extLst>
          </p:cNvPr>
          <p:cNvSpPr txBox="1">
            <a:spLocks noChangeArrowheads="1"/>
          </p:cNvSpPr>
          <p:nvPr/>
        </p:nvSpPr>
        <p:spPr bwMode="gray">
          <a:xfrm>
            <a:off x="320190" y="4333300"/>
            <a:ext cx="1136696"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Alice Chamberlain</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Manager, Staffing </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London</a:t>
            </a:r>
          </a:p>
        </p:txBody>
      </p:sp>
      <p:sp>
        <p:nvSpPr>
          <p:cNvPr id="222" name="Text Box 20">
            <a:extLst>
              <a:ext uri="{FF2B5EF4-FFF2-40B4-BE49-F238E27FC236}">
                <a16:creationId xmlns:a16="http://schemas.microsoft.com/office/drawing/2014/main" id="{8F81EA91-4721-42E5-A22B-CF1CF81092FB}"/>
              </a:ext>
            </a:extLst>
          </p:cNvPr>
          <p:cNvSpPr txBox="1">
            <a:spLocks noChangeArrowheads="1"/>
          </p:cNvSpPr>
          <p:nvPr/>
        </p:nvSpPr>
        <p:spPr bwMode="gray">
          <a:xfrm>
            <a:off x="1882853" y="2054958"/>
            <a:ext cx="1569311"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Peter Cox</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Director, EMEA PEG Talent</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Boston</a:t>
            </a:r>
          </a:p>
        </p:txBody>
      </p:sp>
      <p:sp>
        <p:nvSpPr>
          <p:cNvPr id="226" name="Text Box 20">
            <a:extLst>
              <a:ext uri="{FF2B5EF4-FFF2-40B4-BE49-F238E27FC236}">
                <a16:creationId xmlns:a16="http://schemas.microsoft.com/office/drawing/2014/main" id="{2FBAC059-3DD0-46BB-801F-55DBBA92261E}"/>
              </a:ext>
            </a:extLst>
          </p:cNvPr>
          <p:cNvSpPr txBox="1">
            <a:spLocks noChangeArrowheads="1"/>
          </p:cNvSpPr>
          <p:nvPr/>
        </p:nvSpPr>
        <p:spPr bwMode="gray">
          <a:xfrm>
            <a:off x="1870534" y="5441068"/>
            <a:ext cx="1743762"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Hannah Lomax</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Specialist, PE Ops &amp; Contracts </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London</a:t>
            </a:r>
          </a:p>
        </p:txBody>
      </p:sp>
      <p:pic>
        <p:nvPicPr>
          <p:cNvPr id="206" name="Picture473584">
            <a:extLst>
              <a:ext uri="{FF2B5EF4-FFF2-40B4-BE49-F238E27FC236}">
                <a16:creationId xmlns:a16="http://schemas.microsoft.com/office/drawing/2014/main" id="{6A42A910-C2A7-4FEE-A459-32B444103BC3}"/>
              </a:ext>
            </a:extLst>
          </p:cNvPr>
          <p:cNvPicPr>
            <a:picLocks noChangeAspect="1"/>
          </p:cNvPicPr>
          <p:nvPr>
            <p:custDataLst>
              <p:tags r:id="rId8"/>
            </p:custDataLst>
          </p:nvPr>
        </p:nvPicPr>
        <p:blipFill>
          <a:blip r:embed="rId28">
            <a:grayscl/>
          </a:blip>
          <a:srcRect/>
          <a:stretch>
            <a:fillRect/>
          </a:stretch>
        </p:blipFill>
        <p:spPr>
          <a:xfrm>
            <a:off x="384105" y="1496903"/>
            <a:ext cx="533400" cy="533400"/>
          </a:xfrm>
          <a:prstGeom prst="ellipse">
            <a:avLst/>
          </a:prstGeom>
          <a:ln w="9525" cap="rnd" cmpd="sng" algn="ctr">
            <a:solidFill>
              <a:srgbClr val="FFFFFF"/>
            </a:solidFill>
            <a:prstDash val="solid"/>
            <a:round/>
            <a:headEnd type="none" w="med" len="med"/>
            <a:tailEnd type="none" w="med" len="med"/>
          </a:ln>
          <a:effectLst/>
        </p:spPr>
      </p:pic>
      <p:pic>
        <p:nvPicPr>
          <p:cNvPr id="214" name="Picture 213">
            <a:extLst>
              <a:ext uri="{FF2B5EF4-FFF2-40B4-BE49-F238E27FC236}">
                <a16:creationId xmlns:a16="http://schemas.microsoft.com/office/drawing/2014/main" id="{406139A0-1C65-4F28-8A9B-3087E8C8F342}"/>
              </a:ext>
            </a:extLst>
          </p:cNvPr>
          <p:cNvPicPr>
            <a:picLocks noChangeAspect="1"/>
          </p:cNvPicPr>
          <p:nvPr/>
        </p:nvPicPr>
        <p:blipFill>
          <a:blip r:embed="rId29" cstate="print">
            <a:grayscl/>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val="0"/>
              </a:ext>
            </a:extLst>
          </a:blip>
          <a:stretch>
            <a:fillRect/>
          </a:stretch>
        </p:blipFill>
        <p:spPr>
          <a:xfrm>
            <a:off x="2000044" y="2636074"/>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215" name="Picture 214">
            <a:extLst>
              <a:ext uri="{FF2B5EF4-FFF2-40B4-BE49-F238E27FC236}">
                <a16:creationId xmlns:a16="http://schemas.microsoft.com/office/drawing/2014/main" id="{9A61C4A4-FCA8-4699-8650-560BDE8DEB4E}"/>
              </a:ext>
            </a:extLst>
          </p:cNvPr>
          <p:cNvPicPr>
            <a:picLocks noChangeAspect="1"/>
          </p:cNvPicPr>
          <p:nvPr/>
        </p:nvPicPr>
        <p:blipFill>
          <a:blip r:embed="rId31" cstate="print">
            <a:grayscl/>
            <a:extLst>
              <a:ext uri="{28A0092B-C50C-407E-A947-70E740481C1C}">
                <a14:useLocalDpi xmlns:a14="http://schemas.microsoft.com/office/drawing/2010/main" val="0"/>
              </a:ext>
            </a:extLst>
          </a:blip>
          <a:stretch>
            <a:fillRect/>
          </a:stretch>
        </p:blipFill>
        <p:spPr>
          <a:xfrm>
            <a:off x="384105" y="2636074"/>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219" name="Picture 218">
            <a:extLst>
              <a:ext uri="{FF2B5EF4-FFF2-40B4-BE49-F238E27FC236}">
                <a16:creationId xmlns:a16="http://schemas.microsoft.com/office/drawing/2014/main" id="{3B45030F-A387-44BE-8F7B-F91D6B9C6F50}"/>
              </a:ext>
            </a:extLst>
          </p:cNvPr>
          <p:cNvPicPr>
            <a:picLocks noChangeAspect="1"/>
          </p:cNvPicPr>
          <p:nvPr>
            <p:custDataLst>
              <p:tags r:id="rId9"/>
            </p:custDataLst>
          </p:nvPr>
        </p:nvPicPr>
        <p:blipFill>
          <a:blip r:embed="rId32" cstate="print">
            <a:grayscl/>
            <a:extLst>
              <a:ext uri="{28A0092B-C50C-407E-A947-70E740481C1C}">
                <a14:useLocalDpi xmlns:a14="http://schemas.microsoft.com/office/drawing/2010/main" val="0"/>
              </a:ext>
            </a:extLst>
          </a:blip>
          <a:stretch>
            <a:fillRect/>
          </a:stretch>
        </p:blipFill>
        <p:spPr>
          <a:xfrm>
            <a:off x="384543" y="3775245"/>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223" name="Picture 222">
            <a:extLst>
              <a:ext uri="{FF2B5EF4-FFF2-40B4-BE49-F238E27FC236}">
                <a16:creationId xmlns:a16="http://schemas.microsoft.com/office/drawing/2014/main" id="{52E27744-FFF1-448E-A785-1D79157842EB}"/>
              </a:ext>
            </a:extLst>
          </p:cNvPr>
          <p:cNvPicPr>
            <a:picLocks noChangeAspect="1"/>
          </p:cNvPicPr>
          <p:nvPr/>
        </p:nvPicPr>
        <p:blipFill>
          <a:blip r:embed="rId33" cstate="print">
            <a:grayscl/>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2000044" y="1496903"/>
            <a:ext cx="533400" cy="5334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227" name="Picture 226">
            <a:extLst>
              <a:ext uri="{FF2B5EF4-FFF2-40B4-BE49-F238E27FC236}">
                <a16:creationId xmlns:a16="http://schemas.microsoft.com/office/drawing/2014/main" id="{8544EE8C-57D9-41FC-9913-228D434F6460}"/>
              </a:ext>
            </a:extLst>
          </p:cNvPr>
          <p:cNvPicPr>
            <a:picLocks noChangeAspect="1"/>
          </p:cNvPicPr>
          <p:nvPr/>
        </p:nvPicPr>
        <p:blipFill>
          <a:blip r:embed="rId35" cstate="print">
            <a:grayscl/>
            <a:extLst>
              <a:ext uri="{28A0092B-C50C-407E-A947-70E740481C1C}">
                <a14:useLocalDpi xmlns:a14="http://schemas.microsoft.com/office/drawing/2010/main" val="0"/>
              </a:ext>
            </a:extLst>
          </a:blip>
          <a:stretch>
            <a:fillRect/>
          </a:stretch>
        </p:blipFill>
        <p:spPr>
          <a:xfrm>
            <a:off x="2000044" y="4908066"/>
            <a:ext cx="533400" cy="533400"/>
          </a:xfrm>
          <a:prstGeom prst="ellipse">
            <a:avLst/>
          </a:prstGeom>
          <a:ln w="9525" cap="rnd"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sp>
        <p:nvSpPr>
          <p:cNvPr id="34" name="Rectangle 33">
            <a:extLst>
              <a:ext uri="{FF2B5EF4-FFF2-40B4-BE49-F238E27FC236}">
                <a16:creationId xmlns:a16="http://schemas.microsoft.com/office/drawing/2014/main" id="{CFF6A72A-82F3-4E03-AB02-FE92EAEB2F6B}"/>
              </a:ext>
            </a:extLst>
          </p:cNvPr>
          <p:cNvSpPr/>
          <p:nvPr/>
        </p:nvSpPr>
        <p:spPr bwMode="gray">
          <a:xfrm>
            <a:off x="3915034" y="1545894"/>
            <a:ext cx="5940319" cy="1456143"/>
          </a:xfrm>
          <a:prstGeom prst="rect">
            <a:avLst/>
          </a:prstGeom>
          <a:noFill/>
          <a:ln w="12700" cap="flat" cmpd="sng" algn="ctr">
            <a:solidFill>
              <a:srgbClr val="5C5C5C"/>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35" name="Rectangle 34">
            <a:extLst>
              <a:ext uri="{FF2B5EF4-FFF2-40B4-BE49-F238E27FC236}">
                <a16:creationId xmlns:a16="http://schemas.microsoft.com/office/drawing/2014/main" id="{05E1109E-DB7A-4707-9A24-5A52D03A3D82}"/>
              </a:ext>
            </a:extLst>
          </p:cNvPr>
          <p:cNvSpPr/>
          <p:nvPr/>
        </p:nvSpPr>
        <p:spPr bwMode="gray">
          <a:xfrm>
            <a:off x="4010362" y="1446894"/>
            <a:ext cx="3593073" cy="186300"/>
          </a:xfrm>
          <a:prstGeom prst="rect">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200" dirty="0">
                <a:solidFill>
                  <a:schemeClr val="bg1"/>
                </a:solidFill>
              </a:rPr>
              <a:t>Regional strategy &amp; product</a:t>
            </a:r>
          </a:p>
        </p:txBody>
      </p:sp>
      <p:sp>
        <p:nvSpPr>
          <p:cNvPr id="138" name="Rectangle 137">
            <a:extLst>
              <a:ext uri="{FF2B5EF4-FFF2-40B4-BE49-F238E27FC236}">
                <a16:creationId xmlns:a16="http://schemas.microsoft.com/office/drawing/2014/main" id="{A962F71B-0AB2-4A40-BDF9-BF973A95C961}"/>
              </a:ext>
            </a:extLst>
          </p:cNvPr>
          <p:cNvSpPr/>
          <p:nvPr/>
        </p:nvSpPr>
        <p:spPr bwMode="gray">
          <a:xfrm>
            <a:off x="3926873" y="3177190"/>
            <a:ext cx="4152512" cy="2678309"/>
          </a:xfrm>
          <a:prstGeom prst="rect">
            <a:avLst/>
          </a:prstGeom>
          <a:noFill/>
          <a:ln w="12700" cap="flat" cmpd="sng" algn="ctr">
            <a:solidFill>
              <a:srgbClr val="5C5C5C"/>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142" name="Rectangle 141">
            <a:extLst>
              <a:ext uri="{FF2B5EF4-FFF2-40B4-BE49-F238E27FC236}">
                <a16:creationId xmlns:a16="http://schemas.microsoft.com/office/drawing/2014/main" id="{FE2A7796-CC99-46A9-AB18-9EC41689AE7E}"/>
              </a:ext>
            </a:extLst>
          </p:cNvPr>
          <p:cNvSpPr/>
          <p:nvPr/>
        </p:nvSpPr>
        <p:spPr bwMode="gray">
          <a:xfrm>
            <a:off x="4010362" y="3083396"/>
            <a:ext cx="3593073" cy="186300"/>
          </a:xfrm>
          <a:prstGeom prst="rect">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200" dirty="0">
                <a:solidFill>
                  <a:schemeClr val="bg1"/>
                </a:solidFill>
              </a:rPr>
              <a:t>Sector strategy</a:t>
            </a:r>
          </a:p>
        </p:txBody>
      </p:sp>
      <p:sp>
        <p:nvSpPr>
          <p:cNvPr id="148" name="Rectangle 147">
            <a:extLst>
              <a:ext uri="{FF2B5EF4-FFF2-40B4-BE49-F238E27FC236}">
                <a16:creationId xmlns:a16="http://schemas.microsoft.com/office/drawing/2014/main" id="{C136B280-71E8-412A-97FE-7BBB02E37CD0}"/>
              </a:ext>
            </a:extLst>
          </p:cNvPr>
          <p:cNvSpPr/>
          <p:nvPr/>
        </p:nvSpPr>
        <p:spPr bwMode="gray">
          <a:xfrm>
            <a:off x="10072137" y="1447565"/>
            <a:ext cx="1378039" cy="186300"/>
          </a:xfrm>
          <a:prstGeom prst="rect">
            <a:avLst/>
          </a:prstGeom>
          <a:solidFill>
            <a:schemeClr val="accent3"/>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200" dirty="0">
                <a:solidFill>
                  <a:schemeClr val="bg1"/>
                </a:solidFill>
              </a:rPr>
              <a:t>Knowledge</a:t>
            </a:r>
          </a:p>
        </p:txBody>
      </p:sp>
      <p:sp>
        <p:nvSpPr>
          <p:cNvPr id="40" name="Rectangle 39">
            <a:extLst>
              <a:ext uri="{FF2B5EF4-FFF2-40B4-BE49-F238E27FC236}">
                <a16:creationId xmlns:a16="http://schemas.microsoft.com/office/drawing/2014/main" id="{D1384C4C-44EC-4D69-AF56-6DF39289309E}"/>
              </a:ext>
            </a:extLst>
          </p:cNvPr>
          <p:cNvSpPr/>
          <p:nvPr/>
        </p:nvSpPr>
        <p:spPr bwMode="gray">
          <a:xfrm>
            <a:off x="9992624" y="2915355"/>
            <a:ext cx="1844534" cy="270298"/>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pic>
        <p:nvPicPr>
          <p:cNvPr id="1026" name="Picture 2" descr="Shilpi Gupta">
            <a:extLst>
              <a:ext uri="{FF2B5EF4-FFF2-40B4-BE49-F238E27FC236}">
                <a16:creationId xmlns:a16="http://schemas.microsoft.com/office/drawing/2014/main" id="{B2CBB880-0379-497F-AA14-CA34EAE51AF2}"/>
              </a:ext>
            </a:extLst>
          </p:cNvPr>
          <p:cNvPicPr>
            <a:picLocks noChangeArrowheads="1"/>
          </p:cNvPicPr>
          <p:nvPr/>
        </p:nvPicPr>
        <p:blipFill>
          <a:blip r:embed="rId36">
            <a:grayscl/>
            <a:extLst>
              <a:ext uri="{28A0092B-C50C-407E-A947-70E740481C1C}">
                <a14:useLocalDpi xmlns:a14="http://schemas.microsoft.com/office/drawing/2010/main" val="0"/>
              </a:ext>
            </a:extLst>
          </a:blip>
          <a:srcRect/>
          <a:stretch>
            <a:fillRect/>
          </a:stretch>
        </p:blipFill>
        <p:spPr bwMode="auto">
          <a:xfrm>
            <a:off x="7103321" y="1697536"/>
            <a:ext cx="533400" cy="533400"/>
          </a:xfrm>
          <a:prstGeom prst="ellipse">
            <a:avLst/>
          </a:prstGeom>
          <a:ln w="9525" cap="rnd">
            <a:solidFill>
              <a:schemeClr val="bg1"/>
            </a:solidFil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96" name="Picture 95">
            <a:extLst>
              <a:ext uri="{FF2B5EF4-FFF2-40B4-BE49-F238E27FC236}">
                <a16:creationId xmlns:a16="http://schemas.microsoft.com/office/drawing/2014/main" id="{588E01AD-954E-4F5A-9847-F15AB62C6703}"/>
              </a:ext>
            </a:extLst>
          </p:cNvPr>
          <p:cNvPicPr>
            <a:picLocks noChangeAspect="1"/>
          </p:cNvPicPr>
          <p:nvPr/>
        </p:nvPicPr>
        <p:blipFill>
          <a:blip r:embed="rId37" cstate="print">
            <a:grayscl/>
            <a:extLst>
              <a:ext uri="{28A0092B-C50C-407E-A947-70E740481C1C}">
                <a14:useLocalDpi xmlns:a14="http://schemas.microsoft.com/office/drawing/2010/main" val="0"/>
              </a:ext>
            </a:extLst>
          </a:blip>
          <a:stretch>
            <a:fillRect/>
          </a:stretch>
        </p:blipFill>
        <p:spPr>
          <a:xfrm>
            <a:off x="384105" y="4914416"/>
            <a:ext cx="520700" cy="5207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sp>
        <p:nvSpPr>
          <p:cNvPr id="99" name="Text Box 20">
            <a:extLst>
              <a:ext uri="{FF2B5EF4-FFF2-40B4-BE49-F238E27FC236}">
                <a16:creationId xmlns:a16="http://schemas.microsoft.com/office/drawing/2014/main" id="{A797A9A8-1D1A-434E-B6DD-30ACDD014403}"/>
              </a:ext>
            </a:extLst>
          </p:cNvPr>
          <p:cNvSpPr txBox="1">
            <a:spLocks noChangeArrowheads="1"/>
          </p:cNvSpPr>
          <p:nvPr/>
        </p:nvSpPr>
        <p:spPr bwMode="gray">
          <a:xfrm>
            <a:off x="352409" y="5459768"/>
            <a:ext cx="1162581" cy="519062"/>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indent="0" defTabSz="981334" eaLnBrk="0" hangingPunct="0">
              <a:spcBef>
                <a:spcPts val="0"/>
              </a:spcBef>
              <a:buFontTx/>
              <a:buNone/>
            </a:pPr>
            <a:r>
              <a:rPr lang="en-US" altLang="ko-KR" sz="900" b="1" dirty="0">
                <a:solidFill>
                  <a:srgbClr val="000000"/>
                </a:solidFill>
                <a:ea typeface="Gulim" pitchFamily="34" charset="-127"/>
              </a:rPr>
              <a:t>Si Hanh Ly</a:t>
            </a:r>
          </a:p>
          <a:p>
            <a:pPr marL="0" indent="0" defTabSz="981334" eaLnBrk="0" hangingPunct="0">
              <a:spcBef>
                <a:spcPts val="0"/>
              </a:spcBef>
              <a:buFontTx/>
              <a:buNone/>
            </a:pPr>
            <a:r>
              <a:rPr lang="en-US" altLang="ko-KR" sz="900" dirty="0">
                <a:solidFill>
                  <a:srgbClr val="000000"/>
                </a:solidFill>
                <a:latin typeface="Arial"/>
                <a:ea typeface="Gulim" pitchFamily="34" charset="-127"/>
              </a:rPr>
              <a:t>Senior Manager, Revenue </a:t>
            </a:r>
          </a:p>
          <a:p>
            <a:pPr marL="0" indent="0" defTabSz="981334" eaLnBrk="0" hangingPunct="0">
              <a:spcBef>
                <a:spcPts val="0"/>
              </a:spcBef>
              <a:buFontTx/>
              <a:buNone/>
            </a:pPr>
            <a:r>
              <a:rPr lang="en-US" altLang="ko-KR" sz="900" i="1" dirty="0">
                <a:solidFill>
                  <a:srgbClr val="000000"/>
                </a:solidFill>
                <a:latin typeface="Arial"/>
                <a:ea typeface="Gulim" pitchFamily="34" charset="-127"/>
              </a:rPr>
              <a:t>London</a:t>
            </a:r>
          </a:p>
        </p:txBody>
      </p:sp>
      <p:pic>
        <p:nvPicPr>
          <p:cNvPr id="1028" name="Picture 4" descr="Michael Wooldridge">
            <a:extLst>
              <a:ext uri="{FF2B5EF4-FFF2-40B4-BE49-F238E27FC236}">
                <a16:creationId xmlns:a16="http://schemas.microsoft.com/office/drawing/2014/main" id="{5EE82A98-462A-4E19-9F2A-4E3FE376DC16}"/>
              </a:ext>
            </a:extLst>
          </p:cNvPr>
          <p:cNvPicPr>
            <a:picLocks noChangeAspect="1" noChangeArrowheads="1"/>
          </p:cNvPicPr>
          <p:nvPr/>
        </p:nvPicPr>
        <p:blipFill>
          <a:blip r:embed="rId38" cstate="print">
            <a:grayscl/>
            <a:extLst>
              <a:ext uri="{28A0092B-C50C-407E-A947-70E740481C1C}">
                <a14:useLocalDpi xmlns:a14="http://schemas.microsoft.com/office/drawing/2010/main" val="0"/>
              </a:ext>
            </a:extLst>
          </a:blip>
          <a:srcRect/>
          <a:stretch>
            <a:fillRect/>
          </a:stretch>
        </p:blipFill>
        <p:spPr bwMode="auto">
          <a:xfrm>
            <a:off x="1982004" y="3762545"/>
            <a:ext cx="558800" cy="558800"/>
          </a:xfrm>
          <a:prstGeom prst="ellipse">
            <a:avLst/>
          </a:prstGeom>
          <a:ln w="9525" cap="rnd">
            <a:solidFill>
              <a:schemeClr val="bg1"/>
            </a:solidFill>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grpSp>
        <p:nvGrpSpPr>
          <p:cNvPr id="49" name="btfpConclusionArrow450230">
            <a:extLst>
              <a:ext uri="{FF2B5EF4-FFF2-40B4-BE49-F238E27FC236}">
                <a16:creationId xmlns:a16="http://schemas.microsoft.com/office/drawing/2014/main" id="{0663E927-C34E-48F7-9DA8-7ACE3C65E6B2}"/>
              </a:ext>
            </a:extLst>
          </p:cNvPr>
          <p:cNvGrpSpPr/>
          <p:nvPr>
            <p:custDataLst>
              <p:tags r:id="rId10"/>
            </p:custDataLst>
          </p:nvPr>
        </p:nvGrpSpPr>
        <p:grpSpPr>
          <a:xfrm>
            <a:off x="330200" y="5938087"/>
            <a:ext cx="11531600" cy="822666"/>
            <a:chOff x="-711496" y="909638"/>
            <a:chExt cx="11531600" cy="1225318"/>
          </a:xfrm>
        </p:grpSpPr>
        <p:sp>
          <p:nvSpPr>
            <p:cNvPr id="45" name="btfpConclusionArrowText450230">
              <a:extLst>
                <a:ext uri="{FF2B5EF4-FFF2-40B4-BE49-F238E27FC236}">
                  <a16:creationId xmlns:a16="http://schemas.microsoft.com/office/drawing/2014/main" id="{75573F64-E388-48A6-889E-D8B2988F42F8}"/>
                </a:ext>
              </a:extLst>
            </p:cNvPr>
            <p:cNvSpPr txBox="1"/>
            <p:nvPr/>
          </p:nvSpPr>
          <p:spPr bwMode="gray">
            <a:xfrm>
              <a:off x="-711496" y="1443033"/>
              <a:ext cx="11531600" cy="691923"/>
            </a:xfrm>
            <a:prstGeom prst="rect">
              <a:avLst/>
            </a:prstGeom>
            <a:noFill/>
          </p:spPr>
          <p:txBody>
            <a:bodyPr vert="horz" wrap="square" lIns="36036" tIns="36036" rIns="36036" bIns="180181" rtlCol="0" anchor="ctr">
              <a:spAutoFit/>
            </a:bodyPr>
            <a:lstStyle/>
            <a:p>
              <a:pPr marL="0" indent="0" algn="ctr">
                <a:buNone/>
              </a:pPr>
              <a:r>
                <a:rPr lang="en-US" dirty="0">
                  <a:solidFill>
                    <a:schemeClr val="accent3"/>
                  </a:solidFill>
                </a:rPr>
                <a:t>Comprehensive list of </a:t>
              </a:r>
              <a:r>
                <a:rPr lang="en-US" dirty="0">
                  <a:solidFill>
                    <a:schemeClr val="accent3"/>
                  </a:solidFill>
                  <a:hlinkClick r:id="rId39"/>
                </a:rPr>
                <a:t>EPEG Leads &amp; Contacts </a:t>
              </a:r>
              <a:r>
                <a:rPr lang="en-US" dirty="0">
                  <a:solidFill>
                    <a:schemeClr val="accent3"/>
                  </a:solidFill>
                </a:rPr>
                <a:t>available on the </a:t>
              </a:r>
              <a:r>
                <a:rPr lang="en-US" dirty="0">
                  <a:solidFill>
                    <a:schemeClr val="accent3"/>
                  </a:solidFill>
                  <a:hlinkClick r:id="rId40"/>
                </a:rPr>
                <a:t>EPEG Partners &amp; Managers Sharepoint</a:t>
              </a:r>
              <a:endParaRPr lang="en-US" dirty="0">
                <a:solidFill>
                  <a:schemeClr val="accent3"/>
                </a:solidFill>
              </a:endParaRPr>
            </a:p>
          </p:txBody>
        </p:sp>
        <p:sp>
          <p:nvSpPr>
            <p:cNvPr id="46" name="btfpConclusionArrowPointer450230">
              <a:extLst>
                <a:ext uri="{FF2B5EF4-FFF2-40B4-BE49-F238E27FC236}">
                  <a16:creationId xmlns:a16="http://schemas.microsoft.com/office/drawing/2014/main" id="{5F0510F0-877C-4F72-81B5-B23D2A00CA79}"/>
                </a:ext>
              </a:extLst>
            </p:cNvPr>
            <p:cNvSpPr/>
            <p:nvPr/>
          </p:nvSpPr>
          <p:spPr bwMode="gray">
            <a:xfrm>
              <a:off x="4621869" y="909638"/>
              <a:ext cx="864870" cy="53674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7" name="btfpConclusionArrowLineLeft450230">
              <a:extLst>
                <a:ext uri="{FF2B5EF4-FFF2-40B4-BE49-F238E27FC236}">
                  <a16:creationId xmlns:a16="http://schemas.microsoft.com/office/drawing/2014/main" id="{233C6EB6-35D8-4299-A9CC-E58179A903CA}"/>
                </a:ext>
              </a:extLst>
            </p:cNvPr>
            <p:cNvCxnSpPr/>
            <p:nvPr/>
          </p:nvCxnSpPr>
          <p:spPr bwMode="gray">
            <a:xfrm>
              <a:off x="-711496" y="1267644"/>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8" name="btfpConclusionArrowLineRight450230">
              <a:extLst>
                <a:ext uri="{FF2B5EF4-FFF2-40B4-BE49-F238E27FC236}">
                  <a16:creationId xmlns:a16="http://schemas.microsoft.com/office/drawing/2014/main" id="{9CAB057E-2182-4935-A362-4DCD8F0DF4AE}"/>
                </a:ext>
              </a:extLst>
            </p:cNvPr>
            <p:cNvCxnSpPr/>
            <p:nvPr/>
          </p:nvCxnSpPr>
          <p:spPr bwMode="gray">
            <a:xfrm>
              <a:off x="5400252" y="1267644"/>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03F776B8-7F07-4201-8CDF-7609DDDE19D2}"/>
              </a:ext>
            </a:extLst>
          </p:cNvPr>
          <p:cNvPicPr>
            <a:picLocks noChangeAspect="1"/>
          </p:cNvPicPr>
          <p:nvPr/>
        </p:nvPicPr>
        <p:blipFill>
          <a:blip r:embed="rId41" cstate="print">
            <a:grayscl/>
            <a:extLst>
              <a:ext uri="{28A0092B-C50C-407E-A947-70E740481C1C}">
                <a14:useLocalDpi xmlns:a14="http://schemas.microsoft.com/office/drawing/2010/main" val="0"/>
              </a:ext>
            </a:extLst>
          </a:blip>
          <a:stretch>
            <a:fillRect/>
          </a:stretch>
        </p:blipFill>
        <p:spPr>
          <a:xfrm>
            <a:off x="6596616" y="4647893"/>
            <a:ext cx="533400" cy="533400"/>
          </a:xfrm>
          <a:prstGeom prst="ellipse">
            <a:avLst/>
          </a:prstGeom>
          <a:ln w="9525" cap="rnd">
            <a:solidFill>
              <a:schemeClr val="bg1"/>
            </a:solidFill>
          </a:ln>
          <a:effectLst/>
        </p:spPr>
      </p:pic>
    </p:spTree>
    <p:custDataLst>
      <p:tags r:id="rId1"/>
    </p:custDataLst>
    <p:extLst>
      <p:ext uri="{BB962C8B-B14F-4D97-AF65-F5344CB8AC3E}">
        <p14:creationId xmlns:p14="http://schemas.microsoft.com/office/powerpoint/2010/main" val="49315040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btfpColumnIndicatorGroup2">
            <a:extLst>
              <a:ext uri="{FF2B5EF4-FFF2-40B4-BE49-F238E27FC236}">
                <a16:creationId xmlns:a16="http://schemas.microsoft.com/office/drawing/2014/main" id="{8AD3C279-1769-4105-814B-CAC67C3A53C5}"/>
              </a:ext>
            </a:extLst>
          </p:cNvPr>
          <p:cNvGrpSpPr/>
          <p:nvPr/>
        </p:nvGrpSpPr>
        <p:grpSpPr>
          <a:xfrm>
            <a:off x="0" y="6926580"/>
            <a:ext cx="12192000" cy="137160"/>
            <a:chOff x="0" y="6926580"/>
            <a:chExt cx="12192000" cy="137160"/>
          </a:xfrm>
        </p:grpSpPr>
        <p:sp>
          <p:nvSpPr>
            <p:cNvPr id="18" name="btfpColumnGapBlocker778210">
              <a:extLst>
                <a:ext uri="{FF2B5EF4-FFF2-40B4-BE49-F238E27FC236}">
                  <a16:creationId xmlns:a16="http://schemas.microsoft.com/office/drawing/2014/main" id="{BDD8996F-E6C4-47BF-B5A8-F4151EF1206D}"/>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12" name="btfpColumnGapBlocker692862">
              <a:extLst>
                <a:ext uri="{FF2B5EF4-FFF2-40B4-BE49-F238E27FC236}">
                  <a16:creationId xmlns:a16="http://schemas.microsoft.com/office/drawing/2014/main" id="{ADB06016-1641-44AC-A1A5-92B9A3F8DAAD}"/>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10" name="btfpColumnIndicator491067">
              <a:extLst>
                <a:ext uri="{FF2B5EF4-FFF2-40B4-BE49-F238E27FC236}">
                  <a16:creationId xmlns:a16="http://schemas.microsoft.com/office/drawing/2014/main" id="{75CF1740-A54F-44DF-B54D-31087CF52FBC}"/>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8" name="btfpColumnIndicator133884">
              <a:extLst>
                <a:ext uri="{FF2B5EF4-FFF2-40B4-BE49-F238E27FC236}">
                  <a16:creationId xmlns:a16="http://schemas.microsoft.com/office/drawing/2014/main" id="{F33BBBB4-8FFC-43AC-BE9A-FC9C18152471}"/>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9" name="btfpColumnIndicatorGroup1">
            <a:extLst>
              <a:ext uri="{FF2B5EF4-FFF2-40B4-BE49-F238E27FC236}">
                <a16:creationId xmlns:a16="http://schemas.microsoft.com/office/drawing/2014/main" id="{57640244-7549-415C-BA77-2736364E08D4}"/>
              </a:ext>
            </a:extLst>
          </p:cNvPr>
          <p:cNvGrpSpPr/>
          <p:nvPr/>
        </p:nvGrpSpPr>
        <p:grpSpPr>
          <a:xfrm>
            <a:off x="0" y="-205740"/>
            <a:ext cx="12192000" cy="137160"/>
            <a:chOff x="0" y="-205740"/>
            <a:chExt cx="12192000" cy="137160"/>
          </a:xfrm>
        </p:grpSpPr>
        <p:sp>
          <p:nvSpPr>
            <p:cNvPr id="13" name="btfpColumnGapBlocker922217">
              <a:extLst>
                <a:ext uri="{FF2B5EF4-FFF2-40B4-BE49-F238E27FC236}">
                  <a16:creationId xmlns:a16="http://schemas.microsoft.com/office/drawing/2014/main" id="{366AF31B-55D4-4B96-B21C-7AD5DC015930}"/>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11" name="btfpColumnGapBlocker795388">
              <a:extLst>
                <a:ext uri="{FF2B5EF4-FFF2-40B4-BE49-F238E27FC236}">
                  <a16:creationId xmlns:a16="http://schemas.microsoft.com/office/drawing/2014/main" id="{0575F9A9-ED3C-4CCB-8BB4-1E4F20CEE6F7}"/>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9" name="btfpColumnIndicator612772">
              <a:extLst>
                <a:ext uri="{FF2B5EF4-FFF2-40B4-BE49-F238E27FC236}">
                  <a16:creationId xmlns:a16="http://schemas.microsoft.com/office/drawing/2014/main" id="{32C2D763-FCC1-48D9-BA8D-743891D11DF8}"/>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 name="btfpColumnIndicator769384">
              <a:extLst>
                <a:ext uri="{FF2B5EF4-FFF2-40B4-BE49-F238E27FC236}">
                  <a16:creationId xmlns:a16="http://schemas.microsoft.com/office/drawing/2014/main" id="{9C160E29-15ED-44A3-91CD-529ECED34117}"/>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aphicFrame>
        <p:nvGraphicFramePr>
          <p:cNvPr id="14" name="btfpTable995344"/>
          <p:cNvGraphicFramePr>
            <a:graphicFrameLocks noGrp="1"/>
          </p:cNvGraphicFramePr>
          <p:nvPr>
            <p:custDataLst>
              <p:tags r:id="rId2"/>
            </p:custDataLst>
          </p:nvPr>
        </p:nvGraphicFramePr>
        <p:xfrm>
          <a:off x="334963" y="1245038"/>
          <a:ext cx="11522074" cy="5225068"/>
        </p:xfrm>
        <a:graphic>
          <a:graphicData uri="http://schemas.openxmlformats.org/drawingml/2006/table">
            <a:tbl>
              <a:tblPr firstRow="1" firstCol="1">
                <a:tableStyleId>{9D7B26C5-4107-4FEC-AEDC-1716B250A1EF}</a:tableStyleId>
              </a:tblPr>
              <a:tblGrid>
                <a:gridCol w="2369151">
                  <a:extLst>
                    <a:ext uri="{9D8B030D-6E8A-4147-A177-3AD203B41FA5}">
                      <a16:colId xmlns:a16="http://schemas.microsoft.com/office/drawing/2014/main" val="2977615769"/>
                    </a:ext>
                  </a:extLst>
                </a:gridCol>
                <a:gridCol w="1044166">
                  <a:extLst>
                    <a:ext uri="{9D8B030D-6E8A-4147-A177-3AD203B41FA5}">
                      <a16:colId xmlns:a16="http://schemas.microsoft.com/office/drawing/2014/main" val="1557629099"/>
                    </a:ext>
                  </a:extLst>
                </a:gridCol>
                <a:gridCol w="4176661">
                  <a:extLst>
                    <a:ext uri="{9D8B030D-6E8A-4147-A177-3AD203B41FA5}">
                      <a16:colId xmlns:a16="http://schemas.microsoft.com/office/drawing/2014/main" val="1097846762"/>
                    </a:ext>
                  </a:extLst>
                </a:gridCol>
                <a:gridCol w="3932096">
                  <a:extLst>
                    <a:ext uri="{9D8B030D-6E8A-4147-A177-3AD203B41FA5}">
                      <a16:colId xmlns:a16="http://schemas.microsoft.com/office/drawing/2014/main" val="2485809949"/>
                    </a:ext>
                  </a:extLst>
                </a:gridCol>
              </a:tblGrid>
              <a:tr h="0">
                <a:tc>
                  <a:txBody>
                    <a:bodyPr/>
                    <a:lstStyle/>
                    <a:p>
                      <a:pPr marL="0" indent="0">
                        <a:spcBef>
                          <a:spcPts val="0"/>
                        </a:spcBef>
                        <a:buFontTx/>
                        <a:buNone/>
                      </a:pPr>
                      <a:r>
                        <a:rPr lang="en-GB" sz="1000" dirty="0"/>
                        <a:t>Name</a:t>
                      </a:r>
                    </a:p>
                  </a:txBody>
                  <a:tcPr anchor="b"/>
                </a:tc>
                <a:tc>
                  <a:txBody>
                    <a:bodyPr/>
                    <a:lstStyle/>
                    <a:p>
                      <a:pPr marL="0" indent="0">
                        <a:spcBef>
                          <a:spcPts val="0"/>
                        </a:spcBef>
                        <a:buFontTx/>
                        <a:buNone/>
                      </a:pPr>
                      <a:r>
                        <a:rPr lang="en-GB" sz="1000" dirty="0"/>
                        <a:t>Office</a:t>
                      </a:r>
                    </a:p>
                  </a:txBody>
                  <a:tcPr anchor="b"/>
                </a:tc>
                <a:tc>
                  <a:txBody>
                    <a:bodyPr/>
                    <a:lstStyle/>
                    <a:p>
                      <a:pPr marL="0" indent="0">
                        <a:spcBef>
                          <a:spcPts val="0"/>
                        </a:spcBef>
                        <a:buFontTx/>
                        <a:buNone/>
                      </a:pPr>
                      <a:r>
                        <a:rPr lang="en-GB" sz="1000" dirty="0"/>
                        <a:t>Responsibilities</a:t>
                      </a:r>
                    </a:p>
                  </a:txBody>
                  <a:tcPr anchor="b"/>
                </a:tc>
                <a:tc>
                  <a:txBody>
                    <a:bodyPr/>
                    <a:lstStyle/>
                    <a:p>
                      <a:pPr marL="0" indent="0">
                        <a:spcBef>
                          <a:spcPts val="0"/>
                        </a:spcBef>
                        <a:buFontTx/>
                        <a:buNone/>
                      </a:pPr>
                      <a:r>
                        <a:rPr lang="en-GB" sz="1000" dirty="0"/>
                        <a:t>Reach out to me for…</a:t>
                      </a:r>
                    </a:p>
                  </a:txBody>
                  <a:tcPr anchor="b"/>
                </a:tc>
                <a:extLst>
                  <a:ext uri="{0D108BD9-81ED-4DB2-BD59-A6C34878D82A}">
                    <a16:rowId xmlns:a16="http://schemas.microsoft.com/office/drawing/2014/main" val="3536488609"/>
                  </a:ext>
                </a:extLst>
              </a:tr>
              <a:tr h="653001">
                <a:tc>
                  <a:txBody>
                    <a:bodyPr/>
                    <a:lstStyle/>
                    <a:p>
                      <a:pPr marL="0" marR="0" lvl="0" indent="0" algn="l" defTabSz="711200" rtl="0" eaLnBrk="1" fontAlgn="auto" latinLnBrk="0" hangingPunct="1">
                        <a:lnSpc>
                          <a:spcPct val="100000"/>
                        </a:lnSpc>
                        <a:spcBef>
                          <a:spcPts val="1200"/>
                        </a:spcBef>
                        <a:spcAft>
                          <a:spcPts val="0"/>
                        </a:spcAft>
                        <a:buClrTx/>
                        <a:buSzTx/>
                        <a:buFontTx/>
                        <a:buNone/>
                        <a:tabLst/>
                        <a:defRPr/>
                      </a:pPr>
                      <a:r>
                        <a:rPr lang="en-US" sz="1000" b="1" dirty="0"/>
                        <a:t>Steve Stepanian</a:t>
                      </a:r>
                      <a:br>
                        <a:rPr lang="en-US" sz="1000" dirty="0"/>
                      </a:br>
                      <a:r>
                        <a:rPr lang="en-US" sz="1000" b="0" dirty="0"/>
                        <a:t>EVP, Talent &amp; Operations</a:t>
                      </a:r>
                    </a:p>
                  </a:txBody>
                  <a:tcPr marL="972000"/>
                </a:tc>
                <a:tc>
                  <a:txBody>
                    <a:bodyPr/>
                    <a:lstStyle/>
                    <a:p>
                      <a:pPr marL="0" indent="0">
                        <a:buFontTx/>
                        <a:buNone/>
                      </a:pPr>
                      <a:r>
                        <a:rPr lang="en-GB" sz="1000" b="0" dirty="0"/>
                        <a:t>Amsterdam</a:t>
                      </a:r>
                    </a:p>
                  </a:txBody>
                  <a:tcPr/>
                </a:tc>
                <a:tc>
                  <a:txBody>
                    <a:bodyPr/>
                    <a:lstStyle/>
                    <a:p>
                      <a:pPr marL="177800" indent="-177800">
                        <a:spcBef>
                          <a:spcPts val="300"/>
                        </a:spcBef>
                        <a:buSzPct val="100000"/>
                      </a:pPr>
                      <a:r>
                        <a:rPr lang="en-GB" sz="1000" dirty="0">
                          <a:solidFill>
                            <a:srgbClr val="000000"/>
                          </a:solidFill>
                          <a:cs typeface="Arial" charset="0"/>
                        </a:rPr>
                        <a:t>EMEA PEG overall staffing and PD</a:t>
                      </a:r>
                      <a:r>
                        <a:rPr lang="en-GB" sz="1000" baseline="0" dirty="0">
                          <a:solidFill>
                            <a:srgbClr val="000000"/>
                          </a:solidFill>
                          <a:cs typeface="Arial" charset="0"/>
                        </a:rPr>
                        <a:t> </a:t>
                      </a:r>
                      <a:r>
                        <a:rPr lang="en-GB" sz="1000" dirty="0">
                          <a:solidFill>
                            <a:srgbClr val="000000"/>
                          </a:solidFill>
                          <a:cs typeface="Arial" charset="0"/>
                        </a:rPr>
                        <a:t>coordination</a:t>
                      </a:r>
                    </a:p>
                    <a:p>
                      <a:pPr marL="177800" indent="-177800">
                        <a:spcBef>
                          <a:spcPts val="300"/>
                        </a:spcBef>
                        <a:buSzPct val="100000"/>
                      </a:pPr>
                      <a:r>
                        <a:rPr lang="en-GB" sz="1000" dirty="0">
                          <a:solidFill>
                            <a:srgbClr val="000000"/>
                          </a:solidFill>
                          <a:cs typeface="Arial" charset="0"/>
                        </a:rPr>
                        <a:t>RPL operational support</a:t>
                      </a:r>
                      <a:r>
                        <a:rPr lang="en-GB" sz="1000" baseline="0" dirty="0">
                          <a:solidFill>
                            <a:srgbClr val="000000"/>
                          </a:solidFill>
                          <a:cs typeface="Arial" charset="0"/>
                        </a:rPr>
                        <a:t> and s</a:t>
                      </a:r>
                      <a:r>
                        <a:rPr lang="en-GB" sz="1000" dirty="0">
                          <a:solidFill>
                            <a:srgbClr val="000000"/>
                          </a:solidFill>
                          <a:cs typeface="Arial" charset="0"/>
                        </a:rPr>
                        <a:t>trategic initiatives/ operating model </a:t>
                      </a:r>
                    </a:p>
                  </a:txBody>
                  <a:tcPr/>
                </a:tc>
                <a:tc>
                  <a:txBody>
                    <a:bodyPr/>
                    <a:lstStyle/>
                    <a:p>
                      <a:pPr marL="177800" indent="-177800">
                        <a:spcBef>
                          <a:spcPts val="300"/>
                        </a:spcBef>
                      </a:pPr>
                      <a:r>
                        <a:rPr lang="en-GB" sz="1000" dirty="0"/>
                        <a:t>Overall capacity</a:t>
                      </a:r>
                      <a:r>
                        <a:rPr lang="en-GB" sz="1000" baseline="0" dirty="0"/>
                        <a:t> and planning, incl. greenlighting for Code Red</a:t>
                      </a:r>
                    </a:p>
                    <a:p>
                      <a:pPr marL="177800" indent="-177800">
                        <a:spcBef>
                          <a:spcPts val="300"/>
                        </a:spcBef>
                      </a:pPr>
                      <a:r>
                        <a:rPr lang="en-GB" sz="1000" dirty="0"/>
                        <a:t>Talent pipeline, sector affiliations, etc.</a:t>
                      </a:r>
                    </a:p>
                  </a:txBody>
                  <a:tcPr/>
                </a:tc>
                <a:extLst>
                  <a:ext uri="{0D108BD9-81ED-4DB2-BD59-A6C34878D82A}">
                    <a16:rowId xmlns:a16="http://schemas.microsoft.com/office/drawing/2014/main" val="1663677323"/>
                  </a:ext>
                </a:extLst>
              </a:tr>
              <a:tr h="686489">
                <a:tc>
                  <a:txBody>
                    <a:bodyP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mn-lt"/>
                          <a:ea typeface="Gulim" pitchFamily="34" charset="-127"/>
                          <a:cs typeface="+mn-cs"/>
                        </a:rPr>
                        <a:t>Peter Cox</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000000"/>
                          </a:solidFill>
                          <a:effectLst/>
                          <a:uLnTx/>
                          <a:uFillTx/>
                          <a:latin typeface="+mn-lt"/>
                          <a:ea typeface="Gulim" pitchFamily="34" charset="-127"/>
                          <a:cs typeface="+mn-cs"/>
                        </a:rPr>
                        <a:t>Director, EMEA PEG Talent</a:t>
                      </a:r>
                    </a:p>
                  </a:txBody>
                  <a:tcPr marL="972000"/>
                </a:tc>
                <a:tc>
                  <a:txBody>
                    <a:bodyPr/>
                    <a:lstStyle/>
                    <a:p>
                      <a:pPr marL="0" indent="0">
                        <a:buFontTx/>
                        <a:buNone/>
                      </a:pPr>
                      <a:r>
                        <a:rPr lang="en-GB" sz="1000" b="0" dirty="0"/>
                        <a:t>Boston</a:t>
                      </a:r>
                    </a:p>
                  </a:txBody>
                  <a:tcPr/>
                </a:tc>
                <a:tc>
                  <a:txBody>
                    <a:bodyPr/>
                    <a:lstStyle/>
                    <a:p>
                      <a:pPr lvl="0">
                        <a:spcBef>
                          <a:spcPts val="300"/>
                        </a:spcBef>
                      </a:pPr>
                      <a:r>
                        <a:rPr lang="en-US" sz="1000" kern="1200" dirty="0">
                          <a:solidFill>
                            <a:schemeClr val="dk1"/>
                          </a:solidFill>
                          <a:latin typeface="+mn-lt"/>
                          <a:ea typeface="+mn-ea"/>
                          <a:cs typeface="+mn-cs"/>
                        </a:rPr>
                        <a:t>Talent strategy and operations</a:t>
                      </a:r>
                      <a:endParaRPr lang="en-GB" sz="1000" kern="1200" dirty="0">
                        <a:solidFill>
                          <a:schemeClr val="dk1"/>
                        </a:solidFill>
                        <a:latin typeface="+mn-lt"/>
                        <a:ea typeface="+mn-ea"/>
                        <a:cs typeface="+mn-cs"/>
                      </a:endParaRPr>
                    </a:p>
                    <a:p>
                      <a:pPr lvl="0">
                        <a:spcBef>
                          <a:spcPts val="300"/>
                        </a:spcBef>
                      </a:pPr>
                      <a:r>
                        <a:rPr lang="en-US" sz="1000" kern="1200" dirty="0">
                          <a:solidFill>
                            <a:schemeClr val="dk1"/>
                          </a:solidFill>
                          <a:latin typeface="+mn-lt"/>
                          <a:ea typeface="+mn-ea"/>
                          <a:cs typeface="+mn-cs"/>
                        </a:rPr>
                        <a:t>RPL support on Talent initiatives</a:t>
                      </a:r>
                      <a:endParaRPr lang="en-GB" sz="1000" kern="1200" dirty="0">
                        <a:solidFill>
                          <a:schemeClr val="dk1"/>
                        </a:solidFill>
                        <a:latin typeface="+mn-lt"/>
                        <a:ea typeface="+mn-ea"/>
                        <a:cs typeface="+mn-cs"/>
                      </a:endParaRPr>
                    </a:p>
                  </a:txBody>
                  <a:tcPr/>
                </a:tc>
                <a:tc>
                  <a:txBody>
                    <a:bodyPr/>
                    <a:lstStyle/>
                    <a:p>
                      <a:pPr lvl="0">
                        <a:spcBef>
                          <a:spcPts val="300"/>
                        </a:spcBef>
                      </a:pPr>
                      <a:r>
                        <a:rPr lang="en-US" sz="1000" kern="1200" dirty="0">
                          <a:solidFill>
                            <a:schemeClr val="dk1"/>
                          </a:solidFill>
                          <a:latin typeface="+mn-lt"/>
                          <a:ea typeface="+mn-ea"/>
                          <a:cs typeface="+mn-cs"/>
                        </a:rPr>
                        <a:t>Capacity and workforce planning for offices and sectors</a:t>
                      </a:r>
                      <a:endParaRPr lang="en-GB" sz="1000" kern="1200" dirty="0">
                        <a:solidFill>
                          <a:schemeClr val="dk1"/>
                        </a:solidFill>
                        <a:latin typeface="+mn-lt"/>
                        <a:ea typeface="+mn-ea"/>
                        <a:cs typeface="+mn-cs"/>
                      </a:endParaRPr>
                    </a:p>
                    <a:p>
                      <a:pPr lvl="0">
                        <a:spcBef>
                          <a:spcPts val="300"/>
                        </a:spcBef>
                      </a:pPr>
                      <a:r>
                        <a:rPr lang="en-US" sz="1000" kern="1200" dirty="0">
                          <a:solidFill>
                            <a:schemeClr val="dk1"/>
                          </a:solidFill>
                          <a:latin typeface="+mn-lt"/>
                          <a:ea typeface="+mn-ea"/>
                          <a:cs typeface="+mn-cs"/>
                        </a:rPr>
                        <a:t>Direct recruiting, onboarding, and integration</a:t>
                      </a:r>
                      <a:endParaRPr lang="en-GB" sz="1000" kern="1200" dirty="0">
                        <a:solidFill>
                          <a:schemeClr val="dk1"/>
                        </a:solidFill>
                        <a:latin typeface="+mn-lt"/>
                        <a:ea typeface="+mn-ea"/>
                        <a:cs typeface="+mn-cs"/>
                      </a:endParaRPr>
                    </a:p>
                    <a:p>
                      <a:pPr lvl="0">
                        <a:spcBef>
                          <a:spcPts val="300"/>
                        </a:spcBef>
                      </a:pPr>
                      <a:r>
                        <a:rPr lang="en-US" sz="1000" kern="1200" dirty="0">
                          <a:solidFill>
                            <a:schemeClr val="dk1"/>
                          </a:solidFill>
                          <a:latin typeface="+mn-lt"/>
                          <a:ea typeface="+mn-ea"/>
                          <a:cs typeface="+mn-cs"/>
                        </a:rPr>
                        <a:t>Other talent initiatives</a:t>
                      </a:r>
                      <a:endParaRPr lang="en-GB" sz="1000" kern="1200" dirty="0">
                        <a:solidFill>
                          <a:schemeClr val="dk1"/>
                        </a:solidFill>
                        <a:latin typeface="+mn-lt"/>
                        <a:ea typeface="+mn-ea"/>
                        <a:cs typeface="+mn-cs"/>
                      </a:endParaRPr>
                    </a:p>
                  </a:txBody>
                  <a:tcPr/>
                </a:tc>
                <a:extLst>
                  <a:ext uri="{0D108BD9-81ED-4DB2-BD59-A6C34878D82A}">
                    <a16:rowId xmlns:a16="http://schemas.microsoft.com/office/drawing/2014/main" val="206898156"/>
                  </a:ext>
                </a:extLst>
              </a:tr>
              <a:tr h="812066">
                <a:tc>
                  <a:txBody>
                    <a:bodyPr/>
                    <a:lstStyle/>
                    <a:p>
                      <a:pPr marL="0" marR="0" lvl="0" indent="0" algn="l" defTabSz="711200" rtl="0" eaLnBrk="1" fontAlgn="auto" latinLnBrk="0" hangingPunct="1">
                        <a:lnSpc>
                          <a:spcPct val="100000"/>
                        </a:lnSpc>
                        <a:spcBef>
                          <a:spcPts val="1200"/>
                        </a:spcBef>
                        <a:spcAft>
                          <a:spcPts val="0"/>
                        </a:spcAft>
                        <a:buClrTx/>
                        <a:buSzTx/>
                        <a:buFontTx/>
                        <a:buNone/>
                        <a:tabLst/>
                        <a:defRPr/>
                      </a:pPr>
                      <a:r>
                        <a:rPr lang="en-US" sz="1000" b="1" dirty="0"/>
                        <a:t>Alice Chamberlain</a:t>
                      </a:r>
                      <a:br>
                        <a:rPr lang="en-US" sz="1000" dirty="0"/>
                      </a:br>
                      <a:r>
                        <a:rPr lang="en-US" sz="1000" b="0" dirty="0"/>
                        <a:t>Manager, </a:t>
                      </a:r>
                      <a:br>
                        <a:rPr lang="en-US" sz="1000" b="0" dirty="0"/>
                      </a:br>
                      <a:r>
                        <a:rPr lang="en-US" sz="1000" b="0" dirty="0"/>
                        <a:t>Staffing</a:t>
                      </a:r>
                    </a:p>
                  </a:txBody>
                  <a:tcPr marL="972000"/>
                </a:tc>
                <a:tc>
                  <a:txBody>
                    <a:bodyPr/>
                    <a:lstStyle/>
                    <a:p>
                      <a:pPr marL="0" indent="0">
                        <a:buFontTx/>
                        <a:buNone/>
                      </a:pPr>
                      <a:r>
                        <a:rPr lang="en-GB" sz="1000" b="0" dirty="0"/>
                        <a:t>London</a:t>
                      </a:r>
                    </a:p>
                  </a:txBody>
                  <a:tcPr/>
                </a:tc>
                <a:tc>
                  <a:txBody>
                    <a:bodyPr/>
                    <a:lstStyle/>
                    <a:p>
                      <a:pPr marL="177800" indent="-177800">
                        <a:spcBef>
                          <a:spcPts val="300"/>
                        </a:spcBef>
                      </a:pPr>
                      <a:r>
                        <a:rPr lang="en-GB" sz="1000" dirty="0"/>
                        <a:t>EMEA PEG staffing</a:t>
                      </a:r>
                      <a:r>
                        <a:rPr lang="en-GB" sz="1000" baseline="0" dirty="0"/>
                        <a:t> and reporting support</a:t>
                      </a:r>
                    </a:p>
                    <a:p>
                      <a:pPr marL="177800" indent="-177800">
                        <a:spcBef>
                          <a:spcPts val="300"/>
                        </a:spcBef>
                      </a:pPr>
                      <a:r>
                        <a:rPr lang="en-GB" sz="1000" baseline="0" dirty="0"/>
                        <a:t>Manager and Principal NPS </a:t>
                      </a:r>
                    </a:p>
                    <a:p>
                      <a:pPr marL="177800" indent="-177800">
                        <a:spcBef>
                          <a:spcPts val="300"/>
                        </a:spcBef>
                      </a:pPr>
                      <a:r>
                        <a:rPr lang="en-GB" sz="1000" baseline="0" dirty="0"/>
                        <a:t>EMEA PEG RF Training </a:t>
                      </a:r>
                    </a:p>
                  </a:txBody>
                  <a:tcPr/>
                </a:tc>
                <a:tc>
                  <a:txBody>
                    <a:bodyPr/>
                    <a:lstStyle/>
                    <a:p>
                      <a:pPr marL="177800" indent="-177800">
                        <a:spcBef>
                          <a:spcPts val="300"/>
                        </a:spcBef>
                      </a:pPr>
                      <a:r>
                        <a:rPr lang="en-GB" sz="1000" dirty="0"/>
                        <a:t>EMEA team</a:t>
                      </a:r>
                      <a:r>
                        <a:rPr lang="en-GB" sz="1000" baseline="0" dirty="0"/>
                        <a:t> capacity and availability. Point of contact for new cases, </a:t>
                      </a:r>
                      <a:r>
                        <a:rPr lang="en-GB" sz="1000" dirty="0"/>
                        <a:t>CD, language requirements</a:t>
                      </a:r>
                      <a:endParaRPr lang="en-GB" sz="1000" baseline="0" dirty="0"/>
                    </a:p>
                    <a:p>
                      <a:pPr marL="177800" indent="-177800">
                        <a:spcBef>
                          <a:spcPts val="300"/>
                        </a:spcBef>
                      </a:pPr>
                      <a:r>
                        <a:rPr lang="en-GB" sz="1000" baseline="0" dirty="0"/>
                        <a:t>Training materials and information; D lists/ affiliation lists/ experience/ interest lists</a:t>
                      </a:r>
                      <a:endParaRPr lang="en-GB" sz="1000" dirty="0"/>
                    </a:p>
                  </a:txBody>
                  <a:tcPr/>
                </a:tc>
                <a:extLst>
                  <a:ext uri="{0D108BD9-81ED-4DB2-BD59-A6C34878D82A}">
                    <a16:rowId xmlns:a16="http://schemas.microsoft.com/office/drawing/2014/main" val="2805209355"/>
                  </a:ext>
                </a:extLst>
              </a:tr>
              <a:tr h="686489">
                <a:tc>
                  <a:txBody>
                    <a:bodyPr/>
                    <a:lstStyle/>
                    <a:p>
                      <a:pPr marL="0" marR="0" lvl="0" indent="0" algn="l" defTabSz="711200" rtl="0" eaLnBrk="1" fontAlgn="auto" latinLnBrk="0" hangingPunct="1">
                        <a:lnSpc>
                          <a:spcPct val="100000"/>
                        </a:lnSpc>
                        <a:spcBef>
                          <a:spcPts val="1200"/>
                        </a:spcBef>
                        <a:spcAft>
                          <a:spcPts val="0"/>
                        </a:spcAft>
                        <a:buClrTx/>
                        <a:buSzTx/>
                        <a:buFontTx/>
                        <a:buNone/>
                        <a:tabLst/>
                        <a:defRPr/>
                      </a:pPr>
                      <a:r>
                        <a:rPr lang="en-US" sz="1000" b="1" dirty="0"/>
                        <a:t>Zoe Grant</a:t>
                      </a:r>
                      <a:br>
                        <a:rPr lang="en-US" sz="1000" dirty="0"/>
                      </a:br>
                      <a:r>
                        <a:rPr kumimoji="0" lang="en-US" altLang="ko-KR" sz="1000" b="0" i="0" u="none" strike="noStrike" kern="1200" cap="none" spc="0" normalizeH="0" baseline="0" noProof="0" dirty="0">
                          <a:ln>
                            <a:noFill/>
                          </a:ln>
                          <a:solidFill>
                            <a:srgbClr val="000000"/>
                          </a:solidFill>
                          <a:effectLst/>
                          <a:uLnTx/>
                          <a:uFillTx/>
                          <a:latin typeface="+mn-lt"/>
                          <a:ea typeface="Gulim" pitchFamily="34" charset="-127"/>
                          <a:cs typeface="+mn-cs"/>
                        </a:rPr>
                        <a:t>Manager, PE Ops; Multi-bidder</a:t>
                      </a:r>
                      <a:endParaRPr kumimoji="0" lang="en-US" altLang="ko-KR" sz="1000" b="0" i="1" u="none" strike="noStrike" kern="1200" cap="none" spc="0" normalizeH="0" baseline="0" noProof="0" dirty="0">
                        <a:ln>
                          <a:noFill/>
                        </a:ln>
                        <a:solidFill>
                          <a:srgbClr val="000000"/>
                        </a:solidFill>
                        <a:effectLst/>
                        <a:uLnTx/>
                        <a:uFillTx/>
                        <a:latin typeface="+mn-lt"/>
                        <a:ea typeface="Gulim" pitchFamily="34" charset="-127"/>
                        <a:cs typeface="+mn-cs"/>
                      </a:endParaRPr>
                    </a:p>
                  </a:txBody>
                  <a:tcPr marL="972000"/>
                </a:tc>
                <a:tc>
                  <a:txBody>
                    <a:bodyPr/>
                    <a:lstStyle/>
                    <a:p>
                      <a:pPr marL="0" indent="0">
                        <a:buFontTx/>
                        <a:buNone/>
                      </a:pPr>
                      <a:r>
                        <a:rPr lang="en-GB" sz="1000" b="0" dirty="0"/>
                        <a:t>London</a:t>
                      </a:r>
                    </a:p>
                  </a:txBody>
                  <a:tcPr/>
                </a:tc>
                <a:tc>
                  <a:txBody>
                    <a:bodyPr/>
                    <a:lstStyle/>
                    <a:p>
                      <a:pPr marL="177800" indent="-177800">
                        <a:lnSpc>
                          <a:spcPct val="100000"/>
                        </a:lnSpc>
                        <a:spcBef>
                          <a:spcPts val="300"/>
                        </a:spcBef>
                        <a:spcAft>
                          <a:spcPts val="0"/>
                        </a:spcAft>
                      </a:pPr>
                      <a:r>
                        <a:rPr lang="en-GB" sz="1000" dirty="0"/>
                        <a:t>Sell-side and multi-bidder buy-side management</a:t>
                      </a:r>
                    </a:p>
                    <a:p>
                      <a:pPr marL="177800" indent="-177800">
                        <a:lnSpc>
                          <a:spcPct val="100000"/>
                        </a:lnSpc>
                        <a:spcBef>
                          <a:spcPts val="300"/>
                        </a:spcBef>
                        <a:spcAft>
                          <a:spcPts val="0"/>
                        </a:spcAft>
                      </a:pPr>
                      <a:r>
                        <a:rPr lang="en-GB" sz="1000" dirty="0"/>
                        <a:t>Expert identification and coordination for deals</a:t>
                      </a:r>
                    </a:p>
                    <a:p>
                      <a:pPr marL="177800" marR="0" lvl="0" indent="-177800" algn="l" defTabSz="711200" rtl="0" eaLnBrk="1" fontAlgn="auto" latinLnBrk="0" hangingPunct="1">
                        <a:lnSpc>
                          <a:spcPct val="100000"/>
                        </a:lnSpc>
                        <a:spcBef>
                          <a:spcPts val="300"/>
                        </a:spcBef>
                        <a:spcAft>
                          <a:spcPts val="0"/>
                        </a:spcAft>
                        <a:buClrTx/>
                        <a:buSzTx/>
                        <a:buFontTx/>
                        <a:buChar char="•"/>
                        <a:tabLst/>
                        <a:defRPr/>
                      </a:pPr>
                      <a:r>
                        <a:rPr lang="en-GB" sz="1000" dirty="0"/>
                        <a:t>Global PEG operational system development</a:t>
                      </a:r>
                      <a:endParaRPr lang="en-GB" sz="1000" baseline="0" dirty="0"/>
                    </a:p>
                  </a:txBody>
                  <a:tcPr/>
                </a:tc>
                <a:tc>
                  <a:txBody>
                    <a:bodyPr/>
                    <a:lstStyle/>
                    <a:p>
                      <a:pPr marL="177800" indent="-177800">
                        <a:spcBef>
                          <a:spcPts val="300"/>
                        </a:spcBef>
                      </a:pPr>
                      <a:r>
                        <a:rPr lang="en-GB" sz="1000" dirty="0"/>
                        <a:t>Expert line-ups for deals in CP&amp;R / AMS &amp; ENR / HC </a:t>
                      </a:r>
                    </a:p>
                    <a:p>
                      <a:pPr marL="177800" indent="-177800">
                        <a:spcBef>
                          <a:spcPts val="300"/>
                        </a:spcBef>
                      </a:pPr>
                      <a:r>
                        <a:rPr lang="en-GB" sz="1000" dirty="0"/>
                        <a:t>Multi-bidder questions for Business Functions</a:t>
                      </a:r>
                    </a:p>
                    <a:p>
                      <a:pPr marL="177800" indent="-177800">
                        <a:spcBef>
                          <a:spcPts val="300"/>
                        </a:spcBef>
                      </a:pPr>
                      <a:r>
                        <a:rPr lang="en-GB" sz="1000" dirty="0"/>
                        <a:t>EMEA questions on Call-to-Cash</a:t>
                      </a:r>
                    </a:p>
                  </a:txBody>
                  <a:tcPr/>
                </a:tc>
                <a:extLst>
                  <a:ext uri="{0D108BD9-81ED-4DB2-BD59-A6C34878D82A}">
                    <a16:rowId xmlns:a16="http://schemas.microsoft.com/office/drawing/2014/main" val="403182704"/>
                  </a:ext>
                </a:extLst>
              </a:tr>
              <a:tr h="837181">
                <a:tc>
                  <a:txBody>
                    <a:bodyP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mn-lt"/>
                          <a:ea typeface="Gulim" pitchFamily="34" charset="-127"/>
                          <a:cs typeface="+mn-cs"/>
                        </a:rPr>
                        <a:t>Michael Wooldridge</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000000"/>
                          </a:solidFill>
                          <a:effectLst/>
                          <a:uLnTx/>
                          <a:uFillTx/>
                          <a:latin typeface="+mn-lt"/>
                          <a:ea typeface="Gulim" pitchFamily="34" charset="-127"/>
                          <a:cs typeface="+mn-cs"/>
                        </a:rPr>
                        <a:t>Manager, PE Ops; Multi-bidder</a:t>
                      </a:r>
                      <a:endParaRPr kumimoji="0" lang="en-US" altLang="ko-KR" sz="1000" b="0" i="1" u="none" strike="noStrike" kern="1200" cap="none" spc="0" normalizeH="0" baseline="0" noProof="0" dirty="0">
                        <a:ln>
                          <a:noFill/>
                        </a:ln>
                        <a:solidFill>
                          <a:srgbClr val="000000"/>
                        </a:solidFill>
                        <a:effectLst/>
                        <a:uLnTx/>
                        <a:uFillTx/>
                        <a:latin typeface="+mn-lt"/>
                        <a:ea typeface="Gulim" pitchFamily="34" charset="-127"/>
                        <a:cs typeface="+mn-cs"/>
                      </a:endParaRPr>
                    </a:p>
                  </a:txBody>
                  <a:tcPr marL="972000"/>
                </a:tc>
                <a:tc>
                  <a:txBody>
                    <a:bodyPr/>
                    <a:lstStyle/>
                    <a:p>
                      <a:pPr marL="0" indent="0">
                        <a:buFontTx/>
                        <a:buNone/>
                      </a:pPr>
                      <a:r>
                        <a:rPr lang="en-GB" sz="1000" b="0" dirty="0"/>
                        <a:t>London</a:t>
                      </a:r>
                    </a:p>
                  </a:txBody>
                  <a:tcPr/>
                </a:tc>
                <a:tc>
                  <a:txBody>
                    <a:bodyPr/>
                    <a:lstStyle/>
                    <a:p>
                      <a:pPr marL="177800" marR="0" lvl="0" indent="-177800" algn="l" defTabSz="711200" rtl="0" eaLnBrk="1" fontAlgn="auto" latinLnBrk="0" hangingPunct="1">
                        <a:lnSpc>
                          <a:spcPct val="100000"/>
                        </a:lnSpc>
                        <a:spcBef>
                          <a:spcPts val="300"/>
                        </a:spcBef>
                        <a:spcAft>
                          <a:spcPts val="0"/>
                        </a:spcAft>
                        <a:buClrTx/>
                        <a:buSzPct val="100000"/>
                        <a:buFontTx/>
                        <a:buChar char="•"/>
                        <a:tabLst/>
                        <a:defRPr/>
                      </a:pPr>
                      <a:r>
                        <a:rPr lang="en-GB" sz="1000" dirty="0"/>
                        <a:t>Sell-side and multi-bidder buy-side management </a:t>
                      </a:r>
                    </a:p>
                    <a:p>
                      <a:pPr marL="177800" marR="0" lvl="0" indent="-177800" algn="l" defTabSz="711200" rtl="0" eaLnBrk="1" fontAlgn="auto" latinLnBrk="0" hangingPunct="1">
                        <a:lnSpc>
                          <a:spcPct val="100000"/>
                        </a:lnSpc>
                        <a:spcBef>
                          <a:spcPts val="300"/>
                        </a:spcBef>
                        <a:spcAft>
                          <a:spcPts val="0"/>
                        </a:spcAft>
                        <a:buClrTx/>
                        <a:buSzPct val="100000"/>
                        <a:buFontTx/>
                        <a:buChar char="•"/>
                        <a:tabLst/>
                        <a:defRPr/>
                      </a:pPr>
                      <a:r>
                        <a:rPr lang="en-GB" sz="1000" dirty="0"/>
                        <a:t>Expert identification and coordination for deals</a:t>
                      </a:r>
                    </a:p>
                    <a:p>
                      <a:pPr marL="177800" marR="0" lvl="0" indent="-177800" algn="l" defTabSz="711200" rtl="0" eaLnBrk="1" fontAlgn="auto" latinLnBrk="0" hangingPunct="1">
                        <a:lnSpc>
                          <a:spcPct val="100000"/>
                        </a:lnSpc>
                        <a:spcBef>
                          <a:spcPts val="300"/>
                        </a:spcBef>
                        <a:spcAft>
                          <a:spcPts val="0"/>
                        </a:spcAft>
                        <a:buClrTx/>
                        <a:buSzPct val="100000"/>
                        <a:buFontTx/>
                        <a:buChar char="•"/>
                        <a:tabLst/>
                        <a:defRPr/>
                      </a:pPr>
                      <a:r>
                        <a:rPr lang="en-GB" sz="1000" dirty="0"/>
                        <a:t>Global PEG operational system development</a:t>
                      </a:r>
                      <a:endParaRPr lang="en-GB" sz="1000" baseline="0" dirty="0"/>
                    </a:p>
                  </a:txBody>
                  <a:tcPr/>
                </a:tc>
                <a:tc>
                  <a:txBody>
                    <a:bodyPr/>
                    <a:lstStyle/>
                    <a:p>
                      <a:pPr marL="177800" indent="-177800">
                        <a:spcBef>
                          <a:spcPts val="300"/>
                        </a:spcBef>
                      </a:pPr>
                      <a:r>
                        <a:rPr lang="en-GB" sz="1000" dirty="0"/>
                        <a:t>Expert line-ups for deals in TMT / FS / Services</a:t>
                      </a:r>
                    </a:p>
                  </a:txBody>
                  <a:tcPr/>
                </a:tc>
                <a:extLst>
                  <a:ext uri="{0D108BD9-81ED-4DB2-BD59-A6C34878D82A}">
                    <a16:rowId xmlns:a16="http://schemas.microsoft.com/office/drawing/2014/main" val="2535558032"/>
                  </a:ext>
                </a:extLst>
              </a:tr>
              <a:tr h="653001">
                <a:tc>
                  <a:txBody>
                    <a:bodyPr/>
                    <a:lstStyle/>
                    <a:p>
                      <a:pPr marL="0" marR="0" lvl="0" indent="0" algn="l" defTabSz="711200" rtl="0" eaLnBrk="1" fontAlgn="auto" latinLnBrk="0" hangingPunct="1">
                        <a:lnSpc>
                          <a:spcPct val="100000"/>
                        </a:lnSpc>
                        <a:spcBef>
                          <a:spcPts val="1200"/>
                        </a:spcBef>
                        <a:spcAft>
                          <a:spcPts val="0"/>
                        </a:spcAft>
                        <a:buClrTx/>
                        <a:buSzTx/>
                        <a:buFontTx/>
                        <a:buNone/>
                        <a:tabLst/>
                        <a:defRPr/>
                      </a:pPr>
                      <a:r>
                        <a:rPr lang="en-US" sz="1000" b="1" dirty="0"/>
                        <a:t>Anthony Pratt</a:t>
                      </a:r>
                      <a:br>
                        <a:rPr lang="en-US" sz="1000" dirty="0"/>
                      </a:br>
                      <a:r>
                        <a:rPr lang="en-US" sz="1000" b="0" dirty="0"/>
                        <a:t>Manager, Market Insights</a:t>
                      </a:r>
                    </a:p>
                  </a:txBody>
                  <a:tcPr marL="972000"/>
                </a:tc>
                <a:tc>
                  <a:txBody>
                    <a:bodyPr/>
                    <a:lstStyle/>
                    <a:p>
                      <a:pPr marL="0" indent="0">
                        <a:buFontTx/>
                        <a:buNone/>
                      </a:pPr>
                      <a:r>
                        <a:rPr lang="en-GB" sz="1000" b="0" dirty="0"/>
                        <a:t>London</a:t>
                      </a:r>
                    </a:p>
                  </a:txBody>
                  <a:tcPr/>
                </a:tc>
                <a:tc>
                  <a:txBody>
                    <a:bodyPr/>
                    <a:lstStyle/>
                    <a:p>
                      <a:pPr marL="177800" indent="-177800">
                        <a:spcBef>
                          <a:spcPts val="300"/>
                        </a:spcBef>
                        <a:buSzPct val="100000"/>
                      </a:pPr>
                      <a:r>
                        <a:rPr lang="en-GB" sz="1000" dirty="0"/>
                        <a:t>Financial info: revenues, forecasts, budgets, account plans etc.</a:t>
                      </a:r>
                    </a:p>
                    <a:p>
                      <a:pPr marL="177800" indent="-177800">
                        <a:spcBef>
                          <a:spcPts val="300"/>
                        </a:spcBef>
                        <a:buSzPct val="100000"/>
                      </a:pPr>
                      <a:r>
                        <a:rPr lang="en-GB" sz="1000" dirty="0"/>
                        <a:t>PE Market info: deals, funds, performance, PE marketing materials </a:t>
                      </a:r>
                    </a:p>
                  </a:txBody>
                  <a:tcPr/>
                </a:tc>
                <a:tc>
                  <a:txBody>
                    <a:bodyPr/>
                    <a:lstStyle/>
                    <a:p>
                      <a:pPr marL="177800" indent="-177800">
                        <a:spcBef>
                          <a:spcPts val="300"/>
                        </a:spcBef>
                      </a:pPr>
                      <a:r>
                        <a:rPr lang="en-GB" sz="1000" dirty="0"/>
                        <a:t>Client relationship history and analysis</a:t>
                      </a:r>
                    </a:p>
                    <a:p>
                      <a:pPr marL="177800" indent="-177800">
                        <a:spcBef>
                          <a:spcPts val="300"/>
                        </a:spcBef>
                      </a:pPr>
                      <a:r>
                        <a:rPr lang="en-GB" sz="1000" dirty="0"/>
                        <a:t>PE market data or analysis</a:t>
                      </a:r>
                    </a:p>
                  </a:txBody>
                  <a:tcPr/>
                </a:tc>
                <a:extLst>
                  <a:ext uri="{0D108BD9-81ED-4DB2-BD59-A6C34878D82A}">
                    <a16:rowId xmlns:a16="http://schemas.microsoft.com/office/drawing/2014/main" val="4086962594"/>
                  </a:ext>
                </a:extLst>
              </a:tr>
              <a:tr h="653001">
                <a:tc>
                  <a:txBody>
                    <a:bodyP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mn-lt"/>
                          <a:ea typeface="Gulim" pitchFamily="34" charset="-127"/>
                          <a:cs typeface="+mn-cs"/>
                        </a:rPr>
                        <a:t>Hannah Lomax</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000000"/>
                          </a:solidFill>
                          <a:effectLst/>
                          <a:uLnTx/>
                          <a:uFillTx/>
                          <a:latin typeface="+mn-lt"/>
                          <a:ea typeface="Gulim" pitchFamily="34" charset="-127"/>
                          <a:cs typeface="+mn-cs"/>
                        </a:rPr>
                        <a:t>Specialist, PE Ops &amp; Contracts </a:t>
                      </a:r>
                    </a:p>
                  </a:txBody>
                  <a:tcPr marL="972000"/>
                </a:tc>
                <a:tc>
                  <a:txBody>
                    <a:bodyPr/>
                    <a:lstStyle/>
                    <a:p>
                      <a:pPr marL="0" indent="0">
                        <a:buFontTx/>
                        <a:buNone/>
                      </a:pPr>
                      <a:r>
                        <a:rPr lang="en-GB" sz="1000" b="0" dirty="0"/>
                        <a:t>London</a:t>
                      </a:r>
                    </a:p>
                  </a:txBody>
                  <a:tcPr/>
                </a:tc>
                <a:tc>
                  <a:txBody>
                    <a:bodyPr/>
                    <a:lstStyle/>
                    <a:p>
                      <a:pPr marL="177800" marR="0" lvl="0" indent="-177800" algn="l" defTabSz="711200" rtl="0" eaLnBrk="1" fontAlgn="auto" latinLnBrk="0" hangingPunct="1">
                        <a:lnSpc>
                          <a:spcPct val="100000"/>
                        </a:lnSpc>
                        <a:spcBef>
                          <a:spcPts val="300"/>
                        </a:spcBef>
                        <a:spcAft>
                          <a:spcPts val="0"/>
                        </a:spcAft>
                        <a:buClrTx/>
                        <a:buSzPct val="100000"/>
                        <a:buFontTx/>
                        <a:buChar char="•"/>
                        <a:tabLst/>
                        <a:defRPr/>
                      </a:pPr>
                      <a:r>
                        <a:rPr lang="en-GB" sz="1000" baseline="0" dirty="0"/>
                        <a:t>Legal clearance and compliance of all EMEA deal activity</a:t>
                      </a:r>
                    </a:p>
                    <a:p>
                      <a:pPr marL="177800" marR="0" lvl="0" indent="-177800" algn="l" defTabSz="711200" rtl="0" eaLnBrk="1" fontAlgn="auto" latinLnBrk="0" hangingPunct="1">
                        <a:lnSpc>
                          <a:spcPct val="100000"/>
                        </a:lnSpc>
                        <a:spcBef>
                          <a:spcPts val="300"/>
                        </a:spcBef>
                        <a:spcAft>
                          <a:spcPts val="0"/>
                        </a:spcAft>
                        <a:buClrTx/>
                        <a:buSzPct val="100000"/>
                        <a:buFontTx/>
                        <a:buChar char="•"/>
                        <a:tabLst/>
                        <a:defRPr/>
                      </a:pPr>
                      <a:r>
                        <a:rPr lang="en-GB" sz="1000" baseline="0" dirty="0"/>
                        <a:t>Blackbox registration flow</a:t>
                      </a:r>
                      <a:endParaRPr lang="en-GB" sz="1000" dirty="0"/>
                    </a:p>
                  </a:txBody>
                  <a:tcPr/>
                </a:tc>
                <a:tc>
                  <a:txBody>
                    <a:bodyPr/>
                    <a:lstStyle/>
                    <a:p>
                      <a:pPr marL="177800" indent="-177800">
                        <a:spcBef>
                          <a:spcPts val="300"/>
                        </a:spcBef>
                      </a:pPr>
                      <a:r>
                        <a:rPr lang="en-GB" sz="1000" dirty="0"/>
                        <a:t>Clearance for EMEA diligence work (sell-side, buy-side, Corp M&amp;A)</a:t>
                      </a:r>
                    </a:p>
                  </a:txBody>
                  <a:tcPr/>
                </a:tc>
                <a:extLst>
                  <a:ext uri="{0D108BD9-81ED-4DB2-BD59-A6C34878D82A}">
                    <a16:rowId xmlns:a16="http://schemas.microsoft.com/office/drawing/2014/main" val="27572945"/>
                  </a:ext>
                </a:extLst>
              </a:tr>
            </a:tbl>
          </a:graphicData>
        </a:graphic>
      </p:graphicFrame>
      <p:sp>
        <p:nvSpPr>
          <p:cNvPr id="2" name="Title 1"/>
          <p:cNvSpPr>
            <a:spLocks noGrp="1"/>
          </p:cNvSpPr>
          <p:nvPr>
            <p:ph type="title"/>
          </p:nvPr>
        </p:nvSpPr>
        <p:spPr/>
        <p:txBody>
          <a:bodyPr/>
          <a:lstStyle/>
          <a:p>
            <a:r>
              <a:rPr lang="en-GB" i="1" dirty="0"/>
              <a:t>PEG Practice – who is who?</a:t>
            </a:r>
            <a:br>
              <a:rPr lang="en-GB" dirty="0"/>
            </a:br>
            <a:r>
              <a:rPr lang="en-GB" b="1" dirty="0"/>
              <a:t>Talent and Operations</a:t>
            </a:r>
          </a:p>
        </p:txBody>
      </p:sp>
      <p:sp>
        <p:nvSpPr>
          <p:cNvPr id="3" name="btfpLayoutConfig" hidden="1"/>
          <p:cNvSpPr txBox="1"/>
          <p:nvPr/>
        </p:nvSpPr>
        <p:spPr bwMode="gray">
          <a:xfrm>
            <a:off x="12700" y="12700"/>
            <a:ext cx="896647"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overall_0_132074136870528803 columns_1_132074136711429237 14_1_132074137148207048 17_1_132074145157045531 1032_1_132139710985698169 </a:t>
            </a:r>
            <a:endParaRPr lang="en-GB" sz="100" dirty="0" err="1">
              <a:solidFill>
                <a:srgbClr val="FFFFFF">
                  <a:alpha val="0"/>
                </a:srgbClr>
              </a:solidFill>
            </a:endParaRPr>
          </a:p>
        </p:txBody>
      </p:sp>
      <p:grpSp>
        <p:nvGrpSpPr>
          <p:cNvPr id="17" name="btfpStatusSticker642700"/>
          <p:cNvGrpSpPr/>
          <p:nvPr>
            <p:custDataLst>
              <p:tags r:id="rId3"/>
            </p:custDataLst>
          </p:nvPr>
        </p:nvGrpSpPr>
        <p:grpSpPr>
          <a:xfrm>
            <a:off x="11114158" y="955344"/>
            <a:ext cx="747642" cy="235611"/>
            <a:chOff x="11114158" y="955344"/>
            <a:chExt cx="747642" cy="235611"/>
          </a:xfrm>
        </p:grpSpPr>
        <p:sp>
          <p:nvSpPr>
            <p:cNvPr id="15" name="btfpStatusStickerText642700"/>
            <p:cNvSpPr txBox="1"/>
            <p:nvPr/>
          </p:nvSpPr>
          <p:spPr bwMode="gray">
            <a:xfrm>
              <a:off x="11114158" y="955344"/>
              <a:ext cx="747642" cy="235611"/>
            </a:xfrm>
            <a:prstGeom prst="rect">
              <a:avLst/>
            </a:prstGeom>
            <a:noFill/>
          </p:spPr>
          <p:txBody>
            <a:bodyPr vert="horz" wrap="none" lIns="72073" tIns="25226" rIns="0" bIns="25226" rtlCol="0" anchor="t">
              <a:spAutoFit/>
            </a:bodyPr>
            <a:lstStyle/>
            <a:p>
              <a:pPr marL="0" indent="0" algn="r">
                <a:spcBef>
                  <a:spcPts val="0"/>
                </a:spcBef>
                <a:buNone/>
              </a:pPr>
              <a:r>
                <a:rPr lang="en-GB" sz="1200" b="1" cap="all" spc="450" dirty="0">
                  <a:solidFill>
                    <a:srgbClr val="000000"/>
                  </a:solidFill>
                </a:rPr>
                <a:t>EMEA</a:t>
              </a:r>
            </a:p>
          </p:txBody>
        </p:sp>
        <p:cxnSp>
          <p:nvCxnSpPr>
            <p:cNvPr id="16" name="btfpStatusStickerLine642700"/>
            <p:cNvCxnSpPr/>
            <p:nvPr/>
          </p:nvCxnSpPr>
          <p:spPr bwMode="gray">
            <a:xfrm rot="720000">
              <a:off x="11114158" y="955344"/>
              <a:ext cx="0" cy="235611"/>
            </a:xfrm>
            <a:prstGeom prst="line">
              <a:avLst/>
            </a:prstGeom>
            <a:ln w="19050" cap="flat" cmpd="sng">
              <a:solidFill>
                <a:srgbClr val="000000"/>
              </a:solidFill>
              <a:prstDash val="solid"/>
              <a:miter lim="800000"/>
              <a:headEnd type="none"/>
              <a:tailEnd type="none" w="med" len="lg"/>
            </a:ln>
          </p:spPr>
          <p:style>
            <a:lnRef idx="1">
              <a:schemeClr val="accent1"/>
            </a:lnRef>
            <a:fillRef idx="0">
              <a:schemeClr val="accent1"/>
            </a:fillRef>
            <a:effectRef idx="0">
              <a:schemeClr val="accent1"/>
            </a:effectRef>
            <a:fontRef idx="minor">
              <a:schemeClr val="tx1"/>
            </a:fontRef>
          </p:style>
        </p:cxnSp>
      </p:grpSp>
      <p:pic>
        <p:nvPicPr>
          <p:cNvPr id="4" name="asdbtfpPhotoPerson123515"/>
          <p:cNvPicPr>
            <a:picLocks noChangeAspect="1"/>
          </p:cNvPicPr>
          <p:nvPr>
            <p:custDataLst>
              <p:tags r:id="rId4"/>
            </p:custDataLst>
          </p:nvPr>
        </p:nvPicPr>
        <p:blipFill>
          <a:blip r:embed="rId10">
            <a:grayscl/>
          </a:blip>
          <a:srcRect/>
          <a:stretch>
            <a:fillRect/>
          </a:stretch>
        </p:blipFill>
        <p:spPr>
          <a:xfrm>
            <a:off x="362571" y="1536430"/>
            <a:ext cx="584200" cy="584200"/>
          </a:xfrm>
          <a:prstGeom prst="ellipse">
            <a:avLst/>
          </a:prstGeom>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pic>
      <p:pic>
        <p:nvPicPr>
          <p:cNvPr id="5" name="asdbtfpPhotoPerson600385"/>
          <p:cNvPicPr>
            <a:picLocks noChangeAspect="1"/>
          </p:cNvPicPr>
          <p:nvPr>
            <p:custDataLst>
              <p:tags r:id="rId5"/>
            </p:custDataLst>
          </p:nvPr>
        </p:nvPicPr>
        <p:blipFill>
          <a:blip r:embed="rId11">
            <a:grayscl/>
          </a:blip>
          <a:srcRect/>
          <a:stretch>
            <a:fillRect/>
          </a:stretch>
        </p:blipFill>
        <p:spPr>
          <a:xfrm>
            <a:off x="362571" y="2904809"/>
            <a:ext cx="584200" cy="584200"/>
          </a:xfrm>
          <a:prstGeom prst="ellipse">
            <a:avLst/>
          </a:prstGeom>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pic>
      <p:pic>
        <p:nvPicPr>
          <p:cNvPr id="6" name="asdbtfpPhotoPerson318222"/>
          <p:cNvPicPr>
            <a:picLocks noChangeAspect="1"/>
          </p:cNvPicPr>
          <p:nvPr>
            <p:custDataLst>
              <p:tags r:id="rId6"/>
            </p:custDataLst>
          </p:nvPr>
        </p:nvPicPr>
        <p:blipFill>
          <a:blip r:embed="rId12">
            <a:grayscl/>
          </a:blip>
          <a:srcRect/>
          <a:stretch>
            <a:fillRect/>
          </a:stretch>
        </p:blipFill>
        <p:spPr>
          <a:xfrm>
            <a:off x="362571" y="5188990"/>
            <a:ext cx="584200" cy="584200"/>
          </a:xfrm>
          <a:prstGeom prst="ellipse">
            <a:avLst/>
          </a:prstGeom>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pic>
      <p:pic>
        <p:nvPicPr>
          <p:cNvPr id="37" name="sdbtfpPhotoPerson132419"/>
          <p:cNvPicPr>
            <a:picLocks noChangeAspect="1"/>
          </p:cNvPicPr>
          <p:nvPr>
            <p:custDataLst>
              <p:tags r:id="rId7"/>
            </p:custDataLst>
          </p:nvPr>
        </p:nvPicPr>
        <p:blipFill>
          <a:blip r:embed="rId13">
            <a:grayscl/>
          </a:blip>
          <a:srcRect/>
          <a:stretch>
            <a:fillRect/>
          </a:stretch>
        </p:blipFill>
        <p:spPr>
          <a:xfrm>
            <a:off x="362571" y="3683941"/>
            <a:ext cx="584200" cy="584200"/>
          </a:xfrm>
          <a:prstGeom prst="ellipse">
            <a:avLst/>
          </a:prstGeom>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pic>
      <p:grpSp>
        <p:nvGrpSpPr>
          <p:cNvPr id="62" name="btfpRunningAgenda1Level766641">
            <a:extLst>
              <a:ext uri="{FF2B5EF4-FFF2-40B4-BE49-F238E27FC236}">
                <a16:creationId xmlns:a16="http://schemas.microsoft.com/office/drawing/2014/main" id="{67A31C09-3C2F-46CB-AF7F-A25623B7F269}"/>
              </a:ext>
            </a:extLst>
          </p:cNvPr>
          <p:cNvGrpSpPr/>
          <p:nvPr>
            <p:custDataLst>
              <p:tags r:id="rId8"/>
            </p:custDataLst>
          </p:nvPr>
        </p:nvGrpSpPr>
        <p:grpSpPr>
          <a:xfrm>
            <a:off x="-18" y="944429"/>
            <a:ext cx="3133899" cy="257442"/>
            <a:chOff x="-18" y="944429"/>
            <a:chExt cx="3133899" cy="257442"/>
          </a:xfrm>
        </p:grpSpPr>
        <p:sp>
          <p:nvSpPr>
            <p:cNvPr id="63" name="btfpRunningAgenda1LevelBarLeft766641">
              <a:extLst>
                <a:ext uri="{FF2B5EF4-FFF2-40B4-BE49-F238E27FC236}">
                  <a16:creationId xmlns:a16="http://schemas.microsoft.com/office/drawing/2014/main" id="{6EE6CCEF-9646-457A-B6CF-87A5F1D32C38}"/>
                </a:ext>
              </a:extLst>
            </p:cNvPr>
            <p:cNvSpPr/>
            <p:nvPr/>
          </p:nvSpPr>
          <p:spPr bwMode="gray">
            <a:xfrm>
              <a:off x="-18" y="944429"/>
              <a:ext cx="3133899" cy="257442"/>
            </a:xfrm>
            <a:custGeom>
              <a:avLst/>
              <a:gdLst>
                <a:gd name="connsiteX0" fmla="*/ 960419 w 1870925"/>
                <a:gd name="connsiteY0" fmla="*/ 0 h 257442"/>
                <a:gd name="connsiteX1" fmla="*/ 1870925 w 1870925"/>
                <a:gd name="connsiteY1" fmla="*/ 0 h 257442"/>
                <a:gd name="connsiteX2" fmla="*/ 1816204 w 1870925"/>
                <a:gd name="connsiteY2" fmla="*/ 257442 h 257442"/>
                <a:gd name="connsiteX3" fmla="*/ 0 w 1870925"/>
                <a:gd name="connsiteY3" fmla="*/ 257442 h 257442"/>
                <a:gd name="connsiteX0" fmla="*/ 960419 w 1816204"/>
                <a:gd name="connsiteY0" fmla="*/ 0 h 257442"/>
                <a:gd name="connsiteX1" fmla="*/ 905699 w 1816204"/>
                <a:gd name="connsiteY1" fmla="*/ 257442 h 257442"/>
                <a:gd name="connsiteX2" fmla="*/ 1816204 w 1816204"/>
                <a:gd name="connsiteY2" fmla="*/ 257442 h 257442"/>
                <a:gd name="connsiteX3" fmla="*/ 0 w 1816204"/>
                <a:gd name="connsiteY3" fmla="*/ 257442 h 257442"/>
                <a:gd name="connsiteX0" fmla="*/ 960419 w 960419"/>
                <a:gd name="connsiteY0" fmla="*/ 0 h 257442"/>
                <a:gd name="connsiteX1" fmla="*/ 905699 w 960419"/>
                <a:gd name="connsiteY1" fmla="*/ 257442 h 257442"/>
                <a:gd name="connsiteX2" fmla="*/ 1 w 960419"/>
                <a:gd name="connsiteY2" fmla="*/ 257442 h 257442"/>
                <a:gd name="connsiteX3" fmla="*/ 0 w 960419"/>
                <a:gd name="connsiteY3" fmla="*/ 257442 h 257442"/>
                <a:gd name="connsiteX0" fmla="*/ 960418 w 960418"/>
                <a:gd name="connsiteY0" fmla="*/ 0 h 257442"/>
                <a:gd name="connsiteX1" fmla="*/ 905698 w 960418"/>
                <a:gd name="connsiteY1" fmla="*/ 257442 h 257442"/>
                <a:gd name="connsiteX2" fmla="*/ 0 w 960418"/>
                <a:gd name="connsiteY2" fmla="*/ 257442 h 257442"/>
                <a:gd name="connsiteX3" fmla="*/ 1 w 960418"/>
                <a:gd name="connsiteY3" fmla="*/ 0 h 257442"/>
                <a:gd name="connsiteX0" fmla="*/ 1120719 w 1120719"/>
                <a:gd name="connsiteY0" fmla="*/ 0 h 257442"/>
                <a:gd name="connsiteX1" fmla="*/ 905698 w 1120719"/>
                <a:gd name="connsiteY1" fmla="*/ 257442 h 257442"/>
                <a:gd name="connsiteX2" fmla="*/ 0 w 1120719"/>
                <a:gd name="connsiteY2" fmla="*/ 257442 h 257442"/>
                <a:gd name="connsiteX3" fmla="*/ 1 w 1120719"/>
                <a:gd name="connsiteY3" fmla="*/ 0 h 257442"/>
                <a:gd name="connsiteX0" fmla="*/ 1120719 w 1120719"/>
                <a:gd name="connsiteY0" fmla="*/ 0 h 257442"/>
                <a:gd name="connsiteX1" fmla="*/ 1065998 w 1120719"/>
                <a:gd name="connsiteY1" fmla="*/ 257442 h 257442"/>
                <a:gd name="connsiteX2" fmla="*/ 0 w 1120719"/>
                <a:gd name="connsiteY2" fmla="*/ 257442 h 257442"/>
                <a:gd name="connsiteX3" fmla="*/ 1 w 1120719"/>
                <a:gd name="connsiteY3" fmla="*/ 0 h 257442"/>
                <a:gd name="connsiteX0" fmla="*/ 1120719 w 1120719"/>
                <a:gd name="connsiteY0" fmla="*/ 0 h 257442"/>
                <a:gd name="connsiteX1" fmla="*/ 1065998 w 1120719"/>
                <a:gd name="connsiteY1" fmla="*/ 257442 h 257442"/>
                <a:gd name="connsiteX2" fmla="*/ 0 w 1120719"/>
                <a:gd name="connsiteY2" fmla="*/ 257442 h 257442"/>
                <a:gd name="connsiteX3" fmla="*/ 1 w 1120719"/>
                <a:gd name="connsiteY3" fmla="*/ 0 h 257442"/>
                <a:gd name="connsiteX0" fmla="*/ 1120719 w 1120719"/>
                <a:gd name="connsiteY0" fmla="*/ 0 h 257442"/>
                <a:gd name="connsiteX1" fmla="*/ 1065998 w 1120719"/>
                <a:gd name="connsiteY1" fmla="*/ 257442 h 257442"/>
                <a:gd name="connsiteX2" fmla="*/ 0 w 1120719"/>
                <a:gd name="connsiteY2" fmla="*/ 257442 h 257442"/>
                <a:gd name="connsiteX3" fmla="*/ 0 w 1120719"/>
                <a:gd name="connsiteY3" fmla="*/ 0 h 257442"/>
                <a:gd name="connsiteX0" fmla="*/ 1281020 w 1281020"/>
                <a:gd name="connsiteY0" fmla="*/ 0 h 257442"/>
                <a:gd name="connsiteX1" fmla="*/ 1065998 w 1281020"/>
                <a:gd name="connsiteY1" fmla="*/ 257442 h 257442"/>
                <a:gd name="connsiteX2" fmla="*/ 0 w 1281020"/>
                <a:gd name="connsiteY2" fmla="*/ 257442 h 257442"/>
                <a:gd name="connsiteX3" fmla="*/ 0 w 1281020"/>
                <a:gd name="connsiteY3" fmla="*/ 0 h 257442"/>
                <a:gd name="connsiteX0" fmla="*/ 1281020 w 1281020"/>
                <a:gd name="connsiteY0" fmla="*/ 0 h 257442"/>
                <a:gd name="connsiteX1" fmla="*/ 1226298 w 1281020"/>
                <a:gd name="connsiteY1" fmla="*/ 257442 h 257442"/>
                <a:gd name="connsiteX2" fmla="*/ 0 w 1281020"/>
                <a:gd name="connsiteY2" fmla="*/ 257442 h 257442"/>
                <a:gd name="connsiteX3" fmla="*/ 0 w 1281020"/>
                <a:gd name="connsiteY3" fmla="*/ 0 h 257442"/>
                <a:gd name="connsiteX0" fmla="*/ 1281021 w 1281021"/>
                <a:gd name="connsiteY0" fmla="*/ 0 h 257442"/>
                <a:gd name="connsiteX1" fmla="*/ 1226299 w 1281021"/>
                <a:gd name="connsiteY1" fmla="*/ 257442 h 257442"/>
                <a:gd name="connsiteX2" fmla="*/ 0 w 1281021"/>
                <a:gd name="connsiteY2" fmla="*/ 257442 h 257442"/>
                <a:gd name="connsiteX3" fmla="*/ 1 w 1281021"/>
                <a:gd name="connsiteY3" fmla="*/ 0 h 257442"/>
                <a:gd name="connsiteX0" fmla="*/ 1281021 w 1281021"/>
                <a:gd name="connsiteY0" fmla="*/ 0 h 257442"/>
                <a:gd name="connsiteX1" fmla="*/ 1226299 w 1281021"/>
                <a:gd name="connsiteY1" fmla="*/ 257442 h 257442"/>
                <a:gd name="connsiteX2" fmla="*/ 0 w 1281021"/>
                <a:gd name="connsiteY2" fmla="*/ 257442 h 257442"/>
                <a:gd name="connsiteX3" fmla="*/ 1 w 1281021"/>
                <a:gd name="connsiteY3" fmla="*/ 0 h 257442"/>
                <a:gd name="connsiteX0" fmla="*/ 1449335 w 1449335"/>
                <a:gd name="connsiteY0" fmla="*/ 0 h 257442"/>
                <a:gd name="connsiteX1" fmla="*/ 1226299 w 1449335"/>
                <a:gd name="connsiteY1" fmla="*/ 257442 h 257442"/>
                <a:gd name="connsiteX2" fmla="*/ 0 w 1449335"/>
                <a:gd name="connsiteY2" fmla="*/ 257442 h 257442"/>
                <a:gd name="connsiteX3" fmla="*/ 1 w 1449335"/>
                <a:gd name="connsiteY3" fmla="*/ 0 h 257442"/>
                <a:gd name="connsiteX0" fmla="*/ 1449335 w 1449335"/>
                <a:gd name="connsiteY0" fmla="*/ 0 h 257442"/>
                <a:gd name="connsiteX1" fmla="*/ 1394614 w 1449335"/>
                <a:gd name="connsiteY1" fmla="*/ 257442 h 257442"/>
                <a:gd name="connsiteX2" fmla="*/ 0 w 1449335"/>
                <a:gd name="connsiteY2" fmla="*/ 257442 h 257442"/>
                <a:gd name="connsiteX3" fmla="*/ 1 w 1449335"/>
                <a:gd name="connsiteY3" fmla="*/ 0 h 257442"/>
                <a:gd name="connsiteX0" fmla="*/ 1449335 w 1449335"/>
                <a:gd name="connsiteY0" fmla="*/ 0 h 257442"/>
                <a:gd name="connsiteX1" fmla="*/ 1394614 w 1449335"/>
                <a:gd name="connsiteY1" fmla="*/ 257442 h 257442"/>
                <a:gd name="connsiteX2" fmla="*/ 0 w 1449335"/>
                <a:gd name="connsiteY2" fmla="*/ 257442 h 257442"/>
                <a:gd name="connsiteX3" fmla="*/ 1 w 1449335"/>
                <a:gd name="connsiteY3" fmla="*/ 0 h 257442"/>
                <a:gd name="connsiteX0" fmla="*/ 1449335 w 1449335"/>
                <a:gd name="connsiteY0" fmla="*/ 0 h 257442"/>
                <a:gd name="connsiteX1" fmla="*/ 1394614 w 1449335"/>
                <a:gd name="connsiteY1" fmla="*/ 257442 h 257442"/>
                <a:gd name="connsiteX2" fmla="*/ 0 w 1449335"/>
                <a:gd name="connsiteY2" fmla="*/ 257442 h 257442"/>
                <a:gd name="connsiteX3" fmla="*/ 0 w 1449335"/>
                <a:gd name="connsiteY3" fmla="*/ 0 h 257442"/>
                <a:gd name="connsiteX0" fmla="*/ 1617650 w 1617650"/>
                <a:gd name="connsiteY0" fmla="*/ 0 h 257442"/>
                <a:gd name="connsiteX1" fmla="*/ 1394614 w 1617650"/>
                <a:gd name="connsiteY1" fmla="*/ 257442 h 257442"/>
                <a:gd name="connsiteX2" fmla="*/ 0 w 1617650"/>
                <a:gd name="connsiteY2" fmla="*/ 257442 h 257442"/>
                <a:gd name="connsiteX3" fmla="*/ 0 w 1617650"/>
                <a:gd name="connsiteY3" fmla="*/ 0 h 257442"/>
                <a:gd name="connsiteX0" fmla="*/ 1617650 w 1617650"/>
                <a:gd name="connsiteY0" fmla="*/ 0 h 257442"/>
                <a:gd name="connsiteX1" fmla="*/ 1562928 w 1617650"/>
                <a:gd name="connsiteY1" fmla="*/ 257442 h 257442"/>
                <a:gd name="connsiteX2" fmla="*/ 0 w 1617650"/>
                <a:gd name="connsiteY2" fmla="*/ 257442 h 257442"/>
                <a:gd name="connsiteX3" fmla="*/ 0 w 1617650"/>
                <a:gd name="connsiteY3" fmla="*/ 0 h 257442"/>
                <a:gd name="connsiteX0" fmla="*/ 1617651 w 1617651"/>
                <a:gd name="connsiteY0" fmla="*/ 0 h 257442"/>
                <a:gd name="connsiteX1" fmla="*/ 1562929 w 1617651"/>
                <a:gd name="connsiteY1" fmla="*/ 257442 h 257442"/>
                <a:gd name="connsiteX2" fmla="*/ 0 w 1617651"/>
                <a:gd name="connsiteY2" fmla="*/ 257442 h 257442"/>
                <a:gd name="connsiteX3" fmla="*/ 1 w 1617651"/>
                <a:gd name="connsiteY3" fmla="*/ 0 h 257442"/>
                <a:gd name="connsiteX0" fmla="*/ 1617651 w 1617651"/>
                <a:gd name="connsiteY0" fmla="*/ 0 h 257442"/>
                <a:gd name="connsiteX1" fmla="*/ 1562929 w 1617651"/>
                <a:gd name="connsiteY1" fmla="*/ 257442 h 257442"/>
                <a:gd name="connsiteX2" fmla="*/ 0 w 1617651"/>
                <a:gd name="connsiteY2" fmla="*/ 257442 h 257442"/>
                <a:gd name="connsiteX3" fmla="*/ 1 w 1617651"/>
                <a:gd name="connsiteY3" fmla="*/ 0 h 257442"/>
                <a:gd name="connsiteX0" fmla="*/ 1859511 w 1859511"/>
                <a:gd name="connsiteY0" fmla="*/ 0 h 257442"/>
                <a:gd name="connsiteX1" fmla="*/ 1562929 w 1859511"/>
                <a:gd name="connsiteY1" fmla="*/ 257442 h 257442"/>
                <a:gd name="connsiteX2" fmla="*/ 0 w 1859511"/>
                <a:gd name="connsiteY2" fmla="*/ 257442 h 257442"/>
                <a:gd name="connsiteX3" fmla="*/ 1 w 1859511"/>
                <a:gd name="connsiteY3" fmla="*/ 0 h 257442"/>
                <a:gd name="connsiteX0" fmla="*/ 1859511 w 1859511"/>
                <a:gd name="connsiteY0" fmla="*/ 0 h 257442"/>
                <a:gd name="connsiteX1" fmla="*/ 1804790 w 1859511"/>
                <a:gd name="connsiteY1" fmla="*/ 257442 h 257442"/>
                <a:gd name="connsiteX2" fmla="*/ 0 w 1859511"/>
                <a:gd name="connsiteY2" fmla="*/ 257442 h 257442"/>
                <a:gd name="connsiteX3" fmla="*/ 1 w 1859511"/>
                <a:gd name="connsiteY3" fmla="*/ 0 h 257442"/>
                <a:gd name="connsiteX0" fmla="*/ 1859511 w 1859511"/>
                <a:gd name="connsiteY0" fmla="*/ 0 h 257442"/>
                <a:gd name="connsiteX1" fmla="*/ 1804790 w 1859511"/>
                <a:gd name="connsiteY1" fmla="*/ 257442 h 257442"/>
                <a:gd name="connsiteX2" fmla="*/ 0 w 1859511"/>
                <a:gd name="connsiteY2" fmla="*/ 257442 h 257442"/>
                <a:gd name="connsiteX3" fmla="*/ 1 w 1859511"/>
                <a:gd name="connsiteY3" fmla="*/ 0 h 257442"/>
                <a:gd name="connsiteX0" fmla="*/ 1859511 w 1859511"/>
                <a:gd name="connsiteY0" fmla="*/ 0 h 257442"/>
                <a:gd name="connsiteX1" fmla="*/ 1804790 w 1859511"/>
                <a:gd name="connsiteY1" fmla="*/ 257442 h 257442"/>
                <a:gd name="connsiteX2" fmla="*/ 0 w 1859511"/>
                <a:gd name="connsiteY2" fmla="*/ 257442 h 257442"/>
                <a:gd name="connsiteX3" fmla="*/ 0 w 1859511"/>
                <a:gd name="connsiteY3" fmla="*/ 0 h 257442"/>
                <a:gd name="connsiteX0" fmla="*/ 2027826 w 2027826"/>
                <a:gd name="connsiteY0" fmla="*/ 0 h 257442"/>
                <a:gd name="connsiteX1" fmla="*/ 1804790 w 2027826"/>
                <a:gd name="connsiteY1" fmla="*/ 257442 h 257442"/>
                <a:gd name="connsiteX2" fmla="*/ 0 w 2027826"/>
                <a:gd name="connsiteY2" fmla="*/ 257442 h 257442"/>
                <a:gd name="connsiteX3" fmla="*/ 0 w 2027826"/>
                <a:gd name="connsiteY3" fmla="*/ 0 h 257442"/>
                <a:gd name="connsiteX0" fmla="*/ 2027826 w 2027826"/>
                <a:gd name="connsiteY0" fmla="*/ 0 h 257442"/>
                <a:gd name="connsiteX1" fmla="*/ 1973104 w 2027826"/>
                <a:gd name="connsiteY1" fmla="*/ 257442 h 257442"/>
                <a:gd name="connsiteX2" fmla="*/ 0 w 2027826"/>
                <a:gd name="connsiteY2" fmla="*/ 257442 h 257442"/>
                <a:gd name="connsiteX3" fmla="*/ 0 w 2027826"/>
                <a:gd name="connsiteY3" fmla="*/ 0 h 257442"/>
                <a:gd name="connsiteX0" fmla="*/ 2027827 w 2027827"/>
                <a:gd name="connsiteY0" fmla="*/ 0 h 257442"/>
                <a:gd name="connsiteX1" fmla="*/ 1973105 w 2027827"/>
                <a:gd name="connsiteY1" fmla="*/ 257442 h 257442"/>
                <a:gd name="connsiteX2" fmla="*/ 0 w 2027827"/>
                <a:gd name="connsiteY2" fmla="*/ 257442 h 257442"/>
                <a:gd name="connsiteX3" fmla="*/ 1 w 2027827"/>
                <a:gd name="connsiteY3" fmla="*/ 0 h 257442"/>
                <a:gd name="connsiteX0" fmla="*/ 2027827 w 2027827"/>
                <a:gd name="connsiteY0" fmla="*/ 0 h 257442"/>
                <a:gd name="connsiteX1" fmla="*/ 1973105 w 2027827"/>
                <a:gd name="connsiteY1" fmla="*/ 257442 h 257442"/>
                <a:gd name="connsiteX2" fmla="*/ 0 w 2027827"/>
                <a:gd name="connsiteY2" fmla="*/ 257442 h 257442"/>
                <a:gd name="connsiteX3" fmla="*/ 1 w 2027827"/>
                <a:gd name="connsiteY3" fmla="*/ 0 h 257442"/>
                <a:gd name="connsiteX0" fmla="*/ 2205760 w 2205760"/>
                <a:gd name="connsiteY0" fmla="*/ 0 h 257442"/>
                <a:gd name="connsiteX1" fmla="*/ 1973105 w 2205760"/>
                <a:gd name="connsiteY1" fmla="*/ 257442 h 257442"/>
                <a:gd name="connsiteX2" fmla="*/ 0 w 2205760"/>
                <a:gd name="connsiteY2" fmla="*/ 257442 h 257442"/>
                <a:gd name="connsiteX3" fmla="*/ 1 w 2205760"/>
                <a:gd name="connsiteY3" fmla="*/ 0 h 257442"/>
                <a:gd name="connsiteX0" fmla="*/ 2205760 w 2205760"/>
                <a:gd name="connsiteY0" fmla="*/ 0 h 257442"/>
                <a:gd name="connsiteX1" fmla="*/ 2151038 w 2205760"/>
                <a:gd name="connsiteY1" fmla="*/ 257442 h 257442"/>
                <a:gd name="connsiteX2" fmla="*/ 0 w 2205760"/>
                <a:gd name="connsiteY2" fmla="*/ 257442 h 257442"/>
                <a:gd name="connsiteX3" fmla="*/ 1 w 2205760"/>
                <a:gd name="connsiteY3" fmla="*/ 0 h 257442"/>
                <a:gd name="connsiteX0" fmla="*/ 2205761 w 2205761"/>
                <a:gd name="connsiteY0" fmla="*/ 0 h 257442"/>
                <a:gd name="connsiteX1" fmla="*/ 2151039 w 2205761"/>
                <a:gd name="connsiteY1" fmla="*/ 257442 h 257442"/>
                <a:gd name="connsiteX2" fmla="*/ 0 w 2205761"/>
                <a:gd name="connsiteY2" fmla="*/ 257442 h 257442"/>
                <a:gd name="connsiteX3" fmla="*/ 2 w 2205761"/>
                <a:gd name="connsiteY3" fmla="*/ 0 h 257442"/>
                <a:gd name="connsiteX0" fmla="*/ 2205761 w 2205761"/>
                <a:gd name="connsiteY0" fmla="*/ 0 h 257442"/>
                <a:gd name="connsiteX1" fmla="*/ 2151039 w 2205761"/>
                <a:gd name="connsiteY1" fmla="*/ 257442 h 257442"/>
                <a:gd name="connsiteX2" fmla="*/ 0 w 2205761"/>
                <a:gd name="connsiteY2" fmla="*/ 257442 h 257442"/>
                <a:gd name="connsiteX3" fmla="*/ 1 w 2205761"/>
                <a:gd name="connsiteY3" fmla="*/ 0 h 257442"/>
                <a:gd name="connsiteX0" fmla="*/ 2492697 w 2492697"/>
                <a:gd name="connsiteY0" fmla="*/ 0 h 257442"/>
                <a:gd name="connsiteX1" fmla="*/ 2151039 w 2492697"/>
                <a:gd name="connsiteY1" fmla="*/ 257442 h 257442"/>
                <a:gd name="connsiteX2" fmla="*/ 0 w 2492697"/>
                <a:gd name="connsiteY2" fmla="*/ 257442 h 257442"/>
                <a:gd name="connsiteX3" fmla="*/ 1 w 2492697"/>
                <a:gd name="connsiteY3" fmla="*/ 0 h 257442"/>
                <a:gd name="connsiteX0" fmla="*/ 2492697 w 2492697"/>
                <a:gd name="connsiteY0" fmla="*/ 0 h 257442"/>
                <a:gd name="connsiteX1" fmla="*/ 2437976 w 2492697"/>
                <a:gd name="connsiteY1" fmla="*/ 257442 h 257442"/>
                <a:gd name="connsiteX2" fmla="*/ 0 w 2492697"/>
                <a:gd name="connsiteY2" fmla="*/ 257442 h 257442"/>
                <a:gd name="connsiteX3" fmla="*/ 1 w 2492697"/>
                <a:gd name="connsiteY3" fmla="*/ 0 h 257442"/>
                <a:gd name="connsiteX0" fmla="*/ 2492697 w 2492697"/>
                <a:gd name="connsiteY0" fmla="*/ 0 h 257442"/>
                <a:gd name="connsiteX1" fmla="*/ 2437976 w 2492697"/>
                <a:gd name="connsiteY1" fmla="*/ 257442 h 257442"/>
                <a:gd name="connsiteX2" fmla="*/ 0 w 2492697"/>
                <a:gd name="connsiteY2" fmla="*/ 257442 h 257442"/>
                <a:gd name="connsiteX3" fmla="*/ 1 w 2492697"/>
                <a:gd name="connsiteY3" fmla="*/ 0 h 257442"/>
                <a:gd name="connsiteX0" fmla="*/ 2492697 w 2492697"/>
                <a:gd name="connsiteY0" fmla="*/ 0 h 257442"/>
                <a:gd name="connsiteX1" fmla="*/ 2437976 w 2492697"/>
                <a:gd name="connsiteY1" fmla="*/ 257442 h 257442"/>
                <a:gd name="connsiteX2" fmla="*/ 0 w 2492697"/>
                <a:gd name="connsiteY2" fmla="*/ 257442 h 257442"/>
                <a:gd name="connsiteX3" fmla="*/ 0 w 2492697"/>
                <a:gd name="connsiteY3" fmla="*/ 0 h 257442"/>
                <a:gd name="connsiteX0" fmla="*/ 2670631 w 2670631"/>
                <a:gd name="connsiteY0" fmla="*/ 0 h 257442"/>
                <a:gd name="connsiteX1" fmla="*/ 2437976 w 2670631"/>
                <a:gd name="connsiteY1" fmla="*/ 257442 h 257442"/>
                <a:gd name="connsiteX2" fmla="*/ 0 w 2670631"/>
                <a:gd name="connsiteY2" fmla="*/ 257442 h 257442"/>
                <a:gd name="connsiteX3" fmla="*/ 0 w 2670631"/>
                <a:gd name="connsiteY3" fmla="*/ 0 h 257442"/>
                <a:gd name="connsiteX0" fmla="*/ 2670631 w 2670631"/>
                <a:gd name="connsiteY0" fmla="*/ 0 h 257442"/>
                <a:gd name="connsiteX1" fmla="*/ 2615910 w 2670631"/>
                <a:gd name="connsiteY1" fmla="*/ 257442 h 257442"/>
                <a:gd name="connsiteX2" fmla="*/ 0 w 2670631"/>
                <a:gd name="connsiteY2" fmla="*/ 257442 h 257442"/>
                <a:gd name="connsiteX3" fmla="*/ 0 w 2670631"/>
                <a:gd name="connsiteY3" fmla="*/ 0 h 257442"/>
                <a:gd name="connsiteX0" fmla="*/ 2670631 w 2670631"/>
                <a:gd name="connsiteY0" fmla="*/ 0 h 257442"/>
                <a:gd name="connsiteX1" fmla="*/ 2615910 w 2670631"/>
                <a:gd name="connsiteY1" fmla="*/ 257442 h 257442"/>
                <a:gd name="connsiteX2" fmla="*/ 0 w 2670631"/>
                <a:gd name="connsiteY2" fmla="*/ 257442 h 257442"/>
                <a:gd name="connsiteX3" fmla="*/ 0 w 2670631"/>
                <a:gd name="connsiteY3" fmla="*/ 0 h 257442"/>
                <a:gd name="connsiteX0" fmla="*/ 2670631 w 2670631"/>
                <a:gd name="connsiteY0" fmla="*/ 0 h 257442"/>
                <a:gd name="connsiteX1" fmla="*/ 2615910 w 2670631"/>
                <a:gd name="connsiteY1" fmla="*/ 257442 h 257442"/>
                <a:gd name="connsiteX2" fmla="*/ 0 w 2670631"/>
                <a:gd name="connsiteY2" fmla="*/ 257442 h 257442"/>
                <a:gd name="connsiteX3" fmla="*/ 0 w 2670631"/>
                <a:gd name="connsiteY3" fmla="*/ 0 h 257442"/>
                <a:gd name="connsiteX0" fmla="*/ 2838946 w 2838946"/>
                <a:gd name="connsiteY0" fmla="*/ 0 h 257442"/>
                <a:gd name="connsiteX1" fmla="*/ 2615910 w 2838946"/>
                <a:gd name="connsiteY1" fmla="*/ 257442 h 257442"/>
                <a:gd name="connsiteX2" fmla="*/ 0 w 2838946"/>
                <a:gd name="connsiteY2" fmla="*/ 257442 h 257442"/>
                <a:gd name="connsiteX3" fmla="*/ 0 w 2838946"/>
                <a:gd name="connsiteY3" fmla="*/ 0 h 257442"/>
                <a:gd name="connsiteX0" fmla="*/ 2838946 w 2838946"/>
                <a:gd name="connsiteY0" fmla="*/ 0 h 257442"/>
                <a:gd name="connsiteX1" fmla="*/ 2784224 w 2838946"/>
                <a:gd name="connsiteY1" fmla="*/ 257442 h 257442"/>
                <a:gd name="connsiteX2" fmla="*/ 0 w 2838946"/>
                <a:gd name="connsiteY2" fmla="*/ 257442 h 257442"/>
                <a:gd name="connsiteX3" fmla="*/ 0 w 2838946"/>
                <a:gd name="connsiteY3" fmla="*/ 0 h 257442"/>
                <a:gd name="connsiteX0" fmla="*/ 2838947 w 2838947"/>
                <a:gd name="connsiteY0" fmla="*/ 0 h 257442"/>
                <a:gd name="connsiteX1" fmla="*/ 2784225 w 2838947"/>
                <a:gd name="connsiteY1" fmla="*/ 257442 h 257442"/>
                <a:gd name="connsiteX2" fmla="*/ 0 w 2838947"/>
                <a:gd name="connsiteY2" fmla="*/ 257442 h 257442"/>
                <a:gd name="connsiteX3" fmla="*/ 1 w 2838947"/>
                <a:gd name="connsiteY3" fmla="*/ 0 h 257442"/>
                <a:gd name="connsiteX0" fmla="*/ 2838947 w 2838947"/>
                <a:gd name="connsiteY0" fmla="*/ 0 h 257442"/>
                <a:gd name="connsiteX1" fmla="*/ 2784225 w 2838947"/>
                <a:gd name="connsiteY1" fmla="*/ 257442 h 257442"/>
                <a:gd name="connsiteX2" fmla="*/ 0 w 2838947"/>
                <a:gd name="connsiteY2" fmla="*/ 257442 h 257442"/>
                <a:gd name="connsiteX3" fmla="*/ 1 w 2838947"/>
                <a:gd name="connsiteY3" fmla="*/ 0 h 257442"/>
                <a:gd name="connsiteX0" fmla="*/ 2999246 w 2999246"/>
                <a:gd name="connsiteY0" fmla="*/ 0 h 257442"/>
                <a:gd name="connsiteX1" fmla="*/ 2784225 w 2999246"/>
                <a:gd name="connsiteY1" fmla="*/ 257442 h 257442"/>
                <a:gd name="connsiteX2" fmla="*/ 0 w 2999246"/>
                <a:gd name="connsiteY2" fmla="*/ 257442 h 257442"/>
                <a:gd name="connsiteX3" fmla="*/ 1 w 2999246"/>
                <a:gd name="connsiteY3" fmla="*/ 0 h 257442"/>
                <a:gd name="connsiteX0" fmla="*/ 2999246 w 2999246"/>
                <a:gd name="connsiteY0" fmla="*/ 0 h 257442"/>
                <a:gd name="connsiteX1" fmla="*/ 2944524 w 2999246"/>
                <a:gd name="connsiteY1" fmla="*/ 257442 h 257442"/>
                <a:gd name="connsiteX2" fmla="*/ 0 w 2999246"/>
                <a:gd name="connsiteY2" fmla="*/ 257442 h 257442"/>
                <a:gd name="connsiteX3" fmla="*/ 1 w 2999246"/>
                <a:gd name="connsiteY3" fmla="*/ 0 h 257442"/>
                <a:gd name="connsiteX0" fmla="*/ 2999247 w 2999247"/>
                <a:gd name="connsiteY0" fmla="*/ 0 h 257442"/>
                <a:gd name="connsiteX1" fmla="*/ 2944525 w 2999247"/>
                <a:gd name="connsiteY1" fmla="*/ 257442 h 257442"/>
                <a:gd name="connsiteX2" fmla="*/ 0 w 2999247"/>
                <a:gd name="connsiteY2" fmla="*/ 257442 h 257442"/>
                <a:gd name="connsiteX3" fmla="*/ 2 w 2999247"/>
                <a:gd name="connsiteY3" fmla="*/ 0 h 257442"/>
                <a:gd name="connsiteX0" fmla="*/ 2999247 w 2999247"/>
                <a:gd name="connsiteY0" fmla="*/ 0 h 257442"/>
                <a:gd name="connsiteX1" fmla="*/ 2944525 w 2999247"/>
                <a:gd name="connsiteY1" fmla="*/ 257442 h 257442"/>
                <a:gd name="connsiteX2" fmla="*/ 0 w 2999247"/>
                <a:gd name="connsiteY2" fmla="*/ 257442 h 257442"/>
                <a:gd name="connsiteX3" fmla="*/ 1 w 2999247"/>
                <a:gd name="connsiteY3" fmla="*/ 0 h 257442"/>
                <a:gd name="connsiteX0" fmla="*/ 950801 w 2944525"/>
                <a:gd name="connsiteY0" fmla="*/ 0 h 257442"/>
                <a:gd name="connsiteX1" fmla="*/ 2944525 w 2944525"/>
                <a:gd name="connsiteY1" fmla="*/ 257442 h 257442"/>
                <a:gd name="connsiteX2" fmla="*/ 0 w 2944525"/>
                <a:gd name="connsiteY2" fmla="*/ 257442 h 257442"/>
                <a:gd name="connsiteX3" fmla="*/ 1 w 2944525"/>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1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1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1119116 w 1119116"/>
                <a:gd name="connsiteY0" fmla="*/ 0 h 257442"/>
                <a:gd name="connsiteX1" fmla="*/ 896080 w 1119116"/>
                <a:gd name="connsiteY1" fmla="*/ 257442 h 257442"/>
                <a:gd name="connsiteX2" fmla="*/ 0 w 1119116"/>
                <a:gd name="connsiteY2" fmla="*/ 257442 h 257442"/>
                <a:gd name="connsiteX3" fmla="*/ 0 w 1119116"/>
                <a:gd name="connsiteY3" fmla="*/ 0 h 257442"/>
                <a:gd name="connsiteX0" fmla="*/ 1119116 w 1119116"/>
                <a:gd name="connsiteY0" fmla="*/ 0 h 257442"/>
                <a:gd name="connsiteX1" fmla="*/ 1064394 w 1119116"/>
                <a:gd name="connsiteY1" fmla="*/ 257442 h 257442"/>
                <a:gd name="connsiteX2" fmla="*/ 0 w 1119116"/>
                <a:gd name="connsiteY2" fmla="*/ 257442 h 257442"/>
                <a:gd name="connsiteX3" fmla="*/ 0 w 1119116"/>
                <a:gd name="connsiteY3" fmla="*/ 0 h 257442"/>
                <a:gd name="connsiteX0" fmla="*/ 1119117 w 1119117"/>
                <a:gd name="connsiteY0" fmla="*/ 0 h 257442"/>
                <a:gd name="connsiteX1" fmla="*/ 1064395 w 1119117"/>
                <a:gd name="connsiteY1" fmla="*/ 257442 h 257442"/>
                <a:gd name="connsiteX2" fmla="*/ 0 w 1119117"/>
                <a:gd name="connsiteY2" fmla="*/ 257442 h 257442"/>
                <a:gd name="connsiteX3" fmla="*/ 1 w 1119117"/>
                <a:gd name="connsiteY3" fmla="*/ 0 h 257442"/>
                <a:gd name="connsiteX0" fmla="*/ 1119117 w 1119117"/>
                <a:gd name="connsiteY0" fmla="*/ 0 h 257442"/>
                <a:gd name="connsiteX1" fmla="*/ 1064395 w 1119117"/>
                <a:gd name="connsiteY1" fmla="*/ 257442 h 257442"/>
                <a:gd name="connsiteX2" fmla="*/ 0 w 1119117"/>
                <a:gd name="connsiteY2" fmla="*/ 257442 h 257442"/>
                <a:gd name="connsiteX3" fmla="*/ 1 w 1119117"/>
                <a:gd name="connsiteY3" fmla="*/ 0 h 257442"/>
                <a:gd name="connsiteX0" fmla="*/ 1287432 w 1287432"/>
                <a:gd name="connsiteY0" fmla="*/ 0 h 257442"/>
                <a:gd name="connsiteX1" fmla="*/ 1064395 w 1287432"/>
                <a:gd name="connsiteY1" fmla="*/ 257442 h 257442"/>
                <a:gd name="connsiteX2" fmla="*/ 0 w 1287432"/>
                <a:gd name="connsiteY2" fmla="*/ 257442 h 257442"/>
                <a:gd name="connsiteX3" fmla="*/ 1 w 1287432"/>
                <a:gd name="connsiteY3" fmla="*/ 0 h 257442"/>
                <a:gd name="connsiteX0" fmla="*/ 1287432 w 1287432"/>
                <a:gd name="connsiteY0" fmla="*/ 0 h 257442"/>
                <a:gd name="connsiteX1" fmla="*/ 1232710 w 1287432"/>
                <a:gd name="connsiteY1" fmla="*/ 257442 h 257442"/>
                <a:gd name="connsiteX2" fmla="*/ 0 w 1287432"/>
                <a:gd name="connsiteY2" fmla="*/ 257442 h 257442"/>
                <a:gd name="connsiteX3" fmla="*/ 1 w 1287432"/>
                <a:gd name="connsiteY3" fmla="*/ 0 h 257442"/>
                <a:gd name="connsiteX0" fmla="*/ 1287433 w 1287433"/>
                <a:gd name="connsiteY0" fmla="*/ 0 h 257442"/>
                <a:gd name="connsiteX1" fmla="*/ 1232711 w 1287433"/>
                <a:gd name="connsiteY1" fmla="*/ 257442 h 257442"/>
                <a:gd name="connsiteX2" fmla="*/ 0 w 1287433"/>
                <a:gd name="connsiteY2" fmla="*/ 257442 h 257442"/>
                <a:gd name="connsiteX3" fmla="*/ 2 w 1287433"/>
                <a:gd name="connsiteY3" fmla="*/ 0 h 257442"/>
                <a:gd name="connsiteX0" fmla="*/ 1287433 w 1287433"/>
                <a:gd name="connsiteY0" fmla="*/ 0 h 257442"/>
                <a:gd name="connsiteX1" fmla="*/ 1232711 w 1287433"/>
                <a:gd name="connsiteY1" fmla="*/ 257442 h 257442"/>
                <a:gd name="connsiteX2" fmla="*/ 0 w 1287433"/>
                <a:gd name="connsiteY2" fmla="*/ 257442 h 257442"/>
                <a:gd name="connsiteX3" fmla="*/ 1 w 1287433"/>
                <a:gd name="connsiteY3" fmla="*/ 0 h 257442"/>
                <a:gd name="connsiteX0" fmla="*/ 1455747 w 1455747"/>
                <a:gd name="connsiteY0" fmla="*/ 0 h 257442"/>
                <a:gd name="connsiteX1" fmla="*/ 1232711 w 1455747"/>
                <a:gd name="connsiteY1" fmla="*/ 257442 h 257442"/>
                <a:gd name="connsiteX2" fmla="*/ 0 w 1455747"/>
                <a:gd name="connsiteY2" fmla="*/ 257442 h 257442"/>
                <a:gd name="connsiteX3" fmla="*/ 1 w 1455747"/>
                <a:gd name="connsiteY3" fmla="*/ 0 h 257442"/>
                <a:gd name="connsiteX0" fmla="*/ 1455747 w 1455747"/>
                <a:gd name="connsiteY0" fmla="*/ 0 h 257442"/>
                <a:gd name="connsiteX1" fmla="*/ 1401026 w 1455747"/>
                <a:gd name="connsiteY1" fmla="*/ 257442 h 257442"/>
                <a:gd name="connsiteX2" fmla="*/ 0 w 1455747"/>
                <a:gd name="connsiteY2" fmla="*/ 257442 h 257442"/>
                <a:gd name="connsiteX3" fmla="*/ 1 w 1455747"/>
                <a:gd name="connsiteY3" fmla="*/ 0 h 257442"/>
                <a:gd name="connsiteX0" fmla="*/ 1455747 w 1455747"/>
                <a:gd name="connsiteY0" fmla="*/ 0 h 257442"/>
                <a:gd name="connsiteX1" fmla="*/ 1401026 w 1455747"/>
                <a:gd name="connsiteY1" fmla="*/ 257442 h 257442"/>
                <a:gd name="connsiteX2" fmla="*/ 0 w 1455747"/>
                <a:gd name="connsiteY2" fmla="*/ 257442 h 257442"/>
                <a:gd name="connsiteX3" fmla="*/ 1 w 1455747"/>
                <a:gd name="connsiteY3" fmla="*/ 0 h 257442"/>
                <a:gd name="connsiteX0" fmla="*/ 1455747 w 1455747"/>
                <a:gd name="connsiteY0" fmla="*/ 0 h 257442"/>
                <a:gd name="connsiteX1" fmla="*/ 1401026 w 1455747"/>
                <a:gd name="connsiteY1" fmla="*/ 257442 h 257442"/>
                <a:gd name="connsiteX2" fmla="*/ 0 w 1455747"/>
                <a:gd name="connsiteY2" fmla="*/ 257442 h 257442"/>
                <a:gd name="connsiteX3" fmla="*/ 0 w 1455747"/>
                <a:gd name="connsiteY3" fmla="*/ 0 h 257442"/>
                <a:gd name="connsiteX0" fmla="*/ 1616047 w 1616047"/>
                <a:gd name="connsiteY0" fmla="*/ 0 h 257442"/>
                <a:gd name="connsiteX1" fmla="*/ 14010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784363 w 1784363"/>
                <a:gd name="connsiteY0" fmla="*/ 0 h 257442"/>
                <a:gd name="connsiteX1" fmla="*/ 1561326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2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2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2 w 1784363"/>
                <a:gd name="connsiteY1" fmla="*/ 257442 h 257442"/>
                <a:gd name="connsiteX2" fmla="*/ 0 w 1784363"/>
                <a:gd name="connsiteY2" fmla="*/ 257442 h 257442"/>
                <a:gd name="connsiteX3" fmla="*/ 0 w 1784363"/>
                <a:gd name="connsiteY3" fmla="*/ 0 h 257442"/>
                <a:gd name="connsiteX0" fmla="*/ 2037637 w 2037637"/>
                <a:gd name="connsiteY0" fmla="*/ 0 h 257442"/>
                <a:gd name="connsiteX1" fmla="*/ 1729642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6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6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6 w 2037637"/>
                <a:gd name="connsiteY1" fmla="*/ 257442 h 257442"/>
                <a:gd name="connsiteX2" fmla="*/ 0 w 2037637"/>
                <a:gd name="connsiteY2" fmla="*/ 257442 h 257442"/>
                <a:gd name="connsiteX3" fmla="*/ 0 w 2037637"/>
                <a:gd name="connsiteY3" fmla="*/ 0 h 257442"/>
                <a:gd name="connsiteX0" fmla="*/ 2350222 w 2350222"/>
                <a:gd name="connsiteY0" fmla="*/ 0 h 257442"/>
                <a:gd name="connsiteX1" fmla="*/ 1982916 w 2350222"/>
                <a:gd name="connsiteY1" fmla="*/ 257442 h 257442"/>
                <a:gd name="connsiteX2" fmla="*/ 0 w 2350222"/>
                <a:gd name="connsiteY2" fmla="*/ 257442 h 257442"/>
                <a:gd name="connsiteX3" fmla="*/ 0 w 2350222"/>
                <a:gd name="connsiteY3" fmla="*/ 0 h 257442"/>
                <a:gd name="connsiteX0" fmla="*/ 2350222 w 2350222"/>
                <a:gd name="connsiteY0" fmla="*/ 0 h 257442"/>
                <a:gd name="connsiteX1" fmla="*/ 2295500 w 2350222"/>
                <a:gd name="connsiteY1" fmla="*/ 257442 h 257442"/>
                <a:gd name="connsiteX2" fmla="*/ 0 w 2350222"/>
                <a:gd name="connsiteY2" fmla="*/ 257442 h 257442"/>
                <a:gd name="connsiteX3" fmla="*/ 0 w 2350222"/>
                <a:gd name="connsiteY3" fmla="*/ 0 h 257442"/>
                <a:gd name="connsiteX0" fmla="*/ 2350223 w 2350223"/>
                <a:gd name="connsiteY0" fmla="*/ 0 h 257442"/>
                <a:gd name="connsiteX1" fmla="*/ 2295501 w 2350223"/>
                <a:gd name="connsiteY1" fmla="*/ 257442 h 257442"/>
                <a:gd name="connsiteX2" fmla="*/ 0 w 2350223"/>
                <a:gd name="connsiteY2" fmla="*/ 257442 h 257442"/>
                <a:gd name="connsiteX3" fmla="*/ 1 w 2350223"/>
                <a:gd name="connsiteY3" fmla="*/ 0 h 257442"/>
                <a:gd name="connsiteX0" fmla="*/ 2350223 w 2350223"/>
                <a:gd name="connsiteY0" fmla="*/ 0 h 257442"/>
                <a:gd name="connsiteX1" fmla="*/ 2295501 w 2350223"/>
                <a:gd name="connsiteY1" fmla="*/ 257442 h 257442"/>
                <a:gd name="connsiteX2" fmla="*/ 0 w 2350223"/>
                <a:gd name="connsiteY2" fmla="*/ 257442 h 257442"/>
                <a:gd name="connsiteX3" fmla="*/ 1 w 2350223"/>
                <a:gd name="connsiteY3" fmla="*/ 0 h 257442"/>
                <a:gd name="connsiteX0" fmla="*/ 2518538 w 2518538"/>
                <a:gd name="connsiteY0" fmla="*/ 0 h 257442"/>
                <a:gd name="connsiteX1" fmla="*/ 2295501 w 2518538"/>
                <a:gd name="connsiteY1" fmla="*/ 257442 h 257442"/>
                <a:gd name="connsiteX2" fmla="*/ 0 w 2518538"/>
                <a:gd name="connsiteY2" fmla="*/ 257442 h 257442"/>
                <a:gd name="connsiteX3" fmla="*/ 1 w 2518538"/>
                <a:gd name="connsiteY3" fmla="*/ 0 h 257442"/>
                <a:gd name="connsiteX0" fmla="*/ 2518538 w 2518538"/>
                <a:gd name="connsiteY0" fmla="*/ 0 h 257442"/>
                <a:gd name="connsiteX1" fmla="*/ 2463816 w 2518538"/>
                <a:gd name="connsiteY1" fmla="*/ 257442 h 257442"/>
                <a:gd name="connsiteX2" fmla="*/ 0 w 2518538"/>
                <a:gd name="connsiteY2" fmla="*/ 257442 h 257442"/>
                <a:gd name="connsiteX3" fmla="*/ 1 w 2518538"/>
                <a:gd name="connsiteY3" fmla="*/ 0 h 257442"/>
                <a:gd name="connsiteX0" fmla="*/ 2518539 w 2518539"/>
                <a:gd name="connsiteY0" fmla="*/ 0 h 257442"/>
                <a:gd name="connsiteX1" fmla="*/ 2463817 w 2518539"/>
                <a:gd name="connsiteY1" fmla="*/ 257442 h 257442"/>
                <a:gd name="connsiteX2" fmla="*/ 0 w 2518539"/>
                <a:gd name="connsiteY2" fmla="*/ 257442 h 257442"/>
                <a:gd name="connsiteX3" fmla="*/ 2 w 2518539"/>
                <a:gd name="connsiteY3" fmla="*/ 0 h 257442"/>
                <a:gd name="connsiteX0" fmla="*/ 2518539 w 2518539"/>
                <a:gd name="connsiteY0" fmla="*/ 0 h 257442"/>
                <a:gd name="connsiteX1" fmla="*/ 2463817 w 2518539"/>
                <a:gd name="connsiteY1" fmla="*/ 257442 h 257442"/>
                <a:gd name="connsiteX2" fmla="*/ 0 w 2518539"/>
                <a:gd name="connsiteY2" fmla="*/ 257442 h 257442"/>
                <a:gd name="connsiteX3" fmla="*/ 1 w 2518539"/>
                <a:gd name="connsiteY3" fmla="*/ 0 h 257442"/>
                <a:gd name="connsiteX0" fmla="*/ 2704486 w 2704486"/>
                <a:gd name="connsiteY0" fmla="*/ 0 h 257442"/>
                <a:gd name="connsiteX1" fmla="*/ 2463817 w 2704486"/>
                <a:gd name="connsiteY1" fmla="*/ 257442 h 257442"/>
                <a:gd name="connsiteX2" fmla="*/ 0 w 2704486"/>
                <a:gd name="connsiteY2" fmla="*/ 257442 h 257442"/>
                <a:gd name="connsiteX3" fmla="*/ 1 w 2704486"/>
                <a:gd name="connsiteY3" fmla="*/ 0 h 257442"/>
                <a:gd name="connsiteX0" fmla="*/ 2704486 w 2704486"/>
                <a:gd name="connsiteY0" fmla="*/ 0 h 257442"/>
                <a:gd name="connsiteX1" fmla="*/ 2649764 w 2704486"/>
                <a:gd name="connsiteY1" fmla="*/ 257442 h 257442"/>
                <a:gd name="connsiteX2" fmla="*/ 0 w 2704486"/>
                <a:gd name="connsiteY2" fmla="*/ 257442 h 257442"/>
                <a:gd name="connsiteX3" fmla="*/ 1 w 2704486"/>
                <a:gd name="connsiteY3" fmla="*/ 0 h 257442"/>
                <a:gd name="connsiteX0" fmla="*/ 2704487 w 2704487"/>
                <a:gd name="connsiteY0" fmla="*/ 0 h 257442"/>
                <a:gd name="connsiteX1" fmla="*/ 2649765 w 2704487"/>
                <a:gd name="connsiteY1" fmla="*/ 257442 h 257442"/>
                <a:gd name="connsiteX2" fmla="*/ 0 w 2704487"/>
                <a:gd name="connsiteY2" fmla="*/ 257442 h 257442"/>
                <a:gd name="connsiteX3" fmla="*/ 2 w 2704487"/>
                <a:gd name="connsiteY3" fmla="*/ 0 h 257442"/>
                <a:gd name="connsiteX0" fmla="*/ 2704487 w 2704487"/>
                <a:gd name="connsiteY0" fmla="*/ 0 h 257442"/>
                <a:gd name="connsiteX1" fmla="*/ 2649765 w 2704487"/>
                <a:gd name="connsiteY1" fmla="*/ 257442 h 257442"/>
                <a:gd name="connsiteX2" fmla="*/ 0 w 2704487"/>
                <a:gd name="connsiteY2" fmla="*/ 257442 h 257442"/>
                <a:gd name="connsiteX3" fmla="*/ 1 w 2704487"/>
                <a:gd name="connsiteY3" fmla="*/ 0 h 257442"/>
                <a:gd name="connsiteX0" fmla="*/ 2518538 w 2649765"/>
                <a:gd name="connsiteY0" fmla="*/ 0 h 257442"/>
                <a:gd name="connsiteX1" fmla="*/ 2649765 w 2649765"/>
                <a:gd name="connsiteY1" fmla="*/ 257442 h 257442"/>
                <a:gd name="connsiteX2" fmla="*/ 0 w 2649765"/>
                <a:gd name="connsiteY2" fmla="*/ 257442 h 257442"/>
                <a:gd name="connsiteX3" fmla="*/ 1 w 2649765"/>
                <a:gd name="connsiteY3" fmla="*/ 0 h 257442"/>
                <a:gd name="connsiteX0" fmla="*/ 2518538 w 2518538"/>
                <a:gd name="connsiteY0" fmla="*/ 0 h 257442"/>
                <a:gd name="connsiteX1" fmla="*/ 2463817 w 2518538"/>
                <a:gd name="connsiteY1" fmla="*/ 257442 h 257442"/>
                <a:gd name="connsiteX2" fmla="*/ 0 w 2518538"/>
                <a:gd name="connsiteY2" fmla="*/ 257442 h 257442"/>
                <a:gd name="connsiteX3" fmla="*/ 1 w 2518538"/>
                <a:gd name="connsiteY3" fmla="*/ 0 h 257442"/>
                <a:gd name="connsiteX0" fmla="*/ 2518538 w 2518538"/>
                <a:gd name="connsiteY0" fmla="*/ 0 h 257442"/>
                <a:gd name="connsiteX1" fmla="*/ 2463817 w 2518538"/>
                <a:gd name="connsiteY1" fmla="*/ 257442 h 257442"/>
                <a:gd name="connsiteX2" fmla="*/ 0 w 2518538"/>
                <a:gd name="connsiteY2" fmla="*/ 257442 h 257442"/>
                <a:gd name="connsiteX3" fmla="*/ 1 w 2518538"/>
                <a:gd name="connsiteY3" fmla="*/ 0 h 257442"/>
                <a:gd name="connsiteX0" fmla="*/ 2518538 w 2518538"/>
                <a:gd name="connsiteY0" fmla="*/ 0 h 257442"/>
                <a:gd name="connsiteX1" fmla="*/ 2463817 w 2518538"/>
                <a:gd name="connsiteY1" fmla="*/ 257442 h 257442"/>
                <a:gd name="connsiteX2" fmla="*/ 0 w 2518538"/>
                <a:gd name="connsiteY2" fmla="*/ 257442 h 257442"/>
                <a:gd name="connsiteX3" fmla="*/ 0 w 2518538"/>
                <a:gd name="connsiteY3" fmla="*/ 0 h 257442"/>
                <a:gd name="connsiteX0" fmla="*/ 2350222 w 2463817"/>
                <a:gd name="connsiteY0" fmla="*/ 0 h 257442"/>
                <a:gd name="connsiteX1" fmla="*/ 2463817 w 2463817"/>
                <a:gd name="connsiteY1" fmla="*/ 257442 h 257442"/>
                <a:gd name="connsiteX2" fmla="*/ 0 w 2463817"/>
                <a:gd name="connsiteY2" fmla="*/ 257442 h 257442"/>
                <a:gd name="connsiteX3" fmla="*/ 0 w 2463817"/>
                <a:gd name="connsiteY3" fmla="*/ 0 h 257442"/>
                <a:gd name="connsiteX0" fmla="*/ 2350222 w 2350222"/>
                <a:gd name="connsiteY0" fmla="*/ 0 h 257442"/>
                <a:gd name="connsiteX1" fmla="*/ 2295502 w 2350222"/>
                <a:gd name="connsiteY1" fmla="*/ 257442 h 257442"/>
                <a:gd name="connsiteX2" fmla="*/ 0 w 2350222"/>
                <a:gd name="connsiteY2" fmla="*/ 257442 h 257442"/>
                <a:gd name="connsiteX3" fmla="*/ 0 w 2350222"/>
                <a:gd name="connsiteY3" fmla="*/ 0 h 257442"/>
                <a:gd name="connsiteX0" fmla="*/ 2350222 w 2350222"/>
                <a:gd name="connsiteY0" fmla="*/ 0 h 257442"/>
                <a:gd name="connsiteX1" fmla="*/ 2295502 w 2350222"/>
                <a:gd name="connsiteY1" fmla="*/ 257442 h 257442"/>
                <a:gd name="connsiteX2" fmla="*/ 1 w 2350222"/>
                <a:gd name="connsiteY2" fmla="*/ 257442 h 257442"/>
                <a:gd name="connsiteX3" fmla="*/ 0 w 2350222"/>
                <a:gd name="connsiteY3" fmla="*/ 0 h 257442"/>
                <a:gd name="connsiteX0" fmla="*/ 2350221 w 2350221"/>
                <a:gd name="connsiteY0" fmla="*/ 0 h 257442"/>
                <a:gd name="connsiteX1" fmla="*/ 2295501 w 2350221"/>
                <a:gd name="connsiteY1" fmla="*/ 257442 h 257442"/>
                <a:gd name="connsiteX2" fmla="*/ 0 w 2350221"/>
                <a:gd name="connsiteY2" fmla="*/ 257442 h 257442"/>
                <a:gd name="connsiteX3" fmla="*/ 0 w 2350221"/>
                <a:gd name="connsiteY3" fmla="*/ 0 h 257442"/>
                <a:gd name="connsiteX0" fmla="*/ 2189922 w 2295501"/>
                <a:gd name="connsiteY0" fmla="*/ 0 h 257442"/>
                <a:gd name="connsiteX1" fmla="*/ 2295501 w 2295501"/>
                <a:gd name="connsiteY1" fmla="*/ 257442 h 257442"/>
                <a:gd name="connsiteX2" fmla="*/ 0 w 2295501"/>
                <a:gd name="connsiteY2" fmla="*/ 257442 h 257442"/>
                <a:gd name="connsiteX3" fmla="*/ 0 w 2295501"/>
                <a:gd name="connsiteY3" fmla="*/ 0 h 257442"/>
                <a:gd name="connsiteX0" fmla="*/ 2189922 w 2189922"/>
                <a:gd name="connsiteY0" fmla="*/ 0 h 257442"/>
                <a:gd name="connsiteX1" fmla="*/ 2135201 w 2189922"/>
                <a:gd name="connsiteY1" fmla="*/ 257442 h 257442"/>
                <a:gd name="connsiteX2" fmla="*/ 0 w 2189922"/>
                <a:gd name="connsiteY2" fmla="*/ 257442 h 257442"/>
                <a:gd name="connsiteX3" fmla="*/ 0 w 2189922"/>
                <a:gd name="connsiteY3" fmla="*/ 0 h 257442"/>
                <a:gd name="connsiteX0" fmla="*/ 2189922 w 2189922"/>
                <a:gd name="connsiteY0" fmla="*/ 0 h 257442"/>
                <a:gd name="connsiteX1" fmla="*/ 2135201 w 2189922"/>
                <a:gd name="connsiteY1" fmla="*/ 257442 h 257442"/>
                <a:gd name="connsiteX2" fmla="*/ 0 w 2189922"/>
                <a:gd name="connsiteY2" fmla="*/ 257442 h 257442"/>
                <a:gd name="connsiteX3" fmla="*/ 0 w 2189922"/>
                <a:gd name="connsiteY3" fmla="*/ 0 h 257442"/>
                <a:gd name="connsiteX0" fmla="*/ 2189922 w 2189922"/>
                <a:gd name="connsiteY0" fmla="*/ 0 h 257442"/>
                <a:gd name="connsiteX1" fmla="*/ 2135201 w 2189922"/>
                <a:gd name="connsiteY1" fmla="*/ 257442 h 257442"/>
                <a:gd name="connsiteX2" fmla="*/ 0 w 2189922"/>
                <a:gd name="connsiteY2" fmla="*/ 257442 h 257442"/>
                <a:gd name="connsiteX3" fmla="*/ 0 w 2189922"/>
                <a:gd name="connsiteY3" fmla="*/ 0 h 257442"/>
                <a:gd name="connsiteX0" fmla="*/ 2037637 w 2135201"/>
                <a:gd name="connsiteY0" fmla="*/ 0 h 257442"/>
                <a:gd name="connsiteX1" fmla="*/ 2135201 w 2135201"/>
                <a:gd name="connsiteY1" fmla="*/ 257442 h 257442"/>
                <a:gd name="connsiteX2" fmla="*/ 0 w 2135201"/>
                <a:gd name="connsiteY2" fmla="*/ 257442 h 257442"/>
                <a:gd name="connsiteX3" fmla="*/ 0 w 2135201"/>
                <a:gd name="connsiteY3" fmla="*/ 0 h 257442"/>
                <a:gd name="connsiteX0" fmla="*/ 2037637 w 2037637"/>
                <a:gd name="connsiteY0" fmla="*/ 0 h 257442"/>
                <a:gd name="connsiteX1" fmla="*/ 1982917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7 w 2037637"/>
                <a:gd name="connsiteY1" fmla="*/ 257442 h 257442"/>
                <a:gd name="connsiteX2" fmla="*/ 1 w 2037637"/>
                <a:gd name="connsiteY2" fmla="*/ 257442 h 257442"/>
                <a:gd name="connsiteX3" fmla="*/ 0 w 2037637"/>
                <a:gd name="connsiteY3" fmla="*/ 0 h 257442"/>
                <a:gd name="connsiteX0" fmla="*/ 2037636 w 2037636"/>
                <a:gd name="connsiteY0" fmla="*/ 0 h 257442"/>
                <a:gd name="connsiteX1" fmla="*/ 1982916 w 2037636"/>
                <a:gd name="connsiteY1" fmla="*/ 257442 h 257442"/>
                <a:gd name="connsiteX2" fmla="*/ 0 w 2037636"/>
                <a:gd name="connsiteY2" fmla="*/ 257442 h 257442"/>
                <a:gd name="connsiteX3" fmla="*/ 0 w 2037636"/>
                <a:gd name="connsiteY3" fmla="*/ 0 h 257442"/>
                <a:gd name="connsiteX0" fmla="*/ 1936647 w 1982916"/>
                <a:gd name="connsiteY0" fmla="*/ 0 h 257442"/>
                <a:gd name="connsiteX1" fmla="*/ 1982916 w 1982916"/>
                <a:gd name="connsiteY1" fmla="*/ 257442 h 257442"/>
                <a:gd name="connsiteX2" fmla="*/ 0 w 1982916"/>
                <a:gd name="connsiteY2" fmla="*/ 257442 h 257442"/>
                <a:gd name="connsiteX3" fmla="*/ 0 w 1982916"/>
                <a:gd name="connsiteY3" fmla="*/ 0 h 257442"/>
                <a:gd name="connsiteX0" fmla="*/ 1936647 w 1936647"/>
                <a:gd name="connsiteY0" fmla="*/ 0 h 257442"/>
                <a:gd name="connsiteX1" fmla="*/ 1881926 w 1936647"/>
                <a:gd name="connsiteY1" fmla="*/ 257442 h 257442"/>
                <a:gd name="connsiteX2" fmla="*/ 0 w 1936647"/>
                <a:gd name="connsiteY2" fmla="*/ 257442 h 257442"/>
                <a:gd name="connsiteX3" fmla="*/ 0 w 1936647"/>
                <a:gd name="connsiteY3" fmla="*/ 0 h 257442"/>
                <a:gd name="connsiteX0" fmla="*/ 1936647 w 1936647"/>
                <a:gd name="connsiteY0" fmla="*/ 0 h 257442"/>
                <a:gd name="connsiteX1" fmla="*/ 1881926 w 1936647"/>
                <a:gd name="connsiteY1" fmla="*/ 257442 h 257442"/>
                <a:gd name="connsiteX2" fmla="*/ 1 w 1936647"/>
                <a:gd name="connsiteY2" fmla="*/ 257442 h 257442"/>
                <a:gd name="connsiteX3" fmla="*/ 0 w 1936647"/>
                <a:gd name="connsiteY3" fmla="*/ 0 h 257442"/>
                <a:gd name="connsiteX0" fmla="*/ 1936646 w 1936646"/>
                <a:gd name="connsiteY0" fmla="*/ 0 h 257442"/>
                <a:gd name="connsiteX1" fmla="*/ 1881925 w 1936646"/>
                <a:gd name="connsiteY1" fmla="*/ 257442 h 257442"/>
                <a:gd name="connsiteX2" fmla="*/ 0 w 1936646"/>
                <a:gd name="connsiteY2" fmla="*/ 257442 h 257442"/>
                <a:gd name="connsiteX3" fmla="*/ 0 w 1936646"/>
                <a:gd name="connsiteY3" fmla="*/ 0 h 257442"/>
                <a:gd name="connsiteX0" fmla="*/ 1784363 w 1881925"/>
                <a:gd name="connsiteY0" fmla="*/ 0 h 257442"/>
                <a:gd name="connsiteX1" fmla="*/ 1881925 w 1881925"/>
                <a:gd name="connsiteY1" fmla="*/ 257442 h 257442"/>
                <a:gd name="connsiteX2" fmla="*/ 0 w 1881925"/>
                <a:gd name="connsiteY2" fmla="*/ 257442 h 257442"/>
                <a:gd name="connsiteX3" fmla="*/ 0 w 1881925"/>
                <a:gd name="connsiteY3" fmla="*/ 0 h 257442"/>
                <a:gd name="connsiteX0" fmla="*/ 1784363 w 1784363"/>
                <a:gd name="connsiteY0" fmla="*/ 0 h 257442"/>
                <a:gd name="connsiteX1" fmla="*/ 1729643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3 w 1784363"/>
                <a:gd name="connsiteY1" fmla="*/ 257442 h 257442"/>
                <a:gd name="connsiteX2" fmla="*/ 1 w 1784363"/>
                <a:gd name="connsiteY2" fmla="*/ 257442 h 257442"/>
                <a:gd name="connsiteX3" fmla="*/ 0 w 1784363"/>
                <a:gd name="connsiteY3" fmla="*/ 0 h 257442"/>
                <a:gd name="connsiteX0" fmla="*/ 1784362 w 1784362"/>
                <a:gd name="connsiteY0" fmla="*/ 0 h 257442"/>
                <a:gd name="connsiteX1" fmla="*/ 1729642 w 1784362"/>
                <a:gd name="connsiteY1" fmla="*/ 257442 h 257442"/>
                <a:gd name="connsiteX2" fmla="*/ 0 w 1784362"/>
                <a:gd name="connsiteY2" fmla="*/ 257442 h 257442"/>
                <a:gd name="connsiteX3" fmla="*/ 0 w 1784362"/>
                <a:gd name="connsiteY3" fmla="*/ 0 h 257442"/>
                <a:gd name="connsiteX0" fmla="*/ 1616047 w 1729642"/>
                <a:gd name="connsiteY0" fmla="*/ 0 h 257442"/>
                <a:gd name="connsiteX1" fmla="*/ 1729642 w 1729642"/>
                <a:gd name="connsiteY1" fmla="*/ 257442 h 257442"/>
                <a:gd name="connsiteX2" fmla="*/ 0 w 1729642"/>
                <a:gd name="connsiteY2" fmla="*/ 257442 h 257442"/>
                <a:gd name="connsiteX3" fmla="*/ 0 w 1729642"/>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1 w 1616047"/>
                <a:gd name="connsiteY2" fmla="*/ 257442 h 257442"/>
                <a:gd name="connsiteX3" fmla="*/ 0 w 1616047"/>
                <a:gd name="connsiteY3" fmla="*/ 0 h 257442"/>
                <a:gd name="connsiteX0" fmla="*/ 1616046 w 1616046"/>
                <a:gd name="connsiteY0" fmla="*/ 0 h 257442"/>
                <a:gd name="connsiteX1" fmla="*/ 1561325 w 1616046"/>
                <a:gd name="connsiteY1" fmla="*/ 257442 h 257442"/>
                <a:gd name="connsiteX2" fmla="*/ 0 w 1616046"/>
                <a:gd name="connsiteY2" fmla="*/ 257442 h 257442"/>
                <a:gd name="connsiteX3" fmla="*/ 0 w 1616046"/>
                <a:gd name="connsiteY3" fmla="*/ 0 h 257442"/>
                <a:gd name="connsiteX0" fmla="*/ 1455747 w 1561325"/>
                <a:gd name="connsiteY0" fmla="*/ 0 h 257442"/>
                <a:gd name="connsiteX1" fmla="*/ 1561325 w 1561325"/>
                <a:gd name="connsiteY1" fmla="*/ 257442 h 257442"/>
                <a:gd name="connsiteX2" fmla="*/ 0 w 1561325"/>
                <a:gd name="connsiteY2" fmla="*/ 257442 h 257442"/>
                <a:gd name="connsiteX3" fmla="*/ 0 w 1561325"/>
                <a:gd name="connsiteY3" fmla="*/ 0 h 257442"/>
                <a:gd name="connsiteX0" fmla="*/ 1455747 w 1455747"/>
                <a:gd name="connsiteY0" fmla="*/ 0 h 257442"/>
                <a:gd name="connsiteX1" fmla="*/ 1401027 w 1455747"/>
                <a:gd name="connsiteY1" fmla="*/ 257442 h 257442"/>
                <a:gd name="connsiteX2" fmla="*/ 0 w 1455747"/>
                <a:gd name="connsiteY2" fmla="*/ 257442 h 257442"/>
                <a:gd name="connsiteX3" fmla="*/ 0 w 1455747"/>
                <a:gd name="connsiteY3" fmla="*/ 0 h 257442"/>
                <a:gd name="connsiteX0" fmla="*/ 1455747 w 1455747"/>
                <a:gd name="connsiteY0" fmla="*/ 0 h 257442"/>
                <a:gd name="connsiteX1" fmla="*/ 1401027 w 1455747"/>
                <a:gd name="connsiteY1" fmla="*/ 257442 h 257442"/>
                <a:gd name="connsiteX2" fmla="*/ 1 w 1455747"/>
                <a:gd name="connsiteY2" fmla="*/ 257442 h 257442"/>
                <a:gd name="connsiteX3" fmla="*/ 0 w 1455747"/>
                <a:gd name="connsiteY3" fmla="*/ 0 h 257442"/>
                <a:gd name="connsiteX0" fmla="*/ 1455746 w 1455746"/>
                <a:gd name="connsiteY0" fmla="*/ 0 h 257442"/>
                <a:gd name="connsiteX1" fmla="*/ 1401026 w 1455746"/>
                <a:gd name="connsiteY1" fmla="*/ 257442 h 257442"/>
                <a:gd name="connsiteX2" fmla="*/ 0 w 1455746"/>
                <a:gd name="connsiteY2" fmla="*/ 257442 h 257442"/>
                <a:gd name="connsiteX3" fmla="*/ 0 w 1455746"/>
                <a:gd name="connsiteY3" fmla="*/ 0 h 257442"/>
                <a:gd name="connsiteX0" fmla="*/ 1287432 w 1401026"/>
                <a:gd name="connsiteY0" fmla="*/ 0 h 257442"/>
                <a:gd name="connsiteX1" fmla="*/ 1401026 w 1401026"/>
                <a:gd name="connsiteY1" fmla="*/ 257442 h 257442"/>
                <a:gd name="connsiteX2" fmla="*/ 0 w 1401026"/>
                <a:gd name="connsiteY2" fmla="*/ 257442 h 257442"/>
                <a:gd name="connsiteX3" fmla="*/ 0 w 1401026"/>
                <a:gd name="connsiteY3" fmla="*/ 0 h 257442"/>
                <a:gd name="connsiteX0" fmla="*/ 1287432 w 1287432"/>
                <a:gd name="connsiteY0" fmla="*/ 0 h 257442"/>
                <a:gd name="connsiteX1" fmla="*/ 1232711 w 1287432"/>
                <a:gd name="connsiteY1" fmla="*/ 257442 h 257442"/>
                <a:gd name="connsiteX2" fmla="*/ 0 w 1287432"/>
                <a:gd name="connsiteY2" fmla="*/ 257442 h 257442"/>
                <a:gd name="connsiteX3" fmla="*/ 0 w 1287432"/>
                <a:gd name="connsiteY3" fmla="*/ 0 h 257442"/>
                <a:gd name="connsiteX0" fmla="*/ 1287432 w 1287432"/>
                <a:gd name="connsiteY0" fmla="*/ 0 h 257442"/>
                <a:gd name="connsiteX1" fmla="*/ 1232711 w 1287432"/>
                <a:gd name="connsiteY1" fmla="*/ 257442 h 257442"/>
                <a:gd name="connsiteX2" fmla="*/ 0 w 1287432"/>
                <a:gd name="connsiteY2" fmla="*/ 257442 h 257442"/>
                <a:gd name="connsiteX3" fmla="*/ 0 w 1287432"/>
                <a:gd name="connsiteY3" fmla="*/ 0 h 257442"/>
                <a:gd name="connsiteX0" fmla="*/ 1287432 w 1287432"/>
                <a:gd name="connsiteY0" fmla="*/ 0 h 257442"/>
                <a:gd name="connsiteX1" fmla="*/ 1232711 w 1287432"/>
                <a:gd name="connsiteY1" fmla="*/ 257442 h 257442"/>
                <a:gd name="connsiteX2" fmla="*/ 0 w 1287432"/>
                <a:gd name="connsiteY2" fmla="*/ 257442 h 257442"/>
                <a:gd name="connsiteX3" fmla="*/ 0 w 1287432"/>
                <a:gd name="connsiteY3" fmla="*/ 0 h 257442"/>
                <a:gd name="connsiteX0" fmla="*/ 1119116 w 1232711"/>
                <a:gd name="connsiteY0" fmla="*/ 0 h 257442"/>
                <a:gd name="connsiteX1" fmla="*/ 1232711 w 1232711"/>
                <a:gd name="connsiteY1" fmla="*/ 257442 h 257442"/>
                <a:gd name="connsiteX2" fmla="*/ 0 w 1232711"/>
                <a:gd name="connsiteY2" fmla="*/ 257442 h 257442"/>
                <a:gd name="connsiteX3" fmla="*/ 0 w 1232711"/>
                <a:gd name="connsiteY3" fmla="*/ 0 h 257442"/>
                <a:gd name="connsiteX0" fmla="*/ 1119116 w 1119116"/>
                <a:gd name="connsiteY0" fmla="*/ 0 h 257442"/>
                <a:gd name="connsiteX1" fmla="*/ 1064396 w 1119116"/>
                <a:gd name="connsiteY1" fmla="*/ 257442 h 257442"/>
                <a:gd name="connsiteX2" fmla="*/ 0 w 1119116"/>
                <a:gd name="connsiteY2" fmla="*/ 257442 h 257442"/>
                <a:gd name="connsiteX3" fmla="*/ 0 w 1119116"/>
                <a:gd name="connsiteY3" fmla="*/ 0 h 257442"/>
                <a:gd name="connsiteX0" fmla="*/ 1119116 w 1119116"/>
                <a:gd name="connsiteY0" fmla="*/ 0 h 257442"/>
                <a:gd name="connsiteX1" fmla="*/ 1064396 w 1119116"/>
                <a:gd name="connsiteY1" fmla="*/ 257442 h 257442"/>
                <a:gd name="connsiteX2" fmla="*/ 1 w 1119116"/>
                <a:gd name="connsiteY2" fmla="*/ 257442 h 257442"/>
                <a:gd name="connsiteX3" fmla="*/ 0 w 1119116"/>
                <a:gd name="connsiteY3" fmla="*/ 0 h 257442"/>
                <a:gd name="connsiteX0" fmla="*/ 1119115 w 1119115"/>
                <a:gd name="connsiteY0" fmla="*/ 0 h 257442"/>
                <a:gd name="connsiteX1" fmla="*/ 1064395 w 1119115"/>
                <a:gd name="connsiteY1" fmla="*/ 257442 h 257442"/>
                <a:gd name="connsiteX2" fmla="*/ 0 w 1119115"/>
                <a:gd name="connsiteY2" fmla="*/ 257442 h 257442"/>
                <a:gd name="connsiteX3" fmla="*/ 0 w 1119115"/>
                <a:gd name="connsiteY3" fmla="*/ 0 h 257442"/>
                <a:gd name="connsiteX0" fmla="*/ 950801 w 1064395"/>
                <a:gd name="connsiteY0" fmla="*/ 0 h 257442"/>
                <a:gd name="connsiteX1" fmla="*/ 1064395 w 1064395"/>
                <a:gd name="connsiteY1" fmla="*/ 257442 h 257442"/>
                <a:gd name="connsiteX2" fmla="*/ 0 w 1064395"/>
                <a:gd name="connsiteY2" fmla="*/ 257442 h 257442"/>
                <a:gd name="connsiteX3" fmla="*/ 0 w 1064395"/>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782550 w 896080"/>
                <a:gd name="connsiteY0" fmla="*/ 0 h 257442"/>
                <a:gd name="connsiteX1" fmla="*/ 896080 w 896080"/>
                <a:gd name="connsiteY1" fmla="*/ 257442 h 257442"/>
                <a:gd name="connsiteX2" fmla="*/ 0 w 896080"/>
                <a:gd name="connsiteY2" fmla="*/ 257442 h 257442"/>
                <a:gd name="connsiteX3" fmla="*/ 0 w 896080"/>
                <a:gd name="connsiteY3" fmla="*/ 0 h 257442"/>
                <a:gd name="connsiteX0" fmla="*/ 782550 w 782550"/>
                <a:gd name="connsiteY0" fmla="*/ 0 h 257442"/>
                <a:gd name="connsiteX1" fmla="*/ 727829 w 782550"/>
                <a:gd name="connsiteY1" fmla="*/ 257442 h 257442"/>
                <a:gd name="connsiteX2" fmla="*/ 0 w 782550"/>
                <a:gd name="connsiteY2" fmla="*/ 257442 h 257442"/>
                <a:gd name="connsiteX3" fmla="*/ 0 w 782550"/>
                <a:gd name="connsiteY3" fmla="*/ 0 h 257442"/>
                <a:gd name="connsiteX0" fmla="*/ 782550 w 782550"/>
                <a:gd name="connsiteY0" fmla="*/ 0 h 257442"/>
                <a:gd name="connsiteX1" fmla="*/ 727829 w 782550"/>
                <a:gd name="connsiteY1" fmla="*/ 257442 h 257442"/>
                <a:gd name="connsiteX2" fmla="*/ 0 w 782550"/>
                <a:gd name="connsiteY2" fmla="*/ 257442 h 257442"/>
                <a:gd name="connsiteX3" fmla="*/ 0 w 782550"/>
                <a:gd name="connsiteY3" fmla="*/ 0 h 257442"/>
                <a:gd name="connsiteX0" fmla="*/ 782550 w 782550"/>
                <a:gd name="connsiteY0" fmla="*/ 0 h 257442"/>
                <a:gd name="connsiteX1" fmla="*/ 727829 w 782550"/>
                <a:gd name="connsiteY1" fmla="*/ 257442 h 257442"/>
                <a:gd name="connsiteX2" fmla="*/ 0 w 782550"/>
                <a:gd name="connsiteY2" fmla="*/ 257442 h 257442"/>
                <a:gd name="connsiteX3" fmla="*/ 0 w 782550"/>
                <a:gd name="connsiteY3" fmla="*/ 0 h 257442"/>
                <a:gd name="connsiteX0" fmla="*/ 1111101 w 1111101"/>
                <a:gd name="connsiteY0" fmla="*/ 0 h 257442"/>
                <a:gd name="connsiteX1" fmla="*/ 727829 w 1111101"/>
                <a:gd name="connsiteY1" fmla="*/ 257442 h 257442"/>
                <a:gd name="connsiteX2" fmla="*/ 0 w 1111101"/>
                <a:gd name="connsiteY2" fmla="*/ 257442 h 257442"/>
                <a:gd name="connsiteX3" fmla="*/ 0 w 1111101"/>
                <a:gd name="connsiteY3" fmla="*/ 0 h 257442"/>
                <a:gd name="connsiteX0" fmla="*/ 1111101 w 1111101"/>
                <a:gd name="connsiteY0" fmla="*/ 0 h 257442"/>
                <a:gd name="connsiteX1" fmla="*/ 1056380 w 1111101"/>
                <a:gd name="connsiteY1" fmla="*/ 257442 h 257442"/>
                <a:gd name="connsiteX2" fmla="*/ 0 w 1111101"/>
                <a:gd name="connsiteY2" fmla="*/ 257442 h 257442"/>
                <a:gd name="connsiteX3" fmla="*/ 0 w 1111101"/>
                <a:gd name="connsiteY3" fmla="*/ 0 h 257442"/>
                <a:gd name="connsiteX0" fmla="*/ 1111101 w 1111101"/>
                <a:gd name="connsiteY0" fmla="*/ 0 h 257442"/>
                <a:gd name="connsiteX1" fmla="*/ 1056380 w 1111101"/>
                <a:gd name="connsiteY1" fmla="*/ 257442 h 257442"/>
                <a:gd name="connsiteX2" fmla="*/ 0 w 1111101"/>
                <a:gd name="connsiteY2" fmla="*/ 257442 h 257442"/>
                <a:gd name="connsiteX3" fmla="*/ 0 w 1111101"/>
                <a:gd name="connsiteY3" fmla="*/ 0 h 257442"/>
                <a:gd name="connsiteX0" fmla="*/ 1111101 w 1111101"/>
                <a:gd name="connsiteY0" fmla="*/ 0 h 257442"/>
                <a:gd name="connsiteX1" fmla="*/ 1056380 w 1111101"/>
                <a:gd name="connsiteY1" fmla="*/ 257442 h 257442"/>
                <a:gd name="connsiteX2" fmla="*/ 0 w 1111101"/>
                <a:gd name="connsiteY2" fmla="*/ 257442 h 257442"/>
                <a:gd name="connsiteX3" fmla="*/ 0 w 1111101"/>
                <a:gd name="connsiteY3" fmla="*/ 0 h 257442"/>
                <a:gd name="connsiteX0" fmla="*/ 1279416 w 1279416"/>
                <a:gd name="connsiteY0" fmla="*/ 0 h 257442"/>
                <a:gd name="connsiteX1" fmla="*/ 1056380 w 1279416"/>
                <a:gd name="connsiteY1" fmla="*/ 257442 h 257442"/>
                <a:gd name="connsiteX2" fmla="*/ 0 w 1279416"/>
                <a:gd name="connsiteY2" fmla="*/ 257442 h 257442"/>
                <a:gd name="connsiteX3" fmla="*/ 0 w 1279416"/>
                <a:gd name="connsiteY3" fmla="*/ 0 h 257442"/>
                <a:gd name="connsiteX0" fmla="*/ 1279416 w 1279416"/>
                <a:gd name="connsiteY0" fmla="*/ 0 h 257442"/>
                <a:gd name="connsiteX1" fmla="*/ 1224694 w 1279416"/>
                <a:gd name="connsiteY1" fmla="*/ 257442 h 257442"/>
                <a:gd name="connsiteX2" fmla="*/ 0 w 1279416"/>
                <a:gd name="connsiteY2" fmla="*/ 257442 h 257442"/>
                <a:gd name="connsiteX3" fmla="*/ 0 w 1279416"/>
                <a:gd name="connsiteY3" fmla="*/ 0 h 257442"/>
                <a:gd name="connsiteX0" fmla="*/ 1279417 w 1279417"/>
                <a:gd name="connsiteY0" fmla="*/ 0 h 257442"/>
                <a:gd name="connsiteX1" fmla="*/ 1224695 w 1279417"/>
                <a:gd name="connsiteY1" fmla="*/ 257442 h 257442"/>
                <a:gd name="connsiteX2" fmla="*/ 0 w 1279417"/>
                <a:gd name="connsiteY2" fmla="*/ 257442 h 257442"/>
                <a:gd name="connsiteX3" fmla="*/ 1 w 1279417"/>
                <a:gd name="connsiteY3" fmla="*/ 0 h 257442"/>
                <a:gd name="connsiteX0" fmla="*/ 1279417 w 1279417"/>
                <a:gd name="connsiteY0" fmla="*/ 0 h 257442"/>
                <a:gd name="connsiteX1" fmla="*/ 1224695 w 1279417"/>
                <a:gd name="connsiteY1" fmla="*/ 257442 h 257442"/>
                <a:gd name="connsiteX2" fmla="*/ 0 w 1279417"/>
                <a:gd name="connsiteY2" fmla="*/ 257442 h 257442"/>
                <a:gd name="connsiteX3" fmla="*/ 1 w 1279417"/>
                <a:gd name="connsiteY3" fmla="*/ 0 h 257442"/>
                <a:gd name="connsiteX0" fmla="*/ 1447732 w 1447732"/>
                <a:gd name="connsiteY0" fmla="*/ 0 h 257442"/>
                <a:gd name="connsiteX1" fmla="*/ 1224695 w 1447732"/>
                <a:gd name="connsiteY1" fmla="*/ 257442 h 257442"/>
                <a:gd name="connsiteX2" fmla="*/ 0 w 1447732"/>
                <a:gd name="connsiteY2" fmla="*/ 257442 h 257442"/>
                <a:gd name="connsiteX3" fmla="*/ 1 w 1447732"/>
                <a:gd name="connsiteY3" fmla="*/ 0 h 257442"/>
                <a:gd name="connsiteX0" fmla="*/ 1447732 w 1447732"/>
                <a:gd name="connsiteY0" fmla="*/ 0 h 257442"/>
                <a:gd name="connsiteX1" fmla="*/ 1393010 w 1447732"/>
                <a:gd name="connsiteY1" fmla="*/ 257442 h 257442"/>
                <a:gd name="connsiteX2" fmla="*/ 0 w 1447732"/>
                <a:gd name="connsiteY2" fmla="*/ 257442 h 257442"/>
                <a:gd name="connsiteX3" fmla="*/ 1 w 1447732"/>
                <a:gd name="connsiteY3" fmla="*/ 0 h 257442"/>
                <a:gd name="connsiteX0" fmla="*/ 1447733 w 1447733"/>
                <a:gd name="connsiteY0" fmla="*/ 0 h 257442"/>
                <a:gd name="connsiteX1" fmla="*/ 1393011 w 1447733"/>
                <a:gd name="connsiteY1" fmla="*/ 257442 h 257442"/>
                <a:gd name="connsiteX2" fmla="*/ 0 w 1447733"/>
                <a:gd name="connsiteY2" fmla="*/ 257442 h 257442"/>
                <a:gd name="connsiteX3" fmla="*/ 2 w 1447733"/>
                <a:gd name="connsiteY3" fmla="*/ 0 h 257442"/>
                <a:gd name="connsiteX0" fmla="*/ 1447733 w 1447733"/>
                <a:gd name="connsiteY0" fmla="*/ 0 h 257442"/>
                <a:gd name="connsiteX1" fmla="*/ 1393011 w 1447733"/>
                <a:gd name="connsiteY1" fmla="*/ 257442 h 257442"/>
                <a:gd name="connsiteX2" fmla="*/ 0 w 1447733"/>
                <a:gd name="connsiteY2" fmla="*/ 257442 h 257442"/>
                <a:gd name="connsiteX3" fmla="*/ 1 w 1447733"/>
                <a:gd name="connsiteY3" fmla="*/ 0 h 257442"/>
                <a:gd name="connsiteX0" fmla="*/ 1701007 w 1701007"/>
                <a:gd name="connsiteY0" fmla="*/ 0 h 257442"/>
                <a:gd name="connsiteX1" fmla="*/ 1393011 w 1701007"/>
                <a:gd name="connsiteY1" fmla="*/ 257442 h 257442"/>
                <a:gd name="connsiteX2" fmla="*/ 0 w 1701007"/>
                <a:gd name="connsiteY2" fmla="*/ 257442 h 257442"/>
                <a:gd name="connsiteX3" fmla="*/ 1 w 1701007"/>
                <a:gd name="connsiteY3" fmla="*/ 0 h 257442"/>
                <a:gd name="connsiteX0" fmla="*/ 1701007 w 1701007"/>
                <a:gd name="connsiteY0" fmla="*/ 0 h 257442"/>
                <a:gd name="connsiteX1" fmla="*/ 1646286 w 1701007"/>
                <a:gd name="connsiteY1" fmla="*/ 257442 h 257442"/>
                <a:gd name="connsiteX2" fmla="*/ 0 w 1701007"/>
                <a:gd name="connsiteY2" fmla="*/ 257442 h 257442"/>
                <a:gd name="connsiteX3" fmla="*/ 1 w 1701007"/>
                <a:gd name="connsiteY3" fmla="*/ 0 h 257442"/>
                <a:gd name="connsiteX0" fmla="*/ 1701007 w 1701007"/>
                <a:gd name="connsiteY0" fmla="*/ 0 h 257442"/>
                <a:gd name="connsiteX1" fmla="*/ 1646286 w 1701007"/>
                <a:gd name="connsiteY1" fmla="*/ 257442 h 257442"/>
                <a:gd name="connsiteX2" fmla="*/ 0 w 1701007"/>
                <a:gd name="connsiteY2" fmla="*/ 257442 h 257442"/>
                <a:gd name="connsiteX3" fmla="*/ 1 w 1701007"/>
                <a:gd name="connsiteY3" fmla="*/ 0 h 257442"/>
                <a:gd name="connsiteX0" fmla="*/ 1701007 w 1701007"/>
                <a:gd name="connsiteY0" fmla="*/ 0 h 257442"/>
                <a:gd name="connsiteX1" fmla="*/ 1646286 w 1701007"/>
                <a:gd name="connsiteY1" fmla="*/ 257442 h 257442"/>
                <a:gd name="connsiteX2" fmla="*/ 0 w 1701007"/>
                <a:gd name="connsiteY2" fmla="*/ 257442 h 257442"/>
                <a:gd name="connsiteX3" fmla="*/ 0 w 1701007"/>
                <a:gd name="connsiteY3" fmla="*/ 0 h 257442"/>
                <a:gd name="connsiteX0" fmla="*/ 1869321 w 1869321"/>
                <a:gd name="connsiteY0" fmla="*/ 0 h 257442"/>
                <a:gd name="connsiteX1" fmla="*/ 1646286 w 1869321"/>
                <a:gd name="connsiteY1" fmla="*/ 257442 h 257442"/>
                <a:gd name="connsiteX2" fmla="*/ 0 w 1869321"/>
                <a:gd name="connsiteY2" fmla="*/ 257442 h 257442"/>
                <a:gd name="connsiteX3" fmla="*/ 0 w 1869321"/>
                <a:gd name="connsiteY3" fmla="*/ 0 h 257442"/>
                <a:gd name="connsiteX0" fmla="*/ 1869321 w 1869321"/>
                <a:gd name="connsiteY0" fmla="*/ 0 h 257442"/>
                <a:gd name="connsiteX1" fmla="*/ 1814600 w 1869321"/>
                <a:gd name="connsiteY1" fmla="*/ 257442 h 257442"/>
                <a:gd name="connsiteX2" fmla="*/ 0 w 1869321"/>
                <a:gd name="connsiteY2" fmla="*/ 257442 h 257442"/>
                <a:gd name="connsiteX3" fmla="*/ 0 w 1869321"/>
                <a:gd name="connsiteY3" fmla="*/ 0 h 257442"/>
                <a:gd name="connsiteX0" fmla="*/ 1869321 w 1869321"/>
                <a:gd name="connsiteY0" fmla="*/ 0 h 257442"/>
                <a:gd name="connsiteX1" fmla="*/ 1814600 w 1869321"/>
                <a:gd name="connsiteY1" fmla="*/ 257442 h 257442"/>
                <a:gd name="connsiteX2" fmla="*/ 0 w 1869321"/>
                <a:gd name="connsiteY2" fmla="*/ 257442 h 257442"/>
                <a:gd name="connsiteX3" fmla="*/ 0 w 1869321"/>
                <a:gd name="connsiteY3" fmla="*/ 0 h 257442"/>
                <a:gd name="connsiteX0" fmla="*/ 1869321 w 1869321"/>
                <a:gd name="connsiteY0" fmla="*/ 0 h 257442"/>
                <a:gd name="connsiteX1" fmla="*/ 1814600 w 1869321"/>
                <a:gd name="connsiteY1" fmla="*/ 257442 h 257442"/>
                <a:gd name="connsiteX2" fmla="*/ 0 w 1869321"/>
                <a:gd name="connsiteY2" fmla="*/ 257442 h 257442"/>
                <a:gd name="connsiteX3" fmla="*/ 0 w 1869321"/>
                <a:gd name="connsiteY3" fmla="*/ 0 h 257442"/>
                <a:gd name="connsiteX0" fmla="*/ 2029622 w 2029622"/>
                <a:gd name="connsiteY0" fmla="*/ 0 h 257442"/>
                <a:gd name="connsiteX1" fmla="*/ 1814600 w 2029622"/>
                <a:gd name="connsiteY1" fmla="*/ 257442 h 257442"/>
                <a:gd name="connsiteX2" fmla="*/ 0 w 2029622"/>
                <a:gd name="connsiteY2" fmla="*/ 257442 h 257442"/>
                <a:gd name="connsiteX3" fmla="*/ 0 w 2029622"/>
                <a:gd name="connsiteY3" fmla="*/ 0 h 257442"/>
                <a:gd name="connsiteX0" fmla="*/ 2029622 w 2029622"/>
                <a:gd name="connsiteY0" fmla="*/ 0 h 257442"/>
                <a:gd name="connsiteX1" fmla="*/ 1974900 w 2029622"/>
                <a:gd name="connsiteY1" fmla="*/ 257442 h 257442"/>
                <a:gd name="connsiteX2" fmla="*/ 0 w 2029622"/>
                <a:gd name="connsiteY2" fmla="*/ 257442 h 257442"/>
                <a:gd name="connsiteX3" fmla="*/ 0 w 2029622"/>
                <a:gd name="connsiteY3" fmla="*/ 0 h 257442"/>
                <a:gd name="connsiteX0" fmla="*/ 2029623 w 2029623"/>
                <a:gd name="connsiteY0" fmla="*/ 0 h 257442"/>
                <a:gd name="connsiteX1" fmla="*/ 1974901 w 2029623"/>
                <a:gd name="connsiteY1" fmla="*/ 257442 h 257442"/>
                <a:gd name="connsiteX2" fmla="*/ 0 w 2029623"/>
                <a:gd name="connsiteY2" fmla="*/ 257442 h 257442"/>
                <a:gd name="connsiteX3" fmla="*/ 1 w 2029623"/>
                <a:gd name="connsiteY3" fmla="*/ 0 h 257442"/>
                <a:gd name="connsiteX0" fmla="*/ 2029623 w 2029623"/>
                <a:gd name="connsiteY0" fmla="*/ 0 h 257442"/>
                <a:gd name="connsiteX1" fmla="*/ 1974901 w 2029623"/>
                <a:gd name="connsiteY1" fmla="*/ 257442 h 257442"/>
                <a:gd name="connsiteX2" fmla="*/ 0 w 2029623"/>
                <a:gd name="connsiteY2" fmla="*/ 257442 h 257442"/>
                <a:gd name="connsiteX3" fmla="*/ 1 w 2029623"/>
                <a:gd name="connsiteY3" fmla="*/ 0 h 257442"/>
                <a:gd name="connsiteX0" fmla="*/ 2282896 w 2282896"/>
                <a:gd name="connsiteY0" fmla="*/ 0 h 257442"/>
                <a:gd name="connsiteX1" fmla="*/ 1974901 w 2282896"/>
                <a:gd name="connsiteY1" fmla="*/ 257442 h 257442"/>
                <a:gd name="connsiteX2" fmla="*/ 0 w 2282896"/>
                <a:gd name="connsiteY2" fmla="*/ 257442 h 257442"/>
                <a:gd name="connsiteX3" fmla="*/ 1 w 2282896"/>
                <a:gd name="connsiteY3" fmla="*/ 0 h 257442"/>
                <a:gd name="connsiteX0" fmla="*/ 2282896 w 2282896"/>
                <a:gd name="connsiteY0" fmla="*/ 0 h 257442"/>
                <a:gd name="connsiteX1" fmla="*/ 2228174 w 2282896"/>
                <a:gd name="connsiteY1" fmla="*/ 257442 h 257442"/>
                <a:gd name="connsiteX2" fmla="*/ 0 w 2282896"/>
                <a:gd name="connsiteY2" fmla="*/ 257442 h 257442"/>
                <a:gd name="connsiteX3" fmla="*/ 1 w 2282896"/>
                <a:gd name="connsiteY3" fmla="*/ 0 h 257442"/>
                <a:gd name="connsiteX0" fmla="*/ 2282897 w 2282897"/>
                <a:gd name="connsiteY0" fmla="*/ 0 h 257442"/>
                <a:gd name="connsiteX1" fmla="*/ 2228175 w 2282897"/>
                <a:gd name="connsiteY1" fmla="*/ 257442 h 257442"/>
                <a:gd name="connsiteX2" fmla="*/ 0 w 2282897"/>
                <a:gd name="connsiteY2" fmla="*/ 257442 h 257442"/>
                <a:gd name="connsiteX3" fmla="*/ 2 w 2282897"/>
                <a:gd name="connsiteY3" fmla="*/ 0 h 257442"/>
                <a:gd name="connsiteX0" fmla="*/ 2282897 w 2282897"/>
                <a:gd name="connsiteY0" fmla="*/ 0 h 257442"/>
                <a:gd name="connsiteX1" fmla="*/ 2228175 w 2282897"/>
                <a:gd name="connsiteY1" fmla="*/ 257442 h 257442"/>
                <a:gd name="connsiteX2" fmla="*/ 0 w 2282897"/>
                <a:gd name="connsiteY2" fmla="*/ 257442 h 257442"/>
                <a:gd name="connsiteX3" fmla="*/ 1 w 2282897"/>
                <a:gd name="connsiteY3" fmla="*/ 0 h 257442"/>
                <a:gd name="connsiteX0" fmla="*/ 2443196 w 2443196"/>
                <a:gd name="connsiteY0" fmla="*/ 0 h 257442"/>
                <a:gd name="connsiteX1" fmla="*/ 2228175 w 2443196"/>
                <a:gd name="connsiteY1" fmla="*/ 257442 h 257442"/>
                <a:gd name="connsiteX2" fmla="*/ 0 w 2443196"/>
                <a:gd name="connsiteY2" fmla="*/ 257442 h 257442"/>
                <a:gd name="connsiteX3" fmla="*/ 1 w 2443196"/>
                <a:gd name="connsiteY3" fmla="*/ 0 h 257442"/>
                <a:gd name="connsiteX0" fmla="*/ 2443196 w 2443196"/>
                <a:gd name="connsiteY0" fmla="*/ 0 h 257442"/>
                <a:gd name="connsiteX1" fmla="*/ 2388474 w 2443196"/>
                <a:gd name="connsiteY1" fmla="*/ 257442 h 257442"/>
                <a:gd name="connsiteX2" fmla="*/ 0 w 2443196"/>
                <a:gd name="connsiteY2" fmla="*/ 257442 h 257442"/>
                <a:gd name="connsiteX3" fmla="*/ 1 w 2443196"/>
                <a:gd name="connsiteY3" fmla="*/ 0 h 257442"/>
                <a:gd name="connsiteX0" fmla="*/ 2443197 w 2443197"/>
                <a:gd name="connsiteY0" fmla="*/ 0 h 257442"/>
                <a:gd name="connsiteX1" fmla="*/ 2388475 w 2443197"/>
                <a:gd name="connsiteY1" fmla="*/ 257442 h 257442"/>
                <a:gd name="connsiteX2" fmla="*/ 0 w 2443197"/>
                <a:gd name="connsiteY2" fmla="*/ 257442 h 257442"/>
                <a:gd name="connsiteX3" fmla="*/ 2 w 2443197"/>
                <a:gd name="connsiteY3" fmla="*/ 0 h 257442"/>
                <a:gd name="connsiteX0" fmla="*/ 2443197 w 2443197"/>
                <a:gd name="connsiteY0" fmla="*/ 0 h 257442"/>
                <a:gd name="connsiteX1" fmla="*/ 2388475 w 2443197"/>
                <a:gd name="connsiteY1" fmla="*/ 257442 h 257442"/>
                <a:gd name="connsiteX2" fmla="*/ 0 w 2443197"/>
                <a:gd name="connsiteY2" fmla="*/ 257442 h 257442"/>
                <a:gd name="connsiteX3" fmla="*/ 1 w 2443197"/>
                <a:gd name="connsiteY3" fmla="*/ 0 h 257442"/>
                <a:gd name="connsiteX0" fmla="*/ 2611512 w 2611512"/>
                <a:gd name="connsiteY0" fmla="*/ 0 h 257442"/>
                <a:gd name="connsiteX1" fmla="*/ 2388475 w 2611512"/>
                <a:gd name="connsiteY1" fmla="*/ 257442 h 257442"/>
                <a:gd name="connsiteX2" fmla="*/ 0 w 2611512"/>
                <a:gd name="connsiteY2" fmla="*/ 257442 h 257442"/>
                <a:gd name="connsiteX3" fmla="*/ 1 w 2611512"/>
                <a:gd name="connsiteY3" fmla="*/ 0 h 257442"/>
                <a:gd name="connsiteX0" fmla="*/ 2611512 w 2611512"/>
                <a:gd name="connsiteY0" fmla="*/ 0 h 257442"/>
                <a:gd name="connsiteX1" fmla="*/ 2556790 w 2611512"/>
                <a:gd name="connsiteY1" fmla="*/ 257442 h 257442"/>
                <a:gd name="connsiteX2" fmla="*/ 0 w 2611512"/>
                <a:gd name="connsiteY2" fmla="*/ 257442 h 257442"/>
                <a:gd name="connsiteX3" fmla="*/ 1 w 2611512"/>
                <a:gd name="connsiteY3" fmla="*/ 0 h 257442"/>
                <a:gd name="connsiteX0" fmla="*/ 2611513 w 2611513"/>
                <a:gd name="connsiteY0" fmla="*/ 0 h 257442"/>
                <a:gd name="connsiteX1" fmla="*/ 2556791 w 2611513"/>
                <a:gd name="connsiteY1" fmla="*/ 257442 h 257442"/>
                <a:gd name="connsiteX2" fmla="*/ 0 w 2611513"/>
                <a:gd name="connsiteY2" fmla="*/ 257442 h 257442"/>
                <a:gd name="connsiteX3" fmla="*/ 2 w 2611513"/>
                <a:gd name="connsiteY3" fmla="*/ 0 h 257442"/>
                <a:gd name="connsiteX0" fmla="*/ 2611513 w 2611513"/>
                <a:gd name="connsiteY0" fmla="*/ 0 h 257442"/>
                <a:gd name="connsiteX1" fmla="*/ 2556791 w 2611513"/>
                <a:gd name="connsiteY1" fmla="*/ 257442 h 257442"/>
                <a:gd name="connsiteX2" fmla="*/ 0 w 2611513"/>
                <a:gd name="connsiteY2" fmla="*/ 257442 h 257442"/>
                <a:gd name="connsiteX3" fmla="*/ 1 w 2611513"/>
                <a:gd name="connsiteY3" fmla="*/ 0 h 257442"/>
                <a:gd name="connsiteX0" fmla="*/ 2797461 w 2797461"/>
                <a:gd name="connsiteY0" fmla="*/ 0 h 257442"/>
                <a:gd name="connsiteX1" fmla="*/ 2556791 w 2797461"/>
                <a:gd name="connsiteY1" fmla="*/ 257442 h 257442"/>
                <a:gd name="connsiteX2" fmla="*/ 0 w 2797461"/>
                <a:gd name="connsiteY2" fmla="*/ 257442 h 257442"/>
                <a:gd name="connsiteX3" fmla="*/ 1 w 2797461"/>
                <a:gd name="connsiteY3" fmla="*/ 0 h 257442"/>
                <a:gd name="connsiteX0" fmla="*/ 2797461 w 2797461"/>
                <a:gd name="connsiteY0" fmla="*/ 0 h 257442"/>
                <a:gd name="connsiteX1" fmla="*/ 2742740 w 2797461"/>
                <a:gd name="connsiteY1" fmla="*/ 257442 h 257442"/>
                <a:gd name="connsiteX2" fmla="*/ 0 w 2797461"/>
                <a:gd name="connsiteY2" fmla="*/ 257442 h 257442"/>
                <a:gd name="connsiteX3" fmla="*/ 1 w 2797461"/>
                <a:gd name="connsiteY3" fmla="*/ 0 h 257442"/>
                <a:gd name="connsiteX0" fmla="*/ 2797461 w 2797461"/>
                <a:gd name="connsiteY0" fmla="*/ 0 h 257442"/>
                <a:gd name="connsiteX1" fmla="*/ 2742740 w 2797461"/>
                <a:gd name="connsiteY1" fmla="*/ 257442 h 257442"/>
                <a:gd name="connsiteX2" fmla="*/ 0 w 2797461"/>
                <a:gd name="connsiteY2" fmla="*/ 257442 h 257442"/>
                <a:gd name="connsiteX3" fmla="*/ 1 w 2797461"/>
                <a:gd name="connsiteY3" fmla="*/ 0 h 257442"/>
                <a:gd name="connsiteX0" fmla="*/ 2797461 w 2797461"/>
                <a:gd name="connsiteY0" fmla="*/ 0 h 257442"/>
                <a:gd name="connsiteX1" fmla="*/ 2742740 w 2797461"/>
                <a:gd name="connsiteY1" fmla="*/ 257442 h 257442"/>
                <a:gd name="connsiteX2" fmla="*/ 0 w 2797461"/>
                <a:gd name="connsiteY2" fmla="*/ 257442 h 257442"/>
                <a:gd name="connsiteX3" fmla="*/ 0 w 2797461"/>
                <a:gd name="connsiteY3" fmla="*/ 0 h 257442"/>
                <a:gd name="connsiteX0" fmla="*/ 1728257 w 2742740"/>
                <a:gd name="connsiteY0" fmla="*/ 0 h 257442"/>
                <a:gd name="connsiteX1" fmla="*/ 2742740 w 2742740"/>
                <a:gd name="connsiteY1" fmla="*/ 257442 h 257442"/>
                <a:gd name="connsiteX2" fmla="*/ 0 w 2742740"/>
                <a:gd name="connsiteY2" fmla="*/ 257442 h 257442"/>
                <a:gd name="connsiteX3" fmla="*/ 0 w 2742740"/>
                <a:gd name="connsiteY3" fmla="*/ 0 h 257442"/>
                <a:gd name="connsiteX0" fmla="*/ 1728257 w 1728257"/>
                <a:gd name="connsiteY0" fmla="*/ 0 h 257442"/>
                <a:gd name="connsiteX1" fmla="*/ 1673536 w 1728257"/>
                <a:gd name="connsiteY1" fmla="*/ 257442 h 257442"/>
                <a:gd name="connsiteX2" fmla="*/ 0 w 1728257"/>
                <a:gd name="connsiteY2" fmla="*/ 257442 h 257442"/>
                <a:gd name="connsiteX3" fmla="*/ 0 w 1728257"/>
                <a:gd name="connsiteY3" fmla="*/ 0 h 257442"/>
                <a:gd name="connsiteX0" fmla="*/ 1728257 w 1728257"/>
                <a:gd name="connsiteY0" fmla="*/ 0 h 257442"/>
                <a:gd name="connsiteX1" fmla="*/ 1673536 w 1728257"/>
                <a:gd name="connsiteY1" fmla="*/ 257442 h 257442"/>
                <a:gd name="connsiteX2" fmla="*/ 1 w 1728257"/>
                <a:gd name="connsiteY2" fmla="*/ 257442 h 257442"/>
                <a:gd name="connsiteX3" fmla="*/ 0 w 1728257"/>
                <a:gd name="connsiteY3" fmla="*/ 0 h 257442"/>
                <a:gd name="connsiteX0" fmla="*/ 1728256 w 1728256"/>
                <a:gd name="connsiteY0" fmla="*/ 0 h 257442"/>
                <a:gd name="connsiteX1" fmla="*/ 1673535 w 1728256"/>
                <a:gd name="connsiteY1" fmla="*/ 257442 h 257442"/>
                <a:gd name="connsiteX2" fmla="*/ 0 w 1728256"/>
                <a:gd name="connsiteY2" fmla="*/ 257442 h 257442"/>
                <a:gd name="connsiteX3" fmla="*/ 0 w 1728256"/>
                <a:gd name="connsiteY3" fmla="*/ 0 h 257442"/>
                <a:gd name="connsiteX0" fmla="*/ 2048857 w 2048857"/>
                <a:gd name="connsiteY0" fmla="*/ 0 h 257442"/>
                <a:gd name="connsiteX1" fmla="*/ 1673535 w 2048857"/>
                <a:gd name="connsiteY1" fmla="*/ 257442 h 257442"/>
                <a:gd name="connsiteX2" fmla="*/ 0 w 2048857"/>
                <a:gd name="connsiteY2" fmla="*/ 257442 h 257442"/>
                <a:gd name="connsiteX3" fmla="*/ 0 w 2048857"/>
                <a:gd name="connsiteY3" fmla="*/ 0 h 257442"/>
                <a:gd name="connsiteX0" fmla="*/ 2048857 w 2048857"/>
                <a:gd name="connsiteY0" fmla="*/ 0 h 257442"/>
                <a:gd name="connsiteX1" fmla="*/ 1994136 w 2048857"/>
                <a:gd name="connsiteY1" fmla="*/ 257442 h 257442"/>
                <a:gd name="connsiteX2" fmla="*/ 0 w 2048857"/>
                <a:gd name="connsiteY2" fmla="*/ 257442 h 257442"/>
                <a:gd name="connsiteX3" fmla="*/ 0 w 2048857"/>
                <a:gd name="connsiteY3" fmla="*/ 0 h 257442"/>
                <a:gd name="connsiteX0" fmla="*/ 2048858 w 2048858"/>
                <a:gd name="connsiteY0" fmla="*/ 0 h 257442"/>
                <a:gd name="connsiteX1" fmla="*/ 1994137 w 2048858"/>
                <a:gd name="connsiteY1" fmla="*/ 257442 h 257442"/>
                <a:gd name="connsiteX2" fmla="*/ 0 w 2048858"/>
                <a:gd name="connsiteY2" fmla="*/ 257442 h 257442"/>
                <a:gd name="connsiteX3" fmla="*/ 1 w 2048858"/>
                <a:gd name="connsiteY3" fmla="*/ 0 h 257442"/>
                <a:gd name="connsiteX0" fmla="*/ 2048858 w 2048858"/>
                <a:gd name="connsiteY0" fmla="*/ 0 h 257442"/>
                <a:gd name="connsiteX1" fmla="*/ 1994137 w 2048858"/>
                <a:gd name="connsiteY1" fmla="*/ 257442 h 257442"/>
                <a:gd name="connsiteX2" fmla="*/ 0 w 2048858"/>
                <a:gd name="connsiteY2" fmla="*/ 257442 h 257442"/>
                <a:gd name="connsiteX3" fmla="*/ 0 w 2048858"/>
                <a:gd name="connsiteY3" fmla="*/ 0 h 257442"/>
                <a:gd name="connsiteX0" fmla="*/ 2217173 w 2217173"/>
                <a:gd name="connsiteY0" fmla="*/ 0 h 257442"/>
                <a:gd name="connsiteX1" fmla="*/ 1994137 w 2217173"/>
                <a:gd name="connsiteY1" fmla="*/ 257442 h 257442"/>
                <a:gd name="connsiteX2" fmla="*/ 0 w 2217173"/>
                <a:gd name="connsiteY2" fmla="*/ 257442 h 257442"/>
                <a:gd name="connsiteX3" fmla="*/ 0 w 2217173"/>
                <a:gd name="connsiteY3" fmla="*/ 0 h 257442"/>
                <a:gd name="connsiteX0" fmla="*/ 2217173 w 2217173"/>
                <a:gd name="connsiteY0" fmla="*/ 0 h 257442"/>
                <a:gd name="connsiteX1" fmla="*/ 2162452 w 2217173"/>
                <a:gd name="connsiteY1" fmla="*/ 257442 h 257442"/>
                <a:gd name="connsiteX2" fmla="*/ 0 w 2217173"/>
                <a:gd name="connsiteY2" fmla="*/ 257442 h 257442"/>
                <a:gd name="connsiteX3" fmla="*/ 0 w 2217173"/>
                <a:gd name="connsiteY3" fmla="*/ 0 h 257442"/>
                <a:gd name="connsiteX0" fmla="*/ 2217173 w 2217173"/>
                <a:gd name="connsiteY0" fmla="*/ 0 h 257442"/>
                <a:gd name="connsiteX1" fmla="*/ 2162452 w 2217173"/>
                <a:gd name="connsiteY1" fmla="*/ 257442 h 257442"/>
                <a:gd name="connsiteX2" fmla="*/ 0 w 2217173"/>
                <a:gd name="connsiteY2" fmla="*/ 257442 h 257442"/>
                <a:gd name="connsiteX3" fmla="*/ 0 w 2217173"/>
                <a:gd name="connsiteY3" fmla="*/ 0 h 257442"/>
                <a:gd name="connsiteX0" fmla="*/ 2217173 w 2217173"/>
                <a:gd name="connsiteY0" fmla="*/ 0 h 257442"/>
                <a:gd name="connsiteX1" fmla="*/ 2162452 w 2217173"/>
                <a:gd name="connsiteY1" fmla="*/ 257442 h 257442"/>
                <a:gd name="connsiteX2" fmla="*/ 0 w 2217173"/>
                <a:gd name="connsiteY2" fmla="*/ 257442 h 257442"/>
                <a:gd name="connsiteX3" fmla="*/ 0 w 2217173"/>
                <a:gd name="connsiteY3" fmla="*/ 0 h 257442"/>
                <a:gd name="connsiteX0" fmla="*/ 2379782 w 2379782"/>
                <a:gd name="connsiteY0" fmla="*/ 0 h 257442"/>
                <a:gd name="connsiteX1" fmla="*/ 2162452 w 2379782"/>
                <a:gd name="connsiteY1" fmla="*/ 257442 h 257442"/>
                <a:gd name="connsiteX2" fmla="*/ 0 w 2379782"/>
                <a:gd name="connsiteY2" fmla="*/ 257442 h 257442"/>
                <a:gd name="connsiteX3" fmla="*/ 0 w 2379782"/>
                <a:gd name="connsiteY3" fmla="*/ 0 h 257442"/>
                <a:gd name="connsiteX0" fmla="*/ 2379782 w 2379782"/>
                <a:gd name="connsiteY0" fmla="*/ 0 h 257442"/>
                <a:gd name="connsiteX1" fmla="*/ 2325060 w 2379782"/>
                <a:gd name="connsiteY1" fmla="*/ 257442 h 257442"/>
                <a:gd name="connsiteX2" fmla="*/ 0 w 2379782"/>
                <a:gd name="connsiteY2" fmla="*/ 257442 h 257442"/>
                <a:gd name="connsiteX3" fmla="*/ 0 w 2379782"/>
                <a:gd name="connsiteY3" fmla="*/ 0 h 257442"/>
                <a:gd name="connsiteX0" fmla="*/ 2379783 w 2379783"/>
                <a:gd name="connsiteY0" fmla="*/ 0 h 257442"/>
                <a:gd name="connsiteX1" fmla="*/ 2325061 w 2379783"/>
                <a:gd name="connsiteY1" fmla="*/ 257442 h 257442"/>
                <a:gd name="connsiteX2" fmla="*/ 0 w 2379783"/>
                <a:gd name="connsiteY2" fmla="*/ 257442 h 257442"/>
                <a:gd name="connsiteX3" fmla="*/ 1 w 2379783"/>
                <a:gd name="connsiteY3" fmla="*/ 0 h 257442"/>
                <a:gd name="connsiteX0" fmla="*/ 2379783 w 2379783"/>
                <a:gd name="connsiteY0" fmla="*/ 0 h 257442"/>
                <a:gd name="connsiteX1" fmla="*/ 2325061 w 2379783"/>
                <a:gd name="connsiteY1" fmla="*/ 257442 h 257442"/>
                <a:gd name="connsiteX2" fmla="*/ 0 w 2379783"/>
                <a:gd name="connsiteY2" fmla="*/ 257442 h 257442"/>
                <a:gd name="connsiteX3" fmla="*/ 1 w 2379783"/>
                <a:gd name="connsiteY3" fmla="*/ 0 h 257442"/>
                <a:gd name="connsiteX0" fmla="*/ 2627350 w 2627350"/>
                <a:gd name="connsiteY0" fmla="*/ 0 h 257442"/>
                <a:gd name="connsiteX1" fmla="*/ 2325061 w 2627350"/>
                <a:gd name="connsiteY1" fmla="*/ 257442 h 257442"/>
                <a:gd name="connsiteX2" fmla="*/ 0 w 2627350"/>
                <a:gd name="connsiteY2" fmla="*/ 257442 h 257442"/>
                <a:gd name="connsiteX3" fmla="*/ 1 w 2627350"/>
                <a:gd name="connsiteY3" fmla="*/ 0 h 257442"/>
                <a:gd name="connsiteX0" fmla="*/ 2627350 w 2627350"/>
                <a:gd name="connsiteY0" fmla="*/ 0 h 257442"/>
                <a:gd name="connsiteX1" fmla="*/ 2572628 w 2627350"/>
                <a:gd name="connsiteY1" fmla="*/ 257442 h 257442"/>
                <a:gd name="connsiteX2" fmla="*/ 0 w 2627350"/>
                <a:gd name="connsiteY2" fmla="*/ 257442 h 257442"/>
                <a:gd name="connsiteX3" fmla="*/ 1 w 2627350"/>
                <a:gd name="connsiteY3" fmla="*/ 0 h 257442"/>
                <a:gd name="connsiteX0" fmla="*/ 2627350 w 2627350"/>
                <a:gd name="connsiteY0" fmla="*/ 0 h 257442"/>
                <a:gd name="connsiteX1" fmla="*/ 2572628 w 2627350"/>
                <a:gd name="connsiteY1" fmla="*/ 257442 h 257442"/>
                <a:gd name="connsiteX2" fmla="*/ 0 w 2627350"/>
                <a:gd name="connsiteY2" fmla="*/ 257442 h 257442"/>
                <a:gd name="connsiteX3" fmla="*/ 1 w 2627350"/>
                <a:gd name="connsiteY3" fmla="*/ 0 h 257442"/>
                <a:gd name="connsiteX0" fmla="*/ 2627350 w 2627350"/>
                <a:gd name="connsiteY0" fmla="*/ 0 h 257442"/>
                <a:gd name="connsiteX1" fmla="*/ 2572628 w 2627350"/>
                <a:gd name="connsiteY1" fmla="*/ 257442 h 257442"/>
                <a:gd name="connsiteX2" fmla="*/ 0 w 2627350"/>
                <a:gd name="connsiteY2" fmla="*/ 257442 h 257442"/>
                <a:gd name="connsiteX3" fmla="*/ 0 w 2627350"/>
                <a:gd name="connsiteY3" fmla="*/ 0 h 257442"/>
                <a:gd name="connsiteX0" fmla="*/ 2805283 w 2805283"/>
                <a:gd name="connsiteY0" fmla="*/ 0 h 257442"/>
                <a:gd name="connsiteX1" fmla="*/ 2572628 w 2805283"/>
                <a:gd name="connsiteY1" fmla="*/ 257442 h 257442"/>
                <a:gd name="connsiteX2" fmla="*/ 0 w 2805283"/>
                <a:gd name="connsiteY2" fmla="*/ 257442 h 257442"/>
                <a:gd name="connsiteX3" fmla="*/ 0 w 2805283"/>
                <a:gd name="connsiteY3" fmla="*/ 0 h 257442"/>
                <a:gd name="connsiteX0" fmla="*/ 2805283 w 2805283"/>
                <a:gd name="connsiteY0" fmla="*/ 0 h 257442"/>
                <a:gd name="connsiteX1" fmla="*/ 2750562 w 2805283"/>
                <a:gd name="connsiteY1" fmla="*/ 257442 h 257442"/>
                <a:gd name="connsiteX2" fmla="*/ 0 w 2805283"/>
                <a:gd name="connsiteY2" fmla="*/ 257442 h 257442"/>
                <a:gd name="connsiteX3" fmla="*/ 0 w 2805283"/>
                <a:gd name="connsiteY3" fmla="*/ 0 h 257442"/>
                <a:gd name="connsiteX0" fmla="*/ 2805283 w 2805283"/>
                <a:gd name="connsiteY0" fmla="*/ 0 h 257442"/>
                <a:gd name="connsiteX1" fmla="*/ 2750562 w 2805283"/>
                <a:gd name="connsiteY1" fmla="*/ 257442 h 257442"/>
                <a:gd name="connsiteX2" fmla="*/ 0 w 2805283"/>
                <a:gd name="connsiteY2" fmla="*/ 257442 h 257442"/>
                <a:gd name="connsiteX3" fmla="*/ 0 w 2805283"/>
                <a:gd name="connsiteY3" fmla="*/ 0 h 257442"/>
                <a:gd name="connsiteX0" fmla="*/ 2805283 w 2805283"/>
                <a:gd name="connsiteY0" fmla="*/ 0 h 257442"/>
                <a:gd name="connsiteX1" fmla="*/ 2750562 w 2805283"/>
                <a:gd name="connsiteY1" fmla="*/ 257442 h 257442"/>
                <a:gd name="connsiteX2" fmla="*/ 0 w 2805283"/>
                <a:gd name="connsiteY2" fmla="*/ 257442 h 257442"/>
                <a:gd name="connsiteX3" fmla="*/ 0 w 2805283"/>
                <a:gd name="connsiteY3" fmla="*/ 0 h 257442"/>
                <a:gd name="connsiteX0" fmla="*/ 2973598 w 2973598"/>
                <a:gd name="connsiteY0" fmla="*/ 0 h 257442"/>
                <a:gd name="connsiteX1" fmla="*/ 2750562 w 2973598"/>
                <a:gd name="connsiteY1" fmla="*/ 257442 h 257442"/>
                <a:gd name="connsiteX2" fmla="*/ 0 w 2973598"/>
                <a:gd name="connsiteY2" fmla="*/ 257442 h 257442"/>
                <a:gd name="connsiteX3" fmla="*/ 0 w 2973598"/>
                <a:gd name="connsiteY3" fmla="*/ 0 h 257442"/>
                <a:gd name="connsiteX0" fmla="*/ 2973598 w 2973598"/>
                <a:gd name="connsiteY0" fmla="*/ 0 h 257442"/>
                <a:gd name="connsiteX1" fmla="*/ 2918876 w 2973598"/>
                <a:gd name="connsiteY1" fmla="*/ 257442 h 257442"/>
                <a:gd name="connsiteX2" fmla="*/ 0 w 2973598"/>
                <a:gd name="connsiteY2" fmla="*/ 257442 h 257442"/>
                <a:gd name="connsiteX3" fmla="*/ 0 w 2973598"/>
                <a:gd name="connsiteY3" fmla="*/ 0 h 257442"/>
                <a:gd name="connsiteX0" fmla="*/ 2973599 w 2973599"/>
                <a:gd name="connsiteY0" fmla="*/ 0 h 257442"/>
                <a:gd name="connsiteX1" fmla="*/ 2918877 w 2973599"/>
                <a:gd name="connsiteY1" fmla="*/ 257442 h 257442"/>
                <a:gd name="connsiteX2" fmla="*/ 0 w 2973599"/>
                <a:gd name="connsiteY2" fmla="*/ 257442 h 257442"/>
                <a:gd name="connsiteX3" fmla="*/ 1 w 2973599"/>
                <a:gd name="connsiteY3" fmla="*/ 0 h 257442"/>
                <a:gd name="connsiteX0" fmla="*/ 2973599 w 2973599"/>
                <a:gd name="connsiteY0" fmla="*/ 0 h 257442"/>
                <a:gd name="connsiteX1" fmla="*/ 2918877 w 2973599"/>
                <a:gd name="connsiteY1" fmla="*/ 257442 h 257442"/>
                <a:gd name="connsiteX2" fmla="*/ 0 w 2973599"/>
                <a:gd name="connsiteY2" fmla="*/ 257442 h 257442"/>
                <a:gd name="connsiteX3" fmla="*/ 1 w 2973599"/>
                <a:gd name="connsiteY3" fmla="*/ 0 h 257442"/>
                <a:gd name="connsiteX0" fmla="*/ 3133899 w 3133899"/>
                <a:gd name="connsiteY0" fmla="*/ 0 h 257442"/>
                <a:gd name="connsiteX1" fmla="*/ 2918877 w 3133899"/>
                <a:gd name="connsiteY1" fmla="*/ 257442 h 257442"/>
                <a:gd name="connsiteX2" fmla="*/ 0 w 3133899"/>
                <a:gd name="connsiteY2" fmla="*/ 257442 h 257442"/>
                <a:gd name="connsiteX3" fmla="*/ 1 w 3133899"/>
                <a:gd name="connsiteY3" fmla="*/ 0 h 257442"/>
                <a:gd name="connsiteX0" fmla="*/ 3133899 w 3133899"/>
                <a:gd name="connsiteY0" fmla="*/ 0 h 257442"/>
                <a:gd name="connsiteX1" fmla="*/ 3079178 w 3133899"/>
                <a:gd name="connsiteY1" fmla="*/ 257442 h 257442"/>
                <a:gd name="connsiteX2" fmla="*/ 0 w 3133899"/>
                <a:gd name="connsiteY2" fmla="*/ 257442 h 257442"/>
                <a:gd name="connsiteX3" fmla="*/ 1 w 3133899"/>
                <a:gd name="connsiteY3" fmla="*/ 0 h 257442"/>
                <a:gd name="connsiteX0" fmla="*/ 3133898 w 3133898"/>
                <a:gd name="connsiteY0" fmla="*/ 0 h 257442"/>
                <a:gd name="connsiteX1" fmla="*/ 3079177 w 3133898"/>
                <a:gd name="connsiteY1" fmla="*/ 257442 h 257442"/>
                <a:gd name="connsiteX2" fmla="*/ 0 w 3133898"/>
                <a:gd name="connsiteY2" fmla="*/ 257442 h 257442"/>
                <a:gd name="connsiteX3" fmla="*/ 0 w 3133898"/>
                <a:gd name="connsiteY3" fmla="*/ 0 h 257442"/>
                <a:gd name="connsiteX0" fmla="*/ 3133899 w 3133899"/>
                <a:gd name="connsiteY0" fmla="*/ 0 h 257442"/>
                <a:gd name="connsiteX1" fmla="*/ 3079178 w 3133899"/>
                <a:gd name="connsiteY1" fmla="*/ 257442 h 257442"/>
                <a:gd name="connsiteX2" fmla="*/ 1 w 3133899"/>
                <a:gd name="connsiteY2" fmla="*/ 257442 h 257442"/>
                <a:gd name="connsiteX3" fmla="*/ 0 w 3133899"/>
                <a:gd name="connsiteY3" fmla="*/ 0 h 257442"/>
              </a:gdLst>
              <a:ahLst/>
              <a:cxnLst>
                <a:cxn ang="0">
                  <a:pos x="connsiteX0" y="connsiteY0"/>
                </a:cxn>
                <a:cxn ang="0">
                  <a:pos x="connsiteX1" y="connsiteY1"/>
                </a:cxn>
                <a:cxn ang="0">
                  <a:pos x="connsiteX2" y="connsiteY2"/>
                </a:cxn>
                <a:cxn ang="0">
                  <a:pos x="connsiteX3" y="connsiteY3"/>
                </a:cxn>
              </a:cxnLst>
              <a:rect l="l" t="t" r="r" b="b"/>
              <a:pathLst>
                <a:path w="3133899" h="257442">
                  <a:moveTo>
                    <a:pt x="3133899" y="0"/>
                  </a:moveTo>
                  <a:lnTo>
                    <a:pt x="3079178" y="257442"/>
                  </a:lnTo>
                  <a:lnTo>
                    <a:pt x="1" y="257442"/>
                  </a:lnTo>
                  <a:lnTo>
                    <a:pt x="0" y="0"/>
                  </a:lnTo>
                  <a:close/>
                </a:path>
              </a:pathLst>
            </a:custGeom>
            <a:solidFill>
              <a:srgbClr val="5C5C5C"/>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64" name="btfpRunningAgenda1LevelTextLeft766641">
              <a:extLst>
                <a:ext uri="{FF2B5EF4-FFF2-40B4-BE49-F238E27FC236}">
                  <a16:creationId xmlns:a16="http://schemas.microsoft.com/office/drawing/2014/main" id="{4D5A6B3F-817E-4777-908E-C3A85AE4DA76}"/>
                </a:ext>
              </a:extLst>
            </p:cNvPr>
            <p:cNvSpPr txBox="1"/>
            <p:nvPr/>
          </p:nvSpPr>
          <p:spPr bwMode="gray">
            <a:xfrm>
              <a:off x="-17" y="944429"/>
              <a:ext cx="3079177" cy="257442"/>
            </a:xfrm>
            <a:prstGeom prst="rect">
              <a:avLst/>
            </a:prstGeom>
            <a:noFill/>
          </p:spPr>
          <p:txBody>
            <a:bodyPr vert="horz" wrap="none" lIns="360363" tIns="36036" rIns="360363" bIns="36036" rtlCol="0" anchor="t">
              <a:spAutoFit/>
            </a:bodyPr>
            <a:lstStyle/>
            <a:p>
              <a:pPr marL="0" indent="0">
                <a:spcBef>
                  <a:spcPts val="0"/>
                </a:spcBef>
                <a:buNone/>
              </a:pPr>
              <a:r>
                <a:rPr lang="de-CH" sz="1200" b="1" cap="all" spc="450" dirty="0" err="1">
                  <a:solidFill>
                    <a:srgbClr val="FFFFFF"/>
                  </a:solidFill>
                </a:rPr>
                <a:t>operations</a:t>
              </a:r>
              <a:r>
                <a:rPr lang="de-CH" sz="1200" b="1" cap="all" spc="450" dirty="0">
                  <a:solidFill>
                    <a:srgbClr val="FFFFFF"/>
                  </a:solidFill>
                </a:rPr>
                <a:t> </a:t>
              </a:r>
              <a:r>
                <a:rPr lang="de-CH" sz="1200" b="1" cap="all" spc="450" dirty="0" err="1">
                  <a:solidFill>
                    <a:srgbClr val="FFFFFF"/>
                  </a:solidFill>
                </a:rPr>
                <a:t>team</a:t>
              </a:r>
              <a:endParaRPr lang="en-GB" sz="1200" b="1" cap="all" spc="450" dirty="0">
                <a:solidFill>
                  <a:srgbClr val="FFFFFF"/>
                </a:solidFill>
              </a:endParaRPr>
            </a:p>
          </p:txBody>
        </p:sp>
      </p:grpSp>
      <p:pic>
        <p:nvPicPr>
          <p:cNvPr id="27" name="asdPicture 26">
            <a:extLst>
              <a:ext uri="{FF2B5EF4-FFF2-40B4-BE49-F238E27FC236}">
                <a16:creationId xmlns:a16="http://schemas.microsoft.com/office/drawing/2014/main" id="{F58C0D0D-7C66-4A95-80D6-C975723E31F8}"/>
              </a:ext>
            </a:extLst>
          </p:cNvPr>
          <p:cNvPicPr>
            <a:picLocks noChangeAspect="1"/>
          </p:cNvPicPr>
          <p:nvPr/>
        </p:nvPicPr>
        <p:blipFill>
          <a:blip r:embed="rId14" cstate="print">
            <a:grayscl/>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tretch>
            <a:fillRect/>
          </a:stretch>
        </p:blipFill>
        <p:spPr>
          <a:xfrm>
            <a:off x="362571" y="2204099"/>
            <a:ext cx="584200" cy="584200"/>
          </a:xfrm>
          <a:prstGeom prst="ellipse">
            <a:avLst/>
          </a:prstGeom>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pic>
      <p:pic>
        <p:nvPicPr>
          <p:cNvPr id="40" name="asdPicture 4" descr="Michael Wooldridge">
            <a:extLst>
              <a:ext uri="{FF2B5EF4-FFF2-40B4-BE49-F238E27FC236}">
                <a16:creationId xmlns:a16="http://schemas.microsoft.com/office/drawing/2014/main" id="{7C605613-C654-4C54-8873-C92E1746A294}"/>
              </a:ext>
            </a:extLst>
          </p:cNvPr>
          <p:cNvPicPr>
            <a:picLocks noChangeAspect="1" noChangeArrowheads="1"/>
          </p:cNvPicPr>
          <p:nvPr/>
        </p:nvPicPr>
        <p:blipFill>
          <a:blip r:embed="rId16" cstate="print">
            <a:grayscl/>
            <a:extLst>
              <a:ext uri="{28A0092B-C50C-407E-A947-70E740481C1C}">
                <a14:useLocalDpi xmlns:a14="http://schemas.microsoft.com/office/drawing/2010/main" val="0"/>
              </a:ext>
            </a:extLst>
          </a:blip>
          <a:srcRect/>
          <a:stretch>
            <a:fillRect/>
          </a:stretch>
        </p:blipFill>
        <p:spPr bwMode="auto">
          <a:xfrm>
            <a:off x="362571" y="4386874"/>
            <a:ext cx="584200" cy="584200"/>
          </a:xfrm>
          <a:prstGeom prst="ellipse">
            <a:avLst/>
          </a:prstGeom>
          <a:ln w="9525" cap="flat" cmpd="sng" algn="ctr">
            <a:noFill/>
            <a:prstDash val="solid"/>
            <a:round/>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pic>
      <p:pic>
        <p:nvPicPr>
          <p:cNvPr id="46" name="asdPicture 45">
            <a:extLst>
              <a:ext uri="{FF2B5EF4-FFF2-40B4-BE49-F238E27FC236}">
                <a16:creationId xmlns:a16="http://schemas.microsoft.com/office/drawing/2014/main" id="{2429E518-CCA4-4E20-9476-8F9C3D217B89}"/>
              </a:ext>
            </a:extLst>
          </p:cNvPr>
          <p:cNvPicPr>
            <a:picLocks noChangeAspect="1"/>
          </p:cNvPicPr>
          <p:nvPr/>
        </p:nvPicPr>
        <p:blipFill>
          <a:blip r:embed="rId17" cstate="print">
            <a:grayscl/>
            <a:extLst>
              <a:ext uri="{28A0092B-C50C-407E-A947-70E740481C1C}">
                <a14:useLocalDpi xmlns:a14="http://schemas.microsoft.com/office/drawing/2010/main" val="0"/>
              </a:ext>
            </a:extLst>
          </a:blip>
          <a:stretch>
            <a:fillRect/>
          </a:stretch>
        </p:blipFill>
        <p:spPr>
          <a:xfrm>
            <a:off x="362571" y="5856454"/>
            <a:ext cx="584200" cy="584200"/>
          </a:xfrm>
          <a:prstGeom prst="ellipse">
            <a:avLst/>
          </a:prstGeom>
          <a:ln w="9525" cap="flat" cmpd="sng" algn="ctr">
            <a:noFill/>
            <a:prstDash val="solid"/>
            <a:round/>
            <a:headEnd type="none" w="med" len="med"/>
            <a:tailEnd type="none" w="med" len="med"/>
          </a:ln>
          <a:extLs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Lst>
        </p:spPr>
      </p:pic>
    </p:spTree>
    <p:custDataLst>
      <p:tags r:id="rId1"/>
    </p:custDataLst>
    <p:extLst>
      <p:ext uri="{BB962C8B-B14F-4D97-AF65-F5344CB8AC3E}">
        <p14:creationId xmlns:p14="http://schemas.microsoft.com/office/powerpoint/2010/main" val="3839894361"/>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btfpColumnIndicatorGroup2">
            <a:extLst>
              <a:ext uri="{FF2B5EF4-FFF2-40B4-BE49-F238E27FC236}">
                <a16:creationId xmlns:a16="http://schemas.microsoft.com/office/drawing/2014/main" id="{B22E88FB-DC9E-49A4-92F9-732EA3A69467}"/>
              </a:ext>
            </a:extLst>
          </p:cNvPr>
          <p:cNvGrpSpPr/>
          <p:nvPr/>
        </p:nvGrpSpPr>
        <p:grpSpPr>
          <a:xfrm>
            <a:off x="0" y="6926580"/>
            <a:ext cx="12192000" cy="137160"/>
            <a:chOff x="0" y="6926580"/>
            <a:chExt cx="12192000" cy="137160"/>
          </a:xfrm>
        </p:grpSpPr>
        <p:sp>
          <p:nvSpPr>
            <p:cNvPr id="19" name="btfpColumnGapBlocker484519">
              <a:extLst>
                <a:ext uri="{FF2B5EF4-FFF2-40B4-BE49-F238E27FC236}">
                  <a16:creationId xmlns:a16="http://schemas.microsoft.com/office/drawing/2014/main" id="{7765A377-9EB5-4D92-917A-3F09D7A5055F}"/>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17" name="btfpColumnGapBlocker153913">
              <a:extLst>
                <a:ext uri="{FF2B5EF4-FFF2-40B4-BE49-F238E27FC236}">
                  <a16:creationId xmlns:a16="http://schemas.microsoft.com/office/drawing/2014/main" id="{2E808D28-3303-49B6-8F34-C3DDABEFC041}"/>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15" name="btfpColumnIndicator628757">
              <a:extLst>
                <a:ext uri="{FF2B5EF4-FFF2-40B4-BE49-F238E27FC236}">
                  <a16:creationId xmlns:a16="http://schemas.microsoft.com/office/drawing/2014/main" id="{C143ED81-01D1-4AF4-87A7-D389172926F8}"/>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 name="btfpColumnIndicator278807">
              <a:extLst>
                <a:ext uri="{FF2B5EF4-FFF2-40B4-BE49-F238E27FC236}">
                  <a16:creationId xmlns:a16="http://schemas.microsoft.com/office/drawing/2014/main" id="{A4BBBD35-57D5-47B2-AE17-674D14E5DE4C}"/>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5" name="btfpColumnIndicatorGroup1">
            <a:extLst>
              <a:ext uri="{FF2B5EF4-FFF2-40B4-BE49-F238E27FC236}">
                <a16:creationId xmlns:a16="http://schemas.microsoft.com/office/drawing/2014/main" id="{CBE16DC9-5FD7-42AF-BB8D-E32466A7B240}"/>
              </a:ext>
            </a:extLst>
          </p:cNvPr>
          <p:cNvGrpSpPr/>
          <p:nvPr/>
        </p:nvGrpSpPr>
        <p:grpSpPr>
          <a:xfrm>
            <a:off x="0" y="-205740"/>
            <a:ext cx="12192000" cy="137160"/>
            <a:chOff x="0" y="-205740"/>
            <a:chExt cx="12192000" cy="137160"/>
          </a:xfrm>
        </p:grpSpPr>
        <p:sp>
          <p:nvSpPr>
            <p:cNvPr id="18" name="btfpColumnGapBlocker605839">
              <a:extLst>
                <a:ext uri="{FF2B5EF4-FFF2-40B4-BE49-F238E27FC236}">
                  <a16:creationId xmlns:a16="http://schemas.microsoft.com/office/drawing/2014/main" id="{94BEBB42-EBAE-4A49-8268-641500AD33DD}"/>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16" name="btfpColumnGapBlocker600289">
              <a:extLst>
                <a:ext uri="{FF2B5EF4-FFF2-40B4-BE49-F238E27FC236}">
                  <a16:creationId xmlns:a16="http://schemas.microsoft.com/office/drawing/2014/main" id="{A2971F2B-64AC-4905-9C34-1485494888D3}"/>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13" name="btfpColumnIndicator631741">
              <a:extLst>
                <a:ext uri="{FF2B5EF4-FFF2-40B4-BE49-F238E27FC236}">
                  <a16:creationId xmlns:a16="http://schemas.microsoft.com/office/drawing/2014/main" id="{32DB5221-B7D3-444E-82C9-77C767329BFD}"/>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656174">
              <a:extLst>
                <a:ext uri="{FF2B5EF4-FFF2-40B4-BE49-F238E27FC236}">
                  <a16:creationId xmlns:a16="http://schemas.microsoft.com/office/drawing/2014/main" id="{D88BB2CE-8B2E-4E1C-A621-F0B579A15B71}"/>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i="1" dirty="0"/>
              <a:t>PEG Practice – who is who? </a:t>
            </a:r>
            <a:br>
              <a:rPr lang="en-US" i="1" dirty="0"/>
            </a:br>
            <a:r>
              <a:rPr lang="en-US" b="1" dirty="0"/>
              <a:t>PPK Team: IP and Center of Excellence/ Product development</a:t>
            </a:r>
          </a:p>
        </p:txBody>
      </p:sp>
      <p:sp>
        <p:nvSpPr>
          <p:cNvPr id="3" name="btfpLayoutConfig" hidden="1"/>
          <p:cNvSpPr txBox="1"/>
          <p:nvPr/>
        </p:nvSpPr>
        <p:spPr bwMode="gray">
          <a:xfrm>
            <a:off x="12700" y="12700"/>
            <a:ext cx="745964"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overall_0_132074136870528803 columns_1_132074136711429237 14_1_132074137148207048 3076_0_132137943165694135 </a:t>
            </a:r>
            <a:endParaRPr lang="en-GB" sz="100" dirty="0" err="1">
              <a:solidFill>
                <a:srgbClr val="FFFFFF">
                  <a:alpha val="0"/>
                </a:srgbClr>
              </a:solidFill>
            </a:endParaRPr>
          </a:p>
        </p:txBody>
      </p:sp>
      <p:graphicFrame>
        <p:nvGraphicFramePr>
          <p:cNvPr id="14" name="btfpTable995344"/>
          <p:cNvGraphicFramePr>
            <a:graphicFrameLocks noGrp="1"/>
          </p:cNvGraphicFramePr>
          <p:nvPr>
            <p:custDataLst>
              <p:tags r:id="rId2"/>
            </p:custDataLst>
          </p:nvPr>
        </p:nvGraphicFramePr>
        <p:xfrm>
          <a:off x="334963" y="1245038"/>
          <a:ext cx="11522074" cy="3293237"/>
        </p:xfrm>
        <a:graphic>
          <a:graphicData uri="http://schemas.openxmlformats.org/drawingml/2006/table">
            <a:tbl>
              <a:tblPr firstRow="1" firstCol="1">
                <a:tableStyleId>{9D7B26C5-4107-4FEC-AEDC-1716B250A1EF}</a:tableStyleId>
              </a:tblPr>
              <a:tblGrid>
                <a:gridCol w="2369151">
                  <a:extLst>
                    <a:ext uri="{9D8B030D-6E8A-4147-A177-3AD203B41FA5}">
                      <a16:colId xmlns:a16="http://schemas.microsoft.com/office/drawing/2014/main" val="2977615769"/>
                    </a:ext>
                  </a:extLst>
                </a:gridCol>
                <a:gridCol w="1044166">
                  <a:extLst>
                    <a:ext uri="{9D8B030D-6E8A-4147-A177-3AD203B41FA5}">
                      <a16:colId xmlns:a16="http://schemas.microsoft.com/office/drawing/2014/main" val="4268331682"/>
                    </a:ext>
                  </a:extLst>
                </a:gridCol>
                <a:gridCol w="4176661">
                  <a:extLst>
                    <a:ext uri="{9D8B030D-6E8A-4147-A177-3AD203B41FA5}">
                      <a16:colId xmlns:a16="http://schemas.microsoft.com/office/drawing/2014/main" val="1097846762"/>
                    </a:ext>
                  </a:extLst>
                </a:gridCol>
                <a:gridCol w="3932096">
                  <a:extLst>
                    <a:ext uri="{9D8B030D-6E8A-4147-A177-3AD203B41FA5}">
                      <a16:colId xmlns:a16="http://schemas.microsoft.com/office/drawing/2014/main" val="2485809949"/>
                    </a:ext>
                  </a:extLst>
                </a:gridCol>
              </a:tblGrid>
              <a:tr h="0">
                <a:tc>
                  <a:txBody>
                    <a:bodyPr/>
                    <a:lstStyle/>
                    <a:p>
                      <a:pPr marL="0" indent="0">
                        <a:spcBef>
                          <a:spcPts val="0"/>
                        </a:spcBef>
                        <a:buFontTx/>
                        <a:buNone/>
                      </a:pPr>
                      <a:r>
                        <a:rPr lang="en-GB" sz="1000" dirty="0"/>
                        <a:t>Name</a:t>
                      </a:r>
                    </a:p>
                  </a:txBody>
                  <a:tcPr anchor="b"/>
                </a:tc>
                <a:tc>
                  <a:txBody>
                    <a:bodyPr/>
                    <a:lstStyle/>
                    <a:p>
                      <a:pPr marL="0" indent="0">
                        <a:spcBef>
                          <a:spcPts val="0"/>
                        </a:spcBef>
                        <a:buFontTx/>
                        <a:buNone/>
                      </a:pPr>
                      <a:r>
                        <a:rPr lang="en-GB" sz="1000" dirty="0"/>
                        <a:t>Office</a:t>
                      </a:r>
                    </a:p>
                  </a:txBody>
                  <a:tcPr anchor="b"/>
                </a:tc>
                <a:tc>
                  <a:txBody>
                    <a:bodyPr/>
                    <a:lstStyle/>
                    <a:p>
                      <a:pPr marL="0" indent="0">
                        <a:spcBef>
                          <a:spcPts val="0"/>
                        </a:spcBef>
                        <a:buFontTx/>
                        <a:buNone/>
                      </a:pPr>
                      <a:r>
                        <a:rPr lang="en-GB" sz="1000" dirty="0"/>
                        <a:t>Responsibilities</a:t>
                      </a:r>
                    </a:p>
                  </a:txBody>
                  <a:tcPr anchor="b"/>
                </a:tc>
                <a:tc>
                  <a:txBody>
                    <a:bodyPr/>
                    <a:lstStyle/>
                    <a:p>
                      <a:pPr marL="0" marR="0" lvl="0" indent="0" algn="l" defTabSz="711200" rtl="0" eaLnBrk="1" fontAlgn="auto" latinLnBrk="0" hangingPunct="1">
                        <a:lnSpc>
                          <a:spcPct val="100000"/>
                        </a:lnSpc>
                        <a:spcBef>
                          <a:spcPts val="0"/>
                        </a:spcBef>
                        <a:spcAft>
                          <a:spcPts val="0"/>
                        </a:spcAft>
                        <a:buClrTx/>
                        <a:buSzTx/>
                        <a:buFontTx/>
                        <a:buNone/>
                        <a:tabLst/>
                        <a:defRPr/>
                      </a:pPr>
                      <a:r>
                        <a:rPr lang="en-GB" sz="1000" dirty="0"/>
                        <a:t>Reach out to me for…</a:t>
                      </a:r>
                    </a:p>
                  </a:txBody>
                  <a:tcPr anchor="b"/>
                </a:tc>
                <a:extLst>
                  <a:ext uri="{0D108BD9-81ED-4DB2-BD59-A6C34878D82A}">
                    <a16:rowId xmlns:a16="http://schemas.microsoft.com/office/drawing/2014/main" val="3536488609"/>
                  </a:ext>
                </a:extLst>
              </a:tr>
              <a:tr h="771090">
                <a:tc>
                  <a:txBody>
                    <a:bodyPr/>
                    <a:lstStyle/>
                    <a:p>
                      <a:pPr marL="0" marR="0" lvl="0" indent="0" algn="l" defTabSz="711200" rtl="0" eaLnBrk="1" fontAlgn="auto" latinLnBrk="0" hangingPunct="1">
                        <a:lnSpc>
                          <a:spcPct val="100000"/>
                        </a:lnSpc>
                        <a:spcBef>
                          <a:spcPts val="1200"/>
                        </a:spcBef>
                        <a:spcAft>
                          <a:spcPts val="0"/>
                        </a:spcAft>
                        <a:buClrTx/>
                        <a:buSzTx/>
                        <a:buFontTx/>
                        <a:buNone/>
                        <a:tabLst/>
                        <a:defRPr/>
                      </a:pPr>
                      <a:r>
                        <a:rPr lang="en-US" sz="1000" b="1" dirty="0"/>
                        <a:t>Shikha Dassié</a:t>
                      </a:r>
                      <a:br>
                        <a:rPr lang="en-US" sz="1000" dirty="0"/>
                      </a:br>
                      <a:r>
                        <a:rPr lang="en-US" sz="1000" dirty="0"/>
                        <a:t>Practice Director</a:t>
                      </a:r>
                    </a:p>
                    <a:p>
                      <a:pPr marL="0" indent="0">
                        <a:buFontTx/>
                        <a:buNone/>
                      </a:pPr>
                      <a:endParaRPr lang="en-GB" sz="1000" dirty="0"/>
                    </a:p>
                  </a:txBody>
                  <a:tcPr marL="972000"/>
                </a:tc>
                <a:tc>
                  <a:txBody>
                    <a:bodyPr/>
                    <a:lstStyle/>
                    <a:p>
                      <a:pPr marL="0" indent="0" algn="l" defTabSz="711200" rtl="0" eaLnBrk="1" latinLnBrk="0" hangingPunct="1">
                        <a:lnSpc>
                          <a:spcPct val="100000"/>
                        </a:lnSpc>
                        <a:spcBef>
                          <a:spcPts val="600"/>
                        </a:spcBef>
                        <a:spcAft>
                          <a:spcPts val="0"/>
                        </a:spcAft>
                        <a:buSzPct val="100000"/>
                        <a:buNone/>
                      </a:pPr>
                      <a:r>
                        <a:rPr lang="en-US" sz="1000" kern="1200" noProof="0" dirty="0">
                          <a:solidFill>
                            <a:schemeClr val="dk1"/>
                          </a:solidFill>
                          <a:latin typeface="+mn-lt"/>
                          <a:ea typeface="+mn-ea"/>
                          <a:cs typeface="+mn-cs"/>
                        </a:rPr>
                        <a:t>Amsterdam</a:t>
                      </a:r>
                    </a:p>
                  </a:txBody>
                  <a:tcPr/>
                </a:tc>
                <a:tc>
                  <a:txBody>
                    <a:bodyPr/>
                    <a:lstStyle/>
                    <a:p>
                      <a:pPr marL="177800" indent="-177800" algn="l" defTabSz="711200" rtl="0" eaLnBrk="1" latinLnBrk="0" hangingPunct="1">
                        <a:lnSpc>
                          <a:spcPct val="100000"/>
                        </a:lnSpc>
                        <a:spcBef>
                          <a:spcPts val="300"/>
                        </a:spcBef>
                        <a:spcAft>
                          <a:spcPts val="0"/>
                        </a:spcAft>
                        <a:buSzPct val="100000"/>
                      </a:pPr>
                      <a:r>
                        <a:rPr lang="en-US" sz="1000" kern="1200" noProof="0" dirty="0">
                          <a:solidFill>
                            <a:schemeClr val="dk1"/>
                          </a:solidFill>
                          <a:latin typeface="+mn-lt"/>
                          <a:ea typeface="+mn-ea"/>
                          <a:cs typeface="+mn-cs"/>
                        </a:rPr>
                        <a:t>EMEA PEG PPK team lead</a:t>
                      </a:r>
                    </a:p>
                    <a:p>
                      <a:pPr marL="177800" marR="0" lvl="0" indent="-177800" algn="l" defTabSz="711200" rtl="0" eaLnBrk="1" fontAlgn="auto" latinLnBrk="0" hangingPunct="1">
                        <a:lnSpc>
                          <a:spcPct val="100000"/>
                        </a:lnSpc>
                        <a:spcBef>
                          <a:spcPts val="300"/>
                        </a:spcBef>
                        <a:spcAft>
                          <a:spcPts val="0"/>
                        </a:spcAft>
                        <a:buClrTx/>
                        <a:buSzPct val="100000"/>
                        <a:tabLst/>
                        <a:defRPr/>
                      </a:pPr>
                      <a:r>
                        <a:rPr lang="en-US" sz="1000" kern="1200" noProof="0" dirty="0">
                          <a:solidFill>
                            <a:schemeClr val="dk1"/>
                          </a:solidFill>
                          <a:latin typeface="+mn-lt"/>
                          <a:ea typeface="+mn-ea"/>
                          <a:cs typeface="+mn-cs"/>
                        </a:rPr>
                        <a:t>Strategic initiatives &amp; RPL support</a:t>
                      </a:r>
                    </a:p>
                    <a:p>
                      <a:pPr marL="177800" indent="-177800" algn="l" defTabSz="711200" rtl="0" eaLnBrk="1" latinLnBrk="0" hangingPunct="1">
                        <a:lnSpc>
                          <a:spcPct val="100000"/>
                        </a:lnSpc>
                        <a:spcBef>
                          <a:spcPts val="300"/>
                        </a:spcBef>
                        <a:spcAft>
                          <a:spcPts val="0"/>
                        </a:spcAft>
                        <a:buSzPct val="100000"/>
                      </a:pPr>
                      <a:r>
                        <a:rPr lang="en-US" sz="1000" kern="1200" noProof="0" dirty="0">
                          <a:solidFill>
                            <a:schemeClr val="dk1"/>
                          </a:solidFill>
                          <a:latin typeface="+mn-lt"/>
                          <a:ea typeface="+mn-ea"/>
                          <a:cs typeface="+mn-cs"/>
                        </a:rPr>
                        <a:t>PEG IP development &amp; co-ordination</a:t>
                      </a:r>
                    </a:p>
                  </a:txBody>
                  <a:tcPr/>
                </a:tc>
                <a:tc>
                  <a:txBody>
                    <a:bodyPr/>
                    <a:lstStyle/>
                    <a:p>
                      <a:pPr marL="177800" indent="-177800" algn="l" defTabSz="711200" rtl="0" eaLnBrk="1" latinLnBrk="0" hangingPunct="1">
                        <a:spcBef>
                          <a:spcPts val="300"/>
                        </a:spcBef>
                        <a:buSzPct val="100000"/>
                      </a:pPr>
                      <a:r>
                        <a:rPr lang="en-US" sz="1000" kern="1200" noProof="0" dirty="0">
                          <a:solidFill>
                            <a:schemeClr val="dk1"/>
                          </a:solidFill>
                          <a:latin typeface="+mn-lt"/>
                          <a:ea typeface="+mn-ea"/>
                          <a:cs typeface="+mn-cs"/>
                        </a:rPr>
                        <a:t>PEG selling and serving support (fund</a:t>
                      </a:r>
                      <a:r>
                        <a:rPr lang="en-US" sz="1000" kern="1200" baseline="0" noProof="0" dirty="0">
                          <a:solidFill>
                            <a:schemeClr val="dk1"/>
                          </a:solidFill>
                          <a:latin typeface="+mn-lt"/>
                          <a:ea typeface="+mn-ea"/>
                          <a:cs typeface="+mn-cs"/>
                        </a:rPr>
                        <a:t> strategy, DD, VCP)</a:t>
                      </a:r>
                      <a:endParaRPr lang="en-US" sz="1000" kern="1200" noProof="0" dirty="0">
                        <a:solidFill>
                          <a:schemeClr val="dk1"/>
                        </a:solidFill>
                        <a:latin typeface="+mn-lt"/>
                        <a:ea typeface="+mn-ea"/>
                        <a:cs typeface="+mn-cs"/>
                      </a:endParaRPr>
                    </a:p>
                    <a:p>
                      <a:pPr marL="177800" indent="-177800" algn="l" defTabSz="711200" rtl="0" eaLnBrk="1" latinLnBrk="0" hangingPunct="1">
                        <a:spcBef>
                          <a:spcPts val="300"/>
                        </a:spcBef>
                        <a:buSzPct val="100000"/>
                      </a:pPr>
                      <a:r>
                        <a:rPr lang="en-US" sz="1000" kern="1200" noProof="0" dirty="0">
                          <a:solidFill>
                            <a:schemeClr val="dk1"/>
                          </a:solidFill>
                          <a:latin typeface="+mn-lt"/>
                          <a:ea typeface="+mn-ea"/>
                          <a:cs typeface="+mn-cs"/>
                        </a:rPr>
                        <a:t>Latest</a:t>
                      </a:r>
                      <a:r>
                        <a:rPr lang="en-US" sz="1000" kern="1200" baseline="0" noProof="0" dirty="0">
                          <a:solidFill>
                            <a:schemeClr val="dk1"/>
                          </a:solidFill>
                          <a:latin typeface="+mn-lt"/>
                          <a:ea typeface="+mn-ea"/>
                          <a:cs typeface="+mn-cs"/>
                        </a:rPr>
                        <a:t> Fund Strategy IP and PEG products upgrades</a:t>
                      </a:r>
                    </a:p>
                    <a:p>
                      <a:pPr marL="177800" indent="-177800" algn="l" defTabSz="711200" rtl="0" eaLnBrk="1" latinLnBrk="0" hangingPunct="1">
                        <a:spcBef>
                          <a:spcPts val="300"/>
                        </a:spcBef>
                        <a:buSzPct val="100000"/>
                      </a:pPr>
                      <a:r>
                        <a:rPr lang="en-US" sz="1000" kern="1200" noProof="0" dirty="0">
                          <a:solidFill>
                            <a:schemeClr val="dk1"/>
                          </a:solidFill>
                          <a:latin typeface="+mn-lt"/>
                          <a:ea typeface="+mn-ea"/>
                          <a:cs typeface="+mn-cs"/>
                        </a:rPr>
                        <a:t>Ideas for or willingness to develop IP/ PEG products </a:t>
                      </a:r>
                    </a:p>
                  </a:txBody>
                  <a:tcPr/>
                </a:tc>
                <a:extLst>
                  <a:ext uri="{0D108BD9-81ED-4DB2-BD59-A6C34878D82A}">
                    <a16:rowId xmlns:a16="http://schemas.microsoft.com/office/drawing/2014/main" val="3625101760"/>
                  </a:ext>
                </a:extLst>
              </a:tr>
              <a:tr h="526259">
                <a:tc>
                  <a:txBody>
                    <a:bodyPr/>
                    <a:lstStyle/>
                    <a:p>
                      <a:pPr marL="0" marR="0" lvl="0" indent="0" algn="l" defTabSz="711200" rtl="0" eaLnBrk="1" fontAlgn="auto" latinLnBrk="0" hangingPunct="1">
                        <a:lnSpc>
                          <a:spcPct val="100000"/>
                        </a:lnSpc>
                        <a:spcBef>
                          <a:spcPts val="1200"/>
                        </a:spcBef>
                        <a:spcAft>
                          <a:spcPts val="0"/>
                        </a:spcAft>
                        <a:buClrTx/>
                        <a:buSzTx/>
                        <a:buFontTx/>
                        <a:buNone/>
                        <a:tabLst/>
                        <a:defRPr/>
                      </a:pPr>
                      <a:r>
                        <a:rPr lang="en-US" sz="1000" b="1" dirty="0"/>
                        <a:t>Lisa Kabus</a:t>
                      </a:r>
                      <a:br>
                        <a:rPr lang="en-US" sz="1000" dirty="0"/>
                      </a:br>
                      <a:r>
                        <a:rPr lang="en-US" sz="1000" dirty="0"/>
                        <a:t>Practice Senior Manager</a:t>
                      </a:r>
                    </a:p>
                  </a:txBody>
                  <a:tcPr marL="972000"/>
                </a:tc>
                <a:tc>
                  <a:txBody>
                    <a:bodyPr/>
                    <a:lstStyle/>
                    <a:p>
                      <a:pPr marL="0" indent="0" algn="l" defTabSz="711200" rtl="0" eaLnBrk="1" latinLnBrk="0" hangingPunct="1">
                        <a:lnSpc>
                          <a:spcPct val="100000"/>
                        </a:lnSpc>
                        <a:spcBef>
                          <a:spcPts val="600"/>
                        </a:spcBef>
                        <a:spcAft>
                          <a:spcPts val="0"/>
                        </a:spcAft>
                        <a:buSzPct val="100000"/>
                        <a:buNone/>
                      </a:pPr>
                      <a:r>
                        <a:rPr lang="en-US" sz="1000" kern="1200" noProof="0" dirty="0">
                          <a:solidFill>
                            <a:schemeClr val="dk1"/>
                          </a:solidFill>
                          <a:latin typeface="+mn-lt"/>
                          <a:ea typeface="+mn-ea"/>
                          <a:cs typeface="+mn-cs"/>
                        </a:rPr>
                        <a:t>Munich</a:t>
                      </a:r>
                    </a:p>
                  </a:txBody>
                  <a:tcPr/>
                </a:tc>
                <a:tc>
                  <a:txBody>
                    <a:bodyPr/>
                    <a:lstStyle/>
                    <a:p>
                      <a:pPr marL="177800" indent="-177800" algn="l" defTabSz="711200" rtl="0" eaLnBrk="1" latinLnBrk="0" hangingPunct="1">
                        <a:lnSpc>
                          <a:spcPct val="100000"/>
                        </a:lnSpc>
                        <a:spcBef>
                          <a:spcPts val="300"/>
                        </a:spcBef>
                        <a:spcAft>
                          <a:spcPts val="0"/>
                        </a:spcAft>
                        <a:buSzPct val="100000"/>
                      </a:pPr>
                      <a:r>
                        <a:rPr lang="en-US" sz="1000" kern="1200" noProof="0" dirty="0">
                          <a:solidFill>
                            <a:schemeClr val="dk1"/>
                          </a:solidFill>
                          <a:latin typeface="+mn-lt"/>
                          <a:ea typeface="+mn-ea"/>
                          <a:cs typeface="+mn-cs"/>
                        </a:rPr>
                        <a:t>PA pipeline management</a:t>
                      </a:r>
                    </a:p>
                    <a:p>
                      <a:pPr marL="177800" indent="-177800" algn="l" defTabSz="711200" rtl="0" eaLnBrk="1" latinLnBrk="0" hangingPunct="1">
                        <a:lnSpc>
                          <a:spcPct val="100000"/>
                        </a:lnSpc>
                        <a:spcBef>
                          <a:spcPts val="300"/>
                        </a:spcBef>
                        <a:spcAft>
                          <a:spcPts val="0"/>
                        </a:spcAft>
                        <a:buSzPct val="100000"/>
                      </a:pPr>
                      <a:r>
                        <a:rPr lang="en-US" sz="1000" kern="1200" noProof="0" dirty="0">
                          <a:solidFill>
                            <a:schemeClr val="dk1"/>
                          </a:solidFill>
                          <a:latin typeface="+mn-lt"/>
                          <a:ea typeface="+mn-ea"/>
                          <a:cs typeface="+mn-cs"/>
                        </a:rPr>
                        <a:t>PA specific IP development, selling and serving support</a:t>
                      </a:r>
                    </a:p>
                    <a:p>
                      <a:pPr marL="0" indent="0" algn="l" defTabSz="711200" rtl="0" eaLnBrk="1" latinLnBrk="0" hangingPunct="1">
                        <a:lnSpc>
                          <a:spcPct val="100000"/>
                        </a:lnSpc>
                        <a:spcBef>
                          <a:spcPts val="300"/>
                        </a:spcBef>
                        <a:spcAft>
                          <a:spcPts val="0"/>
                        </a:spcAft>
                        <a:buSzPct val="100000"/>
                        <a:buNone/>
                      </a:pPr>
                      <a:endParaRPr lang="en-US" sz="1000" kern="1200" noProof="0" dirty="0">
                        <a:solidFill>
                          <a:schemeClr val="dk1"/>
                        </a:solidFill>
                        <a:latin typeface="+mn-lt"/>
                        <a:ea typeface="+mn-ea"/>
                        <a:cs typeface="+mn-cs"/>
                      </a:endParaRPr>
                    </a:p>
                  </a:txBody>
                  <a:tcPr/>
                </a:tc>
                <a:tc>
                  <a:txBody>
                    <a:bodyPr/>
                    <a:lstStyle/>
                    <a:p>
                      <a:pPr marL="177800" indent="-177800" algn="l" defTabSz="711200" rtl="0" eaLnBrk="1" latinLnBrk="0" hangingPunct="1">
                        <a:lnSpc>
                          <a:spcPct val="100000"/>
                        </a:lnSpc>
                        <a:spcBef>
                          <a:spcPts val="300"/>
                        </a:spcBef>
                        <a:spcAft>
                          <a:spcPts val="0"/>
                        </a:spcAft>
                      </a:pPr>
                      <a:r>
                        <a:rPr lang="en-US" sz="1000" kern="1200" noProof="0" dirty="0">
                          <a:solidFill>
                            <a:schemeClr val="dk1"/>
                          </a:solidFill>
                          <a:latin typeface="+mn-lt"/>
                          <a:ea typeface="+mn-ea"/>
                          <a:cs typeface="+mn-cs"/>
                        </a:rPr>
                        <a:t>PA selling and serving support</a:t>
                      </a:r>
                    </a:p>
                    <a:p>
                      <a:pPr marL="177800" indent="-177800" algn="l" defTabSz="711200" rtl="0" eaLnBrk="1" latinLnBrk="0" hangingPunct="1">
                        <a:lnSpc>
                          <a:spcPct val="100000"/>
                        </a:lnSpc>
                        <a:spcBef>
                          <a:spcPts val="300"/>
                        </a:spcBef>
                        <a:spcAft>
                          <a:spcPts val="0"/>
                        </a:spcAft>
                      </a:pPr>
                      <a:r>
                        <a:rPr lang="en-US" sz="1000" kern="1200" noProof="0" dirty="0">
                          <a:solidFill>
                            <a:schemeClr val="dk1"/>
                          </a:solidFill>
                          <a:latin typeface="+mn-lt"/>
                          <a:ea typeface="+mn-ea"/>
                          <a:cs typeface="+mn-cs"/>
                        </a:rPr>
                        <a:t>Overview on PA pipeline</a:t>
                      </a:r>
                    </a:p>
                  </a:txBody>
                  <a:tcPr/>
                </a:tc>
                <a:extLst>
                  <a:ext uri="{0D108BD9-81ED-4DB2-BD59-A6C34878D82A}">
                    <a16:rowId xmlns:a16="http://schemas.microsoft.com/office/drawing/2014/main" val="3607036749"/>
                  </a:ext>
                </a:extLst>
              </a:tr>
              <a:tr h="749398">
                <a:tc>
                  <a:txBody>
                    <a:bodyPr/>
                    <a:lstStyle/>
                    <a:p>
                      <a:pPr marL="0" marR="0" lvl="0" indent="0" algn="l" defTabSz="711200" rtl="0" eaLnBrk="1" fontAlgn="auto" latinLnBrk="0" hangingPunct="1">
                        <a:lnSpc>
                          <a:spcPct val="100000"/>
                        </a:lnSpc>
                        <a:spcBef>
                          <a:spcPts val="1200"/>
                        </a:spcBef>
                        <a:spcAft>
                          <a:spcPts val="0"/>
                        </a:spcAft>
                        <a:buClrTx/>
                        <a:buSzTx/>
                        <a:buFontTx/>
                        <a:buNone/>
                        <a:tabLst/>
                        <a:defRPr/>
                      </a:pPr>
                      <a:r>
                        <a:rPr lang="en-US" sz="1000" b="1" dirty="0"/>
                        <a:t>Shilpi Gupta</a:t>
                      </a:r>
                      <a:br>
                        <a:rPr lang="en-US" sz="1000" dirty="0"/>
                      </a:br>
                      <a:r>
                        <a:rPr lang="en-US" sz="1000" dirty="0"/>
                        <a:t>Practice Manager</a:t>
                      </a:r>
                    </a:p>
                  </a:txBody>
                  <a:tcPr marL="972000"/>
                </a:tc>
                <a:tc>
                  <a:txBody>
                    <a:bodyPr/>
                    <a:lstStyle/>
                    <a:p>
                      <a:pPr marL="0" indent="0" algn="l" defTabSz="711200" rtl="0" eaLnBrk="1" latinLnBrk="0" hangingPunct="1">
                        <a:lnSpc>
                          <a:spcPct val="100000"/>
                        </a:lnSpc>
                        <a:spcBef>
                          <a:spcPts val="600"/>
                        </a:spcBef>
                        <a:spcAft>
                          <a:spcPts val="0"/>
                        </a:spcAft>
                        <a:buSzPct val="100000"/>
                        <a:buNone/>
                      </a:pPr>
                      <a:r>
                        <a:rPr lang="en-US" sz="1000" kern="1200" noProof="0" dirty="0">
                          <a:solidFill>
                            <a:schemeClr val="dk1"/>
                          </a:solidFill>
                          <a:latin typeface="+mn-lt"/>
                          <a:ea typeface="+mn-ea"/>
                          <a:cs typeface="+mn-cs"/>
                        </a:rPr>
                        <a:t>Dubai</a:t>
                      </a:r>
                    </a:p>
                  </a:txBody>
                  <a:tcPr/>
                </a:tc>
                <a:tc>
                  <a:txBody>
                    <a:bodyPr/>
                    <a:lstStyle/>
                    <a:p>
                      <a:pPr marL="177800" indent="-177800" algn="l" defTabSz="711200" rtl="0" eaLnBrk="1" latinLnBrk="0" hangingPunct="1">
                        <a:lnSpc>
                          <a:spcPct val="100000"/>
                        </a:lnSpc>
                        <a:spcBef>
                          <a:spcPts val="300"/>
                        </a:spcBef>
                        <a:spcAft>
                          <a:spcPts val="0"/>
                        </a:spcAft>
                        <a:buSzPct val="100000"/>
                      </a:pPr>
                      <a:r>
                        <a:rPr lang="en-US" sz="1000" kern="1200" noProof="0" dirty="0">
                          <a:solidFill>
                            <a:schemeClr val="dk1"/>
                          </a:solidFill>
                          <a:latin typeface="+mn-lt"/>
                          <a:ea typeface="+mn-ea"/>
                          <a:cs typeface="+mn-cs"/>
                        </a:rPr>
                        <a:t>Strategic initiatives </a:t>
                      </a:r>
                    </a:p>
                    <a:p>
                      <a:pPr marL="177800" indent="-177800" algn="l" defTabSz="711200" rtl="0" eaLnBrk="1" latinLnBrk="0" hangingPunct="1">
                        <a:lnSpc>
                          <a:spcPct val="100000"/>
                        </a:lnSpc>
                        <a:spcBef>
                          <a:spcPts val="300"/>
                        </a:spcBef>
                        <a:spcAft>
                          <a:spcPts val="0"/>
                        </a:spcAft>
                        <a:buSzPct val="100000"/>
                      </a:pPr>
                      <a:r>
                        <a:rPr lang="en-US" sz="1000" kern="1200" noProof="0" dirty="0">
                          <a:solidFill>
                            <a:schemeClr val="dk1"/>
                          </a:solidFill>
                          <a:latin typeface="+mn-lt"/>
                          <a:ea typeface="+mn-ea"/>
                          <a:cs typeface="+mn-cs"/>
                        </a:rPr>
                        <a:t>Financial Services PE IP development</a:t>
                      </a:r>
                    </a:p>
                  </a:txBody>
                  <a:tcPr/>
                </a:tc>
                <a:tc>
                  <a:txBody>
                    <a:bodyPr/>
                    <a:lstStyle/>
                    <a:p>
                      <a:pPr marL="177800" marR="0" lvl="0" indent="-177800" algn="l" defTabSz="711200" rtl="0" eaLnBrk="1" fontAlgn="auto" latinLnBrk="0" hangingPunct="1">
                        <a:lnSpc>
                          <a:spcPct val="100000"/>
                        </a:lnSpc>
                        <a:spcBef>
                          <a:spcPts val="300"/>
                        </a:spcBef>
                        <a:spcAft>
                          <a:spcPts val="0"/>
                        </a:spcAft>
                        <a:buClrTx/>
                        <a:buSzTx/>
                        <a:tabLst/>
                        <a:defRPr/>
                      </a:pPr>
                      <a:r>
                        <a:rPr lang="en-US" sz="1000" kern="1200" noProof="0" dirty="0">
                          <a:solidFill>
                            <a:schemeClr val="dk1"/>
                          </a:solidFill>
                          <a:latin typeface="+mn-lt"/>
                          <a:ea typeface="+mn-ea"/>
                          <a:cs typeface="+mn-cs"/>
                        </a:rPr>
                        <a:t>PEG selling and serving support</a:t>
                      </a:r>
                    </a:p>
                    <a:p>
                      <a:pPr marL="177800" marR="0" lvl="0" indent="-177800" algn="l" defTabSz="711200" rtl="0" eaLnBrk="1" fontAlgn="auto" latinLnBrk="0" hangingPunct="1">
                        <a:lnSpc>
                          <a:spcPct val="100000"/>
                        </a:lnSpc>
                        <a:spcBef>
                          <a:spcPts val="300"/>
                        </a:spcBef>
                        <a:spcAft>
                          <a:spcPts val="0"/>
                        </a:spcAft>
                        <a:buClrTx/>
                        <a:buSzTx/>
                        <a:tabLst/>
                        <a:defRPr/>
                      </a:pPr>
                      <a:r>
                        <a:rPr lang="en-US" sz="1000" kern="1200" noProof="0" dirty="0">
                          <a:solidFill>
                            <a:schemeClr val="dk1"/>
                          </a:solidFill>
                          <a:latin typeface="+mn-lt"/>
                          <a:ea typeface="+mn-ea"/>
                          <a:cs typeface="+mn-cs"/>
                        </a:rPr>
                        <a:t>Latest Financial Services PE </a:t>
                      </a:r>
                      <a:r>
                        <a:rPr lang="en-US" sz="1000" kern="1200" noProof="0" dirty="0" err="1">
                          <a:solidFill>
                            <a:schemeClr val="dk1"/>
                          </a:solidFill>
                          <a:latin typeface="+mn-lt"/>
                          <a:ea typeface="+mn-ea"/>
                          <a:cs typeface="+mn-cs"/>
                        </a:rPr>
                        <a:t>PoVs</a:t>
                      </a:r>
                      <a:r>
                        <a:rPr lang="en-US" sz="1000" kern="1200" noProof="0" dirty="0">
                          <a:solidFill>
                            <a:schemeClr val="dk1"/>
                          </a:solidFill>
                          <a:latin typeface="+mn-lt"/>
                          <a:ea typeface="+mn-ea"/>
                          <a:cs typeface="+mn-cs"/>
                        </a:rPr>
                        <a:t> and insights</a:t>
                      </a:r>
                    </a:p>
                    <a:p>
                      <a:pPr marL="177800" marR="0" lvl="0" indent="-177800" algn="l" defTabSz="711200" rtl="0" eaLnBrk="1" fontAlgn="auto" latinLnBrk="0" hangingPunct="1">
                        <a:lnSpc>
                          <a:spcPct val="100000"/>
                        </a:lnSpc>
                        <a:spcBef>
                          <a:spcPts val="300"/>
                        </a:spcBef>
                        <a:spcAft>
                          <a:spcPts val="0"/>
                        </a:spcAft>
                        <a:buClrTx/>
                        <a:buSzTx/>
                        <a:tabLst/>
                        <a:defRPr/>
                      </a:pPr>
                      <a:r>
                        <a:rPr lang="en-US" sz="1000" kern="1200" noProof="0" dirty="0">
                          <a:solidFill>
                            <a:schemeClr val="dk1"/>
                          </a:solidFill>
                          <a:latin typeface="+mn-lt"/>
                          <a:ea typeface="+mn-ea"/>
                          <a:cs typeface="+mn-cs"/>
                        </a:rPr>
                        <a:t>FS PE commercial support </a:t>
                      </a:r>
                    </a:p>
                  </a:txBody>
                  <a:tcPr/>
                </a:tc>
                <a:extLst>
                  <a:ext uri="{0D108BD9-81ED-4DB2-BD59-A6C34878D82A}">
                    <a16:rowId xmlns:a16="http://schemas.microsoft.com/office/drawing/2014/main" val="2805209355"/>
                  </a:ext>
                </a:extLst>
              </a:tr>
              <a:tr h="904069">
                <a:tc>
                  <a:txBody>
                    <a:bodyPr/>
                    <a:lstStyle/>
                    <a:p>
                      <a:pPr marL="0" marR="0" lvl="0" indent="0" algn="l" defTabSz="981334" rtl="0" eaLnBrk="0" fontAlgn="auto" latinLnBrk="0" hangingPunct="0">
                        <a:lnSpc>
                          <a:spcPct val="100000"/>
                        </a:lnSpc>
                        <a:spcBef>
                          <a:spcPts val="0"/>
                        </a:spcBef>
                        <a:spcAft>
                          <a:spcPts val="0"/>
                        </a:spcAft>
                        <a:buClrTx/>
                        <a:buSzTx/>
                        <a:buFontTx/>
                        <a:buNone/>
                        <a:tabLst/>
                        <a:defRPr/>
                      </a:pPr>
                      <a:r>
                        <a:rPr lang="en-US" altLang="ko-KR" sz="1000" b="1" dirty="0"/>
                        <a:t>Jacqueline Han</a:t>
                      </a:r>
                    </a:p>
                    <a:p>
                      <a:pPr marL="0" marR="0" lvl="0" indent="0" algn="l" defTabSz="981334" rtl="0" eaLnBrk="0" fontAlgn="auto" latinLnBrk="0" hangingPunct="0">
                        <a:lnSpc>
                          <a:spcPct val="100000"/>
                        </a:lnSpc>
                        <a:spcBef>
                          <a:spcPts val="0"/>
                        </a:spcBef>
                        <a:spcAft>
                          <a:spcPts val="0"/>
                        </a:spcAft>
                        <a:buClrTx/>
                        <a:buSzTx/>
                        <a:buFontTx/>
                        <a:buNone/>
                        <a:tabLst/>
                        <a:defRPr/>
                      </a:pPr>
                      <a:r>
                        <a:rPr lang="en-US" altLang="ko-KR" sz="1000" dirty="0"/>
                        <a:t>Practice Manager</a:t>
                      </a:r>
                    </a:p>
                  </a:txBody>
                  <a:tcPr marL="972000"/>
                </a:tc>
                <a:tc>
                  <a:txBody>
                    <a:bodyPr/>
                    <a:lstStyle/>
                    <a:p>
                      <a:pPr marL="0" indent="0" algn="l" defTabSz="711200" rtl="0" eaLnBrk="1" latinLnBrk="0" hangingPunct="1">
                        <a:lnSpc>
                          <a:spcPct val="100000"/>
                        </a:lnSpc>
                        <a:spcBef>
                          <a:spcPts val="600"/>
                        </a:spcBef>
                        <a:spcAft>
                          <a:spcPts val="0"/>
                        </a:spcAft>
                        <a:buSzPct val="100000"/>
                        <a:buNone/>
                      </a:pPr>
                      <a:r>
                        <a:rPr lang="en-US" sz="1000" kern="1200" noProof="0" dirty="0">
                          <a:solidFill>
                            <a:schemeClr val="dk1"/>
                          </a:solidFill>
                          <a:latin typeface="+mn-lt"/>
                          <a:ea typeface="+mn-ea"/>
                          <a:cs typeface="+mn-cs"/>
                        </a:rPr>
                        <a:t>Amsterdam </a:t>
                      </a:r>
                    </a:p>
                  </a:txBody>
                  <a:tcPr/>
                </a:tc>
                <a:tc>
                  <a:txBody>
                    <a:bodyPr/>
                    <a:lstStyle/>
                    <a:p>
                      <a:pPr marL="177800" indent="-177800" algn="l" defTabSz="711200" rtl="0" eaLnBrk="1" latinLnBrk="0" hangingPunct="1">
                        <a:lnSpc>
                          <a:spcPct val="100000"/>
                        </a:lnSpc>
                        <a:spcBef>
                          <a:spcPts val="300"/>
                        </a:spcBef>
                        <a:spcAft>
                          <a:spcPts val="0"/>
                        </a:spcAft>
                        <a:buSzPct val="100000"/>
                      </a:pPr>
                      <a:r>
                        <a:rPr lang="en-US" sz="1000" kern="1200" noProof="0" dirty="0">
                          <a:solidFill>
                            <a:schemeClr val="dk1"/>
                          </a:solidFill>
                          <a:latin typeface="+mn-lt"/>
                          <a:ea typeface="+mn-ea"/>
                          <a:cs typeface="+mn-cs"/>
                        </a:rPr>
                        <a:t>Global ESG PE manager</a:t>
                      </a:r>
                    </a:p>
                    <a:p>
                      <a:pPr marL="177800" indent="-177800" algn="l" defTabSz="711200" rtl="0" eaLnBrk="1" latinLnBrk="0" hangingPunct="1">
                        <a:lnSpc>
                          <a:spcPct val="100000"/>
                        </a:lnSpc>
                        <a:spcBef>
                          <a:spcPts val="300"/>
                        </a:spcBef>
                        <a:spcAft>
                          <a:spcPts val="0"/>
                        </a:spcAft>
                        <a:buSzPct val="100000"/>
                      </a:pPr>
                      <a:r>
                        <a:rPr lang="en-US" sz="1000" kern="1200" noProof="0" dirty="0">
                          <a:solidFill>
                            <a:schemeClr val="dk1"/>
                          </a:solidFill>
                          <a:latin typeface="+mn-lt"/>
                          <a:ea typeface="+mn-ea"/>
                          <a:cs typeface="+mn-cs"/>
                        </a:rPr>
                        <a:t>Strategic ESG initiatives and ESG global head support</a:t>
                      </a:r>
                    </a:p>
                    <a:p>
                      <a:pPr marL="177800" indent="-177800" algn="l" defTabSz="711200" rtl="0" eaLnBrk="1" latinLnBrk="0" hangingPunct="1">
                        <a:lnSpc>
                          <a:spcPct val="100000"/>
                        </a:lnSpc>
                        <a:spcBef>
                          <a:spcPts val="300"/>
                        </a:spcBef>
                        <a:spcAft>
                          <a:spcPts val="0"/>
                        </a:spcAft>
                        <a:buSzPct val="100000"/>
                      </a:pPr>
                      <a:r>
                        <a:rPr lang="en-US" sz="1000" kern="1200" noProof="0" dirty="0">
                          <a:solidFill>
                            <a:schemeClr val="dk1"/>
                          </a:solidFill>
                          <a:latin typeface="+mn-lt"/>
                          <a:ea typeface="+mn-ea"/>
                          <a:cs typeface="+mn-cs"/>
                        </a:rPr>
                        <a:t>ESG PE IP development and coordination</a:t>
                      </a:r>
                    </a:p>
                    <a:p>
                      <a:pPr marL="177800" indent="-177800" algn="l" defTabSz="711200" rtl="0" eaLnBrk="1" latinLnBrk="0" hangingPunct="1">
                        <a:lnSpc>
                          <a:spcPct val="100000"/>
                        </a:lnSpc>
                        <a:spcBef>
                          <a:spcPts val="300"/>
                        </a:spcBef>
                        <a:spcAft>
                          <a:spcPts val="0"/>
                        </a:spcAft>
                        <a:buSzPct val="100000"/>
                      </a:pPr>
                      <a:r>
                        <a:rPr lang="en-US" sz="1000" kern="1200" noProof="0" dirty="0" err="1">
                          <a:solidFill>
                            <a:schemeClr val="dk1"/>
                          </a:solidFill>
                          <a:latin typeface="+mn-lt"/>
                          <a:ea typeface="+mn-ea"/>
                          <a:cs typeface="+mn-cs"/>
                        </a:rPr>
                        <a:t>EcoVadis</a:t>
                      </a:r>
                      <a:r>
                        <a:rPr lang="en-US" sz="1000" kern="1200" noProof="0" dirty="0">
                          <a:solidFill>
                            <a:schemeClr val="dk1"/>
                          </a:solidFill>
                          <a:latin typeface="+mn-lt"/>
                          <a:ea typeface="+mn-ea"/>
                          <a:cs typeface="+mn-cs"/>
                        </a:rPr>
                        <a:t> liaison</a:t>
                      </a:r>
                    </a:p>
                  </a:txBody>
                  <a:tcPr/>
                </a:tc>
                <a:tc>
                  <a:txBody>
                    <a:bodyPr/>
                    <a:lstStyle/>
                    <a:p>
                      <a:pPr marL="177800" indent="-177800" algn="l" defTabSz="711200" rtl="0" eaLnBrk="1" latinLnBrk="0" hangingPunct="1">
                        <a:lnSpc>
                          <a:spcPct val="100000"/>
                        </a:lnSpc>
                        <a:spcBef>
                          <a:spcPts val="300"/>
                        </a:spcBef>
                        <a:spcAft>
                          <a:spcPts val="0"/>
                        </a:spcAft>
                      </a:pPr>
                      <a:r>
                        <a:rPr lang="en-US" sz="1000" kern="1200" noProof="0" dirty="0">
                          <a:solidFill>
                            <a:schemeClr val="dk1"/>
                          </a:solidFill>
                          <a:latin typeface="+mn-lt"/>
                          <a:ea typeface="+mn-ea"/>
                          <a:cs typeface="+mn-cs"/>
                        </a:rPr>
                        <a:t>ESG PE selling and serving support</a:t>
                      </a:r>
                    </a:p>
                    <a:p>
                      <a:pPr marL="177800" indent="-177800" algn="l" defTabSz="711200" rtl="0" eaLnBrk="1" latinLnBrk="0" hangingPunct="1">
                        <a:lnSpc>
                          <a:spcPct val="100000"/>
                        </a:lnSpc>
                        <a:spcBef>
                          <a:spcPts val="300"/>
                        </a:spcBef>
                        <a:spcAft>
                          <a:spcPts val="0"/>
                        </a:spcAft>
                      </a:pPr>
                      <a:r>
                        <a:rPr lang="en-US" sz="1000" kern="1200" noProof="0" dirty="0">
                          <a:solidFill>
                            <a:schemeClr val="dk1"/>
                          </a:solidFill>
                          <a:latin typeface="+mn-lt"/>
                          <a:ea typeface="+mn-ea"/>
                          <a:cs typeface="+mn-cs"/>
                        </a:rPr>
                        <a:t>Latest ESG PE POVs and insights</a:t>
                      </a:r>
                    </a:p>
                    <a:p>
                      <a:pPr marL="177800" indent="-177800" algn="l" defTabSz="711200" rtl="0" eaLnBrk="1" latinLnBrk="0" hangingPunct="1">
                        <a:lnSpc>
                          <a:spcPct val="100000"/>
                        </a:lnSpc>
                        <a:spcBef>
                          <a:spcPts val="300"/>
                        </a:spcBef>
                        <a:spcAft>
                          <a:spcPts val="0"/>
                        </a:spcAft>
                      </a:pPr>
                      <a:r>
                        <a:rPr lang="en-US" sz="1000" kern="1200" noProof="0" dirty="0">
                          <a:solidFill>
                            <a:schemeClr val="dk1"/>
                          </a:solidFill>
                          <a:latin typeface="+mn-lt"/>
                          <a:ea typeface="+mn-ea"/>
                          <a:cs typeface="+mn-cs"/>
                        </a:rPr>
                        <a:t>Questions on </a:t>
                      </a:r>
                      <a:r>
                        <a:rPr lang="en-US" sz="1000" kern="1200" noProof="0" dirty="0" err="1">
                          <a:solidFill>
                            <a:schemeClr val="dk1"/>
                          </a:solidFill>
                          <a:latin typeface="+mn-lt"/>
                          <a:ea typeface="+mn-ea"/>
                          <a:cs typeface="+mn-cs"/>
                        </a:rPr>
                        <a:t>EcoVadis</a:t>
                      </a:r>
                      <a:endParaRPr lang="en-US" sz="1000" kern="1200" noProof="0" dirty="0">
                        <a:solidFill>
                          <a:schemeClr val="dk1"/>
                        </a:solidFill>
                        <a:latin typeface="+mn-lt"/>
                        <a:ea typeface="+mn-ea"/>
                        <a:cs typeface="+mn-cs"/>
                      </a:endParaRPr>
                    </a:p>
                    <a:p>
                      <a:pPr marL="177800" indent="-177800" algn="l" defTabSz="711200" rtl="0" eaLnBrk="1" latinLnBrk="0" hangingPunct="1">
                        <a:lnSpc>
                          <a:spcPct val="100000"/>
                        </a:lnSpc>
                        <a:spcBef>
                          <a:spcPts val="300"/>
                        </a:spcBef>
                        <a:spcAft>
                          <a:spcPts val="0"/>
                        </a:spcAft>
                        <a:buSzPct val="100000"/>
                      </a:pPr>
                      <a:r>
                        <a:rPr lang="en-US" sz="1000" kern="1200" noProof="0" dirty="0">
                          <a:solidFill>
                            <a:schemeClr val="dk1"/>
                          </a:solidFill>
                          <a:latin typeface="+mn-lt"/>
                          <a:ea typeface="+mn-ea"/>
                          <a:cs typeface="+mn-cs"/>
                        </a:rPr>
                        <a:t>Ideas for or willingness to develop ESG PE IP / drive adoption</a:t>
                      </a:r>
                    </a:p>
                  </a:txBody>
                  <a:tcPr/>
                </a:tc>
                <a:extLst>
                  <a:ext uri="{0D108BD9-81ED-4DB2-BD59-A6C34878D82A}">
                    <a16:rowId xmlns:a16="http://schemas.microsoft.com/office/drawing/2014/main" val="3992000754"/>
                  </a:ext>
                </a:extLst>
              </a:tr>
            </a:tbl>
          </a:graphicData>
        </a:graphic>
      </p:graphicFrame>
      <p:grpSp>
        <p:nvGrpSpPr>
          <p:cNvPr id="43" name="btfpRunningAgenda1Level766641"/>
          <p:cNvGrpSpPr/>
          <p:nvPr>
            <p:custDataLst>
              <p:tags r:id="rId3"/>
            </p:custDataLst>
          </p:nvPr>
        </p:nvGrpSpPr>
        <p:grpSpPr>
          <a:xfrm>
            <a:off x="-17" y="944429"/>
            <a:ext cx="2797461" cy="257442"/>
            <a:chOff x="-17" y="944429"/>
            <a:chExt cx="2797461" cy="257442"/>
          </a:xfrm>
        </p:grpSpPr>
        <p:sp>
          <p:nvSpPr>
            <p:cNvPr id="44" name="btfpRunningAgenda1LevelBarLeft766641"/>
            <p:cNvSpPr/>
            <p:nvPr/>
          </p:nvSpPr>
          <p:spPr bwMode="gray">
            <a:xfrm>
              <a:off x="-17" y="944429"/>
              <a:ext cx="2797461" cy="257442"/>
            </a:xfrm>
            <a:custGeom>
              <a:avLst/>
              <a:gdLst>
                <a:gd name="connsiteX0" fmla="*/ 960419 w 1870925"/>
                <a:gd name="connsiteY0" fmla="*/ 0 h 257442"/>
                <a:gd name="connsiteX1" fmla="*/ 1870925 w 1870925"/>
                <a:gd name="connsiteY1" fmla="*/ 0 h 257442"/>
                <a:gd name="connsiteX2" fmla="*/ 1816204 w 1870925"/>
                <a:gd name="connsiteY2" fmla="*/ 257442 h 257442"/>
                <a:gd name="connsiteX3" fmla="*/ 0 w 1870925"/>
                <a:gd name="connsiteY3" fmla="*/ 257442 h 257442"/>
                <a:gd name="connsiteX0" fmla="*/ 960419 w 1816204"/>
                <a:gd name="connsiteY0" fmla="*/ 0 h 257442"/>
                <a:gd name="connsiteX1" fmla="*/ 905699 w 1816204"/>
                <a:gd name="connsiteY1" fmla="*/ 257442 h 257442"/>
                <a:gd name="connsiteX2" fmla="*/ 1816204 w 1816204"/>
                <a:gd name="connsiteY2" fmla="*/ 257442 h 257442"/>
                <a:gd name="connsiteX3" fmla="*/ 0 w 1816204"/>
                <a:gd name="connsiteY3" fmla="*/ 257442 h 257442"/>
                <a:gd name="connsiteX0" fmla="*/ 960419 w 960419"/>
                <a:gd name="connsiteY0" fmla="*/ 0 h 257442"/>
                <a:gd name="connsiteX1" fmla="*/ 905699 w 960419"/>
                <a:gd name="connsiteY1" fmla="*/ 257442 h 257442"/>
                <a:gd name="connsiteX2" fmla="*/ 1 w 960419"/>
                <a:gd name="connsiteY2" fmla="*/ 257442 h 257442"/>
                <a:gd name="connsiteX3" fmla="*/ 0 w 960419"/>
                <a:gd name="connsiteY3" fmla="*/ 257442 h 257442"/>
                <a:gd name="connsiteX0" fmla="*/ 960418 w 960418"/>
                <a:gd name="connsiteY0" fmla="*/ 0 h 257442"/>
                <a:gd name="connsiteX1" fmla="*/ 905698 w 960418"/>
                <a:gd name="connsiteY1" fmla="*/ 257442 h 257442"/>
                <a:gd name="connsiteX2" fmla="*/ 0 w 960418"/>
                <a:gd name="connsiteY2" fmla="*/ 257442 h 257442"/>
                <a:gd name="connsiteX3" fmla="*/ 1 w 960418"/>
                <a:gd name="connsiteY3" fmla="*/ 0 h 257442"/>
                <a:gd name="connsiteX0" fmla="*/ 1120719 w 1120719"/>
                <a:gd name="connsiteY0" fmla="*/ 0 h 257442"/>
                <a:gd name="connsiteX1" fmla="*/ 905698 w 1120719"/>
                <a:gd name="connsiteY1" fmla="*/ 257442 h 257442"/>
                <a:gd name="connsiteX2" fmla="*/ 0 w 1120719"/>
                <a:gd name="connsiteY2" fmla="*/ 257442 h 257442"/>
                <a:gd name="connsiteX3" fmla="*/ 1 w 1120719"/>
                <a:gd name="connsiteY3" fmla="*/ 0 h 257442"/>
                <a:gd name="connsiteX0" fmla="*/ 1120719 w 1120719"/>
                <a:gd name="connsiteY0" fmla="*/ 0 h 257442"/>
                <a:gd name="connsiteX1" fmla="*/ 1065998 w 1120719"/>
                <a:gd name="connsiteY1" fmla="*/ 257442 h 257442"/>
                <a:gd name="connsiteX2" fmla="*/ 0 w 1120719"/>
                <a:gd name="connsiteY2" fmla="*/ 257442 h 257442"/>
                <a:gd name="connsiteX3" fmla="*/ 1 w 1120719"/>
                <a:gd name="connsiteY3" fmla="*/ 0 h 257442"/>
                <a:gd name="connsiteX0" fmla="*/ 1120719 w 1120719"/>
                <a:gd name="connsiteY0" fmla="*/ 0 h 257442"/>
                <a:gd name="connsiteX1" fmla="*/ 1065998 w 1120719"/>
                <a:gd name="connsiteY1" fmla="*/ 257442 h 257442"/>
                <a:gd name="connsiteX2" fmla="*/ 0 w 1120719"/>
                <a:gd name="connsiteY2" fmla="*/ 257442 h 257442"/>
                <a:gd name="connsiteX3" fmla="*/ 1 w 1120719"/>
                <a:gd name="connsiteY3" fmla="*/ 0 h 257442"/>
                <a:gd name="connsiteX0" fmla="*/ 1120719 w 1120719"/>
                <a:gd name="connsiteY0" fmla="*/ 0 h 257442"/>
                <a:gd name="connsiteX1" fmla="*/ 1065998 w 1120719"/>
                <a:gd name="connsiteY1" fmla="*/ 257442 h 257442"/>
                <a:gd name="connsiteX2" fmla="*/ 0 w 1120719"/>
                <a:gd name="connsiteY2" fmla="*/ 257442 h 257442"/>
                <a:gd name="connsiteX3" fmla="*/ 0 w 1120719"/>
                <a:gd name="connsiteY3" fmla="*/ 0 h 257442"/>
                <a:gd name="connsiteX0" fmla="*/ 1281020 w 1281020"/>
                <a:gd name="connsiteY0" fmla="*/ 0 h 257442"/>
                <a:gd name="connsiteX1" fmla="*/ 1065998 w 1281020"/>
                <a:gd name="connsiteY1" fmla="*/ 257442 h 257442"/>
                <a:gd name="connsiteX2" fmla="*/ 0 w 1281020"/>
                <a:gd name="connsiteY2" fmla="*/ 257442 h 257442"/>
                <a:gd name="connsiteX3" fmla="*/ 0 w 1281020"/>
                <a:gd name="connsiteY3" fmla="*/ 0 h 257442"/>
                <a:gd name="connsiteX0" fmla="*/ 1281020 w 1281020"/>
                <a:gd name="connsiteY0" fmla="*/ 0 h 257442"/>
                <a:gd name="connsiteX1" fmla="*/ 1226298 w 1281020"/>
                <a:gd name="connsiteY1" fmla="*/ 257442 h 257442"/>
                <a:gd name="connsiteX2" fmla="*/ 0 w 1281020"/>
                <a:gd name="connsiteY2" fmla="*/ 257442 h 257442"/>
                <a:gd name="connsiteX3" fmla="*/ 0 w 1281020"/>
                <a:gd name="connsiteY3" fmla="*/ 0 h 257442"/>
                <a:gd name="connsiteX0" fmla="*/ 1281021 w 1281021"/>
                <a:gd name="connsiteY0" fmla="*/ 0 h 257442"/>
                <a:gd name="connsiteX1" fmla="*/ 1226299 w 1281021"/>
                <a:gd name="connsiteY1" fmla="*/ 257442 h 257442"/>
                <a:gd name="connsiteX2" fmla="*/ 0 w 1281021"/>
                <a:gd name="connsiteY2" fmla="*/ 257442 h 257442"/>
                <a:gd name="connsiteX3" fmla="*/ 1 w 1281021"/>
                <a:gd name="connsiteY3" fmla="*/ 0 h 257442"/>
                <a:gd name="connsiteX0" fmla="*/ 1281021 w 1281021"/>
                <a:gd name="connsiteY0" fmla="*/ 0 h 257442"/>
                <a:gd name="connsiteX1" fmla="*/ 1226299 w 1281021"/>
                <a:gd name="connsiteY1" fmla="*/ 257442 h 257442"/>
                <a:gd name="connsiteX2" fmla="*/ 0 w 1281021"/>
                <a:gd name="connsiteY2" fmla="*/ 257442 h 257442"/>
                <a:gd name="connsiteX3" fmla="*/ 1 w 1281021"/>
                <a:gd name="connsiteY3" fmla="*/ 0 h 257442"/>
                <a:gd name="connsiteX0" fmla="*/ 1449335 w 1449335"/>
                <a:gd name="connsiteY0" fmla="*/ 0 h 257442"/>
                <a:gd name="connsiteX1" fmla="*/ 1226299 w 1449335"/>
                <a:gd name="connsiteY1" fmla="*/ 257442 h 257442"/>
                <a:gd name="connsiteX2" fmla="*/ 0 w 1449335"/>
                <a:gd name="connsiteY2" fmla="*/ 257442 h 257442"/>
                <a:gd name="connsiteX3" fmla="*/ 1 w 1449335"/>
                <a:gd name="connsiteY3" fmla="*/ 0 h 257442"/>
                <a:gd name="connsiteX0" fmla="*/ 1449335 w 1449335"/>
                <a:gd name="connsiteY0" fmla="*/ 0 h 257442"/>
                <a:gd name="connsiteX1" fmla="*/ 1394614 w 1449335"/>
                <a:gd name="connsiteY1" fmla="*/ 257442 h 257442"/>
                <a:gd name="connsiteX2" fmla="*/ 0 w 1449335"/>
                <a:gd name="connsiteY2" fmla="*/ 257442 h 257442"/>
                <a:gd name="connsiteX3" fmla="*/ 1 w 1449335"/>
                <a:gd name="connsiteY3" fmla="*/ 0 h 257442"/>
                <a:gd name="connsiteX0" fmla="*/ 1449335 w 1449335"/>
                <a:gd name="connsiteY0" fmla="*/ 0 h 257442"/>
                <a:gd name="connsiteX1" fmla="*/ 1394614 w 1449335"/>
                <a:gd name="connsiteY1" fmla="*/ 257442 h 257442"/>
                <a:gd name="connsiteX2" fmla="*/ 0 w 1449335"/>
                <a:gd name="connsiteY2" fmla="*/ 257442 h 257442"/>
                <a:gd name="connsiteX3" fmla="*/ 1 w 1449335"/>
                <a:gd name="connsiteY3" fmla="*/ 0 h 257442"/>
                <a:gd name="connsiteX0" fmla="*/ 1449335 w 1449335"/>
                <a:gd name="connsiteY0" fmla="*/ 0 h 257442"/>
                <a:gd name="connsiteX1" fmla="*/ 1394614 w 1449335"/>
                <a:gd name="connsiteY1" fmla="*/ 257442 h 257442"/>
                <a:gd name="connsiteX2" fmla="*/ 0 w 1449335"/>
                <a:gd name="connsiteY2" fmla="*/ 257442 h 257442"/>
                <a:gd name="connsiteX3" fmla="*/ 0 w 1449335"/>
                <a:gd name="connsiteY3" fmla="*/ 0 h 257442"/>
                <a:gd name="connsiteX0" fmla="*/ 1617650 w 1617650"/>
                <a:gd name="connsiteY0" fmla="*/ 0 h 257442"/>
                <a:gd name="connsiteX1" fmla="*/ 1394614 w 1617650"/>
                <a:gd name="connsiteY1" fmla="*/ 257442 h 257442"/>
                <a:gd name="connsiteX2" fmla="*/ 0 w 1617650"/>
                <a:gd name="connsiteY2" fmla="*/ 257442 h 257442"/>
                <a:gd name="connsiteX3" fmla="*/ 0 w 1617650"/>
                <a:gd name="connsiteY3" fmla="*/ 0 h 257442"/>
                <a:gd name="connsiteX0" fmla="*/ 1617650 w 1617650"/>
                <a:gd name="connsiteY0" fmla="*/ 0 h 257442"/>
                <a:gd name="connsiteX1" fmla="*/ 1562928 w 1617650"/>
                <a:gd name="connsiteY1" fmla="*/ 257442 h 257442"/>
                <a:gd name="connsiteX2" fmla="*/ 0 w 1617650"/>
                <a:gd name="connsiteY2" fmla="*/ 257442 h 257442"/>
                <a:gd name="connsiteX3" fmla="*/ 0 w 1617650"/>
                <a:gd name="connsiteY3" fmla="*/ 0 h 257442"/>
                <a:gd name="connsiteX0" fmla="*/ 1617651 w 1617651"/>
                <a:gd name="connsiteY0" fmla="*/ 0 h 257442"/>
                <a:gd name="connsiteX1" fmla="*/ 1562929 w 1617651"/>
                <a:gd name="connsiteY1" fmla="*/ 257442 h 257442"/>
                <a:gd name="connsiteX2" fmla="*/ 0 w 1617651"/>
                <a:gd name="connsiteY2" fmla="*/ 257442 h 257442"/>
                <a:gd name="connsiteX3" fmla="*/ 1 w 1617651"/>
                <a:gd name="connsiteY3" fmla="*/ 0 h 257442"/>
                <a:gd name="connsiteX0" fmla="*/ 1617651 w 1617651"/>
                <a:gd name="connsiteY0" fmla="*/ 0 h 257442"/>
                <a:gd name="connsiteX1" fmla="*/ 1562929 w 1617651"/>
                <a:gd name="connsiteY1" fmla="*/ 257442 h 257442"/>
                <a:gd name="connsiteX2" fmla="*/ 0 w 1617651"/>
                <a:gd name="connsiteY2" fmla="*/ 257442 h 257442"/>
                <a:gd name="connsiteX3" fmla="*/ 1 w 1617651"/>
                <a:gd name="connsiteY3" fmla="*/ 0 h 257442"/>
                <a:gd name="connsiteX0" fmla="*/ 1859511 w 1859511"/>
                <a:gd name="connsiteY0" fmla="*/ 0 h 257442"/>
                <a:gd name="connsiteX1" fmla="*/ 1562929 w 1859511"/>
                <a:gd name="connsiteY1" fmla="*/ 257442 h 257442"/>
                <a:gd name="connsiteX2" fmla="*/ 0 w 1859511"/>
                <a:gd name="connsiteY2" fmla="*/ 257442 h 257442"/>
                <a:gd name="connsiteX3" fmla="*/ 1 w 1859511"/>
                <a:gd name="connsiteY3" fmla="*/ 0 h 257442"/>
                <a:gd name="connsiteX0" fmla="*/ 1859511 w 1859511"/>
                <a:gd name="connsiteY0" fmla="*/ 0 h 257442"/>
                <a:gd name="connsiteX1" fmla="*/ 1804790 w 1859511"/>
                <a:gd name="connsiteY1" fmla="*/ 257442 h 257442"/>
                <a:gd name="connsiteX2" fmla="*/ 0 w 1859511"/>
                <a:gd name="connsiteY2" fmla="*/ 257442 h 257442"/>
                <a:gd name="connsiteX3" fmla="*/ 1 w 1859511"/>
                <a:gd name="connsiteY3" fmla="*/ 0 h 257442"/>
                <a:gd name="connsiteX0" fmla="*/ 1859511 w 1859511"/>
                <a:gd name="connsiteY0" fmla="*/ 0 h 257442"/>
                <a:gd name="connsiteX1" fmla="*/ 1804790 w 1859511"/>
                <a:gd name="connsiteY1" fmla="*/ 257442 h 257442"/>
                <a:gd name="connsiteX2" fmla="*/ 0 w 1859511"/>
                <a:gd name="connsiteY2" fmla="*/ 257442 h 257442"/>
                <a:gd name="connsiteX3" fmla="*/ 1 w 1859511"/>
                <a:gd name="connsiteY3" fmla="*/ 0 h 257442"/>
                <a:gd name="connsiteX0" fmla="*/ 1859511 w 1859511"/>
                <a:gd name="connsiteY0" fmla="*/ 0 h 257442"/>
                <a:gd name="connsiteX1" fmla="*/ 1804790 w 1859511"/>
                <a:gd name="connsiteY1" fmla="*/ 257442 h 257442"/>
                <a:gd name="connsiteX2" fmla="*/ 0 w 1859511"/>
                <a:gd name="connsiteY2" fmla="*/ 257442 h 257442"/>
                <a:gd name="connsiteX3" fmla="*/ 0 w 1859511"/>
                <a:gd name="connsiteY3" fmla="*/ 0 h 257442"/>
                <a:gd name="connsiteX0" fmla="*/ 2027826 w 2027826"/>
                <a:gd name="connsiteY0" fmla="*/ 0 h 257442"/>
                <a:gd name="connsiteX1" fmla="*/ 1804790 w 2027826"/>
                <a:gd name="connsiteY1" fmla="*/ 257442 h 257442"/>
                <a:gd name="connsiteX2" fmla="*/ 0 w 2027826"/>
                <a:gd name="connsiteY2" fmla="*/ 257442 h 257442"/>
                <a:gd name="connsiteX3" fmla="*/ 0 w 2027826"/>
                <a:gd name="connsiteY3" fmla="*/ 0 h 257442"/>
                <a:gd name="connsiteX0" fmla="*/ 2027826 w 2027826"/>
                <a:gd name="connsiteY0" fmla="*/ 0 h 257442"/>
                <a:gd name="connsiteX1" fmla="*/ 1973104 w 2027826"/>
                <a:gd name="connsiteY1" fmla="*/ 257442 h 257442"/>
                <a:gd name="connsiteX2" fmla="*/ 0 w 2027826"/>
                <a:gd name="connsiteY2" fmla="*/ 257442 h 257442"/>
                <a:gd name="connsiteX3" fmla="*/ 0 w 2027826"/>
                <a:gd name="connsiteY3" fmla="*/ 0 h 257442"/>
                <a:gd name="connsiteX0" fmla="*/ 2027827 w 2027827"/>
                <a:gd name="connsiteY0" fmla="*/ 0 h 257442"/>
                <a:gd name="connsiteX1" fmla="*/ 1973105 w 2027827"/>
                <a:gd name="connsiteY1" fmla="*/ 257442 h 257442"/>
                <a:gd name="connsiteX2" fmla="*/ 0 w 2027827"/>
                <a:gd name="connsiteY2" fmla="*/ 257442 h 257442"/>
                <a:gd name="connsiteX3" fmla="*/ 1 w 2027827"/>
                <a:gd name="connsiteY3" fmla="*/ 0 h 257442"/>
                <a:gd name="connsiteX0" fmla="*/ 2027827 w 2027827"/>
                <a:gd name="connsiteY0" fmla="*/ 0 h 257442"/>
                <a:gd name="connsiteX1" fmla="*/ 1973105 w 2027827"/>
                <a:gd name="connsiteY1" fmla="*/ 257442 h 257442"/>
                <a:gd name="connsiteX2" fmla="*/ 0 w 2027827"/>
                <a:gd name="connsiteY2" fmla="*/ 257442 h 257442"/>
                <a:gd name="connsiteX3" fmla="*/ 1 w 2027827"/>
                <a:gd name="connsiteY3" fmla="*/ 0 h 257442"/>
                <a:gd name="connsiteX0" fmla="*/ 2205760 w 2205760"/>
                <a:gd name="connsiteY0" fmla="*/ 0 h 257442"/>
                <a:gd name="connsiteX1" fmla="*/ 1973105 w 2205760"/>
                <a:gd name="connsiteY1" fmla="*/ 257442 h 257442"/>
                <a:gd name="connsiteX2" fmla="*/ 0 w 2205760"/>
                <a:gd name="connsiteY2" fmla="*/ 257442 h 257442"/>
                <a:gd name="connsiteX3" fmla="*/ 1 w 2205760"/>
                <a:gd name="connsiteY3" fmla="*/ 0 h 257442"/>
                <a:gd name="connsiteX0" fmla="*/ 2205760 w 2205760"/>
                <a:gd name="connsiteY0" fmla="*/ 0 h 257442"/>
                <a:gd name="connsiteX1" fmla="*/ 2151038 w 2205760"/>
                <a:gd name="connsiteY1" fmla="*/ 257442 h 257442"/>
                <a:gd name="connsiteX2" fmla="*/ 0 w 2205760"/>
                <a:gd name="connsiteY2" fmla="*/ 257442 h 257442"/>
                <a:gd name="connsiteX3" fmla="*/ 1 w 2205760"/>
                <a:gd name="connsiteY3" fmla="*/ 0 h 257442"/>
                <a:gd name="connsiteX0" fmla="*/ 2205761 w 2205761"/>
                <a:gd name="connsiteY0" fmla="*/ 0 h 257442"/>
                <a:gd name="connsiteX1" fmla="*/ 2151039 w 2205761"/>
                <a:gd name="connsiteY1" fmla="*/ 257442 h 257442"/>
                <a:gd name="connsiteX2" fmla="*/ 0 w 2205761"/>
                <a:gd name="connsiteY2" fmla="*/ 257442 h 257442"/>
                <a:gd name="connsiteX3" fmla="*/ 2 w 2205761"/>
                <a:gd name="connsiteY3" fmla="*/ 0 h 257442"/>
                <a:gd name="connsiteX0" fmla="*/ 2205761 w 2205761"/>
                <a:gd name="connsiteY0" fmla="*/ 0 h 257442"/>
                <a:gd name="connsiteX1" fmla="*/ 2151039 w 2205761"/>
                <a:gd name="connsiteY1" fmla="*/ 257442 h 257442"/>
                <a:gd name="connsiteX2" fmla="*/ 0 w 2205761"/>
                <a:gd name="connsiteY2" fmla="*/ 257442 h 257442"/>
                <a:gd name="connsiteX3" fmla="*/ 1 w 2205761"/>
                <a:gd name="connsiteY3" fmla="*/ 0 h 257442"/>
                <a:gd name="connsiteX0" fmla="*/ 2492697 w 2492697"/>
                <a:gd name="connsiteY0" fmla="*/ 0 h 257442"/>
                <a:gd name="connsiteX1" fmla="*/ 2151039 w 2492697"/>
                <a:gd name="connsiteY1" fmla="*/ 257442 h 257442"/>
                <a:gd name="connsiteX2" fmla="*/ 0 w 2492697"/>
                <a:gd name="connsiteY2" fmla="*/ 257442 h 257442"/>
                <a:gd name="connsiteX3" fmla="*/ 1 w 2492697"/>
                <a:gd name="connsiteY3" fmla="*/ 0 h 257442"/>
                <a:gd name="connsiteX0" fmla="*/ 2492697 w 2492697"/>
                <a:gd name="connsiteY0" fmla="*/ 0 h 257442"/>
                <a:gd name="connsiteX1" fmla="*/ 2437976 w 2492697"/>
                <a:gd name="connsiteY1" fmla="*/ 257442 h 257442"/>
                <a:gd name="connsiteX2" fmla="*/ 0 w 2492697"/>
                <a:gd name="connsiteY2" fmla="*/ 257442 h 257442"/>
                <a:gd name="connsiteX3" fmla="*/ 1 w 2492697"/>
                <a:gd name="connsiteY3" fmla="*/ 0 h 257442"/>
                <a:gd name="connsiteX0" fmla="*/ 2492697 w 2492697"/>
                <a:gd name="connsiteY0" fmla="*/ 0 h 257442"/>
                <a:gd name="connsiteX1" fmla="*/ 2437976 w 2492697"/>
                <a:gd name="connsiteY1" fmla="*/ 257442 h 257442"/>
                <a:gd name="connsiteX2" fmla="*/ 0 w 2492697"/>
                <a:gd name="connsiteY2" fmla="*/ 257442 h 257442"/>
                <a:gd name="connsiteX3" fmla="*/ 1 w 2492697"/>
                <a:gd name="connsiteY3" fmla="*/ 0 h 257442"/>
                <a:gd name="connsiteX0" fmla="*/ 2492697 w 2492697"/>
                <a:gd name="connsiteY0" fmla="*/ 0 h 257442"/>
                <a:gd name="connsiteX1" fmla="*/ 2437976 w 2492697"/>
                <a:gd name="connsiteY1" fmla="*/ 257442 h 257442"/>
                <a:gd name="connsiteX2" fmla="*/ 0 w 2492697"/>
                <a:gd name="connsiteY2" fmla="*/ 257442 h 257442"/>
                <a:gd name="connsiteX3" fmla="*/ 0 w 2492697"/>
                <a:gd name="connsiteY3" fmla="*/ 0 h 257442"/>
                <a:gd name="connsiteX0" fmla="*/ 2670631 w 2670631"/>
                <a:gd name="connsiteY0" fmla="*/ 0 h 257442"/>
                <a:gd name="connsiteX1" fmla="*/ 2437976 w 2670631"/>
                <a:gd name="connsiteY1" fmla="*/ 257442 h 257442"/>
                <a:gd name="connsiteX2" fmla="*/ 0 w 2670631"/>
                <a:gd name="connsiteY2" fmla="*/ 257442 h 257442"/>
                <a:gd name="connsiteX3" fmla="*/ 0 w 2670631"/>
                <a:gd name="connsiteY3" fmla="*/ 0 h 257442"/>
                <a:gd name="connsiteX0" fmla="*/ 2670631 w 2670631"/>
                <a:gd name="connsiteY0" fmla="*/ 0 h 257442"/>
                <a:gd name="connsiteX1" fmla="*/ 2615910 w 2670631"/>
                <a:gd name="connsiteY1" fmla="*/ 257442 h 257442"/>
                <a:gd name="connsiteX2" fmla="*/ 0 w 2670631"/>
                <a:gd name="connsiteY2" fmla="*/ 257442 h 257442"/>
                <a:gd name="connsiteX3" fmla="*/ 0 w 2670631"/>
                <a:gd name="connsiteY3" fmla="*/ 0 h 257442"/>
                <a:gd name="connsiteX0" fmla="*/ 2670631 w 2670631"/>
                <a:gd name="connsiteY0" fmla="*/ 0 h 257442"/>
                <a:gd name="connsiteX1" fmla="*/ 2615910 w 2670631"/>
                <a:gd name="connsiteY1" fmla="*/ 257442 h 257442"/>
                <a:gd name="connsiteX2" fmla="*/ 0 w 2670631"/>
                <a:gd name="connsiteY2" fmla="*/ 257442 h 257442"/>
                <a:gd name="connsiteX3" fmla="*/ 0 w 2670631"/>
                <a:gd name="connsiteY3" fmla="*/ 0 h 257442"/>
                <a:gd name="connsiteX0" fmla="*/ 2670631 w 2670631"/>
                <a:gd name="connsiteY0" fmla="*/ 0 h 257442"/>
                <a:gd name="connsiteX1" fmla="*/ 2615910 w 2670631"/>
                <a:gd name="connsiteY1" fmla="*/ 257442 h 257442"/>
                <a:gd name="connsiteX2" fmla="*/ 0 w 2670631"/>
                <a:gd name="connsiteY2" fmla="*/ 257442 h 257442"/>
                <a:gd name="connsiteX3" fmla="*/ 0 w 2670631"/>
                <a:gd name="connsiteY3" fmla="*/ 0 h 257442"/>
                <a:gd name="connsiteX0" fmla="*/ 2838946 w 2838946"/>
                <a:gd name="connsiteY0" fmla="*/ 0 h 257442"/>
                <a:gd name="connsiteX1" fmla="*/ 2615910 w 2838946"/>
                <a:gd name="connsiteY1" fmla="*/ 257442 h 257442"/>
                <a:gd name="connsiteX2" fmla="*/ 0 w 2838946"/>
                <a:gd name="connsiteY2" fmla="*/ 257442 h 257442"/>
                <a:gd name="connsiteX3" fmla="*/ 0 w 2838946"/>
                <a:gd name="connsiteY3" fmla="*/ 0 h 257442"/>
                <a:gd name="connsiteX0" fmla="*/ 2838946 w 2838946"/>
                <a:gd name="connsiteY0" fmla="*/ 0 h 257442"/>
                <a:gd name="connsiteX1" fmla="*/ 2784224 w 2838946"/>
                <a:gd name="connsiteY1" fmla="*/ 257442 h 257442"/>
                <a:gd name="connsiteX2" fmla="*/ 0 w 2838946"/>
                <a:gd name="connsiteY2" fmla="*/ 257442 h 257442"/>
                <a:gd name="connsiteX3" fmla="*/ 0 w 2838946"/>
                <a:gd name="connsiteY3" fmla="*/ 0 h 257442"/>
                <a:gd name="connsiteX0" fmla="*/ 2838947 w 2838947"/>
                <a:gd name="connsiteY0" fmla="*/ 0 h 257442"/>
                <a:gd name="connsiteX1" fmla="*/ 2784225 w 2838947"/>
                <a:gd name="connsiteY1" fmla="*/ 257442 h 257442"/>
                <a:gd name="connsiteX2" fmla="*/ 0 w 2838947"/>
                <a:gd name="connsiteY2" fmla="*/ 257442 h 257442"/>
                <a:gd name="connsiteX3" fmla="*/ 1 w 2838947"/>
                <a:gd name="connsiteY3" fmla="*/ 0 h 257442"/>
                <a:gd name="connsiteX0" fmla="*/ 2838947 w 2838947"/>
                <a:gd name="connsiteY0" fmla="*/ 0 h 257442"/>
                <a:gd name="connsiteX1" fmla="*/ 2784225 w 2838947"/>
                <a:gd name="connsiteY1" fmla="*/ 257442 h 257442"/>
                <a:gd name="connsiteX2" fmla="*/ 0 w 2838947"/>
                <a:gd name="connsiteY2" fmla="*/ 257442 h 257442"/>
                <a:gd name="connsiteX3" fmla="*/ 1 w 2838947"/>
                <a:gd name="connsiteY3" fmla="*/ 0 h 257442"/>
                <a:gd name="connsiteX0" fmla="*/ 2999246 w 2999246"/>
                <a:gd name="connsiteY0" fmla="*/ 0 h 257442"/>
                <a:gd name="connsiteX1" fmla="*/ 2784225 w 2999246"/>
                <a:gd name="connsiteY1" fmla="*/ 257442 h 257442"/>
                <a:gd name="connsiteX2" fmla="*/ 0 w 2999246"/>
                <a:gd name="connsiteY2" fmla="*/ 257442 h 257442"/>
                <a:gd name="connsiteX3" fmla="*/ 1 w 2999246"/>
                <a:gd name="connsiteY3" fmla="*/ 0 h 257442"/>
                <a:gd name="connsiteX0" fmla="*/ 2999246 w 2999246"/>
                <a:gd name="connsiteY0" fmla="*/ 0 h 257442"/>
                <a:gd name="connsiteX1" fmla="*/ 2944524 w 2999246"/>
                <a:gd name="connsiteY1" fmla="*/ 257442 h 257442"/>
                <a:gd name="connsiteX2" fmla="*/ 0 w 2999246"/>
                <a:gd name="connsiteY2" fmla="*/ 257442 h 257442"/>
                <a:gd name="connsiteX3" fmla="*/ 1 w 2999246"/>
                <a:gd name="connsiteY3" fmla="*/ 0 h 257442"/>
                <a:gd name="connsiteX0" fmla="*/ 2999247 w 2999247"/>
                <a:gd name="connsiteY0" fmla="*/ 0 h 257442"/>
                <a:gd name="connsiteX1" fmla="*/ 2944525 w 2999247"/>
                <a:gd name="connsiteY1" fmla="*/ 257442 h 257442"/>
                <a:gd name="connsiteX2" fmla="*/ 0 w 2999247"/>
                <a:gd name="connsiteY2" fmla="*/ 257442 h 257442"/>
                <a:gd name="connsiteX3" fmla="*/ 2 w 2999247"/>
                <a:gd name="connsiteY3" fmla="*/ 0 h 257442"/>
                <a:gd name="connsiteX0" fmla="*/ 2999247 w 2999247"/>
                <a:gd name="connsiteY0" fmla="*/ 0 h 257442"/>
                <a:gd name="connsiteX1" fmla="*/ 2944525 w 2999247"/>
                <a:gd name="connsiteY1" fmla="*/ 257442 h 257442"/>
                <a:gd name="connsiteX2" fmla="*/ 0 w 2999247"/>
                <a:gd name="connsiteY2" fmla="*/ 257442 h 257442"/>
                <a:gd name="connsiteX3" fmla="*/ 1 w 2999247"/>
                <a:gd name="connsiteY3" fmla="*/ 0 h 257442"/>
                <a:gd name="connsiteX0" fmla="*/ 950801 w 2944525"/>
                <a:gd name="connsiteY0" fmla="*/ 0 h 257442"/>
                <a:gd name="connsiteX1" fmla="*/ 2944525 w 2944525"/>
                <a:gd name="connsiteY1" fmla="*/ 257442 h 257442"/>
                <a:gd name="connsiteX2" fmla="*/ 0 w 2944525"/>
                <a:gd name="connsiteY2" fmla="*/ 257442 h 257442"/>
                <a:gd name="connsiteX3" fmla="*/ 1 w 2944525"/>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1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1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1119116 w 1119116"/>
                <a:gd name="connsiteY0" fmla="*/ 0 h 257442"/>
                <a:gd name="connsiteX1" fmla="*/ 896080 w 1119116"/>
                <a:gd name="connsiteY1" fmla="*/ 257442 h 257442"/>
                <a:gd name="connsiteX2" fmla="*/ 0 w 1119116"/>
                <a:gd name="connsiteY2" fmla="*/ 257442 h 257442"/>
                <a:gd name="connsiteX3" fmla="*/ 0 w 1119116"/>
                <a:gd name="connsiteY3" fmla="*/ 0 h 257442"/>
                <a:gd name="connsiteX0" fmla="*/ 1119116 w 1119116"/>
                <a:gd name="connsiteY0" fmla="*/ 0 h 257442"/>
                <a:gd name="connsiteX1" fmla="*/ 1064394 w 1119116"/>
                <a:gd name="connsiteY1" fmla="*/ 257442 h 257442"/>
                <a:gd name="connsiteX2" fmla="*/ 0 w 1119116"/>
                <a:gd name="connsiteY2" fmla="*/ 257442 h 257442"/>
                <a:gd name="connsiteX3" fmla="*/ 0 w 1119116"/>
                <a:gd name="connsiteY3" fmla="*/ 0 h 257442"/>
                <a:gd name="connsiteX0" fmla="*/ 1119117 w 1119117"/>
                <a:gd name="connsiteY0" fmla="*/ 0 h 257442"/>
                <a:gd name="connsiteX1" fmla="*/ 1064395 w 1119117"/>
                <a:gd name="connsiteY1" fmla="*/ 257442 h 257442"/>
                <a:gd name="connsiteX2" fmla="*/ 0 w 1119117"/>
                <a:gd name="connsiteY2" fmla="*/ 257442 h 257442"/>
                <a:gd name="connsiteX3" fmla="*/ 1 w 1119117"/>
                <a:gd name="connsiteY3" fmla="*/ 0 h 257442"/>
                <a:gd name="connsiteX0" fmla="*/ 1119117 w 1119117"/>
                <a:gd name="connsiteY0" fmla="*/ 0 h 257442"/>
                <a:gd name="connsiteX1" fmla="*/ 1064395 w 1119117"/>
                <a:gd name="connsiteY1" fmla="*/ 257442 h 257442"/>
                <a:gd name="connsiteX2" fmla="*/ 0 w 1119117"/>
                <a:gd name="connsiteY2" fmla="*/ 257442 h 257442"/>
                <a:gd name="connsiteX3" fmla="*/ 1 w 1119117"/>
                <a:gd name="connsiteY3" fmla="*/ 0 h 257442"/>
                <a:gd name="connsiteX0" fmla="*/ 1287432 w 1287432"/>
                <a:gd name="connsiteY0" fmla="*/ 0 h 257442"/>
                <a:gd name="connsiteX1" fmla="*/ 1064395 w 1287432"/>
                <a:gd name="connsiteY1" fmla="*/ 257442 h 257442"/>
                <a:gd name="connsiteX2" fmla="*/ 0 w 1287432"/>
                <a:gd name="connsiteY2" fmla="*/ 257442 h 257442"/>
                <a:gd name="connsiteX3" fmla="*/ 1 w 1287432"/>
                <a:gd name="connsiteY3" fmla="*/ 0 h 257442"/>
                <a:gd name="connsiteX0" fmla="*/ 1287432 w 1287432"/>
                <a:gd name="connsiteY0" fmla="*/ 0 h 257442"/>
                <a:gd name="connsiteX1" fmla="*/ 1232710 w 1287432"/>
                <a:gd name="connsiteY1" fmla="*/ 257442 h 257442"/>
                <a:gd name="connsiteX2" fmla="*/ 0 w 1287432"/>
                <a:gd name="connsiteY2" fmla="*/ 257442 h 257442"/>
                <a:gd name="connsiteX3" fmla="*/ 1 w 1287432"/>
                <a:gd name="connsiteY3" fmla="*/ 0 h 257442"/>
                <a:gd name="connsiteX0" fmla="*/ 1287433 w 1287433"/>
                <a:gd name="connsiteY0" fmla="*/ 0 h 257442"/>
                <a:gd name="connsiteX1" fmla="*/ 1232711 w 1287433"/>
                <a:gd name="connsiteY1" fmla="*/ 257442 h 257442"/>
                <a:gd name="connsiteX2" fmla="*/ 0 w 1287433"/>
                <a:gd name="connsiteY2" fmla="*/ 257442 h 257442"/>
                <a:gd name="connsiteX3" fmla="*/ 2 w 1287433"/>
                <a:gd name="connsiteY3" fmla="*/ 0 h 257442"/>
                <a:gd name="connsiteX0" fmla="*/ 1287433 w 1287433"/>
                <a:gd name="connsiteY0" fmla="*/ 0 h 257442"/>
                <a:gd name="connsiteX1" fmla="*/ 1232711 w 1287433"/>
                <a:gd name="connsiteY1" fmla="*/ 257442 h 257442"/>
                <a:gd name="connsiteX2" fmla="*/ 0 w 1287433"/>
                <a:gd name="connsiteY2" fmla="*/ 257442 h 257442"/>
                <a:gd name="connsiteX3" fmla="*/ 1 w 1287433"/>
                <a:gd name="connsiteY3" fmla="*/ 0 h 257442"/>
                <a:gd name="connsiteX0" fmla="*/ 1455747 w 1455747"/>
                <a:gd name="connsiteY0" fmla="*/ 0 h 257442"/>
                <a:gd name="connsiteX1" fmla="*/ 1232711 w 1455747"/>
                <a:gd name="connsiteY1" fmla="*/ 257442 h 257442"/>
                <a:gd name="connsiteX2" fmla="*/ 0 w 1455747"/>
                <a:gd name="connsiteY2" fmla="*/ 257442 h 257442"/>
                <a:gd name="connsiteX3" fmla="*/ 1 w 1455747"/>
                <a:gd name="connsiteY3" fmla="*/ 0 h 257442"/>
                <a:gd name="connsiteX0" fmla="*/ 1455747 w 1455747"/>
                <a:gd name="connsiteY0" fmla="*/ 0 h 257442"/>
                <a:gd name="connsiteX1" fmla="*/ 1401026 w 1455747"/>
                <a:gd name="connsiteY1" fmla="*/ 257442 h 257442"/>
                <a:gd name="connsiteX2" fmla="*/ 0 w 1455747"/>
                <a:gd name="connsiteY2" fmla="*/ 257442 h 257442"/>
                <a:gd name="connsiteX3" fmla="*/ 1 w 1455747"/>
                <a:gd name="connsiteY3" fmla="*/ 0 h 257442"/>
                <a:gd name="connsiteX0" fmla="*/ 1455747 w 1455747"/>
                <a:gd name="connsiteY0" fmla="*/ 0 h 257442"/>
                <a:gd name="connsiteX1" fmla="*/ 1401026 w 1455747"/>
                <a:gd name="connsiteY1" fmla="*/ 257442 h 257442"/>
                <a:gd name="connsiteX2" fmla="*/ 0 w 1455747"/>
                <a:gd name="connsiteY2" fmla="*/ 257442 h 257442"/>
                <a:gd name="connsiteX3" fmla="*/ 1 w 1455747"/>
                <a:gd name="connsiteY3" fmla="*/ 0 h 257442"/>
                <a:gd name="connsiteX0" fmla="*/ 1455747 w 1455747"/>
                <a:gd name="connsiteY0" fmla="*/ 0 h 257442"/>
                <a:gd name="connsiteX1" fmla="*/ 1401026 w 1455747"/>
                <a:gd name="connsiteY1" fmla="*/ 257442 h 257442"/>
                <a:gd name="connsiteX2" fmla="*/ 0 w 1455747"/>
                <a:gd name="connsiteY2" fmla="*/ 257442 h 257442"/>
                <a:gd name="connsiteX3" fmla="*/ 0 w 1455747"/>
                <a:gd name="connsiteY3" fmla="*/ 0 h 257442"/>
                <a:gd name="connsiteX0" fmla="*/ 1616047 w 1616047"/>
                <a:gd name="connsiteY0" fmla="*/ 0 h 257442"/>
                <a:gd name="connsiteX1" fmla="*/ 14010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784363 w 1784363"/>
                <a:gd name="connsiteY0" fmla="*/ 0 h 257442"/>
                <a:gd name="connsiteX1" fmla="*/ 1561326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2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2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2 w 1784363"/>
                <a:gd name="connsiteY1" fmla="*/ 257442 h 257442"/>
                <a:gd name="connsiteX2" fmla="*/ 0 w 1784363"/>
                <a:gd name="connsiteY2" fmla="*/ 257442 h 257442"/>
                <a:gd name="connsiteX3" fmla="*/ 0 w 1784363"/>
                <a:gd name="connsiteY3" fmla="*/ 0 h 257442"/>
                <a:gd name="connsiteX0" fmla="*/ 2037637 w 2037637"/>
                <a:gd name="connsiteY0" fmla="*/ 0 h 257442"/>
                <a:gd name="connsiteX1" fmla="*/ 1729642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6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6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6 w 2037637"/>
                <a:gd name="connsiteY1" fmla="*/ 257442 h 257442"/>
                <a:gd name="connsiteX2" fmla="*/ 0 w 2037637"/>
                <a:gd name="connsiteY2" fmla="*/ 257442 h 257442"/>
                <a:gd name="connsiteX3" fmla="*/ 0 w 2037637"/>
                <a:gd name="connsiteY3" fmla="*/ 0 h 257442"/>
                <a:gd name="connsiteX0" fmla="*/ 2350222 w 2350222"/>
                <a:gd name="connsiteY0" fmla="*/ 0 h 257442"/>
                <a:gd name="connsiteX1" fmla="*/ 1982916 w 2350222"/>
                <a:gd name="connsiteY1" fmla="*/ 257442 h 257442"/>
                <a:gd name="connsiteX2" fmla="*/ 0 w 2350222"/>
                <a:gd name="connsiteY2" fmla="*/ 257442 h 257442"/>
                <a:gd name="connsiteX3" fmla="*/ 0 w 2350222"/>
                <a:gd name="connsiteY3" fmla="*/ 0 h 257442"/>
                <a:gd name="connsiteX0" fmla="*/ 2350222 w 2350222"/>
                <a:gd name="connsiteY0" fmla="*/ 0 h 257442"/>
                <a:gd name="connsiteX1" fmla="*/ 2295500 w 2350222"/>
                <a:gd name="connsiteY1" fmla="*/ 257442 h 257442"/>
                <a:gd name="connsiteX2" fmla="*/ 0 w 2350222"/>
                <a:gd name="connsiteY2" fmla="*/ 257442 h 257442"/>
                <a:gd name="connsiteX3" fmla="*/ 0 w 2350222"/>
                <a:gd name="connsiteY3" fmla="*/ 0 h 257442"/>
                <a:gd name="connsiteX0" fmla="*/ 2350223 w 2350223"/>
                <a:gd name="connsiteY0" fmla="*/ 0 h 257442"/>
                <a:gd name="connsiteX1" fmla="*/ 2295501 w 2350223"/>
                <a:gd name="connsiteY1" fmla="*/ 257442 h 257442"/>
                <a:gd name="connsiteX2" fmla="*/ 0 w 2350223"/>
                <a:gd name="connsiteY2" fmla="*/ 257442 h 257442"/>
                <a:gd name="connsiteX3" fmla="*/ 1 w 2350223"/>
                <a:gd name="connsiteY3" fmla="*/ 0 h 257442"/>
                <a:gd name="connsiteX0" fmla="*/ 2350223 w 2350223"/>
                <a:gd name="connsiteY0" fmla="*/ 0 h 257442"/>
                <a:gd name="connsiteX1" fmla="*/ 2295501 w 2350223"/>
                <a:gd name="connsiteY1" fmla="*/ 257442 h 257442"/>
                <a:gd name="connsiteX2" fmla="*/ 0 w 2350223"/>
                <a:gd name="connsiteY2" fmla="*/ 257442 h 257442"/>
                <a:gd name="connsiteX3" fmla="*/ 1 w 2350223"/>
                <a:gd name="connsiteY3" fmla="*/ 0 h 257442"/>
                <a:gd name="connsiteX0" fmla="*/ 2518538 w 2518538"/>
                <a:gd name="connsiteY0" fmla="*/ 0 h 257442"/>
                <a:gd name="connsiteX1" fmla="*/ 2295501 w 2518538"/>
                <a:gd name="connsiteY1" fmla="*/ 257442 h 257442"/>
                <a:gd name="connsiteX2" fmla="*/ 0 w 2518538"/>
                <a:gd name="connsiteY2" fmla="*/ 257442 h 257442"/>
                <a:gd name="connsiteX3" fmla="*/ 1 w 2518538"/>
                <a:gd name="connsiteY3" fmla="*/ 0 h 257442"/>
                <a:gd name="connsiteX0" fmla="*/ 2518538 w 2518538"/>
                <a:gd name="connsiteY0" fmla="*/ 0 h 257442"/>
                <a:gd name="connsiteX1" fmla="*/ 2463816 w 2518538"/>
                <a:gd name="connsiteY1" fmla="*/ 257442 h 257442"/>
                <a:gd name="connsiteX2" fmla="*/ 0 w 2518538"/>
                <a:gd name="connsiteY2" fmla="*/ 257442 h 257442"/>
                <a:gd name="connsiteX3" fmla="*/ 1 w 2518538"/>
                <a:gd name="connsiteY3" fmla="*/ 0 h 257442"/>
                <a:gd name="connsiteX0" fmla="*/ 2518539 w 2518539"/>
                <a:gd name="connsiteY0" fmla="*/ 0 h 257442"/>
                <a:gd name="connsiteX1" fmla="*/ 2463817 w 2518539"/>
                <a:gd name="connsiteY1" fmla="*/ 257442 h 257442"/>
                <a:gd name="connsiteX2" fmla="*/ 0 w 2518539"/>
                <a:gd name="connsiteY2" fmla="*/ 257442 h 257442"/>
                <a:gd name="connsiteX3" fmla="*/ 2 w 2518539"/>
                <a:gd name="connsiteY3" fmla="*/ 0 h 257442"/>
                <a:gd name="connsiteX0" fmla="*/ 2518539 w 2518539"/>
                <a:gd name="connsiteY0" fmla="*/ 0 h 257442"/>
                <a:gd name="connsiteX1" fmla="*/ 2463817 w 2518539"/>
                <a:gd name="connsiteY1" fmla="*/ 257442 h 257442"/>
                <a:gd name="connsiteX2" fmla="*/ 0 w 2518539"/>
                <a:gd name="connsiteY2" fmla="*/ 257442 h 257442"/>
                <a:gd name="connsiteX3" fmla="*/ 1 w 2518539"/>
                <a:gd name="connsiteY3" fmla="*/ 0 h 257442"/>
                <a:gd name="connsiteX0" fmla="*/ 2704486 w 2704486"/>
                <a:gd name="connsiteY0" fmla="*/ 0 h 257442"/>
                <a:gd name="connsiteX1" fmla="*/ 2463817 w 2704486"/>
                <a:gd name="connsiteY1" fmla="*/ 257442 h 257442"/>
                <a:gd name="connsiteX2" fmla="*/ 0 w 2704486"/>
                <a:gd name="connsiteY2" fmla="*/ 257442 h 257442"/>
                <a:gd name="connsiteX3" fmla="*/ 1 w 2704486"/>
                <a:gd name="connsiteY3" fmla="*/ 0 h 257442"/>
                <a:gd name="connsiteX0" fmla="*/ 2704486 w 2704486"/>
                <a:gd name="connsiteY0" fmla="*/ 0 h 257442"/>
                <a:gd name="connsiteX1" fmla="*/ 2649764 w 2704486"/>
                <a:gd name="connsiteY1" fmla="*/ 257442 h 257442"/>
                <a:gd name="connsiteX2" fmla="*/ 0 w 2704486"/>
                <a:gd name="connsiteY2" fmla="*/ 257442 h 257442"/>
                <a:gd name="connsiteX3" fmla="*/ 1 w 2704486"/>
                <a:gd name="connsiteY3" fmla="*/ 0 h 257442"/>
                <a:gd name="connsiteX0" fmla="*/ 2704487 w 2704487"/>
                <a:gd name="connsiteY0" fmla="*/ 0 h 257442"/>
                <a:gd name="connsiteX1" fmla="*/ 2649765 w 2704487"/>
                <a:gd name="connsiteY1" fmla="*/ 257442 h 257442"/>
                <a:gd name="connsiteX2" fmla="*/ 0 w 2704487"/>
                <a:gd name="connsiteY2" fmla="*/ 257442 h 257442"/>
                <a:gd name="connsiteX3" fmla="*/ 2 w 2704487"/>
                <a:gd name="connsiteY3" fmla="*/ 0 h 257442"/>
                <a:gd name="connsiteX0" fmla="*/ 2704487 w 2704487"/>
                <a:gd name="connsiteY0" fmla="*/ 0 h 257442"/>
                <a:gd name="connsiteX1" fmla="*/ 2649765 w 2704487"/>
                <a:gd name="connsiteY1" fmla="*/ 257442 h 257442"/>
                <a:gd name="connsiteX2" fmla="*/ 0 w 2704487"/>
                <a:gd name="connsiteY2" fmla="*/ 257442 h 257442"/>
                <a:gd name="connsiteX3" fmla="*/ 1 w 2704487"/>
                <a:gd name="connsiteY3" fmla="*/ 0 h 257442"/>
                <a:gd name="connsiteX0" fmla="*/ 2518538 w 2649765"/>
                <a:gd name="connsiteY0" fmla="*/ 0 h 257442"/>
                <a:gd name="connsiteX1" fmla="*/ 2649765 w 2649765"/>
                <a:gd name="connsiteY1" fmla="*/ 257442 h 257442"/>
                <a:gd name="connsiteX2" fmla="*/ 0 w 2649765"/>
                <a:gd name="connsiteY2" fmla="*/ 257442 h 257442"/>
                <a:gd name="connsiteX3" fmla="*/ 1 w 2649765"/>
                <a:gd name="connsiteY3" fmla="*/ 0 h 257442"/>
                <a:gd name="connsiteX0" fmla="*/ 2518538 w 2518538"/>
                <a:gd name="connsiteY0" fmla="*/ 0 h 257442"/>
                <a:gd name="connsiteX1" fmla="*/ 2463817 w 2518538"/>
                <a:gd name="connsiteY1" fmla="*/ 257442 h 257442"/>
                <a:gd name="connsiteX2" fmla="*/ 0 w 2518538"/>
                <a:gd name="connsiteY2" fmla="*/ 257442 h 257442"/>
                <a:gd name="connsiteX3" fmla="*/ 1 w 2518538"/>
                <a:gd name="connsiteY3" fmla="*/ 0 h 257442"/>
                <a:gd name="connsiteX0" fmla="*/ 2518538 w 2518538"/>
                <a:gd name="connsiteY0" fmla="*/ 0 h 257442"/>
                <a:gd name="connsiteX1" fmla="*/ 2463817 w 2518538"/>
                <a:gd name="connsiteY1" fmla="*/ 257442 h 257442"/>
                <a:gd name="connsiteX2" fmla="*/ 0 w 2518538"/>
                <a:gd name="connsiteY2" fmla="*/ 257442 h 257442"/>
                <a:gd name="connsiteX3" fmla="*/ 1 w 2518538"/>
                <a:gd name="connsiteY3" fmla="*/ 0 h 257442"/>
                <a:gd name="connsiteX0" fmla="*/ 2518538 w 2518538"/>
                <a:gd name="connsiteY0" fmla="*/ 0 h 257442"/>
                <a:gd name="connsiteX1" fmla="*/ 2463817 w 2518538"/>
                <a:gd name="connsiteY1" fmla="*/ 257442 h 257442"/>
                <a:gd name="connsiteX2" fmla="*/ 0 w 2518538"/>
                <a:gd name="connsiteY2" fmla="*/ 257442 h 257442"/>
                <a:gd name="connsiteX3" fmla="*/ 0 w 2518538"/>
                <a:gd name="connsiteY3" fmla="*/ 0 h 257442"/>
                <a:gd name="connsiteX0" fmla="*/ 2350222 w 2463817"/>
                <a:gd name="connsiteY0" fmla="*/ 0 h 257442"/>
                <a:gd name="connsiteX1" fmla="*/ 2463817 w 2463817"/>
                <a:gd name="connsiteY1" fmla="*/ 257442 h 257442"/>
                <a:gd name="connsiteX2" fmla="*/ 0 w 2463817"/>
                <a:gd name="connsiteY2" fmla="*/ 257442 h 257442"/>
                <a:gd name="connsiteX3" fmla="*/ 0 w 2463817"/>
                <a:gd name="connsiteY3" fmla="*/ 0 h 257442"/>
                <a:gd name="connsiteX0" fmla="*/ 2350222 w 2350222"/>
                <a:gd name="connsiteY0" fmla="*/ 0 h 257442"/>
                <a:gd name="connsiteX1" fmla="*/ 2295502 w 2350222"/>
                <a:gd name="connsiteY1" fmla="*/ 257442 h 257442"/>
                <a:gd name="connsiteX2" fmla="*/ 0 w 2350222"/>
                <a:gd name="connsiteY2" fmla="*/ 257442 h 257442"/>
                <a:gd name="connsiteX3" fmla="*/ 0 w 2350222"/>
                <a:gd name="connsiteY3" fmla="*/ 0 h 257442"/>
                <a:gd name="connsiteX0" fmla="*/ 2350222 w 2350222"/>
                <a:gd name="connsiteY0" fmla="*/ 0 h 257442"/>
                <a:gd name="connsiteX1" fmla="*/ 2295502 w 2350222"/>
                <a:gd name="connsiteY1" fmla="*/ 257442 h 257442"/>
                <a:gd name="connsiteX2" fmla="*/ 1 w 2350222"/>
                <a:gd name="connsiteY2" fmla="*/ 257442 h 257442"/>
                <a:gd name="connsiteX3" fmla="*/ 0 w 2350222"/>
                <a:gd name="connsiteY3" fmla="*/ 0 h 257442"/>
                <a:gd name="connsiteX0" fmla="*/ 2350221 w 2350221"/>
                <a:gd name="connsiteY0" fmla="*/ 0 h 257442"/>
                <a:gd name="connsiteX1" fmla="*/ 2295501 w 2350221"/>
                <a:gd name="connsiteY1" fmla="*/ 257442 h 257442"/>
                <a:gd name="connsiteX2" fmla="*/ 0 w 2350221"/>
                <a:gd name="connsiteY2" fmla="*/ 257442 h 257442"/>
                <a:gd name="connsiteX3" fmla="*/ 0 w 2350221"/>
                <a:gd name="connsiteY3" fmla="*/ 0 h 257442"/>
                <a:gd name="connsiteX0" fmla="*/ 2189922 w 2295501"/>
                <a:gd name="connsiteY0" fmla="*/ 0 h 257442"/>
                <a:gd name="connsiteX1" fmla="*/ 2295501 w 2295501"/>
                <a:gd name="connsiteY1" fmla="*/ 257442 h 257442"/>
                <a:gd name="connsiteX2" fmla="*/ 0 w 2295501"/>
                <a:gd name="connsiteY2" fmla="*/ 257442 h 257442"/>
                <a:gd name="connsiteX3" fmla="*/ 0 w 2295501"/>
                <a:gd name="connsiteY3" fmla="*/ 0 h 257442"/>
                <a:gd name="connsiteX0" fmla="*/ 2189922 w 2189922"/>
                <a:gd name="connsiteY0" fmla="*/ 0 h 257442"/>
                <a:gd name="connsiteX1" fmla="*/ 2135201 w 2189922"/>
                <a:gd name="connsiteY1" fmla="*/ 257442 h 257442"/>
                <a:gd name="connsiteX2" fmla="*/ 0 w 2189922"/>
                <a:gd name="connsiteY2" fmla="*/ 257442 h 257442"/>
                <a:gd name="connsiteX3" fmla="*/ 0 w 2189922"/>
                <a:gd name="connsiteY3" fmla="*/ 0 h 257442"/>
                <a:gd name="connsiteX0" fmla="*/ 2189922 w 2189922"/>
                <a:gd name="connsiteY0" fmla="*/ 0 h 257442"/>
                <a:gd name="connsiteX1" fmla="*/ 2135201 w 2189922"/>
                <a:gd name="connsiteY1" fmla="*/ 257442 h 257442"/>
                <a:gd name="connsiteX2" fmla="*/ 0 w 2189922"/>
                <a:gd name="connsiteY2" fmla="*/ 257442 h 257442"/>
                <a:gd name="connsiteX3" fmla="*/ 0 w 2189922"/>
                <a:gd name="connsiteY3" fmla="*/ 0 h 257442"/>
                <a:gd name="connsiteX0" fmla="*/ 2189922 w 2189922"/>
                <a:gd name="connsiteY0" fmla="*/ 0 h 257442"/>
                <a:gd name="connsiteX1" fmla="*/ 2135201 w 2189922"/>
                <a:gd name="connsiteY1" fmla="*/ 257442 h 257442"/>
                <a:gd name="connsiteX2" fmla="*/ 0 w 2189922"/>
                <a:gd name="connsiteY2" fmla="*/ 257442 h 257442"/>
                <a:gd name="connsiteX3" fmla="*/ 0 w 2189922"/>
                <a:gd name="connsiteY3" fmla="*/ 0 h 257442"/>
                <a:gd name="connsiteX0" fmla="*/ 2037637 w 2135201"/>
                <a:gd name="connsiteY0" fmla="*/ 0 h 257442"/>
                <a:gd name="connsiteX1" fmla="*/ 2135201 w 2135201"/>
                <a:gd name="connsiteY1" fmla="*/ 257442 h 257442"/>
                <a:gd name="connsiteX2" fmla="*/ 0 w 2135201"/>
                <a:gd name="connsiteY2" fmla="*/ 257442 h 257442"/>
                <a:gd name="connsiteX3" fmla="*/ 0 w 2135201"/>
                <a:gd name="connsiteY3" fmla="*/ 0 h 257442"/>
                <a:gd name="connsiteX0" fmla="*/ 2037637 w 2037637"/>
                <a:gd name="connsiteY0" fmla="*/ 0 h 257442"/>
                <a:gd name="connsiteX1" fmla="*/ 1982917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7 w 2037637"/>
                <a:gd name="connsiteY1" fmla="*/ 257442 h 257442"/>
                <a:gd name="connsiteX2" fmla="*/ 1 w 2037637"/>
                <a:gd name="connsiteY2" fmla="*/ 257442 h 257442"/>
                <a:gd name="connsiteX3" fmla="*/ 0 w 2037637"/>
                <a:gd name="connsiteY3" fmla="*/ 0 h 257442"/>
                <a:gd name="connsiteX0" fmla="*/ 2037636 w 2037636"/>
                <a:gd name="connsiteY0" fmla="*/ 0 h 257442"/>
                <a:gd name="connsiteX1" fmla="*/ 1982916 w 2037636"/>
                <a:gd name="connsiteY1" fmla="*/ 257442 h 257442"/>
                <a:gd name="connsiteX2" fmla="*/ 0 w 2037636"/>
                <a:gd name="connsiteY2" fmla="*/ 257442 h 257442"/>
                <a:gd name="connsiteX3" fmla="*/ 0 w 2037636"/>
                <a:gd name="connsiteY3" fmla="*/ 0 h 257442"/>
                <a:gd name="connsiteX0" fmla="*/ 1936647 w 1982916"/>
                <a:gd name="connsiteY0" fmla="*/ 0 h 257442"/>
                <a:gd name="connsiteX1" fmla="*/ 1982916 w 1982916"/>
                <a:gd name="connsiteY1" fmla="*/ 257442 h 257442"/>
                <a:gd name="connsiteX2" fmla="*/ 0 w 1982916"/>
                <a:gd name="connsiteY2" fmla="*/ 257442 h 257442"/>
                <a:gd name="connsiteX3" fmla="*/ 0 w 1982916"/>
                <a:gd name="connsiteY3" fmla="*/ 0 h 257442"/>
                <a:gd name="connsiteX0" fmla="*/ 1936647 w 1936647"/>
                <a:gd name="connsiteY0" fmla="*/ 0 h 257442"/>
                <a:gd name="connsiteX1" fmla="*/ 1881926 w 1936647"/>
                <a:gd name="connsiteY1" fmla="*/ 257442 h 257442"/>
                <a:gd name="connsiteX2" fmla="*/ 0 w 1936647"/>
                <a:gd name="connsiteY2" fmla="*/ 257442 h 257442"/>
                <a:gd name="connsiteX3" fmla="*/ 0 w 1936647"/>
                <a:gd name="connsiteY3" fmla="*/ 0 h 257442"/>
                <a:gd name="connsiteX0" fmla="*/ 1936647 w 1936647"/>
                <a:gd name="connsiteY0" fmla="*/ 0 h 257442"/>
                <a:gd name="connsiteX1" fmla="*/ 1881926 w 1936647"/>
                <a:gd name="connsiteY1" fmla="*/ 257442 h 257442"/>
                <a:gd name="connsiteX2" fmla="*/ 1 w 1936647"/>
                <a:gd name="connsiteY2" fmla="*/ 257442 h 257442"/>
                <a:gd name="connsiteX3" fmla="*/ 0 w 1936647"/>
                <a:gd name="connsiteY3" fmla="*/ 0 h 257442"/>
                <a:gd name="connsiteX0" fmla="*/ 1936646 w 1936646"/>
                <a:gd name="connsiteY0" fmla="*/ 0 h 257442"/>
                <a:gd name="connsiteX1" fmla="*/ 1881925 w 1936646"/>
                <a:gd name="connsiteY1" fmla="*/ 257442 h 257442"/>
                <a:gd name="connsiteX2" fmla="*/ 0 w 1936646"/>
                <a:gd name="connsiteY2" fmla="*/ 257442 h 257442"/>
                <a:gd name="connsiteX3" fmla="*/ 0 w 1936646"/>
                <a:gd name="connsiteY3" fmla="*/ 0 h 257442"/>
                <a:gd name="connsiteX0" fmla="*/ 1784363 w 1881925"/>
                <a:gd name="connsiteY0" fmla="*/ 0 h 257442"/>
                <a:gd name="connsiteX1" fmla="*/ 1881925 w 1881925"/>
                <a:gd name="connsiteY1" fmla="*/ 257442 h 257442"/>
                <a:gd name="connsiteX2" fmla="*/ 0 w 1881925"/>
                <a:gd name="connsiteY2" fmla="*/ 257442 h 257442"/>
                <a:gd name="connsiteX3" fmla="*/ 0 w 1881925"/>
                <a:gd name="connsiteY3" fmla="*/ 0 h 257442"/>
                <a:gd name="connsiteX0" fmla="*/ 1784363 w 1784363"/>
                <a:gd name="connsiteY0" fmla="*/ 0 h 257442"/>
                <a:gd name="connsiteX1" fmla="*/ 1729643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3 w 1784363"/>
                <a:gd name="connsiteY1" fmla="*/ 257442 h 257442"/>
                <a:gd name="connsiteX2" fmla="*/ 1 w 1784363"/>
                <a:gd name="connsiteY2" fmla="*/ 257442 h 257442"/>
                <a:gd name="connsiteX3" fmla="*/ 0 w 1784363"/>
                <a:gd name="connsiteY3" fmla="*/ 0 h 257442"/>
                <a:gd name="connsiteX0" fmla="*/ 1784362 w 1784362"/>
                <a:gd name="connsiteY0" fmla="*/ 0 h 257442"/>
                <a:gd name="connsiteX1" fmla="*/ 1729642 w 1784362"/>
                <a:gd name="connsiteY1" fmla="*/ 257442 h 257442"/>
                <a:gd name="connsiteX2" fmla="*/ 0 w 1784362"/>
                <a:gd name="connsiteY2" fmla="*/ 257442 h 257442"/>
                <a:gd name="connsiteX3" fmla="*/ 0 w 1784362"/>
                <a:gd name="connsiteY3" fmla="*/ 0 h 257442"/>
                <a:gd name="connsiteX0" fmla="*/ 1616047 w 1729642"/>
                <a:gd name="connsiteY0" fmla="*/ 0 h 257442"/>
                <a:gd name="connsiteX1" fmla="*/ 1729642 w 1729642"/>
                <a:gd name="connsiteY1" fmla="*/ 257442 h 257442"/>
                <a:gd name="connsiteX2" fmla="*/ 0 w 1729642"/>
                <a:gd name="connsiteY2" fmla="*/ 257442 h 257442"/>
                <a:gd name="connsiteX3" fmla="*/ 0 w 1729642"/>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1 w 1616047"/>
                <a:gd name="connsiteY2" fmla="*/ 257442 h 257442"/>
                <a:gd name="connsiteX3" fmla="*/ 0 w 1616047"/>
                <a:gd name="connsiteY3" fmla="*/ 0 h 257442"/>
                <a:gd name="connsiteX0" fmla="*/ 1616046 w 1616046"/>
                <a:gd name="connsiteY0" fmla="*/ 0 h 257442"/>
                <a:gd name="connsiteX1" fmla="*/ 1561325 w 1616046"/>
                <a:gd name="connsiteY1" fmla="*/ 257442 h 257442"/>
                <a:gd name="connsiteX2" fmla="*/ 0 w 1616046"/>
                <a:gd name="connsiteY2" fmla="*/ 257442 h 257442"/>
                <a:gd name="connsiteX3" fmla="*/ 0 w 1616046"/>
                <a:gd name="connsiteY3" fmla="*/ 0 h 257442"/>
                <a:gd name="connsiteX0" fmla="*/ 1455747 w 1561325"/>
                <a:gd name="connsiteY0" fmla="*/ 0 h 257442"/>
                <a:gd name="connsiteX1" fmla="*/ 1561325 w 1561325"/>
                <a:gd name="connsiteY1" fmla="*/ 257442 h 257442"/>
                <a:gd name="connsiteX2" fmla="*/ 0 w 1561325"/>
                <a:gd name="connsiteY2" fmla="*/ 257442 h 257442"/>
                <a:gd name="connsiteX3" fmla="*/ 0 w 1561325"/>
                <a:gd name="connsiteY3" fmla="*/ 0 h 257442"/>
                <a:gd name="connsiteX0" fmla="*/ 1455747 w 1455747"/>
                <a:gd name="connsiteY0" fmla="*/ 0 h 257442"/>
                <a:gd name="connsiteX1" fmla="*/ 1401027 w 1455747"/>
                <a:gd name="connsiteY1" fmla="*/ 257442 h 257442"/>
                <a:gd name="connsiteX2" fmla="*/ 0 w 1455747"/>
                <a:gd name="connsiteY2" fmla="*/ 257442 h 257442"/>
                <a:gd name="connsiteX3" fmla="*/ 0 w 1455747"/>
                <a:gd name="connsiteY3" fmla="*/ 0 h 257442"/>
                <a:gd name="connsiteX0" fmla="*/ 1455747 w 1455747"/>
                <a:gd name="connsiteY0" fmla="*/ 0 h 257442"/>
                <a:gd name="connsiteX1" fmla="*/ 1401027 w 1455747"/>
                <a:gd name="connsiteY1" fmla="*/ 257442 h 257442"/>
                <a:gd name="connsiteX2" fmla="*/ 1 w 1455747"/>
                <a:gd name="connsiteY2" fmla="*/ 257442 h 257442"/>
                <a:gd name="connsiteX3" fmla="*/ 0 w 1455747"/>
                <a:gd name="connsiteY3" fmla="*/ 0 h 257442"/>
                <a:gd name="connsiteX0" fmla="*/ 1455746 w 1455746"/>
                <a:gd name="connsiteY0" fmla="*/ 0 h 257442"/>
                <a:gd name="connsiteX1" fmla="*/ 1401026 w 1455746"/>
                <a:gd name="connsiteY1" fmla="*/ 257442 h 257442"/>
                <a:gd name="connsiteX2" fmla="*/ 0 w 1455746"/>
                <a:gd name="connsiteY2" fmla="*/ 257442 h 257442"/>
                <a:gd name="connsiteX3" fmla="*/ 0 w 1455746"/>
                <a:gd name="connsiteY3" fmla="*/ 0 h 257442"/>
                <a:gd name="connsiteX0" fmla="*/ 1287432 w 1401026"/>
                <a:gd name="connsiteY0" fmla="*/ 0 h 257442"/>
                <a:gd name="connsiteX1" fmla="*/ 1401026 w 1401026"/>
                <a:gd name="connsiteY1" fmla="*/ 257442 h 257442"/>
                <a:gd name="connsiteX2" fmla="*/ 0 w 1401026"/>
                <a:gd name="connsiteY2" fmla="*/ 257442 h 257442"/>
                <a:gd name="connsiteX3" fmla="*/ 0 w 1401026"/>
                <a:gd name="connsiteY3" fmla="*/ 0 h 257442"/>
                <a:gd name="connsiteX0" fmla="*/ 1287432 w 1287432"/>
                <a:gd name="connsiteY0" fmla="*/ 0 h 257442"/>
                <a:gd name="connsiteX1" fmla="*/ 1232711 w 1287432"/>
                <a:gd name="connsiteY1" fmla="*/ 257442 h 257442"/>
                <a:gd name="connsiteX2" fmla="*/ 0 w 1287432"/>
                <a:gd name="connsiteY2" fmla="*/ 257442 h 257442"/>
                <a:gd name="connsiteX3" fmla="*/ 0 w 1287432"/>
                <a:gd name="connsiteY3" fmla="*/ 0 h 257442"/>
                <a:gd name="connsiteX0" fmla="*/ 1287432 w 1287432"/>
                <a:gd name="connsiteY0" fmla="*/ 0 h 257442"/>
                <a:gd name="connsiteX1" fmla="*/ 1232711 w 1287432"/>
                <a:gd name="connsiteY1" fmla="*/ 257442 h 257442"/>
                <a:gd name="connsiteX2" fmla="*/ 0 w 1287432"/>
                <a:gd name="connsiteY2" fmla="*/ 257442 h 257442"/>
                <a:gd name="connsiteX3" fmla="*/ 0 w 1287432"/>
                <a:gd name="connsiteY3" fmla="*/ 0 h 257442"/>
                <a:gd name="connsiteX0" fmla="*/ 1287432 w 1287432"/>
                <a:gd name="connsiteY0" fmla="*/ 0 h 257442"/>
                <a:gd name="connsiteX1" fmla="*/ 1232711 w 1287432"/>
                <a:gd name="connsiteY1" fmla="*/ 257442 h 257442"/>
                <a:gd name="connsiteX2" fmla="*/ 0 w 1287432"/>
                <a:gd name="connsiteY2" fmla="*/ 257442 h 257442"/>
                <a:gd name="connsiteX3" fmla="*/ 0 w 1287432"/>
                <a:gd name="connsiteY3" fmla="*/ 0 h 257442"/>
                <a:gd name="connsiteX0" fmla="*/ 1119116 w 1232711"/>
                <a:gd name="connsiteY0" fmla="*/ 0 h 257442"/>
                <a:gd name="connsiteX1" fmla="*/ 1232711 w 1232711"/>
                <a:gd name="connsiteY1" fmla="*/ 257442 h 257442"/>
                <a:gd name="connsiteX2" fmla="*/ 0 w 1232711"/>
                <a:gd name="connsiteY2" fmla="*/ 257442 h 257442"/>
                <a:gd name="connsiteX3" fmla="*/ 0 w 1232711"/>
                <a:gd name="connsiteY3" fmla="*/ 0 h 257442"/>
                <a:gd name="connsiteX0" fmla="*/ 1119116 w 1119116"/>
                <a:gd name="connsiteY0" fmla="*/ 0 h 257442"/>
                <a:gd name="connsiteX1" fmla="*/ 1064396 w 1119116"/>
                <a:gd name="connsiteY1" fmla="*/ 257442 h 257442"/>
                <a:gd name="connsiteX2" fmla="*/ 0 w 1119116"/>
                <a:gd name="connsiteY2" fmla="*/ 257442 h 257442"/>
                <a:gd name="connsiteX3" fmla="*/ 0 w 1119116"/>
                <a:gd name="connsiteY3" fmla="*/ 0 h 257442"/>
                <a:gd name="connsiteX0" fmla="*/ 1119116 w 1119116"/>
                <a:gd name="connsiteY0" fmla="*/ 0 h 257442"/>
                <a:gd name="connsiteX1" fmla="*/ 1064396 w 1119116"/>
                <a:gd name="connsiteY1" fmla="*/ 257442 h 257442"/>
                <a:gd name="connsiteX2" fmla="*/ 1 w 1119116"/>
                <a:gd name="connsiteY2" fmla="*/ 257442 h 257442"/>
                <a:gd name="connsiteX3" fmla="*/ 0 w 1119116"/>
                <a:gd name="connsiteY3" fmla="*/ 0 h 257442"/>
                <a:gd name="connsiteX0" fmla="*/ 1119115 w 1119115"/>
                <a:gd name="connsiteY0" fmla="*/ 0 h 257442"/>
                <a:gd name="connsiteX1" fmla="*/ 1064395 w 1119115"/>
                <a:gd name="connsiteY1" fmla="*/ 257442 h 257442"/>
                <a:gd name="connsiteX2" fmla="*/ 0 w 1119115"/>
                <a:gd name="connsiteY2" fmla="*/ 257442 h 257442"/>
                <a:gd name="connsiteX3" fmla="*/ 0 w 1119115"/>
                <a:gd name="connsiteY3" fmla="*/ 0 h 257442"/>
                <a:gd name="connsiteX0" fmla="*/ 950801 w 1064395"/>
                <a:gd name="connsiteY0" fmla="*/ 0 h 257442"/>
                <a:gd name="connsiteX1" fmla="*/ 1064395 w 1064395"/>
                <a:gd name="connsiteY1" fmla="*/ 257442 h 257442"/>
                <a:gd name="connsiteX2" fmla="*/ 0 w 1064395"/>
                <a:gd name="connsiteY2" fmla="*/ 257442 h 257442"/>
                <a:gd name="connsiteX3" fmla="*/ 0 w 1064395"/>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782550 w 896080"/>
                <a:gd name="connsiteY0" fmla="*/ 0 h 257442"/>
                <a:gd name="connsiteX1" fmla="*/ 896080 w 896080"/>
                <a:gd name="connsiteY1" fmla="*/ 257442 h 257442"/>
                <a:gd name="connsiteX2" fmla="*/ 0 w 896080"/>
                <a:gd name="connsiteY2" fmla="*/ 257442 h 257442"/>
                <a:gd name="connsiteX3" fmla="*/ 0 w 896080"/>
                <a:gd name="connsiteY3" fmla="*/ 0 h 257442"/>
                <a:gd name="connsiteX0" fmla="*/ 782550 w 782550"/>
                <a:gd name="connsiteY0" fmla="*/ 0 h 257442"/>
                <a:gd name="connsiteX1" fmla="*/ 727829 w 782550"/>
                <a:gd name="connsiteY1" fmla="*/ 257442 h 257442"/>
                <a:gd name="connsiteX2" fmla="*/ 0 w 782550"/>
                <a:gd name="connsiteY2" fmla="*/ 257442 h 257442"/>
                <a:gd name="connsiteX3" fmla="*/ 0 w 782550"/>
                <a:gd name="connsiteY3" fmla="*/ 0 h 257442"/>
                <a:gd name="connsiteX0" fmla="*/ 782550 w 782550"/>
                <a:gd name="connsiteY0" fmla="*/ 0 h 257442"/>
                <a:gd name="connsiteX1" fmla="*/ 727829 w 782550"/>
                <a:gd name="connsiteY1" fmla="*/ 257442 h 257442"/>
                <a:gd name="connsiteX2" fmla="*/ 0 w 782550"/>
                <a:gd name="connsiteY2" fmla="*/ 257442 h 257442"/>
                <a:gd name="connsiteX3" fmla="*/ 0 w 782550"/>
                <a:gd name="connsiteY3" fmla="*/ 0 h 257442"/>
                <a:gd name="connsiteX0" fmla="*/ 782550 w 782550"/>
                <a:gd name="connsiteY0" fmla="*/ 0 h 257442"/>
                <a:gd name="connsiteX1" fmla="*/ 727829 w 782550"/>
                <a:gd name="connsiteY1" fmla="*/ 257442 h 257442"/>
                <a:gd name="connsiteX2" fmla="*/ 0 w 782550"/>
                <a:gd name="connsiteY2" fmla="*/ 257442 h 257442"/>
                <a:gd name="connsiteX3" fmla="*/ 0 w 782550"/>
                <a:gd name="connsiteY3" fmla="*/ 0 h 257442"/>
                <a:gd name="connsiteX0" fmla="*/ 1111101 w 1111101"/>
                <a:gd name="connsiteY0" fmla="*/ 0 h 257442"/>
                <a:gd name="connsiteX1" fmla="*/ 727829 w 1111101"/>
                <a:gd name="connsiteY1" fmla="*/ 257442 h 257442"/>
                <a:gd name="connsiteX2" fmla="*/ 0 w 1111101"/>
                <a:gd name="connsiteY2" fmla="*/ 257442 h 257442"/>
                <a:gd name="connsiteX3" fmla="*/ 0 w 1111101"/>
                <a:gd name="connsiteY3" fmla="*/ 0 h 257442"/>
                <a:gd name="connsiteX0" fmla="*/ 1111101 w 1111101"/>
                <a:gd name="connsiteY0" fmla="*/ 0 h 257442"/>
                <a:gd name="connsiteX1" fmla="*/ 1056380 w 1111101"/>
                <a:gd name="connsiteY1" fmla="*/ 257442 h 257442"/>
                <a:gd name="connsiteX2" fmla="*/ 0 w 1111101"/>
                <a:gd name="connsiteY2" fmla="*/ 257442 h 257442"/>
                <a:gd name="connsiteX3" fmla="*/ 0 w 1111101"/>
                <a:gd name="connsiteY3" fmla="*/ 0 h 257442"/>
                <a:gd name="connsiteX0" fmla="*/ 1111101 w 1111101"/>
                <a:gd name="connsiteY0" fmla="*/ 0 h 257442"/>
                <a:gd name="connsiteX1" fmla="*/ 1056380 w 1111101"/>
                <a:gd name="connsiteY1" fmla="*/ 257442 h 257442"/>
                <a:gd name="connsiteX2" fmla="*/ 0 w 1111101"/>
                <a:gd name="connsiteY2" fmla="*/ 257442 h 257442"/>
                <a:gd name="connsiteX3" fmla="*/ 0 w 1111101"/>
                <a:gd name="connsiteY3" fmla="*/ 0 h 257442"/>
                <a:gd name="connsiteX0" fmla="*/ 1111101 w 1111101"/>
                <a:gd name="connsiteY0" fmla="*/ 0 h 257442"/>
                <a:gd name="connsiteX1" fmla="*/ 1056380 w 1111101"/>
                <a:gd name="connsiteY1" fmla="*/ 257442 h 257442"/>
                <a:gd name="connsiteX2" fmla="*/ 0 w 1111101"/>
                <a:gd name="connsiteY2" fmla="*/ 257442 h 257442"/>
                <a:gd name="connsiteX3" fmla="*/ 0 w 1111101"/>
                <a:gd name="connsiteY3" fmla="*/ 0 h 257442"/>
                <a:gd name="connsiteX0" fmla="*/ 1279416 w 1279416"/>
                <a:gd name="connsiteY0" fmla="*/ 0 h 257442"/>
                <a:gd name="connsiteX1" fmla="*/ 1056380 w 1279416"/>
                <a:gd name="connsiteY1" fmla="*/ 257442 h 257442"/>
                <a:gd name="connsiteX2" fmla="*/ 0 w 1279416"/>
                <a:gd name="connsiteY2" fmla="*/ 257442 h 257442"/>
                <a:gd name="connsiteX3" fmla="*/ 0 w 1279416"/>
                <a:gd name="connsiteY3" fmla="*/ 0 h 257442"/>
                <a:gd name="connsiteX0" fmla="*/ 1279416 w 1279416"/>
                <a:gd name="connsiteY0" fmla="*/ 0 h 257442"/>
                <a:gd name="connsiteX1" fmla="*/ 1224694 w 1279416"/>
                <a:gd name="connsiteY1" fmla="*/ 257442 h 257442"/>
                <a:gd name="connsiteX2" fmla="*/ 0 w 1279416"/>
                <a:gd name="connsiteY2" fmla="*/ 257442 h 257442"/>
                <a:gd name="connsiteX3" fmla="*/ 0 w 1279416"/>
                <a:gd name="connsiteY3" fmla="*/ 0 h 257442"/>
                <a:gd name="connsiteX0" fmla="*/ 1279417 w 1279417"/>
                <a:gd name="connsiteY0" fmla="*/ 0 h 257442"/>
                <a:gd name="connsiteX1" fmla="*/ 1224695 w 1279417"/>
                <a:gd name="connsiteY1" fmla="*/ 257442 h 257442"/>
                <a:gd name="connsiteX2" fmla="*/ 0 w 1279417"/>
                <a:gd name="connsiteY2" fmla="*/ 257442 h 257442"/>
                <a:gd name="connsiteX3" fmla="*/ 1 w 1279417"/>
                <a:gd name="connsiteY3" fmla="*/ 0 h 257442"/>
                <a:gd name="connsiteX0" fmla="*/ 1279417 w 1279417"/>
                <a:gd name="connsiteY0" fmla="*/ 0 h 257442"/>
                <a:gd name="connsiteX1" fmla="*/ 1224695 w 1279417"/>
                <a:gd name="connsiteY1" fmla="*/ 257442 h 257442"/>
                <a:gd name="connsiteX2" fmla="*/ 0 w 1279417"/>
                <a:gd name="connsiteY2" fmla="*/ 257442 h 257442"/>
                <a:gd name="connsiteX3" fmla="*/ 1 w 1279417"/>
                <a:gd name="connsiteY3" fmla="*/ 0 h 257442"/>
                <a:gd name="connsiteX0" fmla="*/ 1447732 w 1447732"/>
                <a:gd name="connsiteY0" fmla="*/ 0 h 257442"/>
                <a:gd name="connsiteX1" fmla="*/ 1224695 w 1447732"/>
                <a:gd name="connsiteY1" fmla="*/ 257442 h 257442"/>
                <a:gd name="connsiteX2" fmla="*/ 0 w 1447732"/>
                <a:gd name="connsiteY2" fmla="*/ 257442 h 257442"/>
                <a:gd name="connsiteX3" fmla="*/ 1 w 1447732"/>
                <a:gd name="connsiteY3" fmla="*/ 0 h 257442"/>
                <a:gd name="connsiteX0" fmla="*/ 1447732 w 1447732"/>
                <a:gd name="connsiteY0" fmla="*/ 0 h 257442"/>
                <a:gd name="connsiteX1" fmla="*/ 1393010 w 1447732"/>
                <a:gd name="connsiteY1" fmla="*/ 257442 h 257442"/>
                <a:gd name="connsiteX2" fmla="*/ 0 w 1447732"/>
                <a:gd name="connsiteY2" fmla="*/ 257442 h 257442"/>
                <a:gd name="connsiteX3" fmla="*/ 1 w 1447732"/>
                <a:gd name="connsiteY3" fmla="*/ 0 h 257442"/>
                <a:gd name="connsiteX0" fmla="*/ 1447733 w 1447733"/>
                <a:gd name="connsiteY0" fmla="*/ 0 h 257442"/>
                <a:gd name="connsiteX1" fmla="*/ 1393011 w 1447733"/>
                <a:gd name="connsiteY1" fmla="*/ 257442 h 257442"/>
                <a:gd name="connsiteX2" fmla="*/ 0 w 1447733"/>
                <a:gd name="connsiteY2" fmla="*/ 257442 h 257442"/>
                <a:gd name="connsiteX3" fmla="*/ 2 w 1447733"/>
                <a:gd name="connsiteY3" fmla="*/ 0 h 257442"/>
                <a:gd name="connsiteX0" fmla="*/ 1447733 w 1447733"/>
                <a:gd name="connsiteY0" fmla="*/ 0 h 257442"/>
                <a:gd name="connsiteX1" fmla="*/ 1393011 w 1447733"/>
                <a:gd name="connsiteY1" fmla="*/ 257442 h 257442"/>
                <a:gd name="connsiteX2" fmla="*/ 0 w 1447733"/>
                <a:gd name="connsiteY2" fmla="*/ 257442 h 257442"/>
                <a:gd name="connsiteX3" fmla="*/ 1 w 1447733"/>
                <a:gd name="connsiteY3" fmla="*/ 0 h 257442"/>
                <a:gd name="connsiteX0" fmla="*/ 1701007 w 1701007"/>
                <a:gd name="connsiteY0" fmla="*/ 0 h 257442"/>
                <a:gd name="connsiteX1" fmla="*/ 1393011 w 1701007"/>
                <a:gd name="connsiteY1" fmla="*/ 257442 h 257442"/>
                <a:gd name="connsiteX2" fmla="*/ 0 w 1701007"/>
                <a:gd name="connsiteY2" fmla="*/ 257442 h 257442"/>
                <a:gd name="connsiteX3" fmla="*/ 1 w 1701007"/>
                <a:gd name="connsiteY3" fmla="*/ 0 h 257442"/>
                <a:gd name="connsiteX0" fmla="*/ 1701007 w 1701007"/>
                <a:gd name="connsiteY0" fmla="*/ 0 h 257442"/>
                <a:gd name="connsiteX1" fmla="*/ 1646286 w 1701007"/>
                <a:gd name="connsiteY1" fmla="*/ 257442 h 257442"/>
                <a:gd name="connsiteX2" fmla="*/ 0 w 1701007"/>
                <a:gd name="connsiteY2" fmla="*/ 257442 h 257442"/>
                <a:gd name="connsiteX3" fmla="*/ 1 w 1701007"/>
                <a:gd name="connsiteY3" fmla="*/ 0 h 257442"/>
                <a:gd name="connsiteX0" fmla="*/ 1701007 w 1701007"/>
                <a:gd name="connsiteY0" fmla="*/ 0 h 257442"/>
                <a:gd name="connsiteX1" fmla="*/ 1646286 w 1701007"/>
                <a:gd name="connsiteY1" fmla="*/ 257442 h 257442"/>
                <a:gd name="connsiteX2" fmla="*/ 0 w 1701007"/>
                <a:gd name="connsiteY2" fmla="*/ 257442 h 257442"/>
                <a:gd name="connsiteX3" fmla="*/ 1 w 1701007"/>
                <a:gd name="connsiteY3" fmla="*/ 0 h 257442"/>
                <a:gd name="connsiteX0" fmla="*/ 1701007 w 1701007"/>
                <a:gd name="connsiteY0" fmla="*/ 0 h 257442"/>
                <a:gd name="connsiteX1" fmla="*/ 1646286 w 1701007"/>
                <a:gd name="connsiteY1" fmla="*/ 257442 h 257442"/>
                <a:gd name="connsiteX2" fmla="*/ 0 w 1701007"/>
                <a:gd name="connsiteY2" fmla="*/ 257442 h 257442"/>
                <a:gd name="connsiteX3" fmla="*/ 0 w 1701007"/>
                <a:gd name="connsiteY3" fmla="*/ 0 h 257442"/>
                <a:gd name="connsiteX0" fmla="*/ 1869321 w 1869321"/>
                <a:gd name="connsiteY0" fmla="*/ 0 h 257442"/>
                <a:gd name="connsiteX1" fmla="*/ 1646286 w 1869321"/>
                <a:gd name="connsiteY1" fmla="*/ 257442 h 257442"/>
                <a:gd name="connsiteX2" fmla="*/ 0 w 1869321"/>
                <a:gd name="connsiteY2" fmla="*/ 257442 h 257442"/>
                <a:gd name="connsiteX3" fmla="*/ 0 w 1869321"/>
                <a:gd name="connsiteY3" fmla="*/ 0 h 257442"/>
                <a:gd name="connsiteX0" fmla="*/ 1869321 w 1869321"/>
                <a:gd name="connsiteY0" fmla="*/ 0 h 257442"/>
                <a:gd name="connsiteX1" fmla="*/ 1814600 w 1869321"/>
                <a:gd name="connsiteY1" fmla="*/ 257442 h 257442"/>
                <a:gd name="connsiteX2" fmla="*/ 0 w 1869321"/>
                <a:gd name="connsiteY2" fmla="*/ 257442 h 257442"/>
                <a:gd name="connsiteX3" fmla="*/ 0 w 1869321"/>
                <a:gd name="connsiteY3" fmla="*/ 0 h 257442"/>
                <a:gd name="connsiteX0" fmla="*/ 1869321 w 1869321"/>
                <a:gd name="connsiteY0" fmla="*/ 0 h 257442"/>
                <a:gd name="connsiteX1" fmla="*/ 1814600 w 1869321"/>
                <a:gd name="connsiteY1" fmla="*/ 257442 h 257442"/>
                <a:gd name="connsiteX2" fmla="*/ 0 w 1869321"/>
                <a:gd name="connsiteY2" fmla="*/ 257442 h 257442"/>
                <a:gd name="connsiteX3" fmla="*/ 0 w 1869321"/>
                <a:gd name="connsiteY3" fmla="*/ 0 h 257442"/>
                <a:gd name="connsiteX0" fmla="*/ 1869321 w 1869321"/>
                <a:gd name="connsiteY0" fmla="*/ 0 h 257442"/>
                <a:gd name="connsiteX1" fmla="*/ 1814600 w 1869321"/>
                <a:gd name="connsiteY1" fmla="*/ 257442 h 257442"/>
                <a:gd name="connsiteX2" fmla="*/ 0 w 1869321"/>
                <a:gd name="connsiteY2" fmla="*/ 257442 h 257442"/>
                <a:gd name="connsiteX3" fmla="*/ 0 w 1869321"/>
                <a:gd name="connsiteY3" fmla="*/ 0 h 257442"/>
                <a:gd name="connsiteX0" fmla="*/ 2029622 w 2029622"/>
                <a:gd name="connsiteY0" fmla="*/ 0 h 257442"/>
                <a:gd name="connsiteX1" fmla="*/ 1814600 w 2029622"/>
                <a:gd name="connsiteY1" fmla="*/ 257442 h 257442"/>
                <a:gd name="connsiteX2" fmla="*/ 0 w 2029622"/>
                <a:gd name="connsiteY2" fmla="*/ 257442 h 257442"/>
                <a:gd name="connsiteX3" fmla="*/ 0 w 2029622"/>
                <a:gd name="connsiteY3" fmla="*/ 0 h 257442"/>
                <a:gd name="connsiteX0" fmla="*/ 2029622 w 2029622"/>
                <a:gd name="connsiteY0" fmla="*/ 0 h 257442"/>
                <a:gd name="connsiteX1" fmla="*/ 1974900 w 2029622"/>
                <a:gd name="connsiteY1" fmla="*/ 257442 h 257442"/>
                <a:gd name="connsiteX2" fmla="*/ 0 w 2029622"/>
                <a:gd name="connsiteY2" fmla="*/ 257442 h 257442"/>
                <a:gd name="connsiteX3" fmla="*/ 0 w 2029622"/>
                <a:gd name="connsiteY3" fmla="*/ 0 h 257442"/>
                <a:gd name="connsiteX0" fmla="*/ 2029623 w 2029623"/>
                <a:gd name="connsiteY0" fmla="*/ 0 h 257442"/>
                <a:gd name="connsiteX1" fmla="*/ 1974901 w 2029623"/>
                <a:gd name="connsiteY1" fmla="*/ 257442 h 257442"/>
                <a:gd name="connsiteX2" fmla="*/ 0 w 2029623"/>
                <a:gd name="connsiteY2" fmla="*/ 257442 h 257442"/>
                <a:gd name="connsiteX3" fmla="*/ 1 w 2029623"/>
                <a:gd name="connsiteY3" fmla="*/ 0 h 257442"/>
                <a:gd name="connsiteX0" fmla="*/ 2029623 w 2029623"/>
                <a:gd name="connsiteY0" fmla="*/ 0 h 257442"/>
                <a:gd name="connsiteX1" fmla="*/ 1974901 w 2029623"/>
                <a:gd name="connsiteY1" fmla="*/ 257442 h 257442"/>
                <a:gd name="connsiteX2" fmla="*/ 0 w 2029623"/>
                <a:gd name="connsiteY2" fmla="*/ 257442 h 257442"/>
                <a:gd name="connsiteX3" fmla="*/ 1 w 2029623"/>
                <a:gd name="connsiteY3" fmla="*/ 0 h 257442"/>
                <a:gd name="connsiteX0" fmla="*/ 2282896 w 2282896"/>
                <a:gd name="connsiteY0" fmla="*/ 0 h 257442"/>
                <a:gd name="connsiteX1" fmla="*/ 1974901 w 2282896"/>
                <a:gd name="connsiteY1" fmla="*/ 257442 h 257442"/>
                <a:gd name="connsiteX2" fmla="*/ 0 w 2282896"/>
                <a:gd name="connsiteY2" fmla="*/ 257442 h 257442"/>
                <a:gd name="connsiteX3" fmla="*/ 1 w 2282896"/>
                <a:gd name="connsiteY3" fmla="*/ 0 h 257442"/>
                <a:gd name="connsiteX0" fmla="*/ 2282896 w 2282896"/>
                <a:gd name="connsiteY0" fmla="*/ 0 h 257442"/>
                <a:gd name="connsiteX1" fmla="*/ 2228174 w 2282896"/>
                <a:gd name="connsiteY1" fmla="*/ 257442 h 257442"/>
                <a:gd name="connsiteX2" fmla="*/ 0 w 2282896"/>
                <a:gd name="connsiteY2" fmla="*/ 257442 h 257442"/>
                <a:gd name="connsiteX3" fmla="*/ 1 w 2282896"/>
                <a:gd name="connsiteY3" fmla="*/ 0 h 257442"/>
                <a:gd name="connsiteX0" fmla="*/ 2282897 w 2282897"/>
                <a:gd name="connsiteY0" fmla="*/ 0 h 257442"/>
                <a:gd name="connsiteX1" fmla="*/ 2228175 w 2282897"/>
                <a:gd name="connsiteY1" fmla="*/ 257442 h 257442"/>
                <a:gd name="connsiteX2" fmla="*/ 0 w 2282897"/>
                <a:gd name="connsiteY2" fmla="*/ 257442 h 257442"/>
                <a:gd name="connsiteX3" fmla="*/ 2 w 2282897"/>
                <a:gd name="connsiteY3" fmla="*/ 0 h 257442"/>
                <a:gd name="connsiteX0" fmla="*/ 2282897 w 2282897"/>
                <a:gd name="connsiteY0" fmla="*/ 0 h 257442"/>
                <a:gd name="connsiteX1" fmla="*/ 2228175 w 2282897"/>
                <a:gd name="connsiteY1" fmla="*/ 257442 h 257442"/>
                <a:gd name="connsiteX2" fmla="*/ 0 w 2282897"/>
                <a:gd name="connsiteY2" fmla="*/ 257442 h 257442"/>
                <a:gd name="connsiteX3" fmla="*/ 1 w 2282897"/>
                <a:gd name="connsiteY3" fmla="*/ 0 h 257442"/>
                <a:gd name="connsiteX0" fmla="*/ 2443196 w 2443196"/>
                <a:gd name="connsiteY0" fmla="*/ 0 h 257442"/>
                <a:gd name="connsiteX1" fmla="*/ 2228175 w 2443196"/>
                <a:gd name="connsiteY1" fmla="*/ 257442 h 257442"/>
                <a:gd name="connsiteX2" fmla="*/ 0 w 2443196"/>
                <a:gd name="connsiteY2" fmla="*/ 257442 h 257442"/>
                <a:gd name="connsiteX3" fmla="*/ 1 w 2443196"/>
                <a:gd name="connsiteY3" fmla="*/ 0 h 257442"/>
                <a:gd name="connsiteX0" fmla="*/ 2443196 w 2443196"/>
                <a:gd name="connsiteY0" fmla="*/ 0 h 257442"/>
                <a:gd name="connsiteX1" fmla="*/ 2388474 w 2443196"/>
                <a:gd name="connsiteY1" fmla="*/ 257442 h 257442"/>
                <a:gd name="connsiteX2" fmla="*/ 0 w 2443196"/>
                <a:gd name="connsiteY2" fmla="*/ 257442 h 257442"/>
                <a:gd name="connsiteX3" fmla="*/ 1 w 2443196"/>
                <a:gd name="connsiteY3" fmla="*/ 0 h 257442"/>
                <a:gd name="connsiteX0" fmla="*/ 2443197 w 2443197"/>
                <a:gd name="connsiteY0" fmla="*/ 0 h 257442"/>
                <a:gd name="connsiteX1" fmla="*/ 2388475 w 2443197"/>
                <a:gd name="connsiteY1" fmla="*/ 257442 h 257442"/>
                <a:gd name="connsiteX2" fmla="*/ 0 w 2443197"/>
                <a:gd name="connsiteY2" fmla="*/ 257442 h 257442"/>
                <a:gd name="connsiteX3" fmla="*/ 2 w 2443197"/>
                <a:gd name="connsiteY3" fmla="*/ 0 h 257442"/>
                <a:gd name="connsiteX0" fmla="*/ 2443197 w 2443197"/>
                <a:gd name="connsiteY0" fmla="*/ 0 h 257442"/>
                <a:gd name="connsiteX1" fmla="*/ 2388475 w 2443197"/>
                <a:gd name="connsiteY1" fmla="*/ 257442 h 257442"/>
                <a:gd name="connsiteX2" fmla="*/ 0 w 2443197"/>
                <a:gd name="connsiteY2" fmla="*/ 257442 h 257442"/>
                <a:gd name="connsiteX3" fmla="*/ 1 w 2443197"/>
                <a:gd name="connsiteY3" fmla="*/ 0 h 257442"/>
                <a:gd name="connsiteX0" fmla="*/ 2611512 w 2611512"/>
                <a:gd name="connsiteY0" fmla="*/ 0 h 257442"/>
                <a:gd name="connsiteX1" fmla="*/ 2388475 w 2611512"/>
                <a:gd name="connsiteY1" fmla="*/ 257442 h 257442"/>
                <a:gd name="connsiteX2" fmla="*/ 0 w 2611512"/>
                <a:gd name="connsiteY2" fmla="*/ 257442 h 257442"/>
                <a:gd name="connsiteX3" fmla="*/ 1 w 2611512"/>
                <a:gd name="connsiteY3" fmla="*/ 0 h 257442"/>
                <a:gd name="connsiteX0" fmla="*/ 2611512 w 2611512"/>
                <a:gd name="connsiteY0" fmla="*/ 0 h 257442"/>
                <a:gd name="connsiteX1" fmla="*/ 2556790 w 2611512"/>
                <a:gd name="connsiteY1" fmla="*/ 257442 h 257442"/>
                <a:gd name="connsiteX2" fmla="*/ 0 w 2611512"/>
                <a:gd name="connsiteY2" fmla="*/ 257442 h 257442"/>
                <a:gd name="connsiteX3" fmla="*/ 1 w 2611512"/>
                <a:gd name="connsiteY3" fmla="*/ 0 h 257442"/>
                <a:gd name="connsiteX0" fmla="*/ 2611513 w 2611513"/>
                <a:gd name="connsiteY0" fmla="*/ 0 h 257442"/>
                <a:gd name="connsiteX1" fmla="*/ 2556791 w 2611513"/>
                <a:gd name="connsiteY1" fmla="*/ 257442 h 257442"/>
                <a:gd name="connsiteX2" fmla="*/ 0 w 2611513"/>
                <a:gd name="connsiteY2" fmla="*/ 257442 h 257442"/>
                <a:gd name="connsiteX3" fmla="*/ 2 w 2611513"/>
                <a:gd name="connsiteY3" fmla="*/ 0 h 257442"/>
                <a:gd name="connsiteX0" fmla="*/ 2611513 w 2611513"/>
                <a:gd name="connsiteY0" fmla="*/ 0 h 257442"/>
                <a:gd name="connsiteX1" fmla="*/ 2556791 w 2611513"/>
                <a:gd name="connsiteY1" fmla="*/ 257442 h 257442"/>
                <a:gd name="connsiteX2" fmla="*/ 0 w 2611513"/>
                <a:gd name="connsiteY2" fmla="*/ 257442 h 257442"/>
                <a:gd name="connsiteX3" fmla="*/ 1 w 2611513"/>
                <a:gd name="connsiteY3" fmla="*/ 0 h 257442"/>
                <a:gd name="connsiteX0" fmla="*/ 2797461 w 2797461"/>
                <a:gd name="connsiteY0" fmla="*/ 0 h 257442"/>
                <a:gd name="connsiteX1" fmla="*/ 2556791 w 2797461"/>
                <a:gd name="connsiteY1" fmla="*/ 257442 h 257442"/>
                <a:gd name="connsiteX2" fmla="*/ 0 w 2797461"/>
                <a:gd name="connsiteY2" fmla="*/ 257442 h 257442"/>
                <a:gd name="connsiteX3" fmla="*/ 1 w 2797461"/>
                <a:gd name="connsiteY3" fmla="*/ 0 h 257442"/>
                <a:gd name="connsiteX0" fmla="*/ 2797461 w 2797461"/>
                <a:gd name="connsiteY0" fmla="*/ 0 h 257442"/>
                <a:gd name="connsiteX1" fmla="*/ 2742740 w 2797461"/>
                <a:gd name="connsiteY1" fmla="*/ 257442 h 257442"/>
                <a:gd name="connsiteX2" fmla="*/ 0 w 2797461"/>
                <a:gd name="connsiteY2" fmla="*/ 257442 h 257442"/>
                <a:gd name="connsiteX3" fmla="*/ 1 w 2797461"/>
                <a:gd name="connsiteY3" fmla="*/ 0 h 257442"/>
                <a:gd name="connsiteX0" fmla="*/ 2797461 w 2797461"/>
                <a:gd name="connsiteY0" fmla="*/ 0 h 257442"/>
                <a:gd name="connsiteX1" fmla="*/ 2742740 w 2797461"/>
                <a:gd name="connsiteY1" fmla="*/ 257442 h 257442"/>
                <a:gd name="connsiteX2" fmla="*/ 0 w 2797461"/>
                <a:gd name="connsiteY2" fmla="*/ 257442 h 257442"/>
                <a:gd name="connsiteX3" fmla="*/ 1 w 2797461"/>
                <a:gd name="connsiteY3" fmla="*/ 0 h 257442"/>
                <a:gd name="connsiteX0" fmla="*/ 2797461 w 2797461"/>
                <a:gd name="connsiteY0" fmla="*/ 0 h 257442"/>
                <a:gd name="connsiteX1" fmla="*/ 2742740 w 2797461"/>
                <a:gd name="connsiteY1" fmla="*/ 257442 h 257442"/>
                <a:gd name="connsiteX2" fmla="*/ 0 w 2797461"/>
                <a:gd name="connsiteY2" fmla="*/ 257442 h 257442"/>
                <a:gd name="connsiteX3" fmla="*/ 0 w 2797461"/>
                <a:gd name="connsiteY3" fmla="*/ 0 h 257442"/>
              </a:gdLst>
              <a:ahLst/>
              <a:cxnLst>
                <a:cxn ang="0">
                  <a:pos x="connsiteX0" y="connsiteY0"/>
                </a:cxn>
                <a:cxn ang="0">
                  <a:pos x="connsiteX1" y="connsiteY1"/>
                </a:cxn>
                <a:cxn ang="0">
                  <a:pos x="connsiteX2" y="connsiteY2"/>
                </a:cxn>
                <a:cxn ang="0">
                  <a:pos x="connsiteX3" y="connsiteY3"/>
                </a:cxn>
              </a:cxnLst>
              <a:rect l="l" t="t" r="r" b="b"/>
              <a:pathLst>
                <a:path w="2797461" h="257442">
                  <a:moveTo>
                    <a:pt x="2797461" y="0"/>
                  </a:moveTo>
                  <a:lnTo>
                    <a:pt x="2742740" y="257442"/>
                  </a:lnTo>
                  <a:lnTo>
                    <a:pt x="0" y="257442"/>
                  </a:lnTo>
                  <a:lnTo>
                    <a:pt x="0" y="0"/>
                  </a:lnTo>
                  <a:close/>
                </a:path>
              </a:pathLst>
            </a:custGeom>
            <a:solidFill>
              <a:srgbClr val="5C5C5C"/>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46" name="btfpRunningAgenda1LevelTextLeft766641"/>
            <p:cNvSpPr txBox="1"/>
            <p:nvPr/>
          </p:nvSpPr>
          <p:spPr bwMode="gray">
            <a:xfrm>
              <a:off x="-17" y="944429"/>
              <a:ext cx="2742740" cy="257442"/>
            </a:xfrm>
            <a:prstGeom prst="rect">
              <a:avLst/>
            </a:prstGeom>
            <a:noFill/>
          </p:spPr>
          <p:txBody>
            <a:bodyPr vert="horz" wrap="none" lIns="360363" tIns="36036" rIns="360363" bIns="36036" rtlCol="0" anchor="t">
              <a:spAutoFit/>
            </a:bodyPr>
            <a:lstStyle/>
            <a:p>
              <a:pPr marL="0" indent="0">
                <a:spcBef>
                  <a:spcPts val="0"/>
                </a:spcBef>
                <a:buNone/>
              </a:pPr>
              <a:r>
                <a:rPr lang="de-CH" sz="1200" b="1" cap="all" spc="450" dirty="0">
                  <a:solidFill>
                    <a:srgbClr val="FFFFFF"/>
                  </a:solidFill>
                </a:rPr>
                <a:t>Practice </a:t>
              </a:r>
              <a:r>
                <a:rPr lang="de-CH" sz="1200" b="1" cap="all" spc="450" dirty="0" err="1">
                  <a:solidFill>
                    <a:srgbClr val="FFFFFF"/>
                  </a:solidFill>
                </a:rPr>
                <a:t>team</a:t>
              </a:r>
              <a:endParaRPr lang="en-GB" sz="1200" b="1" cap="all" spc="450" dirty="0">
                <a:solidFill>
                  <a:srgbClr val="FFFFFF"/>
                </a:solidFill>
              </a:endParaRPr>
            </a:p>
          </p:txBody>
        </p:sp>
      </p:grpSp>
      <p:pic>
        <p:nvPicPr>
          <p:cNvPr id="51" name="Picture 50">
            <a:extLst>
              <a:ext uri="{FF2B5EF4-FFF2-40B4-BE49-F238E27FC236}">
                <a16:creationId xmlns:a16="http://schemas.microsoft.com/office/drawing/2014/main" id="{A71E3FC4-FEF9-485D-A8AD-53F130F79E97}"/>
              </a:ext>
            </a:extLst>
          </p:cNvPr>
          <p:cNvPicPr>
            <a:picLocks/>
          </p:cNvPicPr>
          <p:nvPr/>
        </p:nvPicPr>
        <p:blipFill>
          <a:blip r:embed="rId8" cstate="print">
            <a:grayscl/>
            <a:extLst>
              <a:ext uri="{28A0092B-C50C-407E-A947-70E740481C1C}">
                <a14:useLocalDpi xmlns:a14="http://schemas.microsoft.com/office/drawing/2010/main" val="0"/>
              </a:ext>
            </a:extLst>
          </a:blip>
          <a:stretch>
            <a:fillRect/>
          </a:stretch>
        </p:blipFill>
        <p:spPr>
          <a:xfrm>
            <a:off x="362571" y="1536430"/>
            <a:ext cx="584200" cy="584200"/>
          </a:xfrm>
          <a:prstGeom prst="ellipse">
            <a:avLst/>
          </a:prstGeom>
          <a:ln w="9525" cap="rnd" cmpd="sng" algn="ctr">
            <a:noFill/>
            <a:prstDash val="solid"/>
            <a:round/>
            <a:headEnd type="none" w="med" len="med"/>
            <a:tailEnd type="none" w="med" len="med"/>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sp>
        <p:nvSpPr>
          <p:cNvPr id="27" name="Rectangle 26">
            <a:extLst>
              <a:ext uri="{FF2B5EF4-FFF2-40B4-BE49-F238E27FC236}">
                <a16:creationId xmlns:a16="http://schemas.microsoft.com/office/drawing/2014/main" id="{2B8E75A5-9EF2-4368-A82E-50A9FA28F12E}"/>
              </a:ext>
            </a:extLst>
          </p:cNvPr>
          <p:cNvSpPr/>
          <p:nvPr/>
        </p:nvSpPr>
        <p:spPr bwMode="gray">
          <a:xfrm>
            <a:off x="343409" y="5226546"/>
            <a:ext cx="11531599" cy="1204071"/>
          </a:xfrm>
          <a:prstGeom prst="rect">
            <a:avLst/>
          </a:prstGeom>
          <a:solidFill>
            <a:schemeClr val="bg1"/>
          </a:solidFill>
          <a:ln w="9525" cap="flat" cmpd="sng" algn="ctr">
            <a:solidFill>
              <a:srgbClr val="5C5C5C"/>
            </a:solid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55" name="Text Box 20">
            <a:extLst>
              <a:ext uri="{FF2B5EF4-FFF2-40B4-BE49-F238E27FC236}">
                <a16:creationId xmlns:a16="http://schemas.microsoft.com/office/drawing/2014/main" id="{6EF293B6-E60A-4449-97BF-C35B07645BA4}"/>
              </a:ext>
            </a:extLst>
          </p:cNvPr>
          <p:cNvSpPr txBox="1">
            <a:spLocks noChangeArrowheads="1"/>
          </p:cNvSpPr>
          <p:nvPr/>
        </p:nvSpPr>
        <p:spPr bwMode="gray">
          <a:xfrm>
            <a:off x="4308625" y="5573608"/>
            <a:ext cx="1397702" cy="556460"/>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Robert </a:t>
            </a:r>
            <a:r>
              <a:rPr kumimoji="0" lang="en-US" altLang="ko-KR" sz="900" b="1" i="0" u="none" strike="noStrike" kern="1200" cap="none" spc="0" normalizeH="0" baseline="0" noProof="0" dirty="0" err="1">
                <a:ln>
                  <a:noFill/>
                </a:ln>
                <a:solidFill>
                  <a:srgbClr val="000000"/>
                </a:solidFill>
                <a:effectLst/>
                <a:uLnTx/>
                <a:uFillTx/>
                <a:latin typeface="Arial"/>
                <a:ea typeface="Gulim" pitchFamily="34" charset="-127"/>
                <a:cs typeface="+mn-cs"/>
              </a:rPr>
              <a:t>Ruhlandt</a:t>
            </a:r>
            <a:endPar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endParaRP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Senior Manager, </a:t>
            </a:r>
            <a:r>
              <a:rPr kumimoji="0" lang="en-US" altLang="ko-KR" sz="900" b="1" i="0" u="none" strike="noStrike" kern="1200" cap="none" spc="0" normalizeH="0" baseline="0" noProof="0" dirty="0">
                <a:ln>
                  <a:noFill/>
                </a:ln>
                <a:solidFill>
                  <a:srgbClr val="C00000"/>
                </a:solidFill>
                <a:effectLst/>
                <a:uLnTx/>
                <a:uFillTx/>
                <a:latin typeface="Arial"/>
                <a:ea typeface="Gulim" pitchFamily="34" charset="-127"/>
                <a:cs typeface="+mn-cs"/>
              </a:rPr>
              <a:t>AMS/ENR</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Munich</a:t>
            </a:r>
          </a:p>
          <a:p>
            <a:pPr marL="0" marR="0" lvl="0" indent="0" algn="l" defTabSz="981334" rtl="0" eaLnBrk="0" fontAlgn="auto" latinLnBrk="0" hangingPunct="0">
              <a:lnSpc>
                <a:spcPct val="100000"/>
              </a:lnSpc>
              <a:spcBef>
                <a:spcPts val="0"/>
              </a:spcBef>
              <a:spcAft>
                <a:spcPts val="0"/>
              </a:spcAft>
              <a:buClrTx/>
              <a:buSzTx/>
              <a:buFontTx/>
              <a:buNone/>
              <a:tabLst/>
              <a:defRPr/>
            </a:pPr>
            <a:endPar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endParaRPr>
          </a:p>
        </p:txBody>
      </p:sp>
      <p:sp>
        <p:nvSpPr>
          <p:cNvPr id="56" name="Text Box 20">
            <a:extLst>
              <a:ext uri="{FF2B5EF4-FFF2-40B4-BE49-F238E27FC236}">
                <a16:creationId xmlns:a16="http://schemas.microsoft.com/office/drawing/2014/main" id="{74470FFE-FF59-4205-B53F-CDD69BB324C8}"/>
              </a:ext>
            </a:extLst>
          </p:cNvPr>
          <p:cNvSpPr txBox="1">
            <a:spLocks noChangeArrowheads="1"/>
          </p:cNvSpPr>
          <p:nvPr/>
        </p:nvSpPr>
        <p:spPr bwMode="gray">
          <a:xfrm>
            <a:off x="7360840" y="5561796"/>
            <a:ext cx="1590261" cy="529085"/>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Constantin Busold</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Senior Manager, </a:t>
            </a:r>
            <a:r>
              <a:rPr kumimoji="0" lang="en-US" altLang="ko-KR" sz="900" b="1" i="0" u="none" strike="noStrike" kern="1200" cap="none" spc="0" normalizeH="0" baseline="0" noProof="0" dirty="0">
                <a:ln>
                  <a:noFill/>
                </a:ln>
                <a:solidFill>
                  <a:srgbClr val="C00000"/>
                </a:solidFill>
                <a:effectLst/>
                <a:uLnTx/>
                <a:uFillTx/>
                <a:latin typeface="Arial"/>
                <a:ea typeface="Gulim" pitchFamily="34" charset="-127"/>
                <a:cs typeface="+mn-cs"/>
              </a:rPr>
              <a:t>CP&amp;R</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Zurich</a:t>
            </a:r>
          </a:p>
        </p:txBody>
      </p:sp>
      <p:sp>
        <p:nvSpPr>
          <p:cNvPr id="57" name="Text Box 20">
            <a:extLst>
              <a:ext uri="{FF2B5EF4-FFF2-40B4-BE49-F238E27FC236}">
                <a16:creationId xmlns:a16="http://schemas.microsoft.com/office/drawing/2014/main" id="{EBA03600-CC87-49A7-9213-631D32E27334}"/>
              </a:ext>
            </a:extLst>
          </p:cNvPr>
          <p:cNvSpPr txBox="1">
            <a:spLocks noChangeArrowheads="1"/>
          </p:cNvSpPr>
          <p:nvPr/>
        </p:nvSpPr>
        <p:spPr bwMode="gray">
          <a:xfrm>
            <a:off x="1343404" y="5566332"/>
            <a:ext cx="1906433" cy="525716"/>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endPar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endParaRP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Melissa Blackford</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Senior Manager, </a:t>
            </a:r>
            <a:r>
              <a:rPr kumimoji="0" lang="en-US" altLang="ko-KR" sz="900" b="1" i="0" u="none" strike="noStrike" kern="1200" cap="none" spc="0" normalizeH="0" baseline="0" noProof="0" dirty="0">
                <a:ln>
                  <a:noFill/>
                </a:ln>
                <a:solidFill>
                  <a:srgbClr val="C00000"/>
                </a:solidFill>
                <a:effectLst/>
                <a:uLnTx/>
                <a:uFillTx/>
                <a:latin typeface="Arial"/>
                <a:ea typeface="Gulim" pitchFamily="34" charset="-127"/>
                <a:cs typeface="+mn-cs"/>
              </a:rPr>
              <a:t>TCS/CME</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rPr>
              <a:t>London</a:t>
            </a:r>
          </a:p>
          <a:p>
            <a:pPr marL="0" marR="0" lvl="0" indent="0" algn="l" defTabSz="981334" rtl="0" eaLnBrk="0" fontAlgn="auto" latinLnBrk="0" hangingPunct="0">
              <a:lnSpc>
                <a:spcPct val="100000"/>
              </a:lnSpc>
              <a:spcBef>
                <a:spcPts val="0"/>
              </a:spcBef>
              <a:spcAft>
                <a:spcPts val="0"/>
              </a:spcAft>
              <a:buClrTx/>
              <a:buSzTx/>
              <a:buFontTx/>
              <a:buNone/>
              <a:tabLst/>
              <a:defRPr/>
            </a:pPr>
            <a:endPar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endParaRPr>
          </a:p>
        </p:txBody>
      </p:sp>
      <p:pic>
        <p:nvPicPr>
          <p:cNvPr id="58" name="Picture 57">
            <a:extLst>
              <a:ext uri="{FF2B5EF4-FFF2-40B4-BE49-F238E27FC236}">
                <a16:creationId xmlns:a16="http://schemas.microsoft.com/office/drawing/2014/main" id="{AD0DBAB6-91C7-46C7-8091-9B5C747BA2A1}"/>
              </a:ext>
            </a:extLst>
          </p:cNvPr>
          <p:cNvPicPr>
            <a:picLocks noChangeAspect="1"/>
          </p:cNvPicPr>
          <p:nvPr/>
        </p:nvPicPr>
        <p:blipFill>
          <a:blip r:embed="rId9" cstate="print">
            <a:grayscl/>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55782" y="5523170"/>
            <a:ext cx="578117" cy="578117"/>
          </a:xfrm>
          <a:prstGeom prst="ellipse">
            <a:avLst/>
          </a:prstGeom>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FFFFFF"/>
                </a:solidFill>
                <a:prstDash val="solid"/>
                <a:round/>
                <a:headEnd type="none" w="med" len="med"/>
                <a:tailEnd type="none" w="med" len="med"/>
              </a14:hiddenLine>
            </a:ex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59" name="Picture 58">
            <a:extLst>
              <a:ext uri="{FF2B5EF4-FFF2-40B4-BE49-F238E27FC236}">
                <a16:creationId xmlns:a16="http://schemas.microsoft.com/office/drawing/2014/main" id="{5C6DE2FA-0041-4F16-8B39-E3E6E332C4D2}"/>
              </a:ext>
            </a:extLst>
          </p:cNvPr>
          <p:cNvPicPr>
            <a:picLocks noChangeAspect="1"/>
          </p:cNvPicPr>
          <p:nvPr/>
        </p:nvPicPr>
        <p:blipFill>
          <a:blip r:embed="rId11" cstate="print">
            <a:grayscl/>
            <a:extLst>
              <a:ext uri="{BEBA8EAE-BF5A-486C-A8C5-ECC9F3942E4B}">
                <a14:imgProps xmlns:a14="http://schemas.microsoft.com/office/drawing/2010/main">
                  <a14:imgLayer r:embed="rId12">
                    <a14:imgEffect>
                      <a14:artisticMarker/>
                    </a14:imgEffect>
                    <a14:imgEffect>
                      <a14:sharpenSoften amount="-50000"/>
                    </a14:imgEffect>
                    <a14:imgEffect>
                      <a14:colorTemperature colorTemp="88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78786" y="5513004"/>
            <a:ext cx="606407" cy="606407"/>
          </a:xfrm>
          <a:prstGeom prst="flowChartConnector">
            <a:avLst/>
          </a:prstGeom>
        </p:spPr>
      </p:pic>
      <p:sp>
        <p:nvSpPr>
          <p:cNvPr id="60" name="Text Box 20">
            <a:extLst>
              <a:ext uri="{FF2B5EF4-FFF2-40B4-BE49-F238E27FC236}">
                <a16:creationId xmlns:a16="http://schemas.microsoft.com/office/drawing/2014/main" id="{A1B69B48-6EBA-4F5F-AE2F-CF985C0A4C4E}"/>
              </a:ext>
            </a:extLst>
          </p:cNvPr>
          <p:cNvSpPr txBox="1">
            <a:spLocks noChangeArrowheads="1"/>
          </p:cNvSpPr>
          <p:nvPr/>
        </p:nvSpPr>
        <p:spPr bwMode="gray">
          <a:xfrm>
            <a:off x="10258330" y="5509127"/>
            <a:ext cx="1590261" cy="556461"/>
          </a:xfrm>
          <a:prstGeom prst="rect">
            <a:avLst/>
          </a:prstGeom>
          <a:noFill/>
          <a:ln w="9525" cap="flat" cmpd="sng" algn="ctr">
            <a:noFill/>
            <a:prstDash val="solid"/>
            <a:miter lim="800000"/>
            <a:headEnd type="none" w="med" len="med"/>
            <a:tailEnd type="none" w="med" len="med"/>
          </a:ln>
        </p:spPr>
        <p:txBody>
          <a:bodyPr lIns="43622" tIns="43622" rIns="43622" bIns="43622" anchor="ctr"/>
          <a:lstStyle/>
          <a:p>
            <a:pPr marL="0" marR="0" lvl="0" indent="0" algn="l" defTabSz="981334" rtl="0" eaLnBrk="0" fontAlgn="auto" latinLnBrk="0" hangingPunct="0">
              <a:lnSpc>
                <a:spcPct val="100000"/>
              </a:lnSpc>
              <a:spcBef>
                <a:spcPts val="0"/>
              </a:spcBef>
              <a:spcAft>
                <a:spcPts val="0"/>
              </a:spcAft>
              <a:buClrTx/>
              <a:buSzTx/>
              <a:buFontTx/>
              <a:buNone/>
              <a:tabLst/>
              <a:defRPr/>
            </a:pPr>
            <a:endPar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endParaRPr>
          </a:p>
          <a:p>
            <a:pPr marL="0" marR="0" lvl="0" indent="0" algn="l" defTabSz="981334" rtl="0" eaLnBrk="0" fontAlgn="auto" latinLnBrk="0" hangingPunct="0">
              <a:lnSpc>
                <a:spcPct val="100000"/>
              </a:lnSpc>
              <a:spcBef>
                <a:spcPts val="0"/>
              </a:spcBef>
              <a:spcAft>
                <a:spcPts val="0"/>
              </a:spcAft>
              <a:buClrTx/>
              <a:buSzTx/>
              <a:buFontTx/>
              <a:buNone/>
              <a:tabLst/>
              <a:defRPr/>
            </a:pPr>
            <a:endPar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endParaRP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srgbClr val="000000"/>
                </a:solidFill>
                <a:effectLst/>
                <a:uLnTx/>
                <a:uFillTx/>
                <a:latin typeface="Arial"/>
                <a:ea typeface="Gulim" pitchFamily="34" charset="-127"/>
                <a:cs typeface="+mn-cs"/>
              </a:rPr>
              <a:t>Gavin Evans</a:t>
            </a:r>
          </a:p>
          <a:p>
            <a:pPr marL="0" marR="0" lvl="0" indent="0" algn="l" defTabSz="981334" rtl="0" eaLnBrk="0" fontAlgn="auto" latinLnBrk="0" hangingPunct="0">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0000"/>
                </a:solidFill>
                <a:effectLst/>
                <a:uLnTx/>
                <a:uFillTx/>
                <a:latin typeface="Arial"/>
                <a:ea typeface="Gulim" pitchFamily="34" charset="-127"/>
                <a:cs typeface="+mn-cs"/>
              </a:rPr>
              <a:t>Practice Senior Manager, </a:t>
            </a:r>
            <a:r>
              <a:rPr kumimoji="0" lang="en-US" altLang="ko-KR" sz="900" b="1" i="0" u="none" strike="noStrike" kern="1200" cap="none" spc="0" normalizeH="0" baseline="0" noProof="0" dirty="0">
                <a:ln>
                  <a:noFill/>
                </a:ln>
                <a:solidFill>
                  <a:srgbClr val="C00000"/>
                </a:solidFill>
                <a:effectLst/>
                <a:uLnTx/>
                <a:uFillTx/>
                <a:latin typeface="Arial"/>
                <a:ea typeface="Gulim" pitchFamily="34" charset="-127"/>
                <a:cs typeface="+mn-cs"/>
              </a:rPr>
              <a:t>Healthcare</a:t>
            </a:r>
          </a:p>
          <a:p>
            <a:pPr marL="0" marR="0" lvl="0" indent="0" algn="l" defTabSz="981334" rtl="0" eaLnBrk="0" fontAlgn="auto" latinLnBrk="0" hangingPunct="0">
              <a:lnSpc>
                <a:spcPct val="100000"/>
              </a:lnSpc>
              <a:spcBef>
                <a:spcPts val="0"/>
              </a:spcBef>
              <a:spcAft>
                <a:spcPts val="0"/>
              </a:spcAft>
              <a:buClrTx/>
              <a:buSzTx/>
              <a:buFontTx/>
              <a:buNone/>
              <a:tabLst/>
              <a:defRPr/>
            </a:pPr>
            <a:r>
              <a:rPr lang="en-US" altLang="ko-KR" sz="900" i="1" dirty="0">
                <a:latin typeface="Arial"/>
                <a:ea typeface="Gulim" pitchFamily="34" charset="-127"/>
              </a:rPr>
              <a:t>London</a:t>
            </a:r>
            <a:endParaRPr kumimoji="0" lang="en-US" altLang="ko-KR" sz="900" i="1" u="none" strike="noStrike" kern="1200" cap="none" spc="0" normalizeH="0" baseline="0" noProof="0" dirty="0">
              <a:ln>
                <a:noFill/>
              </a:ln>
              <a:effectLst/>
              <a:uLnTx/>
              <a:uFillTx/>
              <a:latin typeface="Arial"/>
              <a:ea typeface="Gulim" pitchFamily="34" charset="-127"/>
            </a:endParaRPr>
          </a:p>
          <a:p>
            <a:pPr marL="0" marR="0" lvl="0" indent="0" algn="l" defTabSz="981334" rtl="0" eaLnBrk="0" fontAlgn="auto" latinLnBrk="0" hangingPunct="0">
              <a:lnSpc>
                <a:spcPct val="100000"/>
              </a:lnSpc>
              <a:spcBef>
                <a:spcPts val="0"/>
              </a:spcBef>
              <a:spcAft>
                <a:spcPts val="0"/>
              </a:spcAft>
              <a:buClrTx/>
              <a:buSzTx/>
              <a:buFontTx/>
              <a:buNone/>
              <a:tabLst/>
              <a:defRPr/>
            </a:pPr>
            <a:endPar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endParaRPr>
          </a:p>
          <a:p>
            <a:pPr marL="0" marR="0" lvl="0" indent="0" algn="l" defTabSz="981334" rtl="0" eaLnBrk="0" fontAlgn="auto" latinLnBrk="0" hangingPunct="0">
              <a:lnSpc>
                <a:spcPct val="100000"/>
              </a:lnSpc>
              <a:spcBef>
                <a:spcPts val="0"/>
              </a:spcBef>
              <a:spcAft>
                <a:spcPts val="0"/>
              </a:spcAft>
              <a:buClrTx/>
              <a:buSzTx/>
              <a:buFontTx/>
              <a:buNone/>
              <a:tabLst/>
              <a:defRPr/>
            </a:pPr>
            <a:endParaRPr kumimoji="0" lang="en-US" altLang="ko-KR" sz="900" b="0" i="1" u="none" strike="noStrike" kern="1200" cap="none" spc="0" normalizeH="0" baseline="0" noProof="0" dirty="0">
              <a:ln>
                <a:noFill/>
              </a:ln>
              <a:solidFill>
                <a:srgbClr val="000000"/>
              </a:solidFill>
              <a:effectLst/>
              <a:uLnTx/>
              <a:uFillTx/>
              <a:latin typeface="Arial"/>
              <a:ea typeface="Gulim" pitchFamily="34" charset="-127"/>
              <a:cs typeface="+mn-cs"/>
            </a:endParaRPr>
          </a:p>
        </p:txBody>
      </p:sp>
      <p:pic>
        <p:nvPicPr>
          <p:cNvPr id="61" name="Picture 60">
            <a:extLst>
              <a:ext uri="{FF2B5EF4-FFF2-40B4-BE49-F238E27FC236}">
                <a16:creationId xmlns:a16="http://schemas.microsoft.com/office/drawing/2014/main" id="{33B25F97-CE00-4F61-9F39-C325A56CD213}"/>
              </a:ext>
            </a:extLst>
          </p:cNvPr>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3640388" y="5510236"/>
            <a:ext cx="603986" cy="603986"/>
          </a:xfrm>
          <a:prstGeom prst="ellipse">
            <a:avLst/>
          </a:prstGeom>
          <a:noFill/>
          <a:ln w="9525" cap="rnd">
            <a:noFill/>
          </a:ln>
          <a:effectLst/>
          <a:scene3d>
            <a:camera prst="orthographicFront"/>
            <a:lightRig rig="contrasting" dir="t">
              <a:rot lat="0" lon="0" rev="3000000"/>
            </a:lightRig>
          </a:scene3d>
          <a:sp3d contourW="7620">
            <a:bevelT w="95250" h="31750"/>
            <a:contourClr>
              <a:srgbClr val="333333"/>
            </a:contourClr>
          </a:sp3d>
        </p:spPr>
      </p:pic>
      <p:sp>
        <p:nvSpPr>
          <p:cNvPr id="63" name="Rectangle 62">
            <a:extLst>
              <a:ext uri="{FF2B5EF4-FFF2-40B4-BE49-F238E27FC236}">
                <a16:creationId xmlns:a16="http://schemas.microsoft.com/office/drawing/2014/main" id="{714C7CFC-91A9-4A5B-88AA-BE5C4200F94A}"/>
              </a:ext>
            </a:extLst>
          </p:cNvPr>
          <p:cNvSpPr/>
          <p:nvPr/>
        </p:nvSpPr>
        <p:spPr bwMode="gray">
          <a:xfrm>
            <a:off x="471850" y="5116307"/>
            <a:ext cx="5159330" cy="217240"/>
          </a:xfrm>
          <a:prstGeom prst="rect">
            <a:avLst/>
          </a:prstGeom>
          <a:solidFill>
            <a:srgbClr val="CC00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buNone/>
            </a:pPr>
            <a:r>
              <a:rPr lang="en-US" sz="1400" b="1" dirty="0">
                <a:solidFill>
                  <a:srgbClr val="FFFFFF"/>
                </a:solidFill>
              </a:rPr>
              <a:t>Sector specific IP development, selling &amp; serving support</a:t>
            </a:r>
          </a:p>
        </p:txBody>
      </p:sp>
      <p:pic>
        <p:nvPicPr>
          <p:cNvPr id="34" name="btfpPhotoGeneric418251">
            <a:extLst>
              <a:ext uri="{FF2B5EF4-FFF2-40B4-BE49-F238E27FC236}">
                <a16:creationId xmlns:a16="http://schemas.microsoft.com/office/drawing/2014/main" id="{BC7561DD-ADCF-418C-BCB1-735F90CDFC32}"/>
              </a:ext>
            </a:extLst>
          </p:cNvPr>
          <p:cNvPicPr>
            <a:picLocks noChangeAspect="1"/>
          </p:cNvPicPr>
          <p:nvPr>
            <p:custDataLst>
              <p:tags r:id="rId4"/>
            </p:custDataLst>
          </p:nvPr>
        </p:nvPicPr>
        <p:blipFill>
          <a:blip r:embed="rId14" cstate="print">
            <a:grayscl/>
            <a:extLst>
              <a:ext uri="{BEBA8EAE-BF5A-486C-A8C5-ECC9F3942E4B}">
                <a14:imgProps xmlns:a14="http://schemas.microsoft.com/office/drawing/2010/main">
                  <a14:imgLayer r:embed="rId15">
                    <a14:imgEffect>
                      <a14:sharpenSoften amount="-50000"/>
                    </a14:imgEffect>
                    <a14:imgEffect>
                      <a14:saturation sat="66000"/>
                    </a14:imgEffect>
                  </a14:imgLayer>
                </a14:imgProps>
              </a:ext>
              <a:ext uri="{28A0092B-C50C-407E-A947-70E740481C1C}">
                <a14:useLocalDpi xmlns:a14="http://schemas.microsoft.com/office/drawing/2010/main" val="0"/>
              </a:ext>
            </a:extLst>
          </a:blip>
          <a:srcRect/>
          <a:stretch>
            <a:fillRect/>
          </a:stretch>
        </p:blipFill>
        <p:spPr>
          <a:xfrm>
            <a:off x="362571" y="2281416"/>
            <a:ext cx="584200" cy="584200"/>
          </a:xfrm>
          <a:prstGeom prst="ellipse">
            <a:avLst/>
          </a:prstGeom>
          <a:ln w="9525" cap="rnd">
            <a:no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38" name="Picture 2" descr="Shilpi Gupta">
            <a:extLst>
              <a:ext uri="{FF2B5EF4-FFF2-40B4-BE49-F238E27FC236}">
                <a16:creationId xmlns:a16="http://schemas.microsoft.com/office/drawing/2014/main" id="{5E4E70F5-FF7B-4DBC-AF91-3CFCC3DFD49E}"/>
              </a:ext>
            </a:extLst>
          </p:cNvPr>
          <p:cNvPicPr>
            <a:picLocks noChangeAspect="1" noChangeArrowheads="1"/>
          </p:cNvPicPr>
          <p:nvPr/>
        </p:nvPicPr>
        <p:blipFill>
          <a:blip r:embed="rId16">
            <a:grayscl/>
            <a:extLst>
              <a:ext uri="{28A0092B-C50C-407E-A947-70E740481C1C}">
                <a14:useLocalDpi xmlns:a14="http://schemas.microsoft.com/office/drawing/2010/main" val="0"/>
              </a:ext>
            </a:extLst>
          </a:blip>
          <a:srcRect/>
          <a:stretch>
            <a:fillRect/>
          </a:stretch>
        </p:blipFill>
        <p:spPr bwMode="auto">
          <a:xfrm>
            <a:off x="362571" y="2928241"/>
            <a:ext cx="584200" cy="584200"/>
          </a:xfrm>
          <a:prstGeom prst="ellipse">
            <a:avLst/>
          </a:prstGeom>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41" name="Picture 40">
            <a:extLst>
              <a:ext uri="{FF2B5EF4-FFF2-40B4-BE49-F238E27FC236}">
                <a16:creationId xmlns:a16="http://schemas.microsoft.com/office/drawing/2014/main" id="{158BBC42-483B-4C1B-98DC-99F6769EC345}"/>
              </a:ext>
            </a:extLst>
          </p:cNvPr>
          <p:cNvPicPr>
            <a:picLocks noChangeAspect="1"/>
          </p:cNvPicPr>
          <p:nvPr/>
        </p:nvPicPr>
        <p:blipFill>
          <a:blip r:embed="rId17" cstate="print">
            <a:grayscl/>
            <a:extLst>
              <a:ext uri="{28A0092B-C50C-407E-A947-70E740481C1C}">
                <a14:useLocalDpi xmlns:a14="http://schemas.microsoft.com/office/drawing/2010/main" val="0"/>
              </a:ext>
            </a:extLst>
          </a:blip>
          <a:stretch>
            <a:fillRect/>
          </a:stretch>
        </p:blipFill>
        <p:spPr>
          <a:xfrm>
            <a:off x="362570" y="3673227"/>
            <a:ext cx="593637" cy="584200"/>
          </a:xfrm>
          <a:prstGeom prst="ellipse">
            <a:avLst/>
          </a:prstGeom>
          <a:ln w="9525" cap="rnd" cmpd="sng" algn="ctr">
            <a:noFill/>
            <a:prstDash val="solid"/>
            <a:round/>
            <a:headEnd type="none" w="med" len="med"/>
            <a:tailEnd type="none" w="med" len="med"/>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grpSp>
        <p:nvGrpSpPr>
          <p:cNvPr id="71" name="btfpStatusSticker642700">
            <a:extLst>
              <a:ext uri="{FF2B5EF4-FFF2-40B4-BE49-F238E27FC236}">
                <a16:creationId xmlns:a16="http://schemas.microsoft.com/office/drawing/2014/main" id="{72F2392E-93AF-4BDD-ADB1-03B46CCBD5B3}"/>
              </a:ext>
            </a:extLst>
          </p:cNvPr>
          <p:cNvGrpSpPr/>
          <p:nvPr>
            <p:custDataLst>
              <p:tags r:id="rId5"/>
            </p:custDataLst>
          </p:nvPr>
        </p:nvGrpSpPr>
        <p:grpSpPr>
          <a:xfrm>
            <a:off x="11114158" y="955344"/>
            <a:ext cx="747642" cy="235611"/>
            <a:chOff x="11114158" y="955344"/>
            <a:chExt cx="747642" cy="235611"/>
          </a:xfrm>
        </p:grpSpPr>
        <p:sp>
          <p:nvSpPr>
            <p:cNvPr id="72" name="btfpStatusStickerText642700">
              <a:extLst>
                <a:ext uri="{FF2B5EF4-FFF2-40B4-BE49-F238E27FC236}">
                  <a16:creationId xmlns:a16="http://schemas.microsoft.com/office/drawing/2014/main" id="{50D89B31-F368-4304-9E74-FD9899158EC5}"/>
                </a:ext>
              </a:extLst>
            </p:cNvPr>
            <p:cNvSpPr txBox="1"/>
            <p:nvPr/>
          </p:nvSpPr>
          <p:spPr bwMode="gray">
            <a:xfrm>
              <a:off x="11114158" y="955344"/>
              <a:ext cx="747642" cy="235611"/>
            </a:xfrm>
            <a:prstGeom prst="rect">
              <a:avLst/>
            </a:prstGeom>
            <a:noFill/>
          </p:spPr>
          <p:txBody>
            <a:bodyPr vert="horz" wrap="none" lIns="72073" tIns="25226" rIns="0" bIns="25226" rtlCol="0" anchor="t">
              <a:spAutoFit/>
            </a:bodyPr>
            <a:lstStyle/>
            <a:p>
              <a:pPr marL="0" indent="0" algn="r">
                <a:spcBef>
                  <a:spcPts val="0"/>
                </a:spcBef>
                <a:buNone/>
              </a:pPr>
              <a:r>
                <a:rPr lang="en-GB" sz="1200" b="1" cap="all" spc="450" dirty="0">
                  <a:solidFill>
                    <a:srgbClr val="000000"/>
                  </a:solidFill>
                </a:rPr>
                <a:t>EMEA</a:t>
              </a:r>
            </a:p>
          </p:txBody>
        </p:sp>
        <p:cxnSp>
          <p:nvCxnSpPr>
            <p:cNvPr id="73" name="btfpStatusStickerLine642700">
              <a:extLst>
                <a:ext uri="{FF2B5EF4-FFF2-40B4-BE49-F238E27FC236}">
                  <a16:creationId xmlns:a16="http://schemas.microsoft.com/office/drawing/2014/main" id="{7C4BFB4A-E47F-4D61-B305-57E05CD6C6E6}"/>
                </a:ext>
              </a:extLst>
            </p:cNvPr>
            <p:cNvCxnSpPr/>
            <p:nvPr/>
          </p:nvCxnSpPr>
          <p:spPr bwMode="gray">
            <a:xfrm rot="720000">
              <a:off x="11114158" y="955344"/>
              <a:ext cx="0" cy="235611"/>
            </a:xfrm>
            <a:prstGeom prst="line">
              <a:avLst/>
            </a:prstGeom>
            <a:ln w="19050" cap="flat" cmpd="sng">
              <a:solidFill>
                <a:srgbClr val="000000"/>
              </a:solidFill>
              <a:prstDash val="solid"/>
              <a:miter lim="800000"/>
              <a:headEnd type="none"/>
              <a:tailEnd type="none" w="med" len="lg"/>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BCA91829-DDBB-4E52-B5C6-4691CB5E1FC8}"/>
              </a:ext>
            </a:extLst>
          </p:cNvPr>
          <p:cNvPicPr>
            <a:picLocks noChangeAspect="1"/>
          </p:cNvPicPr>
          <p:nvPr/>
        </p:nvPicPr>
        <p:blipFill>
          <a:blip r:embed="rId18" cstate="print">
            <a:grayscl/>
            <a:extLst>
              <a:ext uri="{28A0092B-C50C-407E-A947-70E740481C1C}">
                <a14:useLocalDpi xmlns:a14="http://schemas.microsoft.com/office/drawing/2010/main" val="0"/>
              </a:ext>
            </a:extLst>
          </a:blip>
          <a:stretch>
            <a:fillRect/>
          </a:stretch>
        </p:blipFill>
        <p:spPr>
          <a:xfrm>
            <a:off x="9671543" y="5557481"/>
            <a:ext cx="533400" cy="533400"/>
          </a:xfrm>
          <a:prstGeom prst="ellipse">
            <a:avLst/>
          </a:prstGeom>
          <a:ln w="9525" cap="rnd">
            <a:solidFill>
              <a:schemeClr val="bg1"/>
            </a:solidFill>
          </a:ln>
          <a:effectLst/>
        </p:spPr>
      </p:pic>
    </p:spTree>
    <p:custDataLst>
      <p:tags r:id="rId1"/>
    </p:custDataLst>
    <p:extLst>
      <p:ext uri="{BB962C8B-B14F-4D97-AF65-F5344CB8AC3E}">
        <p14:creationId xmlns:p14="http://schemas.microsoft.com/office/powerpoint/2010/main" val="162259936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btfpColumnIndicatorGroup2">
            <a:extLst>
              <a:ext uri="{FF2B5EF4-FFF2-40B4-BE49-F238E27FC236}">
                <a16:creationId xmlns:a16="http://schemas.microsoft.com/office/drawing/2014/main" id="{B22E88FB-DC9E-49A4-92F9-732EA3A69467}"/>
              </a:ext>
            </a:extLst>
          </p:cNvPr>
          <p:cNvGrpSpPr/>
          <p:nvPr/>
        </p:nvGrpSpPr>
        <p:grpSpPr>
          <a:xfrm>
            <a:off x="0" y="6926580"/>
            <a:ext cx="12192000" cy="137160"/>
            <a:chOff x="0" y="6926580"/>
            <a:chExt cx="12192000" cy="137160"/>
          </a:xfrm>
        </p:grpSpPr>
        <p:sp>
          <p:nvSpPr>
            <p:cNvPr id="19" name="btfpColumnGapBlocker484519">
              <a:extLst>
                <a:ext uri="{FF2B5EF4-FFF2-40B4-BE49-F238E27FC236}">
                  <a16:creationId xmlns:a16="http://schemas.microsoft.com/office/drawing/2014/main" id="{7765A377-9EB5-4D92-917A-3F09D7A5055F}"/>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17" name="btfpColumnGapBlocker153913">
              <a:extLst>
                <a:ext uri="{FF2B5EF4-FFF2-40B4-BE49-F238E27FC236}">
                  <a16:creationId xmlns:a16="http://schemas.microsoft.com/office/drawing/2014/main" id="{2E808D28-3303-49B6-8F34-C3DDABEFC041}"/>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15" name="btfpColumnIndicator628757">
              <a:extLst>
                <a:ext uri="{FF2B5EF4-FFF2-40B4-BE49-F238E27FC236}">
                  <a16:creationId xmlns:a16="http://schemas.microsoft.com/office/drawing/2014/main" id="{C143ED81-01D1-4AF4-87A7-D389172926F8}"/>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 name="btfpColumnIndicator278807">
              <a:extLst>
                <a:ext uri="{FF2B5EF4-FFF2-40B4-BE49-F238E27FC236}">
                  <a16:creationId xmlns:a16="http://schemas.microsoft.com/office/drawing/2014/main" id="{A4BBBD35-57D5-47B2-AE17-674D14E5DE4C}"/>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5" name="btfpColumnIndicatorGroup1">
            <a:extLst>
              <a:ext uri="{FF2B5EF4-FFF2-40B4-BE49-F238E27FC236}">
                <a16:creationId xmlns:a16="http://schemas.microsoft.com/office/drawing/2014/main" id="{CBE16DC9-5FD7-42AF-BB8D-E32466A7B240}"/>
              </a:ext>
            </a:extLst>
          </p:cNvPr>
          <p:cNvGrpSpPr/>
          <p:nvPr/>
        </p:nvGrpSpPr>
        <p:grpSpPr>
          <a:xfrm>
            <a:off x="0" y="-205740"/>
            <a:ext cx="12192000" cy="137160"/>
            <a:chOff x="0" y="-205740"/>
            <a:chExt cx="12192000" cy="137160"/>
          </a:xfrm>
        </p:grpSpPr>
        <p:sp>
          <p:nvSpPr>
            <p:cNvPr id="18" name="btfpColumnGapBlocker605839">
              <a:extLst>
                <a:ext uri="{FF2B5EF4-FFF2-40B4-BE49-F238E27FC236}">
                  <a16:creationId xmlns:a16="http://schemas.microsoft.com/office/drawing/2014/main" id="{94BEBB42-EBAE-4A49-8268-641500AD33DD}"/>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sp>
          <p:nvSpPr>
            <p:cNvPr id="16" name="btfpColumnGapBlocker600289">
              <a:extLst>
                <a:ext uri="{FF2B5EF4-FFF2-40B4-BE49-F238E27FC236}">
                  <a16:creationId xmlns:a16="http://schemas.microsoft.com/office/drawing/2014/main" id="{A2971F2B-64AC-4905-9C34-1485494888D3}"/>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err="1">
                <a:solidFill>
                  <a:schemeClr val="tx1"/>
                </a:solidFill>
              </a:endParaRPr>
            </a:p>
          </p:txBody>
        </p:sp>
        <p:cxnSp>
          <p:nvCxnSpPr>
            <p:cNvPr id="13" name="btfpColumnIndicator631741">
              <a:extLst>
                <a:ext uri="{FF2B5EF4-FFF2-40B4-BE49-F238E27FC236}">
                  <a16:creationId xmlns:a16="http://schemas.microsoft.com/office/drawing/2014/main" id="{32DB5221-B7D3-444E-82C9-77C767329BFD}"/>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656174">
              <a:extLst>
                <a:ext uri="{FF2B5EF4-FFF2-40B4-BE49-F238E27FC236}">
                  <a16:creationId xmlns:a16="http://schemas.microsoft.com/office/drawing/2014/main" id="{D88BB2CE-8B2E-4E1C-A621-F0B579A15B71}"/>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i="1" dirty="0"/>
              <a:t>PEG Practice – who is who? </a:t>
            </a:r>
            <a:br>
              <a:rPr lang="en-US" i="1" dirty="0"/>
            </a:br>
            <a:r>
              <a:rPr lang="en-US" b="1" dirty="0"/>
              <a:t>PPK Team: IP and Center of Excellence/ Product development</a:t>
            </a:r>
          </a:p>
        </p:txBody>
      </p:sp>
      <p:sp>
        <p:nvSpPr>
          <p:cNvPr id="3" name="btfpLayoutConfig" hidden="1"/>
          <p:cNvSpPr txBox="1"/>
          <p:nvPr/>
        </p:nvSpPr>
        <p:spPr bwMode="gray">
          <a:xfrm>
            <a:off x="12700" y="12700"/>
            <a:ext cx="745964"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overall_0_132074136870528803 columns_1_132074136711429237 14_1_132074137148207048 3076_0_132137943165694135 </a:t>
            </a:r>
            <a:endParaRPr lang="en-GB" sz="100" dirty="0" err="1">
              <a:solidFill>
                <a:srgbClr val="FFFFFF">
                  <a:alpha val="0"/>
                </a:srgbClr>
              </a:solidFill>
            </a:endParaRPr>
          </a:p>
        </p:txBody>
      </p:sp>
      <p:graphicFrame>
        <p:nvGraphicFramePr>
          <p:cNvPr id="14" name="btfpTable995344"/>
          <p:cNvGraphicFramePr>
            <a:graphicFrameLocks noGrp="1"/>
          </p:cNvGraphicFramePr>
          <p:nvPr>
            <p:custDataLst>
              <p:tags r:id="rId2"/>
            </p:custDataLst>
          </p:nvPr>
        </p:nvGraphicFramePr>
        <p:xfrm>
          <a:off x="334963" y="1245038"/>
          <a:ext cx="11522074" cy="5006340"/>
        </p:xfrm>
        <a:graphic>
          <a:graphicData uri="http://schemas.openxmlformats.org/drawingml/2006/table">
            <a:tbl>
              <a:tblPr firstRow="1" firstCol="1">
                <a:tableStyleId>{9D7B26C5-4107-4FEC-AEDC-1716B250A1EF}</a:tableStyleId>
              </a:tblPr>
              <a:tblGrid>
                <a:gridCol w="2369151">
                  <a:extLst>
                    <a:ext uri="{9D8B030D-6E8A-4147-A177-3AD203B41FA5}">
                      <a16:colId xmlns:a16="http://schemas.microsoft.com/office/drawing/2014/main" val="2977615769"/>
                    </a:ext>
                  </a:extLst>
                </a:gridCol>
                <a:gridCol w="1044166">
                  <a:extLst>
                    <a:ext uri="{9D8B030D-6E8A-4147-A177-3AD203B41FA5}">
                      <a16:colId xmlns:a16="http://schemas.microsoft.com/office/drawing/2014/main" val="4268331682"/>
                    </a:ext>
                  </a:extLst>
                </a:gridCol>
                <a:gridCol w="4176661">
                  <a:extLst>
                    <a:ext uri="{9D8B030D-6E8A-4147-A177-3AD203B41FA5}">
                      <a16:colId xmlns:a16="http://schemas.microsoft.com/office/drawing/2014/main" val="1097846762"/>
                    </a:ext>
                  </a:extLst>
                </a:gridCol>
                <a:gridCol w="3932096">
                  <a:extLst>
                    <a:ext uri="{9D8B030D-6E8A-4147-A177-3AD203B41FA5}">
                      <a16:colId xmlns:a16="http://schemas.microsoft.com/office/drawing/2014/main" val="2485809949"/>
                    </a:ext>
                  </a:extLst>
                </a:gridCol>
              </a:tblGrid>
              <a:tr h="0">
                <a:tc>
                  <a:txBody>
                    <a:bodyPr/>
                    <a:lstStyle/>
                    <a:p>
                      <a:pPr marL="0" indent="0">
                        <a:spcBef>
                          <a:spcPts val="0"/>
                        </a:spcBef>
                        <a:buFontTx/>
                        <a:buNone/>
                      </a:pPr>
                      <a:r>
                        <a:rPr lang="en-GB" sz="1000" dirty="0"/>
                        <a:t>Name</a:t>
                      </a:r>
                    </a:p>
                  </a:txBody>
                  <a:tcPr anchor="b"/>
                </a:tc>
                <a:tc>
                  <a:txBody>
                    <a:bodyPr/>
                    <a:lstStyle/>
                    <a:p>
                      <a:pPr marL="0" indent="0">
                        <a:spcBef>
                          <a:spcPts val="0"/>
                        </a:spcBef>
                        <a:buFontTx/>
                        <a:buNone/>
                      </a:pPr>
                      <a:r>
                        <a:rPr lang="en-GB" sz="1000" dirty="0"/>
                        <a:t>Office</a:t>
                      </a:r>
                    </a:p>
                  </a:txBody>
                  <a:tcPr anchor="b"/>
                </a:tc>
                <a:tc>
                  <a:txBody>
                    <a:bodyPr/>
                    <a:lstStyle/>
                    <a:p>
                      <a:pPr marL="0" indent="0">
                        <a:spcBef>
                          <a:spcPts val="0"/>
                        </a:spcBef>
                        <a:buFontTx/>
                        <a:buNone/>
                      </a:pPr>
                      <a:r>
                        <a:rPr lang="en-GB" sz="1000" dirty="0"/>
                        <a:t>Responsibilities</a:t>
                      </a:r>
                    </a:p>
                  </a:txBody>
                  <a:tcPr anchor="b"/>
                </a:tc>
                <a:tc>
                  <a:txBody>
                    <a:bodyPr/>
                    <a:lstStyle/>
                    <a:p>
                      <a:pPr marL="0" marR="0" lvl="0" indent="0" algn="l" defTabSz="711200" rtl="0" eaLnBrk="1" fontAlgn="auto" latinLnBrk="0" hangingPunct="1">
                        <a:lnSpc>
                          <a:spcPct val="100000"/>
                        </a:lnSpc>
                        <a:spcBef>
                          <a:spcPts val="0"/>
                        </a:spcBef>
                        <a:spcAft>
                          <a:spcPts val="0"/>
                        </a:spcAft>
                        <a:buClrTx/>
                        <a:buSzTx/>
                        <a:buFontTx/>
                        <a:buNone/>
                        <a:tabLst/>
                        <a:defRPr/>
                      </a:pPr>
                      <a:r>
                        <a:rPr lang="en-GB" sz="1000" dirty="0"/>
                        <a:t>Reach out to me for…</a:t>
                      </a:r>
                    </a:p>
                  </a:txBody>
                  <a:tcPr anchor="b"/>
                </a:tc>
                <a:extLst>
                  <a:ext uri="{0D108BD9-81ED-4DB2-BD59-A6C34878D82A}">
                    <a16:rowId xmlns:a16="http://schemas.microsoft.com/office/drawing/2014/main" val="3536488609"/>
                  </a:ext>
                </a:extLst>
              </a:tr>
              <a:tr h="960827">
                <a:tc>
                  <a:txBody>
                    <a:bodyPr/>
                    <a:lstStyle/>
                    <a:p>
                      <a:pPr marL="0" marR="0" lvl="0" indent="0" algn="l" defTabSz="981334" rtl="0" eaLnBrk="0" fontAlgn="auto" latinLnBrk="0" hangingPunct="0">
                        <a:lnSpc>
                          <a:spcPct val="100000"/>
                        </a:lnSpc>
                        <a:spcBef>
                          <a:spcPts val="100"/>
                        </a:spcBef>
                        <a:spcAft>
                          <a:spcPts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mn-lt"/>
                          <a:ea typeface="Gulim" pitchFamily="34" charset="-127"/>
                          <a:cs typeface="+mn-cs"/>
                        </a:rPr>
                        <a:t>Anouska Cargill</a:t>
                      </a:r>
                    </a:p>
                    <a:p>
                      <a:pPr marL="0" marR="0" lvl="0" indent="0" algn="l" defTabSz="981334" rtl="0" eaLnBrk="0" fontAlgn="auto" latinLnBrk="0" hangingPunct="0">
                        <a:lnSpc>
                          <a:spcPct val="100000"/>
                        </a:lnSpc>
                        <a:spcBef>
                          <a:spcPts val="100"/>
                        </a:spcBef>
                        <a:spcAft>
                          <a:spcPts val="0"/>
                        </a:spcAft>
                        <a:buClrTx/>
                        <a:buSzTx/>
                        <a:buFontTx/>
                        <a:buNone/>
                        <a:tabLst/>
                        <a:defRPr/>
                      </a:pPr>
                      <a:r>
                        <a:rPr kumimoji="0" lang="en-US" altLang="ko-KR" sz="1000" b="0" i="0" u="none" strike="noStrike" kern="1200" cap="none" spc="0" normalizeH="0" baseline="0" noProof="0" dirty="0">
                          <a:ln>
                            <a:noFill/>
                          </a:ln>
                          <a:solidFill>
                            <a:srgbClr val="000000"/>
                          </a:solidFill>
                          <a:effectLst/>
                          <a:uLnTx/>
                          <a:uFillTx/>
                          <a:latin typeface="+mn-lt"/>
                          <a:ea typeface="Gulim" pitchFamily="34" charset="-127"/>
                          <a:cs typeface="+mn-cs"/>
                        </a:rPr>
                        <a:t>Lead, Knowledge Management</a:t>
                      </a:r>
                    </a:p>
                  </a:txBody>
                  <a:tcPr marL="972000"/>
                </a:tc>
                <a:tc>
                  <a:txBody>
                    <a:bodyPr/>
                    <a:lstStyle/>
                    <a:p>
                      <a:pPr marL="0" indent="0" algn="l" defTabSz="711200" rtl="0" eaLnBrk="1" latinLnBrk="0" hangingPunct="1">
                        <a:lnSpc>
                          <a:spcPct val="100000"/>
                        </a:lnSpc>
                        <a:spcBef>
                          <a:spcPts val="100"/>
                        </a:spcBef>
                        <a:spcAft>
                          <a:spcPts val="0"/>
                        </a:spcAft>
                        <a:buSzPct val="100000"/>
                        <a:buNone/>
                      </a:pPr>
                      <a:r>
                        <a:rPr lang="en-US" sz="1000" kern="1200" noProof="0" dirty="0">
                          <a:solidFill>
                            <a:schemeClr val="dk1"/>
                          </a:solidFill>
                          <a:latin typeface="+mn-lt"/>
                          <a:ea typeface="+mn-ea"/>
                          <a:cs typeface="+mn-cs"/>
                        </a:rPr>
                        <a:t>London</a:t>
                      </a:r>
                    </a:p>
                  </a:txBody>
                  <a:tcPr/>
                </a:tc>
                <a:tc>
                  <a:txBody>
                    <a:bodyPr/>
                    <a:lstStyle/>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EMEA PEG Knowledge Management Lead</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Ops &amp; IDD reporting / product management</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PEG Iris Content Captain</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ESG in PE tracking and content capture/IP development</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EcoVadis rapid response support</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PPK training for EPEG LT &amp; RF</a:t>
                      </a:r>
                    </a:p>
                  </a:txBody>
                  <a:tcPr/>
                </a:tc>
                <a:tc>
                  <a:txBody>
                    <a:bodyPr/>
                    <a:lstStyle/>
                    <a:p>
                      <a:pPr marL="177800" indent="-177800" algn="l" defTabSz="711200" rtl="0" eaLnBrk="1" latinLnBrk="0" hangingPunct="1">
                        <a:spcBef>
                          <a:spcPts val="100"/>
                        </a:spcBef>
                        <a:buSzPct val="100000"/>
                      </a:pPr>
                      <a:r>
                        <a:rPr lang="en-US" sz="1000" kern="1200" noProof="0" dirty="0">
                          <a:solidFill>
                            <a:schemeClr val="dk1"/>
                          </a:solidFill>
                          <a:latin typeface="+mn-lt"/>
                          <a:ea typeface="+mn-ea"/>
                          <a:cs typeface="+mn-cs"/>
                        </a:rPr>
                        <a:t>PEG experience, selling and serving support</a:t>
                      </a:r>
                    </a:p>
                    <a:p>
                      <a:pPr marL="177800" indent="-177800" algn="l" defTabSz="711200" rtl="0" eaLnBrk="1" latinLnBrk="0" hangingPunct="1">
                        <a:spcBef>
                          <a:spcPts val="100"/>
                        </a:spcBef>
                        <a:buSzPct val="100000"/>
                      </a:pPr>
                      <a:r>
                        <a:rPr lang="en-US" sz="1000" kern="1200" noProof="0" dirty="0">
                          <a:solidFill>
                            <a:schemeClr val="dk1"/>
                          </a:solidFill>
                          <a:latin typeface="+mn-lt"/>
                          <a:ea typeface="+mn-ea"/>
                          <a:cs typeface="+mn-cs"/>
                        </a:rPr>
                        <a:t>Incorporating ESG and EcoVadis in your PE case work</a:t>
                      </a:r>
                      <a:endParaRPr lang="en-US" sz="1000" kern="1200" baseline="0" noProof="0" dirty="0">
                        <a:solidFill>
                          <a:schemeClr val="dk1"/>
                        </a:solidFill>
                        <a:latin typeface="+mn-lt"/>
                        <a:ea typeface="+mn-ea"/>
                        <a:cs typeface="+mn-cs"/>
                      </a:endParaRPr>
                    </a:p>
                    <a:p>
                      <a:pPr marL="177800" indent="-177800" algn="l" defTabSz="711200" rtl="0" eaLnBrk="1" latinLnBrk="0" hangingPunct="1">
                        <a:spcBef>
                          <a:spcPts val="100"/>
                        </a:spcBef>
                        <a:buSzPct val="100000"/>
                      </a:pPr>
                      <a:r>
                        <a:rPr lang="en-US" sz="1000" kern="1200" noProof="0" dirty="0">
                          <a:solidFill>
                            <a:schemeClr val="dk1"/>
                          </a:solidFill>
                          <a:latin typeface="+mn-lt"/>
                          <a:ea typeface="+mn-ea"/>
                          <a:cs typeface="+mn-cs"/>
                        </a:rPr>
                        <a:t>Content codification, ideas for or willingness to develop IP</a:t>
                      </a:r>
                    </a:p>
                    <a:p>
                      <a:pPr marL="177800" indent="-177800" algn="l" defTabSz="711200" rtl="0" eaLnBrk="1" latinLnBrk="0" hangingPunct="1">
                        <a:spcBef>
                          <a:spcPts val="100"/>
                        </a:spcBef>
                        <a:buSzPct val="100000"/>
                      </a:pPr>
                      <a:r>
                        <a:rPr lang="en-US" sz="1000" kern="1200" noProof="0" dirty="0">
                          <a:solidFill>
                            <a:schemeClr val="dk1"/>
                          </a:solidFill>
                          <a:latin typeface="+mn-lt"/>
                          <a:ea typeface="+mn-ea"/>
                          <a:cs typeface="+mn-cs"/>
                        </a:rPr>
                        <a:t>Creation of new PE Iris pages, updating contacts, &amp; featuring content on PE Homepage, ESG in PE, and Infrastructure Investing pages</a:t>
                      </a:r>
                    </a:p>
                    <a:p>
                      <a:pPr marL="177800" indent="-177800" algn="l" defTabSz="711200" rtl="0" eaLnBrk="1" latinLnBrk="0" hangingPunct="1">
                        <a:spcBef>
                          <a:spcPts val="100"/>
                        </a:spcBef>
                        <a:buSzPct val="100000"/>
                      </a:pPr>
                      <a:r>
                        <a:rPr lang="en-US" sz="1000" kern="1200" noProof="0" dirty="0">
                          <a:solidFill>
                            <a:schemeClr val="dk1"/>
                          </a:solidFill>
                          <a:latin typeface="+mn-lt"/>
                          <a:ea typeface="+mn-ea"/>
                          <a:cs typeface="+mn-cs"/>
                        </a:rPr>
                        <a:t>Suggestions &amp; new content on EPEG Sharepoint</a:t>
                      </a:r>
                    </a:p>
                    <a:p>
                      <a:pPr marL="177800" indent="-177800" algn="l" defTabSz="711200" rtl="0" eaLnBrk="1" latinLnBrk="0" hangingPunct="1">
                        <a:spcBef>
                          <a:spcPts val="100"/>
                        </a:spcBef>
                        <a:buSzPct val="100000"/>
                      </a:pPr>
                      <a:r>
                        <a:rPr lang="en-US" sz="1000" kern="1200" noProof="0" dirty="0">
                          <a:solidFill>
                            <a:schemeClr val="dk1"/>
                          </a:solidFill>
                          <a:latin typeface="+mn-lt"/>
                          <a:ea typeface="+mn-ea"/>
                          <a:cs typeface="+mn-cs"/>
                        </a:rPr>
                        <a:t>PPK training new London PEG LT, </a:t>
                      </a:r>
                      <a:r>
                        <a:rPr lang="en-US" sz="1000" kern="1200" noProof="0" dirty="0" err="1">
                          <a:solidFill>
                            <a:schemeClr val="dk1"/>
                          </a:solidFill>
                          <a:latin typeface="+mn-lt"/>
                          <a:ea typeface="+mn-ea"/>
                          <a:cs typeface="+mn-cs"/>
                        </a:rPr>
                        <a:t>pre-ACT</a:t>
                      </a:r>
                      <a:r>
                        <a:rPr lang="en-US" sz="1000" kern="1200" noProof="0" dirty="0">
                          <a:solidFill>
                            <a:schemeClr val="dk1"/>
                          </a:solidFill>
                          <a:latin typeface="+mn-lt"/>
                          <a:ea typeface="+mn-ea"/>
                          <a:cs typeface="+mn-cs"/>
                        </a:rPr>
                        <a:t>/-NCT</a:t>
                      </a:r>
                    </a:p>
                  </a:txBody>
                  <a:tcPr/>
                </a:tc>
                <a:extLst>
                  <a:ext uri="{0D108BD9-81ED-4DB2-BD59-A6C34878D82A}">
                    <a16:rowId xmlns:a16="http://schemas.microsoft.com/office/drawing/2014/main" val="3625101760"/>
                  </a:ext>
                </a:extLst>
              </a:tr>
              <a:tr h="595030">
                <a:tc>
                  <a:txBody>
                    <a:bodyPr/>
                    <a:lstStyle/>
                    <a:p>
                      <a:pPr marL="0" marR="0" lvl="0" indent="0" algn="l" defTabSz="981334" rtl="0" eaLnBrk="0" fontAlgn="auto" latinLnBrk="0" hangingPunct="0">
                        <a:lnSpc>
                          <a:spcPct val="100000"/>
                        </a:lnSpc>
                        <a:spcBef>
                          <a:spcPts val="100"/>
                        </a:spcBef>
                        <a:spcAft>
                          <a:spcPts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mn-lt"/>
                          <a:ea typeface="Gulim" pitchFamily="34" charset="-127"/>
                          <a:cs typeface="+mn-cs"/>
                        </a:rPr>
                        <a:t>Shaoni Chowdhury</a:t>
                      </a:r>
                    </a:p>
                    <a:p>
                      <a:pPr marL="0" marR="0" lvl="0" indent="0" algn="l" defTabSz="981334" rtl="0" eaLnBrk="0" fontAlgn="auto" latinLnBrk="0" hangingPunct="0">
                        <a:lnSpc>
                          <a:spcPct val="100000"/>
                        </a:lnSpc>
                        <a:spcBef>
                          <a:spcPts val="100"/>
                        </a:spcBef>
                        <a:spcAft>
                          <a:spcPts val="0"/>
                        </a:spcAft>
                        <a:buClrTx/>
                        <a:buSzTx/>
                        <a:buFontTx/>
                        <a:buNone/>
                        <a:tabLst/>
                        <a:defRPr/>
                      </a:pPr>
                      <a:r>
                        <a:rPr kumimoji="0" lang="en-US" altLang="ko-KR" sz="1000" b="0" i="0" u="none" strike="noStrike" kern="1200" cap="none" spc="0" normalizeH="0" baseline="0" noProof="0" dirty="0">
                          <a:ln>
                            <a:noFill/>
                          </a:ln>
                          <a:solidFill>
                            <a:srgbClr val="000000"/>
                          </a:solidFill>
                          <a:effectLst/>
                          <a:uLnTx/>
                          <a:uFillTx/>
                          <a:latin typeface="+mn-lt"/>
                          <a:ea typeface="Gulim" pitchFamily="34" charset="-127"/>
                          <a:cs typeface="+mn-cs"/>
                        </a:rPr>
                        <a:t>Senior Knowledge Specialist </a:t>
                      </a:r>
                    </a:p>
                  </a:txBody>
                  <a:tcPr marL="972000"/>
                </a:tc>
                <a:tc>
                  <a:txBody>
                    <a:bodyPr/>
                    <a:lstStyle/>
                    <a:p>
                      <a:pPr marL="0" indent="0" algn="l" defTabSz="711200" rtl="0" eaLnBrk="1" latinLnBrk="0" hangingPunct="1">
                        <a:lnSpc>
                          <a:spcPct val="100000"/>
                        </a:lnSpc>
                        <a:spcBef>
                          <a:spcPts val="100"/>
                        </a:spcBef>
                        <a:spcAft>
                          <a:spcPts val="0"/>
                        </a:spcAft>
                        <a:buSzPct val="100000"/>
                        <a:buNone/>
                      </a:pPr>
                      <a:r>
                        <a:rPr lang="en-US" sz="1000" kern="1200" noProof="0" dirty="0">
                          <a:solidFill>
                            <a:schemeClr val="dk1"/>
                          </a:solidFill>
                          <a:latin typeface="+mn-lt"/>
                          <a:ea typeface="+mn-ea"/>
                          <a:cs typeface="+mn-cs"/>
                        </a:rPr>
                        <a:t>New Delhi</a:t>
                      </a:r>
                    </a:p>
                  </a:txBody>
                  <a:tcPr/>
                </a:tc>
                <a:tc>
                  <a:txBody>
                    <a:bodyPr/>
                    <a:lstStyle/>
                    <a:p>
                      <a:pPr marL="177800" marR="0" lvl="0" indent="-177800" algn="l" defTabSz="711200" rtl="0" eaLnBrk="1" fontAlgn="auto" latinLnBrk="0" hangingPunct="1">
                        <a:lnSpc>
                          <a:spcPct val="100000"/>
                        </a:lnSpc>
                        <a:spcBef>
                          <a:spcPts val="100"/>
                        </a:spcBef>
                        <a:spcAft>
                          <a:spcPts val="0"/>
                        </a:spcAft>
                        <a:buClrTx/>
                        <a:buSzPct val="100000"/>
                        <a:buFontTx/>
                        <a:buChar char="•"/>
                        <a:tabLst/>
                        <a:defRPr/>
                      </a:pPr>
                      <a:r>
                        <a:rPr lang="en-US" sz="1000" kern="1200" noProof="0" dirty="0">
                          <a:solidFill>
                            <a:schemeClr val="dk1"/>
                          </a:solidFill>
                          <a:latin typeface="+mn-lt"/>
                          <a:ea typeface="+mn-ea"/>
                          <a:cs typeface="+mn-cs"/>
                        </a:rPr>
                        <a:t>EMEA PEG Experience &amp; Support rapid response</a:t>
                      </a:r>
                    </a:p>
                    <a:p>
                      <a:pPr marL="177800" indent="-177800" algn="l" defTabSz="711200" rtl="0" eaLnBrk="1" latinLnBrk="0" hangingPunct="1">
                        <a:lnSpc>
                          <a:spcPct val="100000"/>
                        </a:lnSpc>
                        <a:spcBef>
                          <a:spcPts val="100"/>
                        </a:spcBef>
                        <a:spcAft>
                          <a:spcPts val="0"/>
                        </a:spcAft>
                        <a:buSzPct val="100000"/>
                        <a:buChar char="•"/>
                      </a:pPr>
                      <a:r>
                        <a:rPr lang="en-US" sz="1000" kern="1200" noProof="0" dirty="0">
                          <a:solidFill>
                            <a:schemeClr val="dk1"/>
                          </a:solidFill>
                          <a:latin typeface="+mn-lt"/>
                          <a:ea typeface="+mn-ea"/>
                          <a:cs typeface="+mn-cs"/>
                        </a:rPr>
                        <a:t>Advise and guide case teams and senior affiliates towards the best information to help answer client questions</a:t>
                      </a:r>
                    </a:p>
                    <a:p>
                      <a:pPr marL="177800" indent="-177800" algn="l" defTabSz="711200" rtl="0" eaLnBrk="1" latinLnBrk="0" hangingPunct="1">
                        <a:lnSpc>
                          <a:spcPct val="100000"/>
                        </a:lnSpc>
                        <a:spcBef>
                          <a:spcPts val="100"/>
                        </a:spcBef>
                        <a:spcAft>
                          <a:spcPts val="0"/>
                        </a:spcAft>
                        <a:buSzPct val="100000"/>
                        <a:buChar char="•"/>
                      </a:pPr>
                      <a:r>
                        <a:rPr lang="en-US" sz="1000" kern="1200" noProof="0" dirty="0">
                          <a:solidFill>
                            <a:schemeClr val="dk1"/>
                          </a:solidFill>
                          <a:latin typeface="+mn-lt"/>
                          <a:ea typeface="+mn-ea"/>
                          <a:cs typeface="+mn-cs"/>
                        </a:rPr>
                        <a:t>Work across practice leadership to get alignment on prioritization of content gaps and action plan for filling gaps</a:t>
                      </a:r>
                    </a:p>
                  </a:txBody>
                  <a:tcPr/>
                </a:tc>
                <a:tc>
                  <a:txBody>
                    <a:bodyPr/>
                    <a:lstStyle/>
                    <a:p>
                      <a:pPr marL="177800" indent="-177800" algn="l" defTabSz="711200" rtl="0" eaLnBrk="1" latinLnBrk="0" hangingPunct="1">
                        <a:lnSpc>
                          <a:spcPct val="100000"/>
                        </a:lnSpc>
                        <a:spcBef>
                          <a:spcPts val="100"/>
                        </a:spcBef>
                        <a:spcAft>
                          <a:spcPts val="0"/>
                        </a:spcAft>
                      </a:pPr>
                      <a:r>
                        <a:rPr lang="en-US" sz="1000" kern="1200" noProof="0" dirty="0">
                          <a:solidFill>
                            <a:schemeClr val="dk1"/>
                          </a:solidFill>
                          <a:latin typeface="+mn-lt"/>
                          <a:ea typeface="+mn-ea"/>
                          <a:cs typeface="+mn-cs"/>
                        </a:rPr>
                        <a:t>Any support from case start to case end</a:t>
                      </a:r>
                    </a:p>
                    <a:p>
                      <a:pPr marL="177800" indent="-177800" algn="l" defTabSz="711200" rtl="0" eaLnBrk="1" latinLnBrk="0" hangingPunct="1">
                        <a:lnSpc>
                          <a:spcPct val="100000"/>
                        </a:lnSpc>
                        <a:spcBef>
                          <a:spcPts val="100"/>
                        </a:spcBef>
                        <a:spcAft>
                          <a:spcPts val="0"/>
                        </a:spcAft>
                      </a:pPr>
                      <a:r>
                        <a:rPr lang="en-US" sz="1000" kern="1200" noProof="0" dirty="0">
                          <a:solidFill>
                            <a:schemeClr val="dk1"/>
                          </a:solidFill>
                          <a:latin typeface="+mn-lt"/>
                          <a:ea typeface="+mn-ea"/>
                          <a:cs typeface="+mn-cs"/>
                        </a:rPr>
                        <a:t>Managing PE &amp; PA case tagging on IRIS</a:t>
                      </a:r>
                    </a:p>
                    <a:p>
                      <a:pPr marL="177800" indent="-177800" algn="l" defTabSz="711200" rtl="0" eaLnBrk="1" latinLnBrk="0" hangingPunct="1">
                        <a:lnSpc>
                          <a:spcPct val="100000"/>
                        </a:lnSpc>
                        <a:spcBef>
                          <a:spcPts val="100"/>
                        </a:spcBef>
                        <a:spcAft>
                          <a:spcPts val="0"/>
                        </a:spcAft>
                      </a:pPr>
                      <a:r>
                        <a:rPr lang="en-US" sz="1000" kern="1200" noProof="0" dirty="0">
                          <a:solidFill>
                            <a:schemeClr val="dk1"/>
                          </a:solidFill>
                          <a:latin typeface="+mn-lt"/>
                          <a:ea typeface="+mn-ea"/>
                          <a:cs typeface="+mn-cs"/>
                        </a:rPr>
                        <a:t>Retainer team knowledge capture</a:t>
                      </a:r>
                    </a:p>
                    <a:p>
                      <a:pPr marL="177800" indent="-177800" algn="l" defTabSz="711200" rtl="0" eaLnBrk="1" latinLnBrk="0" hangingPunct="1">
                        <a:lnSpc>
                          <a:spcPct val="100000"/>
                        </a:lnSpc>
                        <a:spcBef>
                          <a:spcPts val="100"/>
                        </a:spcBef>
                        <a:spcAft>
                          <a:spcPts val="0"/>
                        </a:spcAft>
                      </a:pPr>
                      <a:r>
                        <a:rPr lang="en-US" sz="1000" kern="1200" noProof="0" dirty="0">
                          <a:solidFill>
                            <a:schemeClr val="dk1"/>
                          </a:solidFill>
                          <a:latin typeface="+mn-lt"/>
                          <a:ea typeface="+mn-ea"/>
                          <a:cs typeface="+mn-cs"/>
                        </a:rPr>
                        <a:t>Capturing &amp; storing planned or current CD / ODA efforts</a:t>
                      </a:r>
                    </a:p>
                  </a:txBody>
                  <a:tcPr/>
                </a:tc>
                <a:extLst>
                  <a:ext uri="{0D108BD9-81ED-4DB2-BD59-A6C34878D82A}">
                    <a16:rowId xmlns:a16="http://schemas.microsoft.com/office/drawing/2014/main" val="3607036749"/>
                  </a:ext>
                </a:extLst>
              </a:tr>
              <a:tr h="497484">
                <a:tc>
                  <a:txBody>
                    <a:bodyPr/>
                    <a:lstStyle/>
                    <a:p>
                      <a:pPr marL="0" marR="0" lvl="0" indent="0" algn="l" defTabSz="981334" rtl="0" eaLnBrk="0" fontAlgn="auto" latinLnBrk="0" hangingPunct="0">
                        <a:lnSpc>
                          <a:spcPct val="100000"/>
                        </a:lnSpc>
                        <a:spcBef>
                          <a:spcPts val="100"/>
                        </a:spcBef>
                        <a:spcAft>
                          <a:spcPts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mn-lt"/>
                          <a:ea typeface="Gulim" pitchFamily="34" charset="-127"/>
                          <a:cs typeface="+mn-cs"/>
                        </a:rPr>
                        <a:t>Konrad Kuciewicz</a:t>
                      </a:r>
                    </a:p>
                    <a:p>
                      <a:pPr marL="0" marR="0" lvl="0" indent="0" algn="l" defTabSz="981334" rtl="0" eaLnBrk="0" fontAlgn="auto" latinLnBrk="0" hangingPunct="0">
                        <a:lnSpc>
                          <a:spcPct val="100000"/>
                        </a:lnSpc>
                        <a:spcBef>
                          <a:spcPts val="100"/>
                        </a:spcBef>
                        <a:spcAft>
                          <a:spcPts val="0"/>
                        </a:spcAft>
                        <a:buClrTx/>
                        <a:buSzTx/>
                        <a:buFontTx/>
                        <a:buNone/>
                        <a:tabLst/>
                        <a:defRPr/>
                      </a:pPr>
                      <a:r>
                        <a:rPr kumimoji="0" lang="en-US" altLang="ko-KR" sz="1000" b="0" i="0" u="none" strike="noStrike" kern="1200" cap="none" spc="0" normalizeH="0" baseline="0" noProof="0" dirty="0">
                          <a:ln>
                            <a:noFill/>
                          </a:ln>
                          <a:solidFill>
                            <a:srgbClr val="000000"/>
                          </a:solidFill>
                          <a:effectLst/>
                          <a:uLnTx/>
                          <a:uFillTx/>
                          <a:latin typeface="+mn-lt"/>
                          <a:ea typeface="Gulim" pitchFamily="34" charset="-127"/>
                          <a:cs typeface="+mn-cs"/>
                        </a:rPr>
                        <a:t>Senior Knowledge Specialist </a:t>
                      </a:r>
                    </a:p>
                  </a:txBody>
                  <a:tcPr marL="972000"/>
                </a:tc>
                <a:tc>
                  <a:txBody>
                    <a:bodyPr/>
                    <a:lstStyle/>
                    <a:p>
                      <a:pPr marL="0" indent="0" algn="l" defTabSz="711200" rtl="0" eaLnBrk="1" latinLnBrk="0" hangingPunct="1">
                        <a:lnSpc>
                          <a:spcPct val="100000"/>
                        </a:lnSpc>
                        <a:spcBef>
                          <a:spcPts val="100"/>
                        </a:spcBef>
                        <a:spcAft>
                          <a:spcPts val="0"/>
                        </a:spcAft>
                        <a:buSzPct val="100000"/>
                        <a:buNone/>
                      </a:pPr>
                      <a:r>
                        <a:rPr lang="en-US" sz="1000" kern="1200" noProof="0" dirty="0">
                          <a:solidFill>
                            <a:schemeClr val="dk1"/>
                          </a:solidFill>
                          <a:latin typeface="+mn-lt"/>
                          <a:ea typeface="+mn-ea"/>
                          <a:cs typeface="+mn-cs"/>
                        </a:rPr>
                        <a:t>Warsaw</a:t>
                      </a:r>
                    </a:p>
                  </a:txBody>
                  <a:tcPr/>
                </a:tc>
                <a:tc>
                  <a:txBody>
                    <a:bodyPr/>
                    <a:lstStyle/>
                    <a:p>
                      <a:pPr marL="177800" marR="0" lvl="0" indent="-177800" algn="l" defTabSz="711200" rtl="0" eaLnBrk="1" fontAlgn="auto" latinLnBrk="0" hangingPunct="1">
                        <a:lnSpc>
                          <a:spcPct val="100000"/>
                        </a:lnSpc>
                        <a:spcBef>
                          <a:spcPts val="100"/>
                        </a:spcBef>
                        <a:spcAft>
                          <a:spcPts val="0"/>
                        </a:spcAft>
                        <a:buClrTx/>
                        <a:buSzPct val="100000"/>
                        <a:buFontTx/>
                        <a:buChar char="•"/>
                        <a:tabLst/>
                        <a:defRPr/>
                      </a:pPr>
                      <a:r>
                        <a:rPr lang="en-US" sz="1000" kern="1200" noProof="0" dirty="0">
                          <a:solidFill>
                            <a:schemeClr val="dk1"/>
                          </a:solidFill>
                          <a:latin typeface="+mn-lt"/>
                          <a:ea typeface="+mn-ea"/>
                          <a:cs typeface="+mn-cs"/>
                        </a:rPr>
                        <a:t>EMEA PEG Experience &amp; Support rapid response</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IDD product management</a:t>
                      </a:r>
                    </a:p>
                  </a:txBody>
                  <a:tcPr/>
                </a:tc>
                <a:tc>
                  <a:txBody>
                    <a:bodyPr/>
                    <a:lstStyle/>
                    <a:p>
                      <a:pPr marL="177800" indent="-177800" algn="l" defTabSz="711200" rtl="0" eaLnBrk="1" latinLnBrk="0" hangingPunct="1">
                        <a:lnSpc>
                          <a:spcPct val="100000"/>
                        </a:lnSpc>
                        <a:spcBef>
                          <a:spcPts val="100"/>
                        </a:spcBef>
                        <a:spcAft>
                          <a:spcPts val="0"/>
                        </a:spcAft>
                      </a:pPr>
                      <a:r>
                        <a:rPr lang="en-US" sz="1000" b="0" dirty="0">
                          <a:solidFill>
                            <a:srgbClr val="000000"/>
                          </a:solidFill>
                        </a:rPr>
                        <a:t>Assistance identifying DD experience, credentials, experts, and off-the-shelf insights </a:t>
                      </a:r>
                      <a:endParaRPr lang="en-US" sz="1000" b="0" kern="1200" noProof="0" dirty="0">
                        <a:solidFill>
                          <a:schemeClr val="dk1"/>
                        </a:solidFill>
                        <a:latin typeface="+mn-lt"/>
                        <a:ea typeface="+mn-ea"/>
                        <a:cs typeface="+mn-cs"/>
                      </a:endParaRPr>
                    </a:p>
                    <a:p>
                      <a:pPr marL="177800" indent="-177800" algn="l" defTabSz="711200" rtl="0" eaLnBrk="1" latinLnBrk="0" hangingPunct="1">
                        <a:lnSpc>
                          <a:spcPct val="100000"/>
                        </a:lnSpc>
                        <a:spcBef>
                          <a:spcPts val="100"/>
                        </a:spcBef>
                        <a:spcAft>
                          <a:spcPts val="0"/>
                        </a:spcAft>
                      </a:pPr>
                      <a:r>
                        <a:rPr lang="en-US" sz="1000" kern="1200" noProof="0" dirty="0">
                          <a:solidFill>
                            <a:schemeClr val="dk1"/>
                          </a:solidFill>
                          <a:latin typeface="+mn-lt"/>
                          <a:ea typeface="+mn-ea"/>
                          <a:cs typeface="+mn-cs"/>
                        </a:rPr>
                        <a:t>Integrated DD product support</a:t>
                      </a:r>
                    </a:p>
                    <a:p>
                      <a:pPr marL="177800" indent="-177800" algn="l" defTabSz="711200" rtl="0" eaLnBrk="1" latinLnBrk="0" hangingPunct="1">
                        <a:lnSpc>
                          <a:spcPct val="100000"/>
                        </a:lnSpc>
                        <a:spcBef>
                          <a:spcPts val="100"/>
                        </a:spcBef>
                        <a:spcAft>
                          <a:spcPts val="0"/>
                        </a:spcAft>
                      </a:pPr>
                      <a:r>
                        <a:rPr lang="en-US" sz="1000" kern="1200" noProof="0" dirty="0">
                          <a:solidFill>
                            <a:schemeClr val="dk1"/>
                          </a:solidFill>
                          <a:latin typeface="+mn-lt"/>
                          <a:ea typeface="+mn-ea"/>
                          <a:cs typeface="+mn-cs"/>
                        </a:rPr>
                        <a:t>Posting content on EMEA PEG Sharepoint and IRIS</a:t>
                      </a:r>
                    </a:p>
                  </a:txBody>
                  <a:tcPr/>
                </a:tc>
                <a:extLst>
                  <a:ext uri="{0D108BD9-81ED-4DB2-BD59-A6C34878D82A}">
                    <a16:rowId xmlns:a16="http://schemas.microsoft.com/office/drawing/2014/main" val="2805209355"/>
                  </a:ext>
                </a:extLst>
              </a:tr>
              <a:tr h="595030">
                <a:tc>
                  <a:txBody>
                    <a:bodyPr/>
                    <a:lstStyle/>
                    <a:p>
                      <a:pPr marL="0" marR="0" lvl="0" indent="0" algn="l" defTabSz="981334" rtl="0" eaLnBrk="0" fontAlgn="auto" latinLnBrk="0" hangingPunct="0">
                        <a:lnSpc>
                          <a:spcPct val="100000"/>
                        </a:lnSpc>
                        <a:spcBef>
                          <a:spcPts val="100"/>
                        </a:spcBef>
                        <a:spcAft>
                          <a:spcPts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mn-lt"/>
                          <a:ea typeface="Gulim" pitchFamily="34" charset="-127"/>
                          <a:cs typeface="+mn-cs"/>
                        </a:rPr>
                        <a:t>Shreya Ahuja</a:t>
                      </a:r>
                    </a:p>
                    <a:p>
                      <a:pPr marL="0" marR="0" lvl="0" indent="0" algn="l" defTabSz="981334" rtl="0" eaLnBrk="0" fontAlgn="auto" latinLnBrk="0" hangingPunct="0">
                        <a:lnSpc>
                          <a:spcPct val="100000"/>
                        </a:lnSpc>
                        <a:spcBef>
                          <a:spcPts val="100"/>
                        </a:spcBef>
                        <a:spcAft>
                          <a:spcPts val="0"/>
                        </a:spcAft>
                        <a:buClrTx/>
                        <a:buSzTx/>
                        <a:buFontTx/>
                        <a:buNone/>
                        <a:tabLst/>
                        <a:defRPr/>
                      </a:pPr>
                      <a:r>
                        <a:rPr kumimoji="0" lang="en-US" altLang="ko-KR" sz="1000" b="0" i="0" u="none" strike="noStrike" kern="1200" cap="none" spc="0" normalizeH="0" baseline="0" noProof="0" dirty="0">
                          <a:ln>
                            <a:noFill/>
                          </a:ln>
                          <a:solidFill>
                            <a:srgbClr val="000000"/>
                          </a:solidFill>
                          <a:effectLst/>
                          <a:uLnTx/>
                          <a:uFillTx/>
                          <a:latin typeface="+mn-lt"/>
                          <a:ea typeface="Gulim" pitchFamily="34" charset="-127"/>
                          <a:cs typeface="+mn-cs"/>
                        </a:rPr>
                        <a:t>Knowledge Associate</a:t>
                      </a:r>
                    </a:p>
                  </a:txBody>
                  <a:tcPr marL="972000"/>
                </a:tc>
                <a:tc>
                  <a:txBody>
                    <a:bodyPr/>
                    <a:lstStyle/>
                    <a:p>
                      <a:pPr marL="0" marR="0" lvl="0" indent="0" algn="l" defTabSz="711200" rtl="0" eaLnBrk="1" fontAlgn="auto" latinLnBrk="0" hangingPunct="1">
                        <a:lnSpc>
                          <a:spcPct val="100000"/>
                        </a:lnSpc>
                        <a:spcBef>
                          <a:spcPts val="100"/>
                        </a:spcBef>
                        <a:spcAft>
                          <a:spcPts val="0"/>
                        </a:spcAft>
                        <a:buClrTx/>
                        <a:buSzPct val="100000"/>
                        <a:buFontTx/>
                        <a:buNone/>
                        <a:tabLst/>
                        <a:defRPr/>
                      </a:pPr>
                      <a:r>
                        <a:rPr lang="en-US" sz="1000" kern="1200" noProof="0" dirty="0">
                          <a:solidFill>
                            <a:schemeClr val="dk1"/>
                          </a:solidFill>
                          <a:latin typeface="+mn-lt"/>
                          <a:ea typeface="+mn-ea"/>
                          <a:cs typeface="+mn-cs"/>
                        </a:rPr>
                        <a:t>New Delhi</a:t>
                      </a:r>
                    </a:p>
                    <a:p>
                      <a:pPr marL="0" indent="0" algn="l" defTabSz="711200" rtl="0" eaLnBrk="1" latinLnBrk="0" hangingPunct="1">
                        <a:lnSpc>
                          <a:spcPct val="100000"/>
                        </a:lnSpc>
                        <a:spcBef>
                          <a:spcPts val="100"/>
                        </a:spcBef>
                        <a:spcAft>
                          <a:spcPts val="0"/>
                        </a:spcAft>
                        <a:buSzPct val="100000"/>
                        <a:buNone/>
                      </a:pPr>
                      <a:endParaRPr lang="en-US" sz="1000" kern="1200" noProof="0" dirty="0">
                        <a:solidFill>
                          <a:schemeClr val="dk1"/>
                        </a:solidFill>
                        <a:latin typeface="+mn-lt"/>
                        <a:ea typeface="+mn-ea"/>
                        <a:cs typeface="+mn-cs"/>
                      </a:endParaRPr>
                    </a:p>
                  </a:txBody>
                  <a:tcPr/>
                </a:tc>
                <a:tc>
                  <a:txBody>
                    <a:bodyPr/>
                    <a:lstStyle/>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Content processing and posting on IRIS</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Operations support</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EMEA PEG Experience &amp; Support rapid response</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Regular PEXC data cleaning</a:t>
                      </a:r>
                    </a:p>
                  </a:txBody>
                  <a:tcPr/>
                </a:tc>
                <a:tc>
                  <a:txBody>
                    <a:bodyPr/>
                    <a:lstStyle/>
                    <a:p>
                      <a:pPr marL="177800" indent="-177800" algn="l" defTabSz="711200" rtl="0" eaLnBrk="1" latinLnBrk="0" hangingPunct="1">
                        <a:lnSpc>
                          <a:spcPct val="100000"/>
                        </a:lnSpc>
                        <a:spcBef>
                          <a:spcPts val="100"/>
                        </a:spcBef>
                        <a:spcAft>
                          <a:spcPts val="0"/>
                        </a:spcAft>
                      </a:pPr>
                      <a:r>
                        <a:rPr lang="en-US" sz="1000" b="0" dirty="0">
                          <a:solidFill>
                            <a:srgbClr val="000000"/>
                          </a:solidFill>
                        </a:rPr>
                        <a:t>Assistance identifying DD experience, credentials, experts, and off-the-shelf insights </a:t>
                      </a:r>
                      <a:endParaRPr lang="en-US" sz="1000" b="0" kern="1200" noProof="0" dirty="0">
                        <a:solidFill>
                          <a:schemeClr val="dk1"/>
                        </a:solidFill>
                        <a:latin typeface="+mn-lt"/>
                        <a:ea typeface="+mn-ea"/>
                        <a:cs typeface="+mn-cs"/>
                      </a:endParaRPr>
                    </a:p>
                    <a:p>
                      <a:pPr marL="177800" indent="-177800" algn="l" defTabSz="711200" rtl="0" eaLnBrk="1" latinLnBrk="0" hangingPunct="1">
                        <a:lnSpc>
                          <a:spcPct val="100000"/>
                        </a:lnSpc>
                        <a:spcBef>
                          <a:spcPts val="100"/>
                        </a:spcBef>
                        <a:spcAft>
                          <a:spcPts val="0"/>
                        </a:spcAft>
                      </a:pPr>
                      <a:r>
                        <a:rPr lang="en-US" sz="1000" kern="1200" noProof="0" dirty="0">
                          <a:solidFill>
                            <a:schemeClr val="dk1"/>
                          </a:solidFill>
                          <a:latin typeface="+mn-lt"/>
                          <a:ea typeface="+mn-ea"/>
                          <a:cs typeface="+mn-cs"/>
                        </a:rPr>
                        <a:t>Tagging updates</a:t>
                      </a:r>
                    </a:p>
                    <a:p>
                      <a:pPr marL="177800" indent="-177800" algn="l" defTabSz="711200" rtl="0" eaLnBrk="1" latinLnBrk="0" hangingPunct="1">
                        <a:lnSpc>
                          <a:spcPct val="100000"/>
                        </a:lnSpc>
                        <a:spcBef>
                          <a:spcPts val="100"/>
                        </a:spcBef>
                        <a:spcAft>
                          <a:spcPts val="0"/>
                        </a:spcAft>
                      </a:pPr>
                      <a:r>
                        <a:rPr lang="en-US" sz="1000" kern="1200" noProof="0" dirty="0">
                          <a:solidFill>
                            <a:schemeClr val="dk1"/>
                          </a:solidFill>
                          <a:latin typeface="+mn-lt"/>
                          <a:ea typeface="+mn-ea"/>
                          <a:cs typeface="+mn-cs"/>
                        </a:rPr>
                        <a:t>Processing &amp; publishing content on EMEA PEG Sharepoint and IRIS</a:t>
                      </a:r>
                    </a:p>
                  </a:txBody>
                  <a:tcPr/>
                </a:tc>
                <a:extLst>
                  <a:ext uri="{0D108BD9-81ED-4DB2-BD59-A6C34878D82A}">
                    <a16:rowId xmlns:a16="http://schemas.microsoft.com/office/drawing/2014/main" val="3992000754"/>
                  </a:ext>
                </a:extLst>
              </a:tr>
              <a:tr h="643803">
                <a:tc>
                  <a:txBody>
                    <a:bodyPr/>
                    <a:lstStyle/>
                    <a:p>
                      <a:pPr marL="0" marR="0" lvl="0" indent="0" algn="l" defTabSz="981334" rtl="0" eaLnBrk="0" fontAlgn="auto" latinLnBrk="0" hangingPunct="0">
                        <a:lnSpc>
                          <a:spcPct val="100000"/>
                        </a:lnSpc>
                        <a:spcBef>
                          <a:spcPts val="100"/>
                        </a:spcBef>
                        <a:spcAft>
                          <a:spcPts val="0"/>
                        </a:spcAft>
                        <a:buClrTx/>
                        <a:buSzTx/>
                        <a:buFontTx/>
                        <a:buNone/>
                        <a:tabLst/>
                        <a:defRPr/>
                      </a:pPr>
                      <a:r>
                        <a:rPr kumimoji="0" lang="en-US" altLang="ko-KR" sz="1000" b="1" i="0" u="none" strike="noStrike" kern="1200" cap="none" spc="0" normalizeH="0" baseline="0" noProof="0" dirty="0">
                          <a:ln>
                            <a:noFill/>
                          </a:ln>
                          <a:solidFill>
                            <a:srgbClr val="000000"/>
                          </a:solidFill>
                          <a:effectLst/>
                          <a:uLnTx/>
                          <a:uFillTx/>
                          <a:latin typeface="+mn-lt"/>
                          <a:ea typeface="Gulim" pitchFamily="34" charset="-127"/>
                          <a:cs typeface="+mn-cs"/>
                        </a:rPr>
                        <a:t>Satyam Verma</a:t>
                      </a:r>
                    </a:p>
                    <a:p>
                      <a:pPr marL="0" marR="0" lvl="0" indent="0" algn="l" defTabSz="981334" rtl="0" eaLnBrk="0" fontAlgn="auto" latinLnBrk="0" hangingPunct="0">
                        <a:lnSpc>
                          <a:spcPct val="100000"/>
                        </a:lnSpc>
                        <a:spcBef>
                          <a:spcPts val="100"/>
                        </a:spcBef>
                        <a:spcAft>
                          <a:spcPts val="0"/>
                        </a:spcAft>
                        <a:buClrTx/>
                        <a:buSzTx/>
                        <a:buFontTx/>
                        <a:buNone/>
                        <a:tabLst/>
                        <a:defRPr/>
                      </a:pPr>
                      <a:r>
                        <a:rPr kumimoji="0" lang="en-US" altLang="ko-KR" sz="1000" b="0" i="0" u="none" strike="noStrike" kern="1200" cap="none" spc="0" normalizeH="0" baseline="0" noProof="0" dirty="0">
                          <a:ln>
                            <a:noFill/>
                          </a:ln>
                          <a:solidFill>
                            <a:srgbClr val="000000"/>
                          </a:solidFill>
                          <a:effectLst/>
                          <a:uLnTx/>
                          <a:uFillTx/>
                          <a:latin typeface="+mn-lt"/>
                          <a:ea typeface="Gulim" pitchFamily="34" charset="-127"/>
                          <a:cs typeface="+mn-cs"/>
                        </a:rPr>
                        <a:t>Jr. Knowledge Associate </a:t>
                      </a:r>
                    </a:p>
                  </a:txBody>
                  <a:tcPr marL="972000"/>
                </a:tc>
                <a:tc>
                  <a:txBody>
                    <a:bodyPr/>
                    <a:lstStyle/>
                    <a:p>
                      <a:pPr marL="0" marR="0" lvl="0" indent="0" algn="l" defTabSz="711200" rtl="0" eaLnBrk="1" fontAlgn="auto" latinLnBrk="0" hangingPunct="1">
                        <a:lnSpc>
                          <a:spcPct val="100000"/>
                        </a:lnSpc>
                        <a:spcBef>
                          <a:spcPts val="100"/>
                        </a:spcBef>
                        <a:spcAft>
                          <a:spcPts val="0"/>
                        </a:spcAft>
                        <a:buClrTx/>
                        <a:buSzPct val="100000"/>
                        <a:buFontTx/>
                        <a:buNone/>
                        <a:tabLst/>
                        <a:defRPr/>
                      </a:pPr>
                      <a:r>
                        <a:rPr lang="en-US" sz="1000" kern="1200" noProof="0" dirty="0">
                          <a:solidFill>
                            <a:schemeClr val="dk1"/>
                          </a:solidFill>
                          <a:latin typeface="+mn-lt"/>
                          <a:ea typeface="+mn-ea"/>
                          <a:cs typeface="+mn-cs"/>
                        </a:rPr>
                        <a:t>New Delhi</a:t>
                      </a:r>
                    </a:p>
                    <a:p>
                      <a:pPr marL="0" indent="0" algn="l" defTabSz="711200" rtl="0" eaLnBrk="1" latinLnBrk="0" hangingPunct="1">
                        <a:lnSpc>
                          <a:spcPct val="100000"/>
                        </a:lnSpc>
                        <a:spcBef>
                          <a:spcPts val="100"/>
                        </a:spcBef>
                        <a:spcAft>
                          <a:spcPts val="0"/>
                        </a:spcAft>
                        <a:buSzPct val="100000"/>
                        <a:buNone/>
                      </a:pPr>
                      <a:endParaRPr lang="en-US" sz="1000" kern="1200" noProof="0" dirty="0">
                        <a:solidFill>
                          <a:schemeClr val="dk1"/>
                        </a:solidFill>
                        <a:latin typeface="+mn-lt"/>
                        <a:ea typeface="+mn-ea"/>
                        <a:cs typeface="+mn-cs"/>
                      </a:endParaRPr>
                    </a:p>
                  </a:txBody>
                  <a:tcPr/>
                </a:tc>
                <a:tc>
                  <a:txBody>
                    <a:bodyPr/>
                    <a:lstStyle/>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Content processing and posting on IRIS</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Operations support</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EMEA PEG Experience &amp; Support rapid response</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Regular PEXC data cleaning</a:t>
                      </a:r>
                    </a:p>
                    <a:p>
                      <a:pPr marL="177800" indent="-177800" algn="l" defTabSz="711200" rtl="0" eaLnBrk="1" latinLnBrk="0" hangingPunct="1">
                        <a:lnSpc>
                          <a:spcPct val="100000"/>
                        </a:lnSpc>
                        <a:spcBef>
                          <a:spcPts val="100"/>
                        </a:spcBef>
                        <a:spcAft>
                          <a:spcPts val="0"/>
                        </a:spcAft>
                        <a:buSzPct val="100000"/>
                      </a:pPr>
                      <a:r>
                        <a:rPr lang="en-US" sz="1000" kern="1200" noProof="0" dirty="0">
                          <a:solidFill>
                            <a:schemeClr val="dk1"/>
                          </a:solidFill>
                          <a:latin typeface="+mn-lt"/>
                          <a:ea typeface="+mn-ea"/>
                          <a:cs typeface="+mn-cs"/>
                        </a:rPr>
                        <a:t>Case end compliance</a:t>
                      </a:r>
                    </a:p>
                  </a:txBody>
                  <a:tcPr/>
                </a:tc>
                <a:tc>
                  <a:txBody>
                    <a:bodyPr/>
                    <a:lstStyle/>
                    <a:p>
                      <a:pPr marL="177800" indent="-177800" algn="l" defTabSz="711200" rtl="0" eaLnBrk="1" latinLnBrk="0" hangingPunct="1">
                        <a:lnSpc>
                          <a:spcPct val="100000"/>
                        </a:lnSpc>
                        <a:spcBef>
                          <a:spcPts val="100"/>
                        </a:spcBef>
                        <a:spcAft>
                          <a:spcPts val="0"/>
                        </a:spcAft>
                      </a:pPr>
                      <a:r>
                        <a:rPr lang="en-US" sz="1000" b="0" dirty="0">
                          <a:solidFill>
                            <a:srgbClr val="000000"/>
                          </a:solidFill>
                        </a:rPr>
                        <a:t>Assistance identifying DD experience, credentials, experts, and off-the-shelf insights </a:t>
                      </a:r>
                      <a:endParaRPr lang="en-US" sz="1000" b="0" kern="1200" noProof="0" dirty="0">
                        <a:solidFill>
                          <a:schemeClr val="dk1"/>
                        </a:solidFill>
                        <a:latin typeface="+mn-lt"/>
                        <a:ea typeface="+mn-ea"/>
                        <a:cs typeface="+mn-cs"/>
                      </a:endParaRPr>
                    </a:p>
                    <a:p>
                      <a:pPr marL="177800" indent="-177800" algn="l" defTabSz="711200" rtl="0" eaLnBrk="1" latinLnBrk="0" hangingPunct="1">
                        <a:lnSpc>
                          <a:spcPct val="100000"/>
                        </a:lnSpc>
                        <a:spcBef>
                          <a:spcPts val="100"/>
                        </a:spcBef>
                        <a:spcAft>
                          <a:spcPts val="0"/>
                        </a:spcAft>
                      </a:pPr>
                      <a:r>
                        <a:rPr lang="en-US" sz="1000" kern="1200" noProof="0" dirty="0">
                          <a:solidFill>
                            <a:schemeClr val="dk1"/>
                          </a:solidFill>
                          <a:latin typeface="+mn-lt"/>
                          <a:ea typeface="+mn-ea"/>
                          <a:cs typeface="+mn-cs"/>
                        </a:rPr>
                        <a:t>Tagging updates</a:t>
                      </a:r>
                    </a:p>
                    <a:p>
                      <a:pPr marL="177800" indent="-177800" algn="l" defTabSz="711200" rtl="0" eaLnBrk="1" latinLnBrk="0" hangingPunct="1">
                        <a:lnSpc>
                          <a:spcPct val="100000"/>
                        </a:lnSpc>
                        <a:spcBef>
                          <a:spcPts val="100"/>
                        </a:spcBef>
                        <a:spcAft>
                          <a:spcPts val="0"/>
                        </a:spcAft>
                      </a:pPr>
                      <a:r>
                        <a:rPr lang="en-US" sz="1000" kern="1200" noProof="0" dirty="0">
                          <a:solidFill>
                            <a:schemeClr val="dk1"/>
                          </a:solidFill>
                          <a:latin typeface="+mn-lt"/>
                          <a:ea typeface="+mn-ea"/>
                          <a:cs typeface="+mn-cs"/>
                        </a:rPr>
                        <a:t>Processing &amp; publishing content on EMEA PEG Sharepoint and IRIS</a:t>
                      </a:r>
                    </a:p>
                  </a:txBody>
                  <a:tcPr/>
                </a:tc>
                <a:extLst>
                  <a:ext uri="{0D108BD9-81ED-4DB2-BD59-A6C34878D82A}">
                    <a16:rowId xmlns:a16="http://schemas.microsoft.com/office/drawing/2014/main" val="2382651100"/>
                  </a:ext>
                </a:extLst>
              </a:tr>
            </a:tbl>
          </a:graphicData>
        </a:graphic>
      </p:graphicFrame>
      <p:grpSp>
        <p:nvGrpSpPr>
          <p:cNvPr id="43" name="btfpRunningAgenda1Level766641"/>
          <p:cNvGrpSpPr/>
          <p:nvPr>
            <p:custDataLst>
              <p:tags r:id="rId3"/>
            </p:custDataLst>
          </p:nvPr>
        </p:nvGrpSpPr>
        <p:grpSpPr>
          <a:xfrm>
            <a:off x="-17" y="944429"/>
            <a:ext cx="4884570" cy="257442"/>
            <a:chOff x="-17" y="944429"/>
            <a:chExt cx="4884570" cy="257442"/>
          </a:xfrm>
        </p:grpSpPr>
        <p:sp>
          <p:nvSpPr>
            <p:cNvPr id="44" name="btfpRunningAgenda1LevelBarLeft766641"/>
            <p:cNvSpPr/>
            <p:nvPr/>
          </p:nvSpPr>
          <p:spPr bwMode="gray">
            <a:xfrm>
              <a:off x="-17" y="944429"/>
              <a:ext cx="4884570" cy="257442"/>
            </a:xfrm>
            <a:custGeom>
              <a:avLst/>
              <a:gdLst>
                <a:gd name="connsiteX0" fmla="*/ 960419 w 1870925"/>
                <a:gd name="connsiteY0" fmla="*/ 0 h 257442"/>
                <a:gd name="connsiteX1" fmla="*/ 1870925 w 1870925"/>
                <a:gd name="connsiteY1" fmla="*/ 0 h 257442"/>
                <a:gd name="connsiteX2" fmla="*/ 1816204 w 1870925"/>
                <a:gd name="connsiteY2" fmla="*/ 257442 h 257442"/>
                <a:gd name="connsiteX3" fmla="*/ 0 w 1870925"/>
                <a:gd name="connsiteY3" fmla="*/ 257442 h 257442"/>
                <a:gd name="connsiteX0" fmla="*/ 960419 w 1816204"/>
                <a:gd name="connsiteY0" fmla="*/ 0 h 257442"/>
                <a:gd name="connsiteX1" fmla="*/ 905699 w 1816204"/>
                <a:gd name="connsiteY1" fmla="*/ 257442 h 257442"/>
                <a:gd name="connsiteX2" fmla="*/ 1816204 w 1816204"/>
                <a:gd name="connsiteY2" fmla="*/ 257442 h 257442"/>
                <a:gd name="connsiteX3" fmla="*/ 0 w 1816204"/>
                <a:gd name="connsiteY3" fmla="*/ 257442 h 257442"/>
                <a:gd name="connsiteX0" fmla="*/ 960419 w 960419"/>
                <a:gd name="connsiteY0" fmla="*/ 0 h 257442"/>
                <a:gd name="connsiteX1" fmla="*/ 905699 w 960419"/>
                <a:gd name="connsiteY1" fmla="*/ 257442 h 257442"/>
                <a:gd name="connsiteX2" fmla="*/ 1 w 960419"/>
                <a:gd name="connsiteY2" fmla="*/ 257442 h 257442"/>
                <a:gd name="connsiteX3" fmla="*/ 0 w 960419"/>
                <a:gd name="connsiteY3" fmla="*/ 257442 h 257442"/>
                <a:gd name="connsiteX0" fmla="*/ 960418 w 960418"/>
                <a:gd name="connsiteY0" fmla="*/ 0 h 257442"/>
                <a:gd name="connsiteX1" fmla="*/ 905698 w 960418"/>
                <a:gd name="connsiteY1" fmla="*/ 257442 h 257442"/>
                <a:gd name="connsiteX2" fmla="*/ 0 w 960418"/>
                <a:gd name="connsiteY2" fmla="*/ 257442 h 257442"/>
                <a:gd name="connsiteX3" fmla="*/ 1 w 960418"/>
                <a:gd name="connsiteY3" fmla="*/ 0 h 257442"/>
                <a:gd name="connsiteX0" fmla="*/ 1120719 w 1120719"/>
                <a:gd name="connsiteY0" fmla="*/ 0 h 257442"/>
                <a:gd name="connsiteX1" fmla="*/ 905698 w 1120719"/>
                <a:gd name="connsiteY1" fmla="*/ 257442 h 257442"/>
                <a:gd name="connsiteX2" fmla="*/ 0 w 1120719"/>
                <a:gd name="connsiteY2" fmla="*/ 257442 h 257442"/>
                <a:gd name="connsiteX3" fmla="*/ 1 w 1120719"/>
                <a:gd name="connsiteY3" fmla="*/ 0 h 257442"/>
                <a:gd name="connsiteX0" fmla="*/ 1120719 w 1120719"/>
                <a:gd name="connsiteY0" fmla="*/ 0 h 257442"/>
                <a:gd name="connsiteX1" fmla="*/ 1065998 w 1120719"/>
                <a:gd name="connsiteY1" fmla="*/ 257442 h 257442"/>
                <a:gd name="connsiteX2" fmla="*/ 0 w 1120719"/>
                <a:gd name="connsiteY2" fmla="*/ 257442 h 257442"/>
                <a:gd name="connsiteX3" fmla="*/ 1 w 1120719"/>
                <a:gd name="connsiteY3" fmla="*/ 0 h 257442"/>
                <a:gd name="connsiteX0" fmla="*/ 1120719 w 1120719"/>
                <a:gd name="connsiteY0" fmla="*/ 0 h 257442"/>
                <a:gd name="connsiteX1" fmla="*/ 1065998 w 1120719"/>
                <a:gd name="connsiteY1" fmla="*/ 257442 h 257442"/>
                <a:gd name="connsiteX2" fmla="*/ 0 w 1120719"/>
                <a:gd name="connsiteY2" fmla="*/ 257442 h 257442"/>
                <a:gd name="connsiteX3" fmla="*/ 1 w 1120719"/>
                <a:gd name="connsiteY3" fmla="*/ 0 h 257442"/>
                <a:gd name="connsiteX0" fmla="*/ 1120719 w 1120719"/>
                <a:gd name="connsiteY0" fmla="*/ 0 h 257442"/>
                <a:gd name="connsiteX1" fmla="*/ 1065998 w 1120719"/>
                <a:gd name="connsiteY1" fmla="*/ 257442 h 257442"/>
                <a:gd name="connsiteX2" fmla="*/ 0 w 1120719"/>
                <a:gd name="connsiteY2" fmla="*/ 257442 h 257442"/>
                <a:gd name="connsiteX3" fmla="*/ 0 w 1120719"/>
                <a:gd name="connsiteY3" fmla="*/ 0 h 257442"/>
                <a:gd name="connsiteX0" fmla="*/ 1281020 w 1281020"/>
                <a:gd name="connsiteY0" fmla="*/ 0 h 257442"/>
                <a:gd name="connsiteX1" fmla="*/ 1065998 w 1281020"/>
                <a:gd name="connsiteY1" fmla="*/ 257442 h 257442"/>
                <a:gd name="connsiteX2" fmla="*/ 0 w 1281020"/>
                <a:gd name="connsiteY2" fmla="*/ 257442 h 257442"/>
                <a:gd name="connsiteX3" fmla="*/ 0 w 1281020"/>
                <a:gd name="connsiteY3" fmla="*/ 0 h 257442"/>
                <a:gd name="connsiteX0" fmla="*/ 1281020 w 1281020"/>
                <a:gd name="connsiteY0" fmla="*/ 0 h 257442"/>
                <a:gd name="connsiteX1" fmla="*/ 1226298 w 1281020"/>
                <a:gd name="connsiteY1" fmla="*/ 257442 h 257442"/>
                <a:gd name="connsiteX2" fmla="*/ 0 w 1281020"/>
                <a:gd name="connsiteY2" fmla="*/ 257442 h 257442"/>
                <a:gd name="connsiteX3" fmla="*/ 0 w 1281020"/>
                <a:gd name="connsiteY3" fmla="*/ 0 h 257442"/>
                <a:gd name="connsiteX0" fmla="*/ 1281021 w 1281021"/>
                <a:gd name="connsiteY0" fmla="*/ 0 h 257442"/>
                <a:gd name="connsiteX1" fmla="*/ 1226299 w 1281021"/>
                <a:gd name="connsiteY1" fmla="*/ 257442 h 257442"/>
                <a:gd name="connsiteX2" fmla="*/ 0 w 1281021"/>
                <a:gd name="connsiteY2" fmla="*/ 257442 h 257442"/>
                <a:gd name="connsiteX3" fmla="*/ 1 w 1281021"/>
                <a:gd name="connsiteY3" fmla="*/ 0 h 257442"/>
                <a:gd name="connsiteX0" fmla="*/ 1281021 w 1281021"/>
                <a:gd name="connsiteY0" fmla="*/ 0 h 257442"/>
                <a:gd name="connsiteX1" fmla="*/ 1226299 w 1281021"/>
                <a:gd name="connsiteY1" fmla="*/ 257442 h 257442"/>
                <a:gd name="connsiteX2" fmla="*/ 0 w 1281021"/>
                <a:gd name="connsiteY2" fmla="*/ 257442 h 257442"/>
                <a:gd name="connsiteX3" fmla="*/ 1 w 1281021"/>
                <a:gd name="connsiteY3" fmla="*/ 0 h 257442"/>
                <a:gd name="connsiteX0" fmla="*/ 1449335 w 1449335"/>
                <a:gd name="connsiteY0" fmla="*/ 0 h 257442"/>
                <a:gd name="connsiteX1" fmla="*/ 1226299 w 1449335"/>
                <a:gd name="connsiteY1" fmla="*/ 257442 h 257442"/>
                <a:gd name="connsiteX2" fmla="*/ 0 w 1449335"/>
                <a:gd name="connsiteY2" fmla="*/ 257442 h 257442"/>
                <a:gd name="connsiteX3" fmla="*/ 1 w 1449335"/>
                <a:gd name="connsiteY3" fmla="*/ 0 h 257442"/>
                <a:gd name="connsiteX0" fmla="*/ 1449335 w 1449335"/>
                <a:gd name="connsiteY0" fmla="*/ 0 h 257442"/>
                <a:gd name="connsiteX1" fmla="*/ 1394614 w 1449335"/>
                <a:gd name="connsiteY1" fmla="*/ 257442 h 257442"/>
                <a:gd name="connsiteX2" fmla="*/ 0 w 1449335"/>
                <a:gd name="connsiteY2" fmla="*/ 257442 h 257442"/>
                <a:gd name="connsiteX3" fmla="*/ 1 w 1449335"/>
                <a:gd name="connsiteY3" fmla="*/ 0 h 257442"/>
                <a:gd name="connsiteX0" fmla="*/ 1449335 w 1449335"/>
                <a:gd name="connsiteY0" fmla="*/ 0 h 257442"/>
                <a:gd name="connsiteX1" fmla="*/ 1394614 w 1449335"/>
                <a:gd name="connsiteY1" fmla="*/ 257442 h 257442"/>
                <a:gd name="connsiteX2" fmla="*/ 0 w 1449335"/>
                <a:gd name="connsiteY2" fmla="*/ 257442 h 257442"/>
                <a:gd name="connsiteX3" fmla="*/ 1 w 1449335"/>
                <a:gd name="connsiteY3" fmla="*/ 0 h 257442"/>
                <a:gd name="connsiteX0" fmla="*/ 1449335 w 1449335"/>
                <a:gd name="connsiteY0" fmla="*/ 0 h 257442"/>
                <a:gd name="connsiteX1" fmla="*/ 1394614 w 1449335"/>
                <a:gd name="connsiteY1" fmla="*/ 257442 h 257442"/>
                <a:gd name="connsiteX2" fmla="*/ 0 w 1449335"/>
                <a:gd name="connsiteY2" fmla="*/ 257442 h 257442"/>
                <a:gd name="connsiteX3" fmla="*/ 0 w 1449335"/>
                <a:gd name="connsiteY3" fmla="*/ 0 h 257442"/>
                <a:gd name="connsiteX0" fmla="*/ 1617650 w 1617650"/>
                <a:gd name="connsiteY0" fmla="*/ 0 h 257442"/>
                <a:gd name="connsiteX1" fmla="*/ 1394614 w 1617650"/>
                <a:gd name="connsiteY1" fmla="*/ 257442 h 257442"/>
                <a:gd name="connsiteX2" fmla="*/ 0 w 1617650"/>
                <a:gd name="connsiteY2" fmla="*/ 257442 h 257442"/>
                <a:gd name="connsiteX3" fmla="*/ 0 w 1617650"/>
                <a:gd name="connsiteY3" fmla="*/ 0 h 257442"/>
                <a:gd name="connsiteX0" fmla="*/ 1617650 w 1617650"/>
                <a:gd name="connsiteY0" fmla="*/ 0 h 257442"/>
                <a:gd name="connsiteX1" fmla="*/ 1562928 w 1617650"/>
                <a:gd name="connsiteY1" fmla="*/ 257442 h 257442"/>
                <a:gd name="connsiteX2" fmla="*/ 0 w 1617650"/>
                <a:gd name="connsiteY2" fmla="*/ 257442 h 257442"/>
                <a:gd name="connsiteX3" fmla="*/ 0 w 1617650"/>
                <a:gd name="connsiteY3" fmla="*/ 0 h 257442"/>
                <a:gd name="connsiteX0" fmla="*/ 1617651 w 1617651"/>
                <a:gd name="connsiteY0" fmla="*/ 0 h 257442"/>
                <a:gd name="connsiteX1" fmla="*/ 1562929 w 1617651"/>
                <a:gd name="connsiteY1" fmla="*/ 257442 h 257442"/>
                <a:gd name="connsiteX2" fmla="*/ 0 w 1617651"/>
                <a:gd name="connsiteY2" fmla="*/ 257442 h 257442"/>
                <a:gd name="connsiteX3" fmla="*/ 1 w 1617651"/>
                <a:gd name="connsiteY3" fmla="*/ 0 h 257442"/>
                <a:gd name="connsiteX0" fmla="*/ 1617651 w 1617651"/>
                <a:gd name="connsiteY0" fmla="*/ 0 h 257442"/>
                <a:gd name="connsiteX1" fmla="*/ 1562929 w 1617651"/>
                <a:gd name="connsiteY1" fmla="*/ 257442 h 257442"/>
                <a:gd name="connsiteX2" fmla="*/ 0 w 1617651"/>
                <a:gd name="connsiteY2" fmla="*/ 257442 h 257442"/>
                <a:gd name="connsiteX3" fmla="*/ 1 w 1617651"/>
                <a:gd name="connsiteY3" fmla="*/ 0 h 257442"/>
                <a:gd name="connsiteX0" fmla="*/ 1859511 w 1859511"/>
                <a:gd name="connsiteY0" fmla="*/ 0 h 257442"/>
                <a:gd name="connsiteX1" fmla="*/ 1562929 w 1859511"/>
                <a:gd name="connsiteY1" fmla="*/ 257442 h 257442"/>
                <a:gd name="connsiteX2" fmla="*/ 0 w 1859511"/>
                <a:gd name="connsiteY2" fmla="*/ 257442 h 257442"/>
                <a:gd name="connsiteX3" fmla="*/ 1 w 1859511"/>
                <a:gd name="connsiteY3" fmla="*/ 0 h 257442"/>
                <a:gd name="connsiteX0" fmla="*/ 1859511 w 1859511"/>
                <a:gd name="connsiteY0" fmla="*/ 0 h 257442"/>
                <a:gd name="connsiteX1" fmla="*/ 1804790 w 1859511"/>
                <a:gd name="connsiteY1" fmla="*/ 257442 h 257442"/>
                <a:gd name="connsiteX2" fmla="*/ 0 w 1859511"/>
                <a:gd name="connsiteY2" fmla="*/ 257442 h 257442"/>
                <a:gd name="connsiteX3" fmla="*/ 1 w 1859511"/>
                <a:gd name="connsiteY3" fmla="*/ 0 h 257442"/>
                <a:gd name="connsiteX0" fmla="*/ 1859511 w 1859511"/>
                <a:gd name="connsiteY0" fmla="*/ 0 h 257442"/>
                <a:gd name="connsiteX1" fmla="*/ 1804790 w 1859511"/>
                <a:gd name="connsiteY1" fmla="*/ 257442 h 257442"/>
                <a:gd name="connsiteX2" fmla="*/ 0 w 1859511"/>
                <a:gd name="connsiteY2" fmla="*/ 257442 h 257442"/>
                <a:gd name="connsiteX3" fmla="*/ 1 w 1859511"/>
                <a:gd name="connsiteY3" fmla="*/ 0 h 257442"/>
                <a:gd name="connsiteX0" fmla="*/ 1859511 w 1859511"/>
                <a:gd name="connsiteY0" fmla="*/ 0 h 257442"/>
                <a:gd name="connsiteX1" fmla="*/ 1804790 w 1859511"/>
                <a:gd name="connsiteY1" fmla="*/ 257442 h 257442"/>
                <a:gd name="connsiteX2" fmla="*/ 0 w 1859511"/>
                <a:gd name="connsiteY2" fmla="*/ 257442 h 257442"/>
                <a:gd name="connsiteX3" fmla="*/ 0 w 1859511"/>
                <a:gd name="connsiteY3" fmla="*/ 0 h 257442"/>
                <a:gd name="connsiteX0" fmla="*/ 2027826 w 2027826"/>
                <a:gd name="connsiteY0" fmla="*/ 0 h 257442"/>
                <a:gd name="connsiteX1" fmla="*/ 1804790 w 2027826"/>
                <a:gd name="connsiteY1" fmla="*/ 257442 h 257442"/>
                <a:gd name="connsiteX2" fmla="*/ 0 w 2027826"/>
                <a:gd name="connsiteY2" fmla="*/ 257442 h 257442"/>
                <a:gd name="connsiteX3" fmla="*/ 0 w 2027826"/>
                <a:gd name="connsiteY3" fmla="*/ 0 h 257442"/>
                <a:gd name="connsiteX0" fmla="*/ 2027826 w 2027826"/>
                <a:gd name="connsiteY0" fmla="*/ 0 h 257442"/>
                <a:gd name="connsiteX1" fmla="*/ 1973104 w 2027826"/>
                <a:gd name="connsiteY1" fmla="*/ 257442 h 257442"/>
                <a:gd name="connsiteX2" fmla="*/ 0 w 2027826"/>
                <a:gd name="connsiteY2" fmla="*/ 257442 h 257442"/>
                <a:gd name="connsiteX3" fmla="*/ 0 w 2027826"/>
                <a:gd name="connsiteY3" fmla="*/ 0 h 257442"/>
                <a:gd name="connsiteX0" fmla="*/ 2027827 w 2027827"/>
                <a:gd name="connsiteY0" fmla="*/ 0 h 257442"/>
                <a:gd name="connsiteX1" fmla="*/ 1973105 w 2027827"/>
                <a:gd name="connsiteY1" fmla="*/ 257442 h 257442"/>
                <a:gd name="connsiteX2" fmla="*/ 0 w 2027827"/>
                <a:gd name="connsiteY2" fmla="*/ 257442 h 257442"/>
                <a:gd name="connsiteX3" fmla="*/ 1 w 2027827"/>
                <a:gd name="connsiteY3" fmla="*/ 0 h 257442"/>
                <a:gd name="connsiteX0" fmla="*/ 2027827 w 2027827"/>
                <a:gd name="connsiteY0" fmla="*/ 0 h 257442"/>
                <a:gd name="connsiteX1" fmla="*/ 1973105 w 2027827"/>
                <a:gd name="connsiteY1" fmla="*/ 257442 h 257442"/>
                <a:gd name="connsiteX2" fmla="*/ 0 w 2027827"/>
                <a:gd name="connsiteY2" fmla="*/ 257442 h 257442"/>
                <a:gd name="connsiteX3" fmla="*/ 1 w 2027827"/>
                <a:gd name="connsiteY3" fmla="*/ 0 h 257442"/>
                <a:gd name="connsiteX0" fmla="*/ 2205760 w 2205760"/>
                <a:gd name="connsiteY0" fmla="*/ 0 h 257442"/>
                <a:gd name="connsiteX1" fmla="*/ 1973105 w 2205760"/>
                <a:gd name="connsiteY1" fmla="*/ 257442 h 257442"/>
                <a:gd name="connsiteX2" fmla="*/ 0 w 2205760"/>
                <a:gd name="connsiteY2" fmla="*/ 257442 h 257442"/>
                <a:gd name="connsiteX3" fmla="*/ 1 w 2205760"/>
                <a:gd name="connsiteY3" fmla="*/ 0 h 257442"/>
                <a:gd name="connsiteX0" fmla="*/ 2205760 w 2205760"/>
                <a:gd name="connsiteY0" fmla="*/ 0 h 257442"/>
                <a:gd name="connsiteX1" fmla="*/ 2151038 w 2205760"/>
                <a:gd name="connsiteY1" fmla="*/ 257442 h 257442"/>
                <a:gd name="connsiteX2" fmla="*/ 0 w 2205760"/>
                <a:gd name="connsiteY2" fmla="*/ 257442 h 257442"/>
                <a:gd name="connsiteX3" fmla="*/ 1 w 2205760"/>
                <a:gd name="connsiteY3" fmla="*/ 0 h 257442"/>
                <a:gd name="connsiteX0" fmla="*/ 2205761 w 2205761"/>
                <a:gd name="connsiteY0" fmla="*/ 0 h 257442"/>
                <a:gd name="connsiteX1" fmla="*/ 2151039 w 2205761"/>
                <a:gd name="connsiteY1" fmla="*/ 257442 h 257442"/>
                <a:gd name="connsiteX2" fmla="*/ 0 w 2205761"/>
                <a:gd name="connsiteY2" fmla="*/ 257442 h 257442"/>
                <a:gd name="connsiteX3" fmla="*/ 2 w 2205761"/>
                <a:gd name="connsiteY3" fmla="*/ 0 h 257442"/>
                <a:gd name="connsiteX0" fmla="*/ 2205761 w 2205761"/>
                <a:gd name="connsiteY0" fmla="*/ 0 h 257442"/>
                <a:gd name="connsiteX1" fmla="*/ 2151039 w 2205761"/>
                <a:gd name="connsiteY1" fmla="*/ 257442 h 257442"/>
                <a:gd name="connsiteX2" fmla="*/ 0 w 2205761"/>
                <a:gd name="connsiteY2" fmla="*/ 257442 h 257442"/>
                <a:gd name="connsiteX3" fmla="*/ 1 w 2205761"/>
                <a:gd name="connsiteY3" fmla="*/ 0 h 257442"/>
                <a:gd name="connsiteX0" fmla="*/ 2492697 w 2492697"/>
                <a:gd name="connsiteY0" fmla="*/ 0 h 257442"/>
                <a:gd name="connsiteX1" fmla="*/ 2151039 w 2492697"/>
                <a:gd name="connsiteY1" fmla="*/ 257442 h 257442"/>
                <a:gd name="connsiteX2" fmla="*/ 0 w 2492697"/>
                <a:gd name="connsiteY2" fmla="*/ 257442 h 257442"/>
                <a:gd name="connsiteX3" fmla="*/ 1 w 2492697"/>
                <a:gd name="connsiteY3" fmla="*/ 0 h 257442"/>
                <a:gd name="connsiteX0" fmla="*/ 2492697 w 2492697"/>
                <a:gd name="connsiteY0" fmla="*/ 0 h 257442"/>
                <a:gd name="connsiteX1" fmla="*/ 2437976 w 2492697"/>
                <a:gd name="connsiteY1" fmla="*/ 257442 h 257442"/>
                <a:gd name="connsiteX2" fmla="*/ 0 w 2492697"/>
                <a:gd name="connsiteY2" fmla="*/ 257442 h 257442"/>
                <a:gd name="connsiteX3" fmla="*/ 1 w 2492697"/>
                <a:gd name="connsiteY3" fmla="*/ 0 h 257442"/>
                <a:gd name="connsiteX0" fmla="*/ 2492697 w 2492697"/>
                <a:gd name="connsiteY0" fmla="*/ 0 h 257442"/>
                <a:gd name="connsiteX1" fmla="*/ 2437976 w 2492697"/>
                <a:gd name="connsiteY1" fmla="*/ 257442 h 257442"/>
                <a:gd name="connsiteX2" fmla="*/ 0 w 2492697"/>
                <a:gd name="connsiteY2" fmla="*/ 257442 h 257442"/>
                <a:gd name="connsiteX3" fmla="*/ 1 w 2492697"/>
                <a:gd name="connsiteY3" fmla="*/ 0 h 257442"/>
                <a:gd name="connsiteX0" fmla="*/ 2492697 w 2492697"/>
                <a:gd name="connsiteY0" fmla="*/ 0 h 257442"/>
                <a:gd name="connsiteX1" fmla="*/ 2437976 w 2492697"/>
                <a:gd name="connsiteY1" fmla="*/ 257442 h 257442"/>
                <a:gd name="connsiteX2" fmla="*/ 0 w 2492697"/>
                <a:gd name="connsiteY2" fmla="*/ 257442 h 257442"/>
                <a:gd name="connsiteX3" fmla="*/ 0 w 2492697"/>
                <a:gd name="connsiteY3" fmla="*/ 0 h 257442"/>
                <a:gd name="connsiteX0" fmla="*/ 2670631 w 2670631"/>
                <a:gd name="connsiteY0" fmla="*/ 0 h 257442"/>
                <a:gd name="connsiteX1" fmla="*/ 2437976 w 2670631"/>
                <a:gd name="connsiteY1" fmla="*/ 257442 h 257442"/>
                <a:gd name="connsiteX2" fmla="*/ 0 w 2670631"/>
                <a:gd name="connsiteY2" fmla="*/ 257442 h 257442"/>
                <a:gd name="connsiteX3" fmla="*/ 0 w 2670631"/>
                <a:gd name="connsiteY3" fmla="*/ 0 h 257442"/>
                <a:gd name="connsiteX0" fmla="*/ 2670631 w 2670631"/>
                <a:gd name="connsiteY0" fmla="*/ 0 h 257442"/>
                <a:gd name="connsiteX1" fmla="*/ 2615910 w 2670631"/>
                <a:gd name="connsiteY1" fmla="*/ 257442 h 257442"/>
                <a:gd name="connsiteX2" fmla="*/ 0 w 2670631"/>
                <a:gd name="connsiteY2" fmla="*/ 257442 h 257442"/>
                <a:gd name="connsiteX3" fmla="*/ 0 w 2670631"/>
                <a:gd name="connsiteY3" fmla="*/ 0 h 257442"/>
                <a:gd name="connsiteX0" fmla="*/ 2670631 w 2670631"/>
                <a:gd name="connsiteY0" fmla="*/ 0 h 257442"/>
                <a:gd name="connsiteX1" fmla="*/ 2615910 w 2670631"/>
                <a:gd name="connsiteY1" fmla="*/ 257442 h 257442"/>
                <a:gd name="connsiteX2" fmla="*/ 0 w 2670631"/>
                <a:gd name="connsiteY2" fmla="*/ 257442 h 257442"/>
                <a:gd name="connsiteX3" fmla="*/ 0 w 2670631"/>
                <a:gd name="connsiteY3" fmla="*/ 0 h 257442"/>
                <a:gd name="connsiteX0" fmla="*/ 2670631 w 2670631"/>
                <a:gd name="connsiteY0" fmla="*/ 0 h 257442"/>
                <a:gd name="connsiteX1" fmla="*/ 2615910 w 2670631"/>
                <a:gd name="connsiteY1" fmla="*/ 257442 h 257442"/>
                <a:gd name="connsiteX2" fmla="*/ 0 w 2670631"/>
                <a:gd name="connsiteY2" fmla="*/ 257442 h 257442"/>
                <a:gd name="connsiteX3" fmla="*/ 0 w 2670631"/>
                <a:gd name="connsiteY3" fmla="*/ 0 h 257442"/>
                <a:gd name="connsiteX0" fmla="*/ 2838946 w 2838946"/>
                <a:gd name="connsiteY0" fmla="*/ 0 h 257442"/>
                <a:gd name="connsiteX1" fmla="*/ 2615910 w 2838946"/>
                <a:gd name="connsiteY1" fmla="*/ 257442 h 257442"/>
                <a:gd name="connsiteX2" fmla="*/ 0 w 2838946"/>
                <a:gd name="connsiteY2" fmla="*/ 257442 h 257442"/>
                <a:gd name="connsiteX3" fmla="*/ 0 w 2838946"/>
                <a:gd name="connsiteY3" fmla="*/ 0 h 257442"/>
                <a:gd name="connsiteX0" fmla="*/ 2838946 w 2838946"/>
                <a:gd name="connsiteY0" fmla="*/ 0 h 257442"/>
                <a:gd name="connsiteX1" fmla="*/ 2784224 w 2838946"/>
                <a:gd name="connsiteY1" fmla="*/ 257442 h 257442"/>
                <a:gd name="connsiteX2" fmla="*/ 0 w 2838946"/>
                <a:gd name="connsiteY2" fmla="*/ 257442 h 257442"/>
                <a:gd name="connsiteX3" fmla="*/ 0 w 2838946"/>
                <a:gd name="connsiteY3" fmla="*/ 0 h 257442"/>
                <a:gd name="connsiteX0" fmla="*/ 2838947 w 2838947"/>
                <a:gd name="connsiteY0" fmla="*/ 0 h 257442"/>
                <a:gd name="connsiteX1" fmla="*/ 2784225 w 2838947"/>
                <a:gd name="connsiteY1" fmla="*/ 257442 h 257442"/>
                <a:gd name="connsiteX2" fmla="*/ 0 w 2838947"/>
                <a:gd name="connsiteY2" fmla="*/ 257442 h 257442"/>
                <a:gd name="connsiteX3" fmla="*/ 1 w 2838947"/>
                <a:gd name="connsiteY3" fmla="*/ 0 h 257442"/>
                <a:gd name="connsiteX0" fmla="*/ 2838947 w 2838947"/>
                <a:gd name="connsiteY0" fmla="*/ 0 h 257442"/>
                <a:gd name="connsiteX1" fmla="*/ 2784225 w 2838947"/>
                <a:gd name="connsiteY1" fmla="*/ 257442 h 257442"/>
                <a:gd name="connsiteX2" fmla="*/ 0 w 2838947"/>
                <a:gd name="connsiteY2" fmla="*/ 257442 h 257442"/>
                <a:gd name="connsiteX3" fmla="*/ 1 w 2838947"/>
                <a:gd name="connsiteY3" fmla="*/ 0 h 257442"/>
                <a:gd name="connsiteX0" fmla="*/ 2999246 w 2999246"/>
                <a:gd name="connsiteY0" fmla="*/ 0 h 257442"/>
                <a:gd name="connsiteX1" fmla="*/ 2784225 w 2999246"/>
                <a:gd name="connsiteY1" fmla="*/ 257442 h 257442"/>
                <a:gd name="connsiteX2" fmla="*/ 0 w 2999246"/>
                <a:gd name="connsiteY2" fmla="*/ 257442 h 257442"/>
                <a:gd name="connsiteX3" fmla="*/ 1 w 2999246"/>
                <a:gd name="connsiteY3" fmla="*/ 0 h 257442"/>
                <a:gd name="connsiteX0" fmla="*/ 2999246 w 2999246"/>
                <a:gd name="connsiteY0" fmla="*/ 0 h 257442"/>
                <a:gd name="connsiteX1" fmla="*/ 2944524 w 2999246"/>
                <a:gd name="connsiteY1" fmla="*/ 257442 h 257442"/>
                <a:gd name="connsiteX2" fmla="*/ 0 w 2999246"/>
                <a:gd name="connsiteY2" fmla="*/ 257442 h 257442"/>
                <a:gd name="connsiteX3" fmla="*/ 1 w 2999246"/>
                <a:gd name="connsiteY3" fmla="*/ 0 h 257442"/>
                <a:gd name="connsiteX0" fmla="*/ 2999247 w 2999247"/>
                <a:gd name="connsiteY0" fmla="*/ 0 h 257442"/>
                <a:gd name="connsiteX1" fmla="*/ 2944525 w 2999247"/>
                <a:gd name="connsiteY1" fmla="*/ 257442 h 257442"/>
                <a:gd name="connsiteX2" fmla="*/ 0 w 2999247"/>
                <a:gd name="connsiteY2" fmla="*/ 257442 h 257442"/>
                <a:gd name="connsiteX3" fmla="*/ 2 w 2999247"/>
                <a:gd name="connsiteY3" fmla="*/ 0 h 257442"/>
                <a:gd name="connsiteX0" fmla="*/ 2999247 w 2999247"/>
                <a:gd name="connsiteY0" fmla="*/ 0 h 257442"/>
                <a:gd name="connsiteX1" fmla="*/ 2944525 w 2999247"/>
                <a:gd name="connsiteY1" fmla="*/ 257442 h 257442"/>
                <a:gd name="connsiteX2" fmla="*/ 0 w 2999247"/>
                <a:gd name="connsiteY2" fmla="*/ 257442 h 257442"/>
                <a:gd name="connsiteX3" fmla="*/ 1 w 2999247"/>
                <a:gd name="connsiteY3" fmla="*/ 0 h 257442"/>
                <a:gd name="connsiteX0" fmla="*/ 950801 w 2944525"/>
                <a:gd name="connsiteY0" fmla="*/ 0 h 257442"/>
                <a:gd name="connsiteX1" fmla="*/ 2944525 w 2944525"/>
                <a:gd name="connsiteY1" fmla="*/ 257442 h 257442"/>
                <a:gd name="connsiteX2" fmla="*/ 0 w 2944525"/>
                <a:gd name="connsiteY2" fmla="*/ 257442 h 257442"/>
                <a:gd name="connsiteX3" fmla="*/ 1 w 2944525"/>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1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1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1119116 w 1119116"/>
                <a:gd name="connsiteY0" fmla="*/ 0 h 257442"/>
                <a:gd name="connsiteX1" fmla="*/ 896080 w 1119116"/>
                <a:gd name="connsiteY1" fmla="*/ 257442 h 257442"/>
                <a:gd name="connsiteX2" fmla="*/ 0 w 1119116"/>
                <a:gd name="connsiteY2" fmla="*/ 257442 h 257442"/>
                <a:gd name="connsiteX3" fmla="*/ 0 w 1119116"/>
                <a:gd name="connsiteY3" fmla="*/ 0 h 257442"/>
                <a:gd name="connsiteX0" fmla="*/ 1119116 w 1119116"/>
                <a:gd name="connsiteY0" fmla="*/ 0 h 257442"/>
                <a:gd name="connsiteX1" fmla="*/ 1064394 w 1119116"/>
                <a:gd name="connsiteY1" fmla="*/ 257442 h 257442"/>
                <a:gd name="connsiteX2" fmla="*/ 0 w 1119116"/>
                <a:gd name="connsiteY2" fmla="*/ 257442 h 257442"/>
                <a:gd name="connsiteX3" fmla="*/ 0 w 1119116"/>
                <a:gd name="connsiteY3" fmla="*/ 0 h 257442"/>
                <a:gd name="connsiteX0" fmla="*/ 1119117 w 1119117"/>
                <a:gd name="connsiteY0" fmla="*/ 0 h 257442"/>
                <a:gd name="connsiteX1" fmla="*/ 1064395 w 1119117"/>
                <a:gd name="connsiteY1" fmla="*/ 257442 h 257442"/>
                <a:gd name="connsiteX2" fmla="*/ 0 w 1119117"/>
                <a:gd name="connsiteY2" fmla="*/ 257442 h 257442"/>
                <a:gd name="connsiteX3" fmla="*/ 1 w 1119117"/>
                <a:gd name="connsiteY3" fmla="*/ 0 h 257442"/>
                <a:gd name="connsiteX0" fmla="*/ 1119117 w 1119117"/>
                <a:gd name="connsiteY0" fmla="*/ 0 h 257442"/>
                <a:gd name="connsiteX1" fmla="*/ 1064395 w 1119117"/>
                <a:gd name="connsiteY1" fmla="*/ 257442 h 257442"/>
                <a:gd name="connsiteX2" fmla="*/ 0 w 1119117"/>
                <a:gd name="connsiteY2" fmla="*/ 257442 h 257442"/>
                <a:gd name="connsiteX3" fmla="*/ 1 w 1119117"/>
                <a:gd name="connsiteY3" fmla="*/ 0 h 257442"/>
                <a:gd name="connsiteX0" fmla="*/ 1287432 w 1287432"/>
                <a:gd name="connsiteY0" fmla="*/ 0 h 257442"/>
                <a:gd name="connsiteX1" fmla="*/ 1064395 w 1287432"/>
                <a:gd name="connsiteY1" fmla="*/ 257442 h 257442"/>
                <a:gd name="connsiteX2" fmla="*/ 0 w 1287432"/>
                <a:gd name="connsiteY2" fmla="*/ 257442 h 257442"/>
                <a:gd name="connsiteX3" fmla="*/ 1 w 1287432"/>
                <a:gd name="connsiteY3" fmla="*/ 0 h 257442"/>
                <a:gd name="connsiteX0" fmla="*/ 1287432 w 1287432"/>
                <a:gd name="connsiteY0" fmla="*/ 0 h 257442"/>
                <a:gd name="connsiteX1" fmla="*/ 1232710 w 1287432"/>
                <a:gd name="connsiteY1" fmla="*/ 257442 h 257442"/>
                <a:gd name="connsiteX2" fmla="*/ 0 w 1287432"/>
                <a:gd name="connsiteY2" fmla="*/ 257442 h 257442"/>
                <a:gd name="connsiteX3" fmla="*/ 1 w 1287432"/>
                <a:gd name="connsiteY3" fmla="*/ 0 h 257442"/>
                <a:gd name="connsiteX0" fmla="*/ 1287433 w 1287433"/>
                <a:gd name="connsiteY0" fmla="*/ 0 h 257442"/>
                <a:gd name="connsiteX1" fmla="*/ 1232711 w 1287433"/>
                <a:gd name="connsiteY1" fmla="*/ 257442 h 257442"/>
                <a:gd name="connsiteX2" fmla="*/ 0 w 1287433"/>
                <a:gd name="connsiteY2" fmla="*/ 257442 h 257442"/>
                <a:gd name="connsiteX3" fmla="*/ 2 w 1287433"/>
                <a:gd name="connsiteY3" fmla="*/ 0 h 257442"/>
                <a:gd name="connsiteX0" fmla="*/ 1287433 w 1287433"/>
                <a:gd name="connsiteY0" fmla="*/ 0 h 257442"/>
                <a:gd name="connsiteX1" fmla="*/ 1232711 w 1287433"/>
                <a:gd name="connsiteY1" fmla="*/ 257442 h 257442"/>
                <a:gd name="connsiteX2" fmla="*/ 0 w 1287433"/>
                <a:gd name="connsiteY2" fmla="*/ 257442 h 257442"/>
                <a:gd name="connsiteX3" fmla="*/ 1 w 1287433"/>
                <a:gd name="connsiteY3" fmla="*/ 0 h 257442"/>
                <a:gd name="connsiteX0" fmla="*/ 1455747 w 1455747"/>
                <a:gd name="connsiteY0" fmla="*/ 0 h 257442"/>
                <a:gd name="connsiteX1" fmla="*/ 1232711 w 1455747"/>
                <a:gd name="connsiteY1" fmla="*/ 257442 h 257442"/>
                <a:gd name="connsiteX2" fmla="*/ 0 w 1455747"/>
                <a:gd name="connsiteY2" fmla="*/ 257442 h 257442"/>
                <a:gd name="connsiteX3" fmla="*/ 1 w 1455747"/>
                <a:gd name="connsiteY3" fmla="*/ 0 h 257442"/>
                <a:gd name="connsiteX0" fmla="*/ 1455747 w 1455747"/>
                <a:gd name="connsiteY0" fmla="*/ 0 h 257442"/>
                <a:gd name="connsiteX1" fmla="*/ 1401026 w 1455747"/>
                <a:gd name="connsiteY1" fmla="*/ 257442 h 257442"/>
                <a:gd name="connsiteX2" fmla="*/ 0 w 1455747"/>
                <a:gd name="connsiteY2" fmla="*/ 257442 h 257442"/>
                <a:gd name="connsiteX3" fmla="*/ 1 w 1455747"/>
                <a:gd name="connsiteY3" fmla="*/ 0 h 257442"/>
                <a:gd name="connsiteX0" fmla="*/ 1455747 w 1455747"/>
                <a:gd name="connsiteY0" fmla="*/ 0 h 257442"/>
                <a:gd name="connsiteX1" fmla="*/ 1401026 w 1455747"/>
                <a:gd name="connsiteY1" fmla="*/ 257442 h 257442"/>
                <a:gd name="connsiteX2" fmla="*/ 0 w 1455747"/>
                <a:gd name="connsiteY2" fmla="*/ 257442 h 257442"/>
                <a:gd name="connsiteX3" fmla="*/ 1 w 1455747"/>
                <a:gd name="connsiteY3" fmla="*/ 0 h 257442"/>
                <a:gd name="connsiteX0" fmla="*/ 1455747 w 1455747"/>
                <a:gd name="connsiteY0" fmla="*/ 0 h 257442"/>
                <a:gd name="connsiteX1" fmla="*/ 1401026 w 1455747"/>
                <a:gd name="connsiteY1" fmla="*/ 257442 h 257442"/>
                <a:gd name="connsiteX2" fmla="*/ 0 w 1455747"/>
                <a:gd name="connsiteY2" fmla="*/ 257442 h 257442"/>
                <a:gd name="connsiteX3" fmla="*/ 0 w 1455747"/>
                <a:gd name="connsiteY3" fmla="*/ 0 h 257442"/>
                <a:gd name="connsiteX0" fmla="*/ 1616047 w 1616047"/>
                <a:gd name="connsiteY0" fmla="*/ 0 h 257442"/>
                <a:gd name="connsiteX1" fmla="*/ 14010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784363 w 1784363"/>
                <a:gd name="connsiteY0" fmla="*/ 0 h 257442"/>
                <a:gd name="connsiteX1" fmla="*/ 1561326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2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2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2 w 1784363"/>
                <a:gd name="connsiteY1" fmla="*/ 257442 h 257442"/>
                <a:gd name="connsiteX2" fmla="*/ 0 w 1784363"/>
                <a:gd name="connsiteY2" fmla="*/ 257442 h 257442"/>
                <a:gd name="connsiteX3" fmla="*/ 0 w 1784363"/>
                <a:gd name="connsiteY3" fmla="*/ 0 h 257442"/>
                <a:gd name="connsiteX0" fmla="*/ 2037637 w 2037637"/>
                <a:gd name="connsiteY0" fmla="*/ 0 h 257442"/>
                <a:gd name="connsiteX1" fmla="*/ 1729642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6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6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6 w 2037637"/>
                <a:gd name="connsiteY1" fmla="*/ 257442 h 257442"/>
                <a:gd name="connsiteX2" fmla="*/ 0 w 2037637"/>
                <a:gd name="connsiteY2" fmla="*/ 257442 h 257442"/>
                <a:gd name="connsiteX3" fmla="*/ 0 w 2037637"/>
                <a:gd name="connsiteY3" fmla="*/ 0 h 257442"/>
                <a:gd name="connsiteX0" fmla="*/ 2350222 w 2350222"/>
                <a:gd name="connsiteY0" fmla="*/ 0 h 257442"/>
                <a:gd name="connsiteX1" fmla="*/ 1982916 w 2350222"/>
                <a:gd name="connsiteY1" fmla="*/ 257442 h 257442"/>
                <a:gd name="connsiteX2" fmla="*/ 0 w 2350222"/>
                <a:gd name="connsiteY2" fmla="*/ 257442 h 257442"/>
                <a:gd name="connsiteX3" fmla="*/ 0 w 2350222"/>
                <a:gd name="connsiteY3" fmla="*/ 0 h 257442"/>
                <a:gd name="connsiteX0" fmla="*/ 2350222 w 2350222"/>
                <a:gd name="connsiteY0" fmla="*/ 0 h 257442"/>
                <a:gd name="connsiteX1" fmla="*/ 2295500 w 2350222"/>
                <a:gd name="connsiteY1" fmla="*/ 257442 h 257442"/>
                <a:gd name="connsiteX2" fmla="*/ 0 w 2350222"/>
                <a:gd name="connsiteY2" fmla="*/ 257442 h 257442"/>
                <a:gd name="connsiteX3" fmla="*/ 0 w 2350222"/>
                <a:gd name="connsiteY3" fmla="*/ 0 h 257442"/>
                <a:gd name="connsiteX0" fmla="*/ 2350223 w 2350223"/>
                <a:gd name="connsiteY0" fmla="*/ 0 h 257442"/>
                <a:gd name="connsiteX1" fmla="*/ 2295501 w 2350223"/>
                <a:gd name="connsiteY1" fmla="*/ 257442 h 257442"/>
                <a:gd name="connsiteX2" fmla="*/ 0 w 2350223"/>
                <a:gd name="connsiteY2" fmla="*/ 257442 h 257442"/>
                <a:gd name="connsiteX3" fmla="*/ 1 w 2350223"/>
                <a:gd name="connsiteY3" fmla="*/ 0 h 257442"/>
                <a:gd name="connsiteX0" fmla="*/ 2350223 w 2350223"/>
                <a:gd name="connsiteY0" fmla="*/ 0 h 257442"/>
                <a:gd name="connsiteX1" fmla="*/ 2295501 w 2350223"/>
                <a:gd name="connsiteY1" fmla="*/ 257442 h 257442"/>
                <a:gd name="connsiteX2" fmla="*/ 0 w 2350223"/>
                <a:gd name="connsiteY2" fmla="*/ 257442 h 257442"/>
                <a:gd name="connsiteX3" fmla="*/ 1 w 2350223"/>
                <a:gd name="connsiteY3" fmla="*/ 0 h 257442"/>
                <a:gd name="connsiteX0" fmla="*/ 2518538 w 2518538"/>
                <a:gd name="connsiteY0" fmla="*/ 0 h 257442"/>
                <a:gd name="connsiteX1" fmla="*/ 2295501 w 2518538"/>
                <a:gd name="connsiteY1" fmla="*/ 257442 h 257442"/>
                <a:gd name="connsiteX2" fmla="*/ 0 w 2518538"/>
                <a:gd name="connsiteY2" fmla="*/ 257442 h 257442"/>
                <a:gd name="connsiteX3" fmla="*/ 1 w 2518538"/>
                <a:gd name="connsiteY3" fmla="*/ 0 h 257442"/>
                <a:gd name="connsiteX0" fmla="*/ 2518538 w 2518538"/>
                <a:gd name="connsiteY0" fmla="*/ 0 h 257442"/>
                <a:gd name="connsiteX1" fmla="*/ 2463816 w 2518538"/>
                <a:gd name="connsiteY1" fmla="*/ 257442 h 257442"/>
                <a:gd name="connsiteX2" fmla="*/ 0 w 2518538"/>
                <a:gd name="connsiteY2" fmla="*/ 257442 h 257442"/>
                <a:gd name="connsiteX3" fmla="*/ 1 w 2518538"/>
                <a:gd name="connsiteY3" fmla="*/ 0 h 257442"/>
                <a:gd name="connsiteX0" fmla="*/ 2518539 w 2518539"/>
                <a:gd name="connsiteY0" fmla="*/ 0 h 257442"/>
                <a:gd name="connsiteX1" fmla="*/ 2463817 w 2518539"/>
                <a:gd name="connsiteY1" fmla="*/ 257442 h 257442"/>
                <a:gd name="connsiteX2" fmla="*/ 0 w 2518539"/>
                <a:gd name="connsiteY2" fmla="*/ 257442 h 257442"/>
                <a:gd name="connsiteX3" fmla="*/ 2 w 2518539"/>
                <a:gd name="connsiteY3" fmla="*/ 0 h 257442"/>
                <a:gd name="connsiteX0" fmla="*/ 2518539 w 2518539"/>
                <a:gd name="connsiteY0" fmla="*/ 0 h 257442"/>
                <a:gd name="connsiteX1" fmla="*/ 2463817 w 2518539"/>
                <a:gd name="connsiteY1" fmla="*/ 257442 h 257442"/>
                <a:gd name="connsiteX2" fmla="*/ 0 w 2518539"/>
                <a:gd name="connsiteY2" fmla="*/ 257442 h 257442"/>
                <a:gd name="connsiteX3" fmla="*/ 1 w 2518539"/>
                <a:gd name="connsiteY3" fmla="*/ 0 h 257442"/>
                <a:gd name="connsiteX0" fmla="*/ 2704486 w 2704486"/>
                <a:gd name="connsiteY0" fmla="*/ 0 h 257442"/>
                <a:gd name="connsiteX1" fmla="*/ 2463817 w 2704486"/>
                <a:gd name="connsiteY1" fmla="*/ 257442 h 257442"/>
                <a:gd name="connsiteX2" fmla="*/ 0 w 2704486"/>
                <a:gd name="connsiteY2" fmla="*/ 257442 h 257442"/>
                <a:gd name="connsiteX3" fmla="*/ 1 w 2704486"/>
                <a:gd name="connsiteY3" fmla="*/ 0 h 257442"/>
                <a:gd name="connsiteX0" fmla="*/ 2704486 w 2704486"/>
                <a:gd name="connsiteY0" fmla="*/ 0 h 257442"/>
                <a:gd name="connsiteX1" fmla="*/ 2649764 w 2704486"/>
                <a:gd name="connsiteY1" fmla="*/ 257442 h 257442"/>
                <a:gd name="connsiteX2" fmla="*/ 0 w 2704486"/>
                <a:gd name="connsiteY2" fmla="*/ 257442 h 257442"/>
                <a:gd name="connsiteX3" fmla="*/ 1 w 2704486"/>
                <a:gd name="connsiteY3" fmla="*/ 0 h 257442"/>
                <a:gd name="connsiteX0" fmla="*/ 2704487 w 2704487"/>
                <a:gd name="connsiteY0" fmla="*/ 0 h 257442"/>
                <a:gd name="connsiteX1" fmla="*/ 2649765 w 2704487"/>
                <a:gd name="connsiteY1" fmla="*/ 257442 h 257442"/>
                <a:gd name="connsiteX2" fmla="*/ 0 w 2704487"/>
                <a:gd name="connsiteY2" fmla="*/ 257442 h 257442"/>
                <a:gd name="connsiteX3" fmla="*/ 2 w 2704487"/>
                <a:gd name="connsiteY3" fmla="*/ 0 h 257442"/>
                <a:gd name="connsiteX0" fmla="*/ 2704487 w 2704487"/>
                <a:gd name="connsiteY0" fmla="*/ 0 h 257442"/>
                <a:gd name="connsiteX1" fmla="*/ 2649765 w 2704487"/>
                <a:gd name="connsiteY1" fmla="*/ 257442 h 257442"/>
                <a:gd name="connsiteX2" fmla="*/ 0 w 2704487"/>
                <a:gd name="connsiteY2" fmla="*/ 257442 h 257442"/>
                <a:gd name="connsiteX3" fmla="*/ 1 w 2704487"/>
                <a:gd name="connsiteY3" fmla="*/ 0 h 257442"/>
                <a:gd name="connsiteX0" fmla="*/ 2518538 w 2649765"/>
                <a:gd name="connsiteY0" fmla="*/ 0 h 257442"/>
                <a:gd name="connsiteX1" fmla="*/ 2649765 w 2649765"/>
                <a:gd name="connsiteY1" fmla="*/ 257442 h 257442"/>
                <a:gd name="connsiteX2" fmla="*/ 0 w 2649765"/>
                <a:gd name="connsiteY2" fmla="*/ 257442 h 257442"/>
                <a:gd name="connsiteX3" fmla="*/ 1 w 2649765"/>
                <a:gd name="connsiteY3" fmla="*/ 0 h 257442"/>
                <a:gd name="connsiteX0" fmla="*/ 2518538 w 2518538"/>
                <a:gd name="connsiteY0" fmla="*/ 0 h 257442"/>
                <a:gd name="connsiteX1" fmla="*/ 2463817 w 2518538"/>
                <a:gd name="connsiteY1" fmla="*/ 257442 h 257442"/>
                <a:gd name="connsiteX2" fmla="*/ 0 w 2518538"/>
                <a:gd name="connsiteY2" fmla="*/ 257442 h 257442"/>
                <a:gd name="connsiteX3" fmla="*/ 1 w 2518538"/>
                <a:gd name="connsiteY3" fmla="*/ 0 h 257442"/>
                <a:gd name="connsiteX0" fmla="*/ 2518538 w 2518538"/>
                <a:gd name="connsiteY0" fmla="*/ 0 h 257442"/>
                <a:gd name="connsiteX1" fmla="*/ 2463817 w 2518538"/>
                <a:gd name="connsiteY1" fmla="*/ 257442 h 257442"/>
                <a:gd name="connsiteX2" fmla="*/ 0 w 2518538"/>
                <a:gd name="connsiteY2" fmla="*/ 257442 h 257442"/>
                <a:gd name="connsiteX3" fmla="*/ 1 w 2518538"/>
                <a:gd name="connsiteY3" fmla="*/ 0 h 257442"/>
                <a:gd name="connsiteX0" fmla="*/ 2518538 w 2518538"/>
                <a:gd name="connsiteY0" fmla="*/ 0 h 257442"/>
                <a:gd name="connsiteX1" fmla="*/ 2463817 w 2518538"/>
                <a:gd name="connsiteY1" fmla="*/ 257442 h 257442"/>
                <a:gd name="connsiteX2" fmla="*/ 0 w 2518538"/>
                <a:gd name="connsiteY2" fmla="*/ 257442 h 257442"/>
                <a:gd name="connsiteX3" fmla="*/ 0 w 2518538"/>
                <a:gd name="connsiteY3" fmla="*/ 0 h 257442"/>
                <a:gd name="connsiteX0" fmla="*/ 2350222 w 2463817"/>
                <a:gd name="connsiteY0" fmla="*/ 0 h 257442"/>
                <a:gd name="connsiteX1" fmla="*/ 2463817 w 2463817"/>
                <a:gd name="connsiteY1" fmla="*/ 257442 h 257442"/>
                <a:gd name="connsiteX2" fmla="*/ 0 w 2463817"/>
                <a:gd name="connsiteY2" fmla="*/ 257442 h 257442"/>
                <a:gd name="connsiteX3" fmla="*/ 0 w 2463817"/>
                <a:gd name="connsiteY3" fmla="*/ 0 h 257442"/>
                <a:gd name="connsiteX0" fmla="*/ 2350222 w 2350222"/>
                <a:gd name="connsiteY0" fmla="*/ 0 h 257442"/>
                <a:gd name="connsiteX1" fmla="*/ 2295502 w 2350222"/>
                <a:gd name="connsiteY1" fmla="*/ 257442 h 257442"/>
                <a:gd name="connsiteX2" fmla="*/ 0 w 2350222"/>
                <a:gd name="connsiteY2" fmla="*/ 257442 h 257442"/>
                <a:gd name="connsiteX3" fmla="*/ 0 w 2350222"/>
                <a:gd name="connsiteY3" fmla="*/ 0 h 257442"/>
                <a:gd name="connsiteX0" fmla="*/ 2350222 w 2350222"/>
                <a:gd name="connsiteY0" fmla="*/ 0 h 257442"/>
                <a:gd name="connsiteX1" fmla="*/ 2295502 w 2350222"/>
                <a:gd name="connsiteY1" fmla="*/ 257442 h 257442"/>
                <a:gd name="connsiteX2" fmla="*/ 1 w 2350222"/>
                <a:gd name="connsiteY2" fmla="*/ 257442 h 257442"/>
                <a:gd name="connsiteX3" fmla="*/ 0 w 2350222"/>
                <a:gd name="connsiteY3" fmla="*/ 0 h 257442"/>
                <a:gd name="connsiteX0" fmla="*/ 2350221 w 2350221"/>
                <a:gd name="connsiteY0" fmla="*/ 0 h 257442"/>
                <a:gd name="connsiteX1" fmla="*/ 2295501 w 2350221"/>
                <a:gd name="connsiteY1" fmla="*/ 257442 h 257442"/>
                <a:gd name="connsiteX2" fmla="*/ 0 w 2350221"/>
                <a:gd name="connsiteY2" fmla="*/ 257442 h 257442"/>
                <a:gd name="connsiteX3" fmla="*/ 0 w 2350221"/>
                <a:gd name="connsiteY3" fmla="*/ 0 h 257442"/>
                <a:gd name="connsiteX0" fmla="*/ 2189922 w 2295501"/>
                <a:gd name="connsiteY0" fmla="*/ 0 h 257442"/>
                <a:gd name="connsiteX1" fmla="*/ 2295501 w 2295501"/>
                <a:gd name="connsiteY1" fmla="*/ 257442 h 257442"/>
                <a:gd name="connsiteX2" fmla="*/ 0 w 2295501"/>
                <a:gd name="connsiteY2" fmla="*/ 257442 h 257442"/>
                <a:gd name="connsiteX3" fmla="*/ 0 w 2295501"/>
                <a:gd name="connsiteY3" fmla="*/ 0 h 257442"/>
                <a:gd name="connsiteX0" fmla="*/ 2189922 w 2189922"/>
                <a:gd name="connsiteY0" fmla="*/ 0 h 257442"/>
                <a:gd name="connsiteX1" fmla="*/ 2135201 w 2189922"/>
                <a:gd name="connsiteY1" fmla="*/ 257442 h 257442"/>
                <a:gd name="connsiteX2" fmla="*/ 0 w 2189922"/>
                <a:gd name="connsiteY2" fmla="*/ 257442 h 257442"/>
                <a:gd name="connsiteX3" fmla="*/ 0 w 2189922"/>
                <a:gd name="connsiteY3" fmla="*/ 0 h 257442"/>
                <a:gd name="connsiteX0" fmla="*/ 2189922 w 2189922"/>
                <a:gd name="connsiteY0" fmla="*/ 0 h 257442"/>
                <a:gd name="connsiteX1" fmla="*/ 2135201 w 2189922"/>
                <a:gd name="connsiteY1" fmla="*/ 257442 h 257442"/>
                <a:gd name="connsiteX2" fmla="*/ 0 w 2189922"/>
                <a:gd name="connsiteY2" fmla="*/ 257442 h 257442"/>
                <a:gd name="connsiteX3" fmla="*/ 0 w 2189922"/>
                <a:gd name="connsiteY3" fmla="*/ 0 h 257442"/>
                <a:gd name="connsiteX0" fmla="*/ 2189922 w 2189922"/>
                <a:gd name="connsiteY0" fmla="*/ 0 h 257442"/>
                <a:gd name="connsiteX1" fmla="*/ 2135201 w 2189922"/>
                <a:gd name="connsiteY1" fmla="*/ 257442 h 257442"/>
                <a:gd name="connsiteX2" fmla="*/ 0 w 2189922"/>
                <a:gd name="connsiteY2" fmla="*/ 257442 h 257442"/>
                <a:gd name="connsiteX3" fmla="*/ 0 w 2189922"/>
                <a:gd name="connsiteY3" fmla="*/ 0 h 257442"/>
                <a:gd name="connsiteX0" fmla="*/ 2037637 w 2135201"/>
                <a:gd name="connsiteY0" fmla="*/ 0 h 257442"/>
                <a:gd name="connsiteX1" fmla="*/ 2135201 w 2135201"/>
                <a:gd name="connsiteY1" fmla="*/ 257442 h 257442"/>
                <a:gd name="connsiteX2" fmla="*/ 0 w 2135201"/>
                <a:gd name="connsiteY2" fmla="*/ 257442 h 257442"/>
                <a:gd name="connsiteX3" fmla="*/ 0 w 2135201"/>
                <a:gd name="connsiteY3" fmla="*/ 0 h 257442"/>
                <a:gd name="connsiteX0" fmla="*/ 2037637 w 2037637"/>
                <a:gd name="connsiteY0" fmla="*/ 0 h 257442"/>
                <a:gd name="connsiteX1" fmla="*/ 1982917 w 2037637"/>
                <a:gd name="connsiteY1" fmla="*/ 257442 h 257442"/>
                <a:gd name="connsiteX2" fmla="*/ 0 w 2037637"/>
                <a:gd name="connsiteY2" fmla="*/ 257442 h 257442"/>
                <a:gd name="connsiteX3" fmla="*/ 0 w 2037637"/>
                <a:gd name="connsiteY3" fmla="*/ 0 h 257442"/>
                <a:gd name="connsiteX0" fmla="*/ 2037637 w 2037637"/>
                <a:gd name="connsiteY0" fmla="*/ 0 h 257442"/>
                <a:gd name="connsiteX1" fmla="*/ 1982917 w 2037637"/>
                <a:gd name="connsiteY1" fmla="*/ 257442 h 257442"/>
                <a:gd name="connsiteX2" fmla="*/ 1 w 2037637"/>
                <a:gd name="connsiteY2" fmla="*/ 257442 h 257442"/>
                <a:gd name="connsiteX3" fmla="*/ 0 w 2037637"/>
                <a:gd name="connsiteY3" fmla="*/ 0 h 257442"/>
                <a:gd name="connsiteX0" fmla="*/ 2037636 w 2037636"/>
                <a:gd name="connsiteY0" fmla="*/ 0 h 257442"/>
                <a:gd name="connsiteX1" fmla="*/ 1982916 w 2037636"/>
                <a:gd name="connsiteY1" fmla="*/ 257442 h 257442"/>
                <a:gd name="connsiteX2" fmla="*/ 0 w 2037636"/>
                <a:gd name="connsiteY2" fmla="*/ 257442 h 257442"/>
                <a:gd name="connsiteX3" fmla="*/ 0 w 2037636"/>
                <a:gd name="connsiteY3" fmla="*/ 0 h 257442"/>
                <a:gd name="connsiteX0" fmla="*/ 1936647 w 1982916"/>
                <a:gd name="connsiteY0" fmla="*/ 0 h 257442"/>
                <a:gd name="connsiteX1" fmla="*/ 1982916 w 1982916"/>
                <a:gd name="connsiteY1" fmla="*/ 257442 h 257442"/>
                <a:gd name="connsiteX2" fmla="*/ 0 w 1982916"/>
                <a:gd name="connsiteY2" fmla="*/ 257442 h 257442"/>
                <a:gd name="connsiteX3" fmla="*/ 0 w 1982916"/>
                <a:gd name="connsiteY3" fmla="*/ 0 h 257442"/>
                <a:gd name="connsiteX0" fmla="*/ 1936647 w 1936647"/>
                <a:gd name="connsiteY0" fmla="*/ 0 h 257442"/>
                <a:gd name="connsiteX1" fmla="*/ 1881926 w 1936647"/>
                <a:gd name="connsiteY1" fmla="*/ 257442 h 257442"/>
                <a:gd name="connsiteX2" fmla="*/ 0 w 1936647"/>
                <a:gd name="connsiteY2" fmla="*/ 257442 h 257442"/>
                <a:gd name="connsiteX3" fmla="*/ 0 w 1936647"/>
                <a:gd name="connsiteY3" fmla="*/ 0 h 257442"/>
                <a:gd name="connsiteX0" fmla="*/ 1936647 w 1936647"/>
                <a:gd name="connsiteY0" fmla="*/ 0 h 257442"/>
                <a:gd name="connsiteX1" fmla="*/ 1881926 w 1936647"/>
                <a:gd name="connsiteY1" fmla="*/ 257442 h 257442"/>
                <a:gd name="connsiteX2" fmla="*/ 1 w 1936647"/>
                <a:gd name="connsiteY2" fmla="*/ 257442 h 257442"/>
                <a:gd name="connsiteX3" fmla="*/ 0 w 1936647"/>
                <a:gd name="connsiteY3" fmla="*/ 0 h 257442"/>
                <a:gd name="connsiteX0" fmla="*/ 1936646 w 1936646"/>
                <a:gd name="connsiteY0" fmla="*/ 0 h 257442"/>
                <a:gd name="connsiteX1" fmla="*/ 1881925 w 1936646"/>
                <a:gd name="connsiteY1" fmla="*/ 257442 h 257442"/>
                <a:gd name="connsiteX2" fmla="*/ 0 w 1936646"/>
                <a:gd name="connsiteY2" fmla="*/ 257442 h 257442"/>
                <a:gd name="connsiteX3" fmla="*/ 0 w 1936646"/>
                <a:gd name="connsiteY3" fmla="*/ 0 h 257442"/>
                <a:gd name="connsiteX0" fmla="*/ 1784363 w 1881925"/>
                <a:gd name="connsiteY0" fmla="*/ 0 h 257442"/>
                <a:gd name="connsiteX1" fmla="*/ 1881925 w 1881925"/>
                <a:gd name="connsiteY1" fmla="*/ 257442 h 257442"/>
                <a:gd name="connsiteX2" fmla="*/ 0 w 1881925"/>
                <a:gd name="connsiteY2" fmla="*/ 257442 h 257442"/>
                <a:gd name="connsiteX3" fmla="*/ 0 w 1881925"/>
                <a:gd name="connsiteY3" fmla="*/ 0 h 257442"/>
                <a:gd name="connsiteX0" fmla="*/ 1784363 w 1784363"/>
                <a:gd name="connsiteY0" fmla="*/ 0 h 257442"/>
                <a:gd name="connsiteX1" fmla="*/ 1729643 w 1784363"/>
                <a:gd name="connsiteY1" fmla="*/ 257442 h 257442"/>
                <a:gd name="connsiteX2" fmla="*/ 0 w 1784363"/>
                <a:gd name="connsiteY2" fmla="*/ 257442 h 257442"/>
                <a:gd name="connsiteX3" fmla="*/ 0 w 1784363"/>
                <a:gd name="connsiteY3" fmla="*/ 0 h 257442"/>
                <a:gd name="connsiteX0" fmla="*/ 1784363 w 1784363"/>
                <a:gd name="connsiteY0" fmla="*/ 0 h 257442"/>
                <a:gd name="connsiteX1" fmla="*/ 1729643 w 1784363"/>
                <a:gd name="connsiteY1" fmla="*/ 257442 h 257442"/>
                <a:gd name="connsiteX2" fmla="*/ 1 w 1784363"/>
                <a:gd name="connsiteY2" fmla="*/ 257442 h 257442"/>
                <a:gd name="connsiteX3" fmla="*/ 0 w 1784363"/>
                <a:gd name="connsiteY3" fmla="*/ 0 h 257442"/>
                <a:gd name="connsiteX0" fmla="*/ 1784362 w 1784362"/>
                <a:gd name="connsiteY0" fmla="*/ 0 h 257442"/>
                <a:gd name="connsiteX1" fmla="*/ 1729642 w 1784362"/>
                <a:gd name="connsiteY1" fmla="*/ 257442 h 257442"/>
                <a:gd name="connsiteX2" fmla="*/ 0 w 1784362"/>
                <a:gd name="connsiteY2" fmla="*/ 257442 h 257442"/>
                <a:gd name="connsiteX3" fmla="*/ 0 w 1784362"/>
                <a:gd name="connsiteY3" fmla="*/ 0 h 257442"/>
                <a:gd name="connsiteX0" fmla="*/ 1616047 w 1729642"/>
                <a:gd name="connsiteY0" fmla="*/ 0 h 257442"/>
                <a:gd name="connsiteX1" fmla="*/ 1729642 w 1729642"/>
                <a:gd name="connsiteY1" fmla="*/ 257442 h 257442"/>
                <a:gd name="connsiteX2" fmla="*/ 0 w 1729642"/>
                <a:gd name="connsiteY2" fmla="*/ 257442 h 257442"/>
                <a:gd name="connsiteX3" fmla="*/ 0 w 1729642"/>
                <a:gd name="connsiteY3" fmla="*/ 0 h 257442"/>
                <a:gd name="connsiteX0" fmla="*/ 1616047 w 1616047"/>
                <a:gd name="connsiteY0" fmla="*/ 0 h 257442"/>
                <a:gd name="connsiteX1" fmla="*/ 1561326 w 1616047"/>
                <a:gd name="connsiteY1" fmla="*/ 257442 h 257442"/>
                <a:gd name="connsiteX2" fmla="*/ 0 w 1616047"/>
                <a:gd name="connsiteY2" fmla="*/ 257442 h 257442"/>
                <a:gd name="connsiteX3" fmla="*/ 0 w 1616047"/>
                <a:gd name="connsiteY3" fmla="*/ 0 h 257442"/>
                <a:gd name="connsiteX0" fmla="*/ 1616047 w 1616047"/>
                <a:gd name="connsiteY0" fmla="*/ 0 h 257442"/>
                <a:gd name="connsiteX1" fmla="*/ 1561326 w 1616047"/>
                <a:gd name="connsiteY1" fmla="*/ 257442 h 257442"/>
                <a:gd name="connsiteX2" fmla="*/ 1 w 1616047"/>
                <a:gd name="connsiteY2" fmla="*/ 257442 h 257442"/>
                <a:gd name="connsiteX3" fmla="*/ 0 w 1616047"/>
                <a:gd name="connsiteY3" fmla="*/ 0 h 257442"/>
                <a:gd name="connsiteX0" fmla="*/ 1616046 w 1616046"/>
                <a:gd name="connsiteY0" fmla="*/ 0 h 257442"/>
                <a:gd name="connsiteX1" fmla="*/ 1561325 w 1616046"/>
                <a:gd name="connsiteY1" fmla="*/ 257442 h 257442"/>
                <a:gd name="connsiteX2" fmla="*/ 0 w 1616046"/>
                <a:gd name="connsiteY2" fmla="*/ 257442 h 257442"/>
                <a:gd name="connsiteX3" fmla="*/ 0 w 1616046"/>
                <a:gd name="connsiteY3" fmla="*/ 0 h 257442"/>
                <a:gd name="connsiteX0" fmla="*/ 1455747 w 1561325"/>
                <a:gd name="connsiteY0" fmla="*/ 0 h 257442"/>
                <a:gd name="connsiteX1" fmla="*/ 1561325 w 1561325"/>
                <a:gd name="connsiteY1" fmla="*/ 257442 h 257442"/>
                <a:gd name="connsiteX2" fmla="*/ 0 w 1561325"/>
                <a:gd name="connsiteY2" fmla="*/ 257442 h 257442"/>
                <a:gd name="connsiteX3" fmla="*/ 0 w 1561325"/>
                <a:gd name="connsiteY3" fmla="*/ 0 h 257442"/>
                <a:gd name="connsiteX0" fmla="*/ 1455747 w 1455747"/>
                <a:gd name="connsiteY0" fmla="*/ 0 h 257442"/>
                <a:gd name="connsiteX1" fmla="*/ 1401027 w 1455747"/>
                <a:gd name="connsiteY1" fmla="*/ 257442 h 257442"/>
                <a:gd name="connsiteX2" fmla="*/ 0 w 1455747"/>
                <a:gd name="connsiteY2" fmla="*/ 257442 h 257442"/>
                <a:gd name="connsiteX3" fmla="*/ 0 w 1455747"/>
                <a:gd name="connsiteY3" fmla="*/ 0 h 257442"/>
                <a:gd name="connsiteX0" fmla="*/ 1455747 w 1455747"/>
                <a:gd name="connsiteY0" fmla="*/ 0 h 257442"/>
                <a:gd name="connsiteX1" fmla="*/ 1401027 w 1455747"/>
                <a:gd name="connsiteY1" fmla="*/ 257442 h 257442"/>
                <a:gd name="connsiteX2" fmla="*/ 1 w 1455747"/>
                <a:gd name="connsiteY2" fmla="*/ 257442 h 257442"/>
                <a:gd name="connsiteX3" fmla="*/ 0 w 1455747"/>
                <a:gd name="connsiteY3" fmla="*/ 0 h 257442"/>
                <a:gd name="connsiteX0" fmla="*/ 1455746 w 1455746"/>
                <a:gd name="connsiteY0" fmla="*/ 0 h 257442"/>
                <a:gd name="connsiteX1" fmla="*/ 1401026 w 1455746"/>
                <a:gd name="connsiteY1" fmla="*/ 257442 h 257442"/>
                <a:gd name="connsiteX2" fmla="*/ 0 w 1455746"/>
                <a:gd name="connsiteY2" fmla="*/ 257442 h 257442"/>
                <a:gd name="connsiteX3" fmla="*/ 0 w 1455746"/>
                <a:gd name="connsiteY3" fmla="*/ 0 h 257442"/>
                <a:gd name="connsiteX0" fmla="*/ 1287432 w 1401026"/>
                <a:gd name="connsiteY0" fmla="*/ 0 h 257442"/>
                <a:gd name="connsiteX1" fmla="*/ 1401026 w 1401026"/>
                <a:gd name="connsiteY1" fmla="*/ 257442 h 257442"/>
                <a:gd name="connsiteX2" fmla="*/ 0 w 1401026"/>
                <a:gd name="connsiteY2" fmla="*/ 257442 h 257442"/>
                <a:gd name="connsiteX3" fmla="*/ 0 w 1401026"/>
                <a:gd name="connsiteY3" fmla="*/ 0 h 257442"/>
                <a:gd name="connsiteX0" fmla="*/ 1287432 w 1287432"/>
                <a:gd name="connsiteY0" fmla="*/ 0 h 257442"/>
                <a:gd name="connsiteX1" fmla="*/ 1232711 w 1287432"/>
                <a:gd name="connsiteY1" fmla="*/ 257442 h 257442"/>
                <a:gd name="connsiteX2" fmla="*/ 0 w 1287432"/>
                <a:gd name="connsiteY2" fmla="*/ 257442 h 257442"/>
                <a:gd name="connsiteX3" fmla="*/ 0 w 1287432"/>
                <a:gd name="connsiteY3" fmla="*/ 0 h 257442"/>
                <a:gd name="connsiteX0" fmla="*/ 1287432 w 1287432"/>
                <a:gd name="connsiteY0" fmla="*/ 0 h 257442"/>
                <a:gd name="connsiteX1" fmla="*/ 1232711 w 1287432"/>
                <a:gd name="connsiteY1" fmla="*/ 257442 h 257442"/>
                <a:gd name="connsiteX2" fmla="*/ 0 w 1287432"/>
                <a:gd name="connsiteY2" fmla="*/ 257442 h 257442"/>
                <a:gd name="connsiteX3" fmla="*/ 0 w 1287432"/>
                <a:gd name="connsiteY3" fmla="*/ 0 h 257442"/>
                <a:gd name="connsiteX0" fmla="*/ 1287432 w 1287432"/>
                <a:gd name="connsiteY0" fmla="*/ 0 h 257442"/>
                <a:gd name="connsiteX1" fmla="*/ 1232711 w 1287432"/>
                <a:gd name="connsiteY1" fmla="*/ 257442 h 257442"/>
                <a:gd name="connsiteX2" fmla="*/ 0 w 1287432"/>
                <a:gd name="connsiteY2" fmla="*/ 257442 h 257442"/>
                <a:gd name="connsiteX3" fmla="*/ 0 w 1287432"/>
                <a:gd name="connsiteY3" fmla="*/ 0 h 257442"/>
                <a:gd name="connsiteX0" fmla="*/ 1119116 w 1232711"/>
                <a:gd name="connsiteY0" fmla="*/ 0 h 257442"/>
                <a:gd name="connsiteX1" fmla="*/ 1232711 w 1232711"/>
                <a:gd name="connsiteY1" fmla="*/ 257442 h 257442"/>
                <a:gd name="connsiteX2" fmla="*/ 0 w 1232711"/>
                <a:gd name="connsiteY2" fmla="*/ 257442 h 257442"/>
                <a:gd name="connsiteX3" fmla="*/ 0 w 1232711"/>
                <a:gd name="connsiteY3" fmla="*/ 0 h 257442"/>
                <a:gd name="connsiteX0" fmla="*/ 1119116 w 1119116"/>
                <a:gd name="connsiteY0" fmla="*/ 0 h 257442"/>
                <a:gd name="connsiteX1" fmla="*/ 1064396 w 1119116"/>
                <a:gd name="connsiteY1" fmla="*/ 257442 h 257442"/>
                <a:gd name="connsiteX2" fmla="*/ 0 w 1119116"/>
                <a:gd name="connsiteY2" fmla="*/ 257442 h 257442"/>
                <a:gd name="connsiteX3" fmla="*/ 0 w 1119116"/>
                <a:gd name="connsiteY3" fmla="*/ 0 h 257442"/>
                <a:gd name="connsiteX0" fmla="*/ 1119116 w 1119116"/>
                <a:gd name="connsiteY0" fmla="*/ 0 h 257442"/>
                <a:gd name="connsiteX1" fmla="*/ 1064396 w 1119116"/>
                <a:gd name="connsiteY1" fmla="*/ 257442 h 257442"/>
                <a:gd name="connsiteX2" fmla="*/ 1 w 1119116"/>
                <a:gd name="connsiteY2" fmla="*/ 257442 h 257442"/>
                <a:gd name="connsiteX3" fmla="*/ 0 w 1119116"/>
                <a:gd name="connsiteY3" fmla="*/ 0 h 257442"/>
                <a:gd name="connsiteX0" fmla="*/ 1119115 w 1119115"/>
                <a:gd name="connsiteY0" fmla="*/ 0 h 257442"/>
                <a:gd name="connsiteX1" fmla="*/ 1064395 w 1119115"/>
                <a:gd name="connsiteY1" fmla="*/ 257442 h 257442"/>
                <a:gd name="connsiteX2" fmla="*/ 0 w 1119115"/>
                <a:gd name="connsiteY2" fmla="*/ 257442 h 257442"/>
                <a:gd name="connsiteX3" fmla="*/ 0 w 1119115"/>
                <a:gd name="connsiteY3" fmla="*/ 0 h 257442"/>
                <a:gd name="connsiteX0" fmla="*/ 950801 w 1064395"/>
                <a:gd name="connsiteY0" fmla="*/ 0 h 257442"/>
                <a:gd name="connsiteX1" fmla="*/ 1064395 w 1064395"/>
                <a:gd name="connsiteY1" fmla="*/ 257442 h 257442"/>
                <a:gd name="connsiteX2" fmla="*/ 0 w 1064395"/>
                <a:gd name="connsiteY2" fmla="*/ 257442 h 257442"/>
                <a:gd name="connsiteX3" fmla="*/ 0 w 1064395"/>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950801 w 950801"/>
                <a:gd name="connsiteY0" fmla="*/ 0 h 257442"/>
                <a:gd name="connsiteX1" fmla="*/ 896080 w 950801"/>
                <a:gd name="connsiteY1" fmla="*/ 257442 h 257442"/>
                <a:gd name="connsiteX2" fmla="*/ 0 w 950801"/>
                <a:gd name="connsiteY2" fmla="*/ 257442 h 257442"/>
                <a:gd name="connsiteX3" fmla="*/ 0 w 950801"/>
                <a:gd name="connsiteY3" fmla="*/ 0 h 257442"/>
                <a:gd name="connsiteX0" fmla="*/ 782550 w 896080"/>
                <a:gd name="connsiteY0" fmla="*/ 0 h 257442"/>
                <a:gd name="connsiteX1" fmla="*/ 896080 w 896080"/>
                <a:gd name="connsiteY1" fmla="*/ 257442 h 257442"/>
                <a:gd name="connsiteX2" fmla="*/ 0 w 896080"/>
                <a:gd name="connsiteY2" fmla="*/ 257442 h 257442"/>
                <a:gd name="connsiteX3" fmla="*/ 0 w 896080"/>
                <a:gd name="connsiteY3" fmla="*/ 0 h 257442"/>
                <a:gd name="connsiteX0" fmla="*/ 782550 w 782550"/>
                <a:gd name="connsiteY0" fmla="*/ 0 h 257442"/>
                <a:gd name="connsiteX1" fmla="*/ 727829 w 782550"/>
                <a:gd name="connsiteY1" fmla="*/ 257442 h 257442"/>
                <a:gd name="connsiteX2" fmla="*/ 0 w 782550"/>
                <a:gd name="connsiteY2" fmla="*/ 257442 h 257442"/>
                <a:gd name="connsiteX3" fmla="*/ 0 w 782550"/>
                <a:gd name="connsiteY3" fmla="*/ 0 h 257442"/>
                <a:gd name="connsiteX0" fmla="*/ 782550 w 782550"/>
                <a:gd name="connsiteY0" fmla="*/ 0 h 257442"/>
                <a:gd name="connsiteX1" fmla="*/ 727829 w 782550"/>
                <a:gd name="connsiteY1" fmla="*/ 257442 h 257442"/>
                <a:gd name="connsiteX2" fmla="*/ 0 w 782550"/>
                <a:gd name="connsiteY2" fmla="*/ 257442 h 257442"/>
                <a:gd name="connsiteX3" fmla="*/ 0 w 782550"/>
                <a:gd name="connsiteY3" fmla="*/ 0 h 257442"/>
                <a:gd name="connsiteX0" fmla="*/ 782550 w 782550"/>
                <a:gd name="connsiteY0" fmla="*/ 0 h 257442"/>
                <a:gd name="connsiteX1" fmla="*/ 727829 w 782550"/>
                <a:gd name="connsiteY1" fmla="*/ 257442 h 257442"/>
                <a:gd name="connsiteX2" fmla="*/ 0 w 782550"/>
                <a:gd name="connsiteY2" fmla="*/ 257442 h 257442"/>
                <a:gd name="connsiteX3" fmla="*/ 0 w 782550"/>
                <a:gd name="connsiteY3" fmla="*/ 0 h 257442"/>
                <a:gd name="connsiteX0" fmla="*/ 1111101 w 1111101"/>
                <a:gd name="connsiteY0" fmla="*/ 0 h 257442"/>
                <a:gd name="connsiteX1" fmla="*/ 727829 w 1111101"/>
                <a:gd name="connsiteY1" fmla="*/ 257442 h 257442"/>
                <a:gd name="connsiteX2" fmla="*/ 0 w 1111101"/>
                <a:gd name="connsiteY2" fmla="*/ 257442 h 257442"/>
                <a:gd name="connsiteX3" fmla="*/ 0 w 1111101"/>
                <a:gd name="connsiteY3" fmla="*/ 0 h 257442"/>
                <a:gd name="connsiteX0" fmla="*/ 1111101 w 1111101"/>
                <a:gd name="connsiteY0" fmla="*/ 0 h 257442"/>
                <a:gd name="connsiteX1" fmla="*/ 1056380 w 1111101"/>
                <a:gd name="connsiteY1" fmla="*/ 257442 h 257442"/>
                <a:gd name="connsiteX2" fmla="*/ 0 w 1111101"/>
                <a:gd name="connsiteY2" fmla="*/ 257442 h 257442"/>
                <a:gd name="connsiteX3" fmla="*/ 0 w 1111101"/>
                <a:gd name="connsiteY3" fmla="*/ 0 h 257442"/>
                <a:gd name="connsiteX0" fmla="*/ 1111101 w 1111101"/>
                <a:gd name="connsiteY0" fmla="*/ 0 h 257442"/>
                <a:gd name="connsiteX1" fmla="*/ 1056380 w 1111101"/>
                <a:gd name="connsiteY1" fmla="*/ 257442 h 257442"/>
                <a:gd name="connsiteX2" fmla="*/ 0 w 1111101"/>
                <a:gd name="connsiteY2" fmla="*/ 257442 h 257442"/>
                <a:gd name="connsiteX3" fmla="*/ 0 w 1111101"/>
                <a:gd name="connsiteY3" fmla="*/ 0 h 257442"/>
                <a:gd name="connsiteX0" fmla="*/ 1111101 w 1111101"/>
                <a:gd name="connsiteY0" fmla="*/ 0 h 257442"/>
                <a:gd name="connsiteX1" fmla="*/ 1056380 w 1111101"/>
                <a:gd name="connsiteY1" fmla="*/ 257442 h 257442"/>
                <a:gd name="connsiteX2" fmla="*/ 0 w 1111101"/>
                <a:gd name="connsiteY2" fmla="*/ 257442 h 257442"/>
                <a:gd name="connsiteX3" fmla="*/ 0 w 1111101"/>
                <a:gd name="connsiteY3" fmla="*/ 0 h 257442"/>
                <a:gd name="connsiteX0" fmla="*/ 1279416 w 1279416"/>
                <a:gd name="connsiteY0" fmla="*/ 0 h 257442"/>
                <a:gd name="connsiteX1" fmla="*/ 1056380 w 1279416"/>
                <a:gd name="connsiteY1" fmla="*/ 257442 h 257442"/>
                <a:gd name="connsiteX2" fmla="*/ 0 w 1279416"/>
                <a:gd name="connsiteY2" fmla="*/ 257442 h 257442"/>
                <a:gd name="connsiteX3" fmla="*/ 0 w 1279416"/>
                <a:gd name="connsiteY3" fmla="*/ 0 h 257442"/>
                <a:gd name="connsiteX0" fmla="*/ 1279416 w 1279416"/>
                <a:gd name="connsiteY0" fmla="*/ 0 h 257442"/>
                <a:gd name="connsiteX1" fmla="*/ 1224694 w 1279416"/>
                <a:gd name="connsiteY1" fmla="*/ 257442 h 257442"/>
                <a:gd name="connsiteX2" fmla="*/ 0 w 1279416"/>
                <a:gd name="connsiteY2" fmla="*/ 257442 h 257442"/>
                <a:gd name="connsiteX3" fmla="*/ 0 w 1279416"/>
                <a:gd name="connsiteY3" fmla="*/ 0 h 257442"/>
                <a:gd name="connsiteX0" fmla="*/ 1279417 w 1279417"/>
                <a:gd name="connsiteY0" fmla="*/ 0 h 257442"/>
                <a:gd name="connsiteX1" fmla="*/ 1224695 w 1279417"/>
                <a:gd name="connsiteY1" fmla="*/ 257442 h 257442"/>
                <a:gd name="connsiteX2" fmla="*/ 0 w 1279417"/>
                <a:gd name="connsiteY2" fmla="*/ 257442 h 257442"/>
                <a:gd name="connsiteX3" fmla="*/ 1 w 1279417"/>
                <a:gd name="connsiteY3" fmla="*/ 0 h 257442"/>
                <a:gd name="connsiteX0" fmla="*/ 1279417 w 1279417"/>
                <a:gd name="connsiteY0" fmla="*/ 0 h 257442"/>
                <a:gd name="connsiteX1" fmla="*/ 1224695 w 1279417"/>
                <a:gd name="connsiteY1" fmla="*/ 257442 h 257442"/>
                <a:gd name="connsiteX2" fmla="*/ 0 w 1279417"/>
                <a:gd name="connsiteY2" fmla="*/ 257442 h 257442"/>
                <a:gd name="connsiteX3" fmla="*/ 1 w 1279417"/>
                <a:gd name="connsiteY3" fmla="*/ 0 h 257442"/>
                <a:gd name="connsiteX0" fmla="*/ 1447732 w 1447732"/>
                <a:gd name="connsiteY0" fmla="*/ 0 h 257442"/>
                <a:gd name="connsiteX1" fmla="*/ 1224695 w 1447732"/>
                <a:gd name="connsiteY1" fmla="*/ 257442 h 257442"/>
                <a:gd name="connsiteX2" fmla="*/ 0 w 1447732"/>
                <a:gd name="connsiteY2" fmla="*/ 257442 h 257442"/>
                <a:gd name="connsiteX3" fmla="*/ 1 w 1447732"/>
                <a:gd name="connsiteY3" fmla="*/ 0 h 257442"/>
                <a:gd name="connsiteX0" fmla="*/ 1447732 w 1447732"/>
                <a:gd name="connsiteY0" fmla="*/ 0 h 257442"/>
                <a:gd name="connsiteX1" fmla="*/ 1393010 w 1447732"/>
                <a:gd name="connsiteY1" fmla="*/ 257442 h 257442"/>
                <a:gd name="connsiteX2" fmla="*/ 0 w 1447732"/>
                <a:gd name="connsiteY2" fmla="*/ 257442 h 257442"/>
                <a:gd name="connsiteX3" fmla="*/ 1 w 1447732"/>
                <a:gd name="connsiteY3" fmla="*/ 0 h 257442"/>
                <a:gd name="connsiteX0" fmla="*/ 1447733 w 1447733"/>
                <a:gd name="connsiteY0" fmla="*/ 0 h 257442"/>
                <a:gd name="connsiteX1" fmla="*/ 1393011 w 1447733"/>
                <a:gd name="connsiteY1" fmla="*/ 257442 h 257442"/>
                <a:gd name="connsiteX2" fmla="*/ 0 w 1447733"/>
                <a:gd name="connsiteY2" fmla="*/ 257442 h 257442"/>
                <a:gd name="connsiteX3" fmla="*/ 2 w 1447733"/>
                <a:gd name="connsiteY3" fmla="*/ 0 h 257442"/>
                <a:gd name="connsiteX0" fmla="*/ 1447733 w 1447733"/>
                <a:gd name="connsiteY0" fmla="*/ 0 h 257442"/>
                <a:gd name="connsiteX1" fmla="*/ 1393011 w 1447733"/>
                <a:gd name="connsiteY1" fmla="*/ 257442 h 257442"/>
                <a:gd name="connsiteX2" fmla="*/ 0 w 1447733"/>
                <a:gd name="connsiteY2" fmla="*/ 257442 h 257442"/>
                <a:gd name="connsiteX3" fmla="*/ 1 w 1447733"/>
                <a:gd name="connsiteY3" fmla="*/ 0 h 257442"/>
                <a:gd name="connsiteX0" fmla="*/ 1701007 w 1701007"/>
                <a:gd name="connsiteY0" fmla="*/ 0 h 257442"/>
                <a:gd name="connsiteX1" fmla="*/ 1393011 w 1701007"/>
                <a:gd name="connsiteY1" fmla="*/ 257442 h 257442"/>
                <a:gd name="connsiteX2" fmla="*/ 0 w 1701007"/>
                <a:gd name="connsiteY2" fmla="*/ 257442 h 257442"/>
                <a:gd name="connsiteX3" fmla="*/ 1 w 1701007"/>
                <a:gd name="connsiteY3" fmla="*/ 0 h 257442"/>
                <a:gd name="connsiteX0" fmla="*/ 1701007 w 1701007"/>
                <a:gd name="connsiteY0" fmla="*/ 0 h 257442"/>
                <a:gd name="connsiteX1" fmla="*/ 1646286 w 1701007"/>
                <a:gd name="connsiteY1" fmla="*/ 257442 h 257442"/>
                <a:gd name="connsiteX2" fmla="*/ 0 w 1701007"/>
                <a:gd name="connsiteY2" fmla="*/ 257442 h 257442"/>
                <a:gd name="connsiteX3" fmla="*/ 1 w 1701007"/>
                <a:gd name="connsiteY3" fmla="*/ 0 h 257442"/>
                <a:gd name="connsiteX0" fmla="*/ 1701007 w 1701007"/>
                <a:gd name="connsiteY0" fmla="*/ 0 h 257442"/>
                <a:gd name="connsiteX1" fmla="*/ 1646286 w 1701007"/>
                <a:gd name="connsiteY1" fmla="*/ 257442 h 257442"/>
                <a:gd name="connsiteX2" fmla="*/ 0 w 1701007"/>
                <a:gd name="connsiteY2" fmla="*/ 257442 h 257442"/>
                <a:gd name="connsiteX3" fmla="*/ 1 w 1701007"/>
                <a:gd name="connsiteY3" fmla="*/ 0 h 257442"/>
                <a:gd name="connsiteX0" fmla="*/ 1701007 w 1701007"/>
                <a:gd name="connsiteY0" fmla="*/ 0 h 257442"/>
                <a:gd name="connsiteX1" fmla="*/ 1646286 w 1701007"/>
                <a:gd name="connsiteY1" fmla="*/ 257442 h 257442"/>
                <a:gd name="connsiteX2" fmla="*/ 0 w 1701007"/>
                <a:gd name="connsiteY2" fmla="*/ 257442 h 257442"/>
                <a:gd name="connsiteX3" fmla="*/ 0 w 1701007"/>
                <a:gd name="connsiteY3" fmla="*/ 0 h 257442"/>
                <a:gd name="connsiteX0" fmla="*/ 1869321 w 1869321"/>
                <a:gd name="connsiteY0" fmla="*/ 0 h 257442"/>
                <a:gd name="connsiteX1" fmla="*/ 1646286 w 1869321"/>
                <a:gd name="connsiteY1" fmla="*/ 257442 h 257442"/>
                <a:gd name="connsiteX2" fmla="*/ 0 w 1869321"/>
                <a:gd name="connsiteY2" fmla="*/ 257442 h 257442"/>
                <a:gd name="connsiteX3" fmla="*/ 0 w 1869321"/>
                <a:gd name="connsiteY3" fmla="*/ 0 h 257442"/>
                <a:gd name="connsiteX0" fmla="*/ 1869321 w 1869321"/>
                <a:gd name="connsiteY0" fmla="*/ 0 h 257442"/>
                <a:gd name="connsiteX1" fmla="*/ 1814600 w 1869321"/>
                <a:gd name="connsiteY1" fmla="*/ 257442 h 257442"/>
                <a:gd name="connsiteX2" fmla="*/ 0 w 1869321"/>
                <a:gd name="connsiteY2" fmla="*/ 257442 h 257442"/>
                <a:gd name="connsiteX3" fmla="*/ 0 w 1869321"/>
                <a:gd name="connsiteY3" fmla="*/ 0 h 257442"/>
                <a:gd name="connsiteX0" fmla="*/ 1869321 w 1869321"/>
                <a:gd name="connsiteY0" fmla="*/ 0 h 257442"/>
                <a:gd name="connsiteX1" fmla="*/ 1814600 w 1869321"/>
                <a:gd name="connsiteY1" fmla="*/ 257442 h 257442"/>
                <a:gd name="connsiteX2" fmla="*/ 0 w 1869321"/>
                <a:gd name="connsiteY2" fmla="*/ 257442 h 257442"/>
                <a:gd name="connsiteX3" fmla="*/ 0 w 1869321"/>
                <a:gd name="connsiteY3" fmla="*/ 0 h 257442"/>
                <a:gd name="connsiteX0" fmla="*/ 1869321 w 1869321"/>
                <a:gd name="connsiteY0" fmla="*/ 0 h 257442"/>
                <a:gd name="connsiteX1" fmla="*/ 1814600 w 1869321"/>
                <a:gd name="connsiteY1" fmla="*/ 257442 h 257442"/>
                <a:gd name="connsiteX2" fmla="*/ 0 w 1869321"/>
                <a:gd name="connsiteY2" fmla="*/ 257442 h 257442"/>
                <a:gd name="connsiteX3" fmla="*/ 0 w 1869321"/>
                <a:gd name="connsiteY3" fmla="*/ 0 h 257442"/>
                <a:gd name="connsiteX0" fmla="*/ 2029622 w 2029622"/>
                <a:gd name="connsiteY0" fmla="*/ 0 h 257442"/>
                <a:gd name="connsiteX1" fmla="*/ 1814600 w 2029622"/>
                <a:gd name="connsiteY1" fmla="*/ 257442 h 257442"/>
                <a:gd name="connsiteX2" fmla="*/ 0 w 2029622"/>
                <a:gd name="connsiteY2" fmla="*/ 257442 h 257442"/>
                <a:gd name="connsiteX3" fmla="*/ 0 w 2029622"/>
                <a:gd name="connsiteY3" fmla="*/ 0 h 257442"/>
                <a:gd name="connsiteX0" fmla="*/ 2029622 w 2029622"/>
                <a:gd name="connsiteY0" fmla="*/ 0 h 257442"/>
                <a:gd name="connsiteX1" fmla="*/ 1974900 w 2029622"/>
                <a:gd name="connsiteY1" fmla="*/ 257442 h 257442"/>
                <a:gd name="connsiteX2" fmla="*/ 0 w 2029622"/>
                <a:gd name="connsiteY2" fmla="*/ 257442 h 257442"/>
                <a:gd name="connsiteX3" fmla="*/ 0 w 2029622"/>
                <a:gd name="connsiteY3" fmla="*/ 0 h 257442"/>
                <a:gd name="connsiteX0" fmla="*/ 2029623 w 2029623"/>
                <a:gd name="connsiteY0" fmla="*/ 0 h 257442"/>
                <a:gd name="connsiteX1" fmla="*/ 1974901 w 2029623"/>
                <a:gd name="connsiteY1" fmla="*/ 257442 h 257442"/>
                <a:gd name="connsiteX2" fmla="*/ 0 w 2029623"/>
                <a:gd name="connsiteY2" fmla="*/ 257442 h 257442"/>
                <a:gd name="connsiteX3" fmla="*/ 1 w 2029623"/>
                <a:gd name="connsiteY3" fmla="*/ 0 h 257442"/>
                <a:gd name="connsiteX0" fmla="*/ 2029623 w 2029623"/>
                <a:gd name="connsiteY0" fmla="*/ 0 h 257442"/>
                <a:gd name="connsiteX1" fmla="*/ 1974901 w 2029623"/>
                <a:gd name="connsiteY1" fmla="*/ 257442 h 257442"/>
                <a:gd name="connsiteX2" fmla="*/ 0 w 2029623"/>
                <a:gd name="connsiteY2" fmla="*/ 257442 h 257442"/>
                <a:gd name="connsiteX3" fmla="*/ 1 w 2029623"/>
                <a:gd name="connsiteY3" fmla="*/ 0 h 257442"/>
                <a:gd name="connsiteX0" fmla="*/ 2282896 w 2282896"/>
                <a:gd name="connsiteY0" fmla="*/ 0 h 257442"/>
                <a:gd name="connsiteX1" fmla="*/ 1974901 w 2282896"/>
                <a:gd name="connsiteY1" fmla="*/ 257442 h 257442"/>
                <a:gd name="connsiteX2" fmla="*/ 0 w 2282896"/>
                <a:gd name="connsiteY2" fmla="*/ 257442 h 257442"/>
                <a:gd name="connsiteX3" fmla="*/ 1 w 2282896"/>
                <a:gd name="connsiteY3" fmla="*/ 0 h 257442"/>
                <a:gd name="connsiteX0" fmla="*/ 2282896 w 2282896"/>
                <a:gd name="connsiteY0" fmla="*/ 0 h 257442"/>
                <a:gd name="connsiteX1" fmla="*/ 2228174 w 2282896"/>
                <a:gd name="connsiteY1" fmla="*/ 257442 h 257442"/>
                <a:gd name="connsiteX2" fmla="*/ 0 w 2282896"/>
                <a:gd name="connsiteY2" fmla="*/ 257442 h 257442"/>
                <a:gd name="connsiteX3" fmla="*/ 1 w 2282896"/>
                <a:gd name="connsiteY3" fmla="*/ 0 h 257442"/>
                <a:gd name="connsiteX0" fmla="*/ 2282897 w 2282897"/>
                <a:gd name="connsiteY0" fmla="*/ 0 h 257442"/>
                <a:gd name="connsiteX1" fmla="*/ 2228175 w 2282897"/>
                <a:gd name="connsiteY1" fmla="*/ 257442 h 257442"/>
                <a:gd name="connsiteX2" fmla="*/ 0 w 2282897"/>
                <a:gd name="connsiteY2" fmla="*/ 257442 h 257442"/>
                <a:gd name="connsiteX3" fmla="*/ 2 w 2282897"/>
                <a:gd name="connsiteY3" fmla="*/ 0 h 257442"/>
                <a:gd name="connsiteX0" fmla="*/ 2282897 w 2282897"/>
                <a:gd name="connsiteY0" fmla="*/ 0 h 257442"/>
                <a:gd name="connsiteX1" fmla="*/ 2228175 w 2282897"/>
                <a:gd name="connsiteY1" fmla="*/ 257442 h 257442"/>
                <a:gd name="connsiteX2" fmla="*/ 0 w 2282897"/>
                <a:gd name="connsiteY2" fmla="*/ 257442 h 257442"/>
                <a:gd name="connsiteX3" fmla="*/ 1 w 2282897"/>
                <a:gd name="connsiteY3" fmla="*/ 0 h 257442"/>
                <a:gd name="connsiteX0" fmla="*/ 2443196 w 2443196"/>
                <a:gd name="connsiteY0" fmla="*/ 0 h 257442"/>
                <a:gd name="connsiteX1" fmla="*/ 2228175 w 2443196"/>
                <a:gd name="connsiteY1" fmla="*/ 257442 h 257442"/>
                <a:gd name="connsiteX2" fmla="*/ 0 w 2443196"/>
                <a:gd name="connsiteY2" fmla="*/ 257442 h 257442"/>
                <a:gd name="connsiteX3" fmla="*/ 1 w 2443196"/>
                <a:gd name="connsiteY3" fmla="*/ 0 h 257442"/>
                <a:gd name="connsiteX0" fmla="*/ 2443196 w 2443196"/>
                <a:gd name="connsiteY0" fmla="*/ 0 h 257442"/>
                <a:gd name="connsiteX1" fmla="*/ 2388474 w 2443196"/>
                <a:gd name="connsiteY1" fmla="*/ 257442 h 257442"/>
                <a:gd name="connsiteX2" fmla="*/ 0 w 2443196"/>
                <a:gd name="connsiteY2" fmla="*/ 257442 h 257442"/>
                <a:gd name="connsiteX3" fmla="*/ 1 w 2443196"/>
                <a:gd name="connsiteY3" fmla="*/ 0 h 257442"/>
                <a:gd name="connsiteX0" fmla="*/ 2443197 w 2443197"/>
                <a:gd name="connsiteY0" fmla="*/ 0 h 257442"/>
                <a:gd name="connsiteX1" fmla="*/ 2388475 w 2443197"/>
                <a:gd name="connsiteY1" fmla="*/ 257442 h 257442"/>
                <a:gd name="connsiteX2" fmla="*/ 0 w 2443197"/>
                <a:gd name="connsiteY2" fmla="*/ 257442 h 257442"/>
                <a:gd name="connsiteX3" fmla="*/ 2 w 2443197"/>
                <a:gd name="connsiteY3" fmla="*/ 0 h 257442"/>
                <a:gd name="connsiteX0" fmla="*/ 2443197 w 2443197"/>
                <a:gd name="connsiteY0" fmla="*/ 0 h 257442"/>
                <a:gd name="connsiteX1" fmla="*/ 2388475 w 2443197"/>
                <a:gd name="connsiteY1" fmla="*/ 257442 h 257442"/>
                <a:gd name="connsiteX2" fmla="*/ 0 w 2443197"/>
                <a:gd name="connsiteY2" fmla="*/ 257442 h 257442"/>
                <a:gd name="connsiteX3" fmla="*/ 1 w 2443197"/>
                <a:gd name="connsiteY3" fmla="*/ 0 h 257442"/>
                <a:gd name="connsiteX0" fmla="*/ 2611512 w 2611512"/>
                <a:gd name="connsiteY0" fmla="*/ 0 h 257442"/>
                <a:gd name="connsiteX1" fmla="*/ 2388475 w 2611512"/>
                <a:gd name="connsiteY1" fmla="*/ 257442 h 257442"/>
                <a:gd name="connsiteX2" fmla="*/ 0 w 2611512"/>
                <a:gd name="connsiteY2" fmla="*/ 257442 h 257442"/>
                <a:gd name="connsiteX3" fmla="*/ 1 w 2611512"/>
                <a:gd name="connsiteY3" fmla="*/ 0 h 257442"/>
                <a:gd name="connsiteX0" fmla="*/ 2611512 w 2611512"/>
                <a:gd name="connsiteY0" fmla="*/ 0 h 257442"/>
                <a:gd name="connsiteX1" fmla="*/ 2556790 w 2611512"/>
                <a:gd name="connsiteY1" fmla="*/ 257442 h 257442"/>
                <a:gd name="connsiteX2" fmla="*/ 0 w 2611512"/>
                <a:gd name="connsiteY2" fmla="*/ 257442 h 257442"/>
                <a:gd name="connsiteX3" fmla="*/ 1 w 2611512"/>
                <a:gd name="connsiteY3" fmla="*/ 0 h 257442"/>
                <a:gd name="connsiteX0" fmla="*/ 2611513 w 2611513"/>
                <a:gd name="connsiteY0" fmla="*/ 0 h 257442"/>
                <a:gd name="connsiteX1" fmla="*/ 2556791 w 2611513"/>
                <a:gd name="connsiteY1" fmla="*/ 257442 h 257442"/>
                <a:gd name="connsiteX2" fmla="*/ 0 w 2611513"/>
                <a:gd name="connsiteY2" fmla="*/ 257442 h 257442"/>
                <a:gd name="connsiteX3" fmla="*/ 2 w 2611513"/>
                <a:gd name="connsiteY3" fmla="*/ 0 h 257442"/>
                <a:gd name="connsiteX0" fmla="*/ 2611513 w 2611513"/>
                <a:gd name="connsiteY0" fmla="*/ 0 h 257442"/>
                <a:gd name="connsiteX1" fmla="*/ 2556791 w 2611513"/>
                <a:gd name="connsiteY1" fmla="*/ 257442 h 257442"/>
                <a:gd name="connsiteX2" fmla="*/ 0 w 2611513"/>
                <a:gd name="connsiteY2" fmla="*/ 257442 h 257442"/>
                <a:gd name="connsiteX3" fmla="*/ 1 w 2611513"/>
                <a:gd name="connsiteY3" fmla="*/ 0 h 257442"/>
                <a:gd name="connsiteX0" fmla="*/ 2797461 w 2797461"/>
                <a:gd name="connsiteY0" fmla="*/ 0 h 257442"/>
                <a:gd name="connsiteX1" fmla="*/ 2556791 w 2797461"/>
                <a:gd name="connsiteY1" fmla="*/ 257442 h 257442"/>
                <a:gd name="connsiteX2" fmla="*/ 0 w 2797461"/>
                <a:gd name="connsiteY2" fmla="*/ 257442 h 257442"/>
                <a:gd name="connsiteX3" fmla="*/ 1 w 2797461"/>
                <a:gd name="connsiteY3" fmla="*/ 0 h 257442"/>
                <a:gd name="connsiteX0" fmla="*/ 2797461 w 2797461"/>
                <a:gd name="connsiteY0" fmla="*/ 0 h 257442"/>
                <a:gd name="connsiteX1" fmla="*/ 2742740 w 2797461"/>
                <a:gd name="connsiteY1" fmla="*/ 257442 h 257442"/>
                <a:gd name="connsiteX2" fmla="*/ 0 w 2797461"/>
                <a:gd name="connsiteY2" fmla="*/ 257442 h 257442"/>
                <a:gd name="connsiteX3" fmla="*/ 1 w 2797461"/>
                <a:gd name="connsiteY3" fmla="*/ 0 h 257442"/>
                <a:gd name="connsiteX0" fmla="*/ 2797461 w 2797461"/>
                <a:gd name="connsiteY0" fmla="*/ 0 h 257442"/>
                <a:gd name="connsiteX1" fmla="*/ 2742740 w 2797461"/>
                <a:gd name="connsiteY1" fmla="*/ 257442 h 257442"/>
                <a:gd name="connsiteX2" fmla="*/ 0 w 2797461"/>
                <a:gd name="connsiteY2" fmla="*/ 257442 h 257442"/>
                <a:gd name="connsiteX3" fmla="*/ 1 w 2797461"/>
                <a:gd name="connsiteY3" fmla="*/ 0 h 257442"/>
                <a:gd name="connsiteX0" fmla="*/ 2797461 w 2797461"/>
                <a:gd name="connsiteY0" fmla="*/ 0 h 257442"/>
                <a:gd name="connsiteX1" fmla="*/ 2742740 w 2797461"/>
                <a:gd name="connsiteY1" fmla="*/ 257442 h 257442"/>
                <a:gd name="connsiteX2" fmla="*/ 0 w 2797461"/>
                <a:gd name="connsiteY2" fmla="*/ 257442 h 257442"/>
                <a:gd name="connsiteX3" fmla="*/ 0 w 2797461"/>
                <a:gd name="connsiteY3" fmla="*/ 0 h 257442"/>
                <a:gd name="connsiteX0" fmla="*/ 2965775 w 2965775"/>
                <a:gd name="connsiteY0" fmla="*/ 0 h 257442"/>
                <a:gd name="connsiteX1" fmla="*/ 2742740 w 2965775"/>
                <a:gd name="connsiteY1" fmla="*/ 257442 h 257442"/>
                <a:gd name="connsiteX2" fmla="*/ 0 w 2965775"/>
                <a:gd name="connsiteY2" fmla="*/ 257442 h 257442"/>
                <a:gd name="connsiteX3" fmla="*/ 0 w 2965775"/>
                <a:gd name="connsiteY3" fmla="*/ 0 h 257442"/>
                <a:gd name="connsiteX0" fmla="*/ 2965775 w 2965775"/>
                <a:gd name="connsiteY0" fmla="*/ 0 h 257442"/>
                <a:gd name="connsiteX1" fmla="*/ 2911054 w 2965775"/>
                <a:gd name="connsiteY1" fmla="*/ 257442 h 257442"/>
                <a:gd name="connsiteX2" fmla="*/ 0 w 2965775"/>
                <a:gd name="connsiteY2" fmla="*/ 257442 h 257442"/>
                <a:gd name="connsiteX3" fmla="*/ 0 w 2965775"/>
                <a:gd name="connsiteY3" fmla="*/ 0 h 257442"/>
                <a:gd name="connsiteX0" fmla="*/ 2965775 w 2965775"/>
                <a:gd name="connsiteY0" fmla="*/ 0 h 257442"/>
                <a:gd name="connsiteX1" fmla="*/ 2911054 w 2965775"/>
                <a:gd name="connsiteY1" fmla="*/ 257442 h 257442"/>
                <a:gd name="connsiteX2" fmla="*/ 0 w 2965775"/>
                <a:gd name="connsiteY2" fmla="*/ 257442 h 257442"/>
                <a:gd name="connsiteX3" fmla="*/ 0 w 2965775"/>
                <a:gd name="connsiteY3" fmla="*/ 0 h 257442"/>
                <a:gd name="connsiteX0" fmla="*/ 2965775 w 2965775"/>
                <a:gd name="connsiteY0" fmla="*/ 0 h 257442"/>
                <a:gd name="connsiteX1" fmla="*/ 2911054 w 2965775"/>
                <a:gd name="connsiteY1" fmla="*/ 257442 h 257442"/>
                <a:gd name="connsiteX2" fmla="*/ 0 w 2965775"/>
                <a:gd name="connsiteY2" fmla="*/ 257442 h 257442"/>
                <a:gd name="connsiteX3" fmla="*/ 0 w 2965775"/>
                <a:gd name="connsiteY3" fmla="*/ 0 h 257442"/>
                <a:gd name="connsiteX0" fmla="*/ 3134091 w 3134091"/>
                <a:gd name="connsiteY0" fmla="*/ 0 h 257442"/>
                <a:gd name="connsiteX1" fmla="*/ 2911054 w 3134091"/>
                <a:gd name="connsiteY1" fmla="*/ 257442 h 257442"/>
                <a:gd name="connsiteX2" fmla="*/ 0 w 3134091"/>
                <a:gd name="connsiteY2" fmla="*/ 257442 h 257442"/>
                <a:gd name="connsiteX3" fmla="*/ 0 w 3134091"/>
                <a:gd name="connsiteY3" fmla="*/ 0 h 257442"/>
                <a:gd name="connsiteX0" fmla="*/ 3134091 w 3134091"/>
                <a:gd name="connsiteY0" fmla="*/ 0 h 257442"/>
                <a:gd name="connsiteX1" fmla="*/ 3079370 w 3134091"/>
                <a:gd name="connsiteY1" fmla="*/ 257442 h 257442"/>
                <a:gd name="connsiteX2" fmla="*/ 0 w 3134091"/>
                <a:gd name="connsiteY2" fmla="*/ 257442 h 257442"/>
                <a:gd name="connsiteX3" fmla="*/ 0 w 3134091"/>
                <a:gd name="connsiteY3" fmla="*/ 0 h 257442"/>
                <a:gd name="connsiteX0" fmla="*/ 3134091 w 3134091"/>
                <a:gd name="connsiteY0" fmla="*/ 0 h 257442"/>
                <a:gd name="connsiteX1" fmla="*/ 3079370 w 3134091"/>
                <a:gd name="connsiteY1" fmla="*/ 257442 h 257442"/>
                <a:gd name="connsiteX2" fmla="*/ 0 w 3134091"/>
                <a:gd name="connsiteY2" fmla="*/ 257442 h 257442"/>
                <a:gd name="connsiteX3" fmla="*/ 0 w 3134091"/>
                <a:gd name="connsiteY3" fmla="*/ 0 h 257442"/>
                <a:gd name="connsiteX0" fmla="*/ 3134091 w 3134091"/>
                <a:gd name="connsiteY0" fmla="*/ 0 h 257442"/>
                <a:gd name="connsiteX1" fmla="*/ 3079370 w 3134091"/>
                <a:gd name="connsiteY1" fmla="*/ 257442 h 257442"/>
                <a:gd name="connsiteX2" fmla="*/ 0 w 3134091"/>
                <a:gd name="connsiteY2" fmla="*/ 257442 h 257442"/>
                <a:gd name="connsiteX3" fmla="*/ 0 w 3134091"/>
                <a:gd name="connsiteY3" fmla="*/ 0 h 257442"/>
                <a:gd name="connsiteX0" fmla="*/ 3312024 w 3312024"/>
                <a:gd name="connsiteY0" fmla="*/ 0 h 257442"/>
                <a:gd name="connsiteX1" fmla="*/ 3079370 w 3312024"/>
                <a:gd name="connsiteY1" fmla="*/ 257442 h 257442"/>
                <a:gd name="connsiteX2" fmla="*/ 0 w 3312024"/>
                <a:gd name="connsiteY2" fmla="*/ 257442 h 257442"/>
                <a:gd name="connsiteX3" fmla="*/ 0 w 3312024"/>
                <a:gd name="connsiteY3" fmla="*/ 0 h 257442"/>
                <a:gd name="connsiteX0" fmla="*/ 3312024 w 3312024"/>
                <a:gd name="connsiteY0" fmla="*/ 0 h 257442"/>
                <a:gd name="connsiteX1" fmla="*/ 3257302 w 3312024"/>
                <a:gd name="connsiteY1" fmla="*/ 257442 h 257442"/>
                <a:gd name="connsiteX2" fmla="*/ 0 w 3312024"/>
                <a:gd name="connsiteY2" fmla="*/ 257442 h 257442"/>
                <a:gd name="connsiteX3" fmla="*/ 0 w 3312024"/>
                <a:gd name="connsiteY3" fmla="*/ 0 h 257442"/>
                <a:gd name="connsiteX0" fmla="*/ 3312025 w 3312025"/>
                <a:gd name="connsiteY0" fmla="*/ 0 h 257442"/>
                <a:gd name="connsiteX1" fmla="*/ 3257303 w 3312025"/>
                <a:gd name="connsiteY1" fmla="*/ 257442 h 257442"/>
                <a:gd name="connsiteX2" fmla="*/ 0 w 3312025"/>
                <a:gd name="connsiteY2" fmla="*/ 257442 h 257442"/>
                <a:gd name="connsiteX3" fmla="*/ 1 w 3312025"/>
                <a:gd name="connsiteY3" fmla="*/ 0 h 257442"/>
                <a:gd name="connsiteX0" fmla="*/ 3312025 w 3312025"/>
                <a:gd name="connsiteY0" fmla="*/ 0 h 257442"/>
                <a:gd name="connsiteX1" fmla="*/ 3257303 w 3312025"/>
                <a:gd name="connsiteY1" fmla="*/ 257442 h 257442"/>
                <a:gd name="connsiteX2" fmla="*/ 0 w 3312025"/>
                <a:gd name="connsiteY2" fmla="*/ 257442 h 257442"/>
                <a:gd name="connsiteX3" fmla="*/ 1 w 3312025"/>
                <a:gd name="connsiteY3" fmla="*/ 0 h 257442"/>
                <a:gd name="connsiteX0" fmla="*/ 3515607 w 3515607"/>
                <a:gd name="connsiteY0" fmla="*/ 0 h 257442"/>
                <a:gd name="connsiteX1" fmla="*/ 3257303 w 3515607"/>
                <a:gd name="connsiteY1" fmla="*/ 257442 h 257442"/>
                <a:gd name="connsiteX2" fmla="*/ 0 w 3515607"/>
                <a:gd name="connsiteY2" fmla="*/ 257442 h 257442"/>
                <a:gd name="connsiteX3" fmla="*/ 1 w 3515607"/>
                <a:gd name="connsiteY3" fmla="*/ 0 h 257442"/>
                <a:gd name="connsiteX0" fmla="*/ 3515607 w 3515607"/>
                <a:gd name="connsiteY0" fmla="*/ 0 h 257442"/>
                <a:gd name="connsiteX1" fmla="*/ 3460886 w 3515607"/>
                <a:gd name="connsiteY1" fmla="*/ 257442 h 257442"/>
                <a:gd name="connsiteX2" fmla="*/ 0 w 3515607"/>
                <a:gd name="connsiteY2" fmla="*/ 257442 h 257442"/>
                <a:gd name="connsiteX3" fmla="*/ 1 w 3515607"/>
                <a:gd name="connsiteY3" fmla="*/ 0 h 257442"/>
                <a:gd name="connsiteX0" fmla="*/ 3515606 w 3515606"/>
                <a:gd name="connsiteY0" fmla="*/ 0 h 257442"/>
                <a:gd name="connsiteX1" fmla="*/ 3460885 w 3515606"/>
                <a:gd name="connsiteY1" fmla="*/ 257442 h 257442"/>
                <a:gd name="connsiteX2" fmla="*/ 0 w 3515606"/>
                <a:gd name="connsiteY2" fmla="*/ 257442 h 257442"/>
                <a:gd name="connsiteX3" fmla="*/ 0 w 3515606"/>
                <a:gd name="connsiteY3" fmla="*/ 0 h 257442"/>
                <a:gd name="connsiteX0" fmla="*/ 3515607 w 3515607"/>
                <a:gd name="connsiteY0" fmla="*/ 0 h 257442"/>
                <a:gd name="connsiteX1" fmla="*/ 3460886 w 3515607"/>
                <a:gd name="connsiteY1" fmla="*/ 257442 h 257442"/>
                <a:gd name="connsiteX2" fmla="*/ 1 w 3515607"/>
                <a:gd name="connsiteY2" fmla="*/ 257442 h 257442"/>
                <a:gd name="connsiteX3" fmla="*/ 0 w 3515607"/>
                <a:gd name="connsiteY3" fmla="*/ 0 h 257442"/>
                <a:gd name="connsiteX0" fmla="*/ 3828192 w 3828192"/>
                <a:gd name="connsiteY0" fmla="*/ 0 h 257442"/>
                <a:gd name="connsiteX1" fmla="*/ 3460886 w 3828192"/>
                <a:gd name="connsiteY1" fmla="*/ 257442 h 257442"/>
                <a:gd name="connsiteX2" fmla="*/ 1 w 3828192"/>
                <a:gd name="connsiteY2" fmla="*/ 257442 h 257442"/>
                <a:gd name="connsiteX3" fmla="*/ 0 w 3828192"/>
                <a:gd name="connsiteY3" fmla="*/ 0 h 257442"/>
                <a:gd name="connsiteX0" fmla="*/ 3828192 w 3828192"/>
                <a:gd name="connsiteY0" fmla="*/ 0 h 257442"/>
                <a:gd name="connsiteX1" fmla="*/ 3773470 w 3828192"/>
                <a:gd name="connsiteY1" fmla="*/ 257442 h 257442"/>
                <a:gd name="connsiteX2" fmla="*/ 1 w 3828192"/>
                <a:gd name="connsiteY2" fmla="*/ 257442 h 257442"/>
                <a:gd name="connsiteX3" fmla="*/ 0 w 3828192"/>
                <a:gd name="connsiteY3" fmla="*/ 0 h 257442"/>
                <a:gd name="connsiteX0" fmla="*/ 3828192 w 3828192"/>
                <a:gd name="connsiteY0" fmla="*/ 0 h 257442"/>
                <a:gd name="connsiteX1" fmla="*/ 3773470 w 3828192"/>
                <a:gd name="connsiteY1" fmla="*/ 257442 h 257442"/>
                <a:gd name="connsiteX2" fmla="*/ 0 w 3828192"/>
                <a:gd name="connsiteY2" fmla="*/ 257442 h 257442"/>
                <a:gd name="connsiteX3" fmla="*/ 0 w 3828192"/>
                <a:gd name="connsiteY3" fmla="*/ 0 h 257442"/>
                <a:gd name="connsiteX0" fmla="*/ 3828192 w 3828192"/>
                <a:gd name="connsiteY0" fmla="*/ 0 h 257442"/>
                <a:gd name="connsiteX1" fmla="*/ 3773470 w 3828192"/>
                <a:gd name="connsiteY1" fmla="*/ 257442 h 257442"/>
                <a:gd name="connsiteX2" fmla="*/ 0 w 3828192"/>
                <a:gd name="connsiteY2" fmla="*/ 257442 h 257442"/>
                <a:gd name="connsiteX3" fmla="*/ 0 w 3828192"/>
                <a:gd name="connsiteY3" fmla="*/ 0 h 257442"/>
                <a:gd name="connsiteX0" fmla="*/ 3996507 w 3996507"/>
                <a:gd name="connsiteY0" fmla="*/ 0 h 257442"/>
                <a:gd name="connsiteX1" fmla="*/ 3773470 w 3996507"/>
                <a:gd name="connsiteY1" fmla="*/ 257442 h 257442"/>
                <a:gd name="connsiteX2" fmla="*/ 0 w 3996507"/>
                <a:gd name="connsiteY2" fmla="*/ 257442 h 257442"/>
                <a:gd name="connsiteX3" fmla="*/ 0 w 3996507"/>
                <a:gd name="connsiteY3" fmla="*/ 0 h 257442"/>
                <a:gd name="connsiteX0" fmla="*/ 3996507 w 3996507"/>
                <a:gd name="connsiteY0" fmla="*/ 0 h 257442"/>
                <a:gd name="connsiteX1" fmla="*/ 3941786 w 3996507"/>
                <a:gd name="connsiteY1" fmla="*/ 257442 h 257442"/>
                <a:gd name="connsiteX2" fmla="*/ 0 w 3996507"/>
                <a:gd name="connsiteY2" fmla="*/ 257442 h 257442"/>
                <a:gd name="connsiteX3" fmla="*/ 0 w 3996507"/>
                <a:gd name="connsiteY3" fmla="*/ 0 h 257442"/>
                <a:gd name="connsiteX0" fmla="*/ 3996507 w 3996507"/>
                <a:gd name="connsiteY0" fmla="*/ 0 h 257442"/>
                <a:gd name="connsiteX1" fmla="*/ 3941786 w 3996507"/>
                <a:gd name="connsiteY1" fmla="*/ 257442 h 257442"/>
                <a:gd name="connsiteX2" fmla="*/ 0 w 3996507"/>
                <a:gd name="connsiteY2" fmla="*/ 257442 h 257442"/>
                <a:gd name="connsiteX3" fmla="*/ 0 w 3996507"/>
                <a:gd name="connsiteY3" fmla="*/ 0 h 257442"/>
                <a:gd name="connsiteX0" fmla="*/ 3996507 w 3996507"/>
                <a:gd name="connsiteY0" fmla="*/ 0 h 257442"/>
                <a:gd name="connsiteX1" fmla="*/ 3941786 w 3996507"/>
                <a:gd name="connsiteY1" fmla="*/ 257442 h 257442"/>
                <a:gd name="connsiteX2" fmla="*/ 0 w 3996507"/>
                <a:gd name="connsiteY2" fmla="*/ 257442 h 257442"/>
                <a:gd name="connsiteX3" fmla="*/ 0 w 3996507"/>
                <a:gd name="connsiteY3" fmla="*/ 0 h 257442"/>
                <a:gd name="connsiteX0" fmla="*/ 4174440 w 4174440"/>
                <a:gd name="connsiteY0" fmla="*/ 0 h 257442"/>
                <a:gd name="connsiteX1" fmla="*/ 3941786 w 4174440"/>
                <a:gd name="connsiteY1" fmla="*/ 257442 h 257442"/>
                <a:gd name="connsiteX2" fmla="*/ 0 w 4174440"/>
                <a:gd name="connsiteY2" fmla="*/ 257442 h 257442"/>
                <a:gd name="connsiteX3" fmla="*/ 0 w 4174440"/>
                <a:gd name="connsiteY3" fmla="*/ 0 h 257442"/>
                <a:gd name="connsiteX0" fmla="*/ 4174440 w 4174440"/>
                <a:gd name="connsiteY0" fmla="*/ 0 h 257442"/>
                <a:gd name="connsiteX1" fmla="*/ 4119718 w 4174440"/>
                <a:gd name="connsiteY1" fmla="*/ 257442 h 257442"/>
                <a:gd name="connsiteX2" fmla="*/ 0 w 4174440"/>
                <a:gd name="connsiteY2" fmla="*/ 257442 h 257442"/>
                <a:gd name="connsiteX3" fmla="*/ 0 w 4174440"/>
                <a:gd name="connsiteY3" fmla="*/ 0 h 257442"/>
                <a:gd name="connsiteX0" fmla="*/ 4174441 w 4174441"/>
                <a:gd name="connsiteY0" fmla="*/ 0 h 257442"/>
                <a:gd name="connsiteX1" fmla="*/ 4119719 w 4174441"/>
                <a:gd name="connsiteY1" fmla="*/ 257442 h 257442"/>
                <a:gd name="connsiteX2" fmla="*/ 0 w 4174441"/>
                <a:gd name="connsiteY2" fmla="*/ 257442 h 257442"/>
                <a:gd name="connsiteX3" fmla="*/ 1 w 4174441"/>
                <a:gd name="connsiteY3" fmla="*/ 0 h 257442"/>
                <a:gd name="connsiteX0" fmla="*/ 4174441 w 4174441"/>
                <a:gd name="connsiteY0" fmla="*/ 0 h 257442"/>
                <a:gd name="connsiteX1" fmla="*/ 4119719 w 4174441"/>
                <a:gd name="connsiteY1" fmla="*/ 257442 h 257442"/>
                <a:gd name="connsiteX2" fmla="*/ 0 w 4174441"/>
                <a:gd name="connsiteY2" fmla="*/ 257442 h 257442"/>
                <a:gd name="connsiteX3" fmla="*/ 1 w 4174441"/>
                <a:gd name="connsiteY3" fmla="*/ 0 h 257442"/>
                <a:gd name="connsiteX0" fmla="*/ 4334741 w 4334741"/>
                <a:gd name="connsiteY0" fmla="*/ 0 h 257442"/>
                <a:gd name="connsiteX1" fmla="*/ 4119719 w 4334741"/>
                <a:gd name="connsiteY1" fmla="*/ 257442 h 257442"/>
                <a:gd name="connsiteX2" fmla="*/ 0 w 4334741"/>
                <a:gd name="connsiteY2" fmla="*/ 257442 h 257442"/>
                <a:gd name="connsiteX3" fmla="*/ 1 w 4334741"/>
                <a:gd name="connsiteY3" fmla="*/ 0 h 257442"/>
                <a:gd name="connsiteX0" fmla="*/ 4334741 w 4334741"/>
                <a:gd name="connsiteY0" fmla="*/ 0 h 257442"/>
                <a:gd name="connsiteX1" fmla="*/ 4280020 w 4334741"/>
                <a:gd name="connsiteY1" fmla="*/ 257442 h 257442"/>
                <a:gd name="connsiteX2" fmla="*/ 0 w 4334741"/>
                <a:gd name="connsiteY2" fmla="*/ 257442 h 257442"/>
                <a:gd name="connsiteX3" fmla="*/ 1 w 4334741"/>
                <a:gd name="connsiteY3" fmla="*/ 0 h 257442"/>
                <a:gd name="connsiteX0" fmla="*/ 4334740 w 4334740"/>
                <a:gd name="connsiteY0" fmla="*/ 0 h 257442"/>
                <a:gd name="connsiteX1" fmla="*/ 4280019 w 4334740"/>
                <a:gd name="connsiteY1" fmla="*/ 257442 h 257442"/>
                <a:gd name="connsiteX2" fmla="*/ 0 w 4334740"/>
                <a:gd name="connsiteY2" fmla="*/ 257442 h 257442"/>
                <a:gd name="connsiteX3" fmla="*/ 0 w 4334740"/>
                <a:gd name="connsiteY3" fmla="*/ 0 h 257442"/>
                <a:gd name="connsiteX0" fmla="*/ 4334741 w 4334741"/>
                <a:gd name="connsiteY0" fmla="*/ 0 h 257442"/>
                <a:gd name="connsiteX1" fmla="*/ 4280020 w 4334741"/>
                <a:gd name="connsiteY1" fmla="*/ 257442 h 257442"/>
                <a:gd name="connsiteX2" fmla="*/ 1 w 4334741"/>
                <a:gd name="connsiteY2" fmla="*/ 257442 h 257442"/>
                <a:gd name="connsiteX3" fmla="*/ 0 w 4334741"/>
                <a:gd name="connsiteY3" fmla="*/ 0 h 257442"/>
                <a:gd name="connsiteX0" fmla="*/ 4621679 w 4621679"/>
                <a:gd name="connsiteY0" fmla="*/ 0 h 257442"/>
                <a:gd name="connsiteX1" fmla="*/ 4280020 w 4621679"/>
                <a:gd name="connsiteY1" fmla="*/ 257442 h 257442"/>
                <a:gd name="connsiteX2" fmla="*/ 1 w 4621679"/>
                <a:gd name="connsiteY2" fmla="*/ 257442 h 257442"/>
                <a:gd name="connsiteX3" fmla="*/ 0 w 4621679"/>
                <a:gd name="connsiteY3" fmla="*/ 0 h 257442"/>
                <a:gd name="connsiteX0" fmla="*/ 4621679 w 4621679"/>
                <a:gd name="connsiteY0" fmla="*/ 0 h 257442"/>
                <a:gd name="connsiteX1" fmla="*/ 4566958 w 4621679"/>
                <a:gd name="connsiteY1" fmla="*/ 257442 h 257442"/>
                <a:gd name="connsiteX2" fmla="*/ 1 w 4621679"/>
                <a:gd name="connsiteY2" fmla="*/ 257442 h 257442"/>
                <a:gd name="connsiteX3" fmla="*/ 0 w 4621679"/>
                <a:gd name="connsiteY3" fmla="*/ 0 h 257442"/>
                <a:gd name="connsiteX0" fmla="*/ 4621679 w 4621679"/>
                <a:gd name="connsiteY0" fmla="*/ 0 h 257442"/>
                <a:gd name="connsiteX1" fmla="*/ 4566958 w 4621679"/>
                <a:gd name="connsiteY1" fmla="*/ 257442 h 257442"/>
                <a:gd name="connsiteX2" fmla="*/ 1 w 4621679"/>
                <a:gd name="connsiteY2" fmla="*/ 257442 h 257442"/>
                <a:gd name="connsiteX3" fmla="*/ 0 w 4621679"/>
                <a:gd name="connsiteY3" fmla="*/ 0 h 257442"/>
                <a:gd name="connsiteX0" fmla="*/ 4621678 w 4621678"/>
                <a:gd name="connsiteY0" fmla="*/ 0 h 257442"/>
                <a:gd name="connsiteX1" fmla="*/ 4566957 w 4621678"/>
                <a:gd name="connsiteY1" fmla="*/ 257442 h 257442"/>
                <a:gd name="connsiteX2" fmla="*/ 0 w 4621678"/>
                <a:gd name="connsiteY2" fmla="*/ 257442 h 257442"/>
                <a:gd name="connsiteX3" fmla="*/ 0 w 4621678"/>
                <a:gd name="connsiteY3" fmla="*/ 0 h 257442"/>
                <a:gd name="connsiteX0" fmla="*/ 4958307 w 4958307"/>
                <a:gd name="connsiteY0" fmla="*/ 0 h 257442"/>
                <a:gd name="connsiteX1" fmla="*/ 4566957 w 4958307"/>
                <a:gd name="connsiteY1" fmla="*/ 257442 h 257442"/>
                <a:gd name="connsiteX2" fmla="*/ 0 w 4958307"/>
                <a:gd name="connsiteY2" fmla="*/ 257442 h 257442"/>
                <a:gd name="connsiteX3" fmla="*/ 0 w 4958307"/>
                <a:gd name="connsiteY3" fmla="*/ 0 h 257442"/>
                <a:gd name="connsiteX0" fmla="*/ 4958307 w 4958307"/>
                <a:gd name="connsiteY0" fmla="*/ 0 h 257442"/>
                <a:gd name="connsiteX1" fmla="*/ 4903586 w 4958307"/>
                <a:gd name="connsiteY1" fmla="*/ 257442 h 257442"/>
                <a:gd name="connsiteX2" fmla="*/ 0 w 4958307"/>
                <a:gd name="connsiteY2" fmla="*/ 257442 h 257442"/>
                <a:gd name="connsiteX3" fmla="*/ 0 w 4958307"/>
                <a:gd name="connsiteY3" fmla="*/ 0 h 257442"/>
                <a:gd name="connsiteX0" fmla="*/ 4958308 w 4958308"/>
                <a:gd name="connsiteY0" fmla="*/ 0 h 257442"/>
                <a:gd name="connsiteX1" fmla="*/ 4903587 w 4958308"/>
                <a:gd name="connsiteY1" fmla="*/ 257442 h 257442"/>
                <a:gd name="connsiteX2" fmla="*/ 0 w 4958308"/>
                <a:gd name="connsiteY2" fmla="*/ 257442 h 257442"/>
                <a:gd name="connsiteX3" fmla="*/ 1 w 4958308"/>
                <a:gd name="connsiteY3" fmla="*/ 0 h 257442"/>
                <a:gd name="connsiteX0" fmla="*/ 4958308 w 4958308"/>
                <a:gd name="connsiteY0" fmla="*/ 0 h 257442"/>
                <a:gd name="connsiteX1" fmla="*/ 4903587 w 4958308"/>
                <a:gd name="connsiteY1" fmla="*/ 257442 h 257442"/>
                <a:gd name="connsiteX2" fmla="*/ 0 w 4958308"/>
                <a:gd name="connsiteY2" fmla="*/ 257442 h 257442"/>
                <a:gd name="connsiteX3" fmla="*/ 0 w 4958308"/>
                <a:gd name="connsiteY3" fmla="*/ 0 h 257442"/>
                <a:gd name="connsiteX0" fmla="*/ 5304557 w 5304557"/>
                <a:gd name="connsiteY0" fmla="*/ 0 h 257442"/>
                <a:gd name="connsiteX1" fmla="*/ 4903587 w 5304557"/>
                <a:gd name="connsiteY1" fmla="*/ 257442 h 257442"/>
                <a:gd name="connsiteX2" fmla="*/ 0 w 5304557"/>
                <a:gd name="connsiteY2" fmla="*/ 257442 h 257442"/>
                <a:gd name="connsiteX3" fmla="*/ 0 w 5304557"/>
                <a:gd name="connsiteY3" fmla="*/ 0 h 257442"/>
                <a:gd name="connsiteX0" fmla="*/ 5304557 w 5304557"/>
                <a:gd name="connsiteY0" fmla="*/ 0 h 257442"/>
                <a:gd name="connsiteX1" fmla="*/ 5249836 w 5304557"/>
                <a:gd name="connsiteY1" fmla="*/ 257442 h 257442"/>
                <a:gd name="connsiteX2" fmla="*/ 0 w 5304557"/>
                <a:gd name="connsiteY2" fmla="*/ 257442 h 257442"/>
                <a:gd name="connsiteX3" fmla="*/ 0 w 5304557"/>
                <a:gd name="connsiteY3" fmla="*/ 0 h 257442"/>
                <a:gd name="connsiteX0" fmla="*/ 5304557 w 5304557"/>
                <a:gd name="connsiteY0" fmla="*/ 0 h 257442"/>
                <a:gd name="connsiteX1" fmla="*/ 5249836 w 5304557"/>
                <a:gd name="connsiteY1" fmla="*/ 257442 h 257442"/>
                <a:gd name="connsiteX2" fmla="*/ 0 w 5304557"/>
                <a:gd name="connsiteY2" fmla="*/ 257442 h 257442"/>
                <a:gd name="connsiteX3" fmla="*/ 0 w 5304557"/>
                <a:gd name="connsiteY3" fmla="*/ 0 h 257442"/>
                <a:gd name="connsiteX0" fmla="*/ 5304557 w 5304557"/>
                <a:gd name="connsiteY0" fmla="*/ 0 h 257442"/>
                <a:gd name="connsiteX1" fmla="*/ 5249836 w 5304557"/>
                <a:gd name="connsiteY1" fmla="*/ 257442 h 257442"/>
                <a:gd name="connsiteX2" fmla="*/ 0 w 5304557"/>
                <a:gd name="connsiteY2" fmla="*/ 257442 h 257442"/>
                <a:gd name="connsiteX3" fmla="*/ 0 w 5304557"/>
                <a:gd name="connsiteY3" fmla="*/ 0 h 257442"/>
                <a:gd name="connsiteX0" fmla="*/ 5464857 w 5464857"/>
                <a:gd name="connsiteY0" fmla="*/ 0 h 257442"/>
                <a:gd name="connsiteX1" fmla="*/ 5249836 w 5464857"/>
                <a:gd name="connsiteY1" fmla="*/ 257442 h 257442"/>
                <a:gd name="connsiteX2" fmla="*/ 0 w 5464857"/>
                <a:gd name="connsiteY2" fmla="*/ 257442 h 257442"/>
                <a:gd name="connsiteX3" fmla="*/ 0 w 5464857"/>
                <a:gd name="connsiteY3" fmla="*/ 0 h 257442"/>
                <a:gd name="connsiteX0" fmla="*/ 5464857 w 5464857"/>
                <a:gd name="connsiteY0" fmla="*/ 0 h 257442"/>
                <a:gd name="connsiteX1" fmla="*/ 5410136 w 5464857"/>
                <a:gd name="connsiteY1" fmla="*/ 257442 h 257442"/>
                <a:gd name="connsiteX2" fmla="*/ 0 w 5464857"/>
                <a:gd name="connsiteY2" fmla="*/ 257442 h 257442"/>
                <a:gd name="connsiteX3" fmla="*/ 0 w 5464857"/>
                <a:gd name="connsiteY3" fmla="*/ 0 h 257442"/>
                <a:gd name="connsiteX0" fmla="*/ 5464857 w 5464857"/>
                <a:gd name="connsiteY0" fmla="*/ 0 h 257442"/>
                <a:gd name="connsiteX1" fmla="*/ 5410136 w 5464857"/>
                <a:gd name="connsiteY1" fmla="*/ 257442 h 257442"/>
                <a:gd name="connsiteX2" fmla="*/ 0 w 5464857"/>
                <a:gd name="connsiteY2" fmla="*/ 257442 h 257442"/>
                <a:gd name="connsiteX3" fmla="*/ 0 w 5464857"/>
                <a:gd name="connsiteY3" fmla="*/ 0 h 257442"/>
                <a:gd name="connsiteX0" fmla="*/ 5464857 w 5464857"/>
                <a:gd name="connsiteY0" fmla="*/ 0 h 257442"/>
                <a:gd name="connsiteX1" fmla="*/ 5410136 w 5464857"/>
                <a:gd name="connsiteY1" fmla="*/ 257442 h 257442"/>
                <a:gd name="connsiteX2" fmla="*/ 0 w 5464857"/>
                <a:gd name="connsiteY2" fmla="*/ 257442 h 257442"/>
                <a:gd name="connsiteX3" fmla="*/ 0 w 5464857"/>
                <a:gd name="connsiteY3" fmla="*/ 0 h 257442"/>
                <a:gd name="connsiteX0" fmla="*/ 5650806 w 5650806"/>
                <a:gd name="connsiteY0" fmla="*/ 0 h 257442"/>
                <a:gd name="connsiteX1" fmla="*/ 5410136 w 5650806"/>
                <a:gd name="connsiteY1" fmla="*/ 257442 h 257442"/>
                <a:gd name="connsiteX2" fmla="*/ 0 w 5650806"/>
                <a:gd name="connsiteY2" fmla="*/ 257442 h 257442"/>
                <a:gd name="connsiteX3" fmla="*/ 0 w 5650806"/>
                <a:gd name="connsiteY3" fmla="*/ 0 h 257442"/>
                <a:gd name="connsiteX0" fmla="*/ 5650806 w 5650806"/>
                <a:gd name="connsiteY0" fmla="*/ 0 h 257442"/>
                <a:gd name="connsiteX1" fmla="*/ 5596084 w 5650806"/>
                <a:gd name="connsiteY1" fmla="*/ 257442 h 257442"/>
                <a:gd name="connsiteX2" fmla="*/ 0 w 5650806"/>
                <a:gd name="connsiteY2" fmla="*/ 257442 h 257442"/>
                <a:gd name="connsiteX3" fmla="*/ 0 w 5650806"/>
                <a:gd name="connsiteY3" fmla="*/ 0 h 257442"/>
                <a:gd name="connsiteX0" fmla="*/ 5650807 w 5650807"/>
                <a:gd name="connsiteY0" fmla="*/ 0 h 257442"/>
                <a:gd name="connsiteX1" fmla="*/ 5596085 w 5650807"/>
                <a:gd name="connsiteY1" fmla="*/ 257442 h 257442"/>
                <a:gd name="connsiteX2" fmla="*/ 0 w 5650807"/>
                <a:gd name="connsiteY2" fmla="*/ 257442 h 257442"/>
                <a:gd name="connsiteX3" fmla="*/ 1 w 5650807"/>
                <a:gd name="connsiteY3" fmla="*/ 0 h 257442"/>
                <a:gd name="connsiteX0" fmla="*/ 5650807 w 5650807"/>
                <a:gd name="connsiteY0" fmla="*/ 0 h 257442"/>
                <a:gd name="connsiteX1" fmla="*/ 5596085 w 5650807"/>
                <a:gd name="connsiteY1" fmla="*/ 257442 h 257442"/>
                <a:gd name="connsiteX2" fmla="*/ 0 w 5650807"/>
                <a:gd name="connsiteY2" fmla="*/ 257442 h 257442"/>
                <a:gd name="connsiteX3" fmla="*/ 1 w 5650807"/>
                <a:gd name="connsiteY3" fmla="*/ 0 h 257442"/>
                <a:gd name="connsiteX0" fmla="*/ 5811107 w 5811107"/>
                <a:gd name="connsiteY0" fmla="*/ 0 h 257442"/>
                <a:gd name="connsiteX1" fmla="*/ 5596085 w 5811107"/>
                <a:gd name="connsiteY1" fmla="*/ 257442 h 257442"/>
                <a:gd name="connsiteX2" fmla="*/ 0 w 5811107"/>
                <a:gd name="connsiteY2" fmla="*/ 257442 h 257442"/>
                <a:gd name="connsiteX3" fmla="*/ 1 w 5811107"/>
                <a:gd name="connsiteY3" fmla="*/ 0 h 257442"/>
                <a:gd name="connsiteX0" fmla="*/ 5811107 w 5811107"/>
                <a:gd name="connsiteY0" fmla="*/ 0 h 257442"/>
                <a:gd name="connsiteX1" fmla="*/ 5756386 w 5811107"/>
                <a:gd name="connsiteY1" fmla="*/ 257442 h 257442"/>
                <a:gd name="connsiteX2" fmla="*/ 0 w 5811107"/>
                <a:gd name="connsiteY2" fmla="*/ 257442 h 257442"/>
                <a:gd name="connsiteX3" fmla="*/ 1 w 5811107"/>
                <a:gd name="connsiteY3" fmla="*/ 0 h 257442"/>
                <a:gd name="connsiteX0" fmla="*/ 5811106 w 5811106"/>
                <a:gd name="connsiteY0" fmla="*/ 0 h 257442"/>
                <a:gd name="connsiteX1" fmla="*/ 5756385 w 5811106"/>
                <a:gd name="connsiteY1" fmla="*/ 257442 h 257442"/>
                <a:gd name="connsiteX2" fmla="*/ 0 w 5811106"/>
                <a:gd name="connsiteY2" fmla="*/ 257442 h 257442"/>
                <a:gd name="connsiteX3" fmla="*/ 0 w 5811106"/>
                <a:gd name="connsiteY3" fmla="*/ 0 h 257442"/>
                <a:gd name="connsiteX0" fmla="*/ 5811107 w 5811107"/>
                <a:gd name="connsiteY0" fmla="*/ 0 h 257442"/>
                <a:gd name="connsiteX1" fmla="*/ 5756386 w 5811107"/>
                <a:gd name="connsiteY1" fmla="*/ 257442 h 257442"/>
                <a:gd name="connsiteX2" fmla="*/ 1 w 5811107"/>
                <a:gd name="connsiteY2" fmla="*/ 257442 h 257442"/>
                <a:gd name="connsiteX3" fmla="*/ 0 w 5811107"/>
                <a:gd name="connsiteY3" fmla="*/ 0 h 257442"/>
                <a:gd name="connsiteX0" fmla="*/ 5979422 w 5979422"/>
                <a:gd name="connsiteY0" fmla="*/ 0 h 257442"/>
                <a:gd name="connsiteX1" fmla="*/ 5756386 w 5979422"/>
                <a:gd name="connsiteY1" fmla="*/ 257442 h 257442"/>
                <a:gd name="connsiteX2" fmla="*/ 1 w 5979422"/>
                <a:gd name="connsiteY2" fmla="*/ 257442 h 257442"/>
                <a:gd name="connsiteX3" fmla="*/ 0 w 5979422"/>
                <a:gd name="connsiteY3" fmla="*/ 0 h 257442"/>
                <a:gd name="connsiteX0" fmla="*/ 5979422 w 5979422"/>
                <a:gd name="connsiteY0" fmla="*/ 0 h 257442"/>
                <a:gd name="connsiteX1" fmla="*/ 5924700 w 5979422"/>
                <a:gd name="connsiteY1" fmla="*/ 257442 h 257442"/>
                <a:gd name="connsiteX2" fmla="*/ 1 w 5979422"/>
                <a:gd name="connsiteY2" fmla="*/ 257442 h 257442"/>
                <a:gd name="connsiteX3" fmla="*/ 0 w 5979422"/>
                <a:gd name="connsiteY3" fmla="*/ 0 h 257442"/>
                <a:gd name="connsiteX0" fmla="*/ 5979422 w 5979422"/>
                <a:gd name="connsiteY0" fmla="*/ 0 h 257442"/>
                <a:gd name="connsiteX1" fmla="*/ 5924700 w 5979422"/>
                <a:gd name="connsiteY1" fmla="*/ 257442 h 257442"/>
                <a:gd name="connsiteX2" fmla="*/ 0 w 5979422"/>
                <a:gd name="connsiteY2" fmla="*/ 257442 h 257442"/>
                <a:gd name="connsiteX3" fmla="*/ 0 w 5979422"/>
                <a:gd name="connsiteY3" fmla="*/ 0 h 257442"/>
                <a:gd name="connsiteX0" fmla="*/ 5979422 w 5979422"/>
                <a:gd name="connsiteY0" fmla="*/ 0 h 257442"/>
                <a:gd name="connsiteX1" fmla="*/ 5924700 w 5979422"/>
                <a:gd name="connsiteY1" fmla="*/ 257442 h 257442"/>
                <a:gd name="connsiteX2" fmla="*/ 0 w 5979422"/>
                <a:gd name="connsiteY2" fmla="*/ 257442 h 257442"/>
                <a:gd name="connsiteX3" fmla="*/ 0 w 5979422"/>
                <a:gd name="connsiteY3" fmla="*/ 0 h 257442"/>
                <a:gd name="connsiteX0" fmla="*/ 6232695 w 6232695"/>
                <a:gd name="connsiteY0" fmla="*/ 0 h 257442"/>
                <a:gd name="connsiteX1" fmla="*/ 5924700 w 6232695"/>
                <a:gd name="connsiteY1" fmla="*/ 257442 h 257442"/>
                <a:gd name="connsiteX2" fmla="*/ 0 w 6232695"/>
                <a:gd name="connsiteY2" fmla="*/ 257442 h 257442"/>
                <a:gd name="connsiteX3" fmla="*/ 0 w 6232695"/>
                <a:gd name="connsiteY3" fmla="*/ 0 h 257442"/>
                <a:gd name="connsiteX0" fmla="*/ 6232695 w 6232695"/>
                <a:gd name="connsiteY0" fmla="*/ 0 h 257442"/>
                <a:gd name="connsiteX1" fmla="*/ 6177974 w 6232695"/>
                <a:gd name="connsiteY1" fmla="*/ 257442 h 257442"/>
                <a:gd name="connsiteX2" fmla="*/ 0 w 6232695"/>
                <a:gd name="connsiteY2" fmla="*/ 257442 h 257442"/>
                <a:gd name="connsiteX3" fmla="*/ 0 w 6232695"/>
                <a:gd name="connsiteY3" fmla="*/ 0 h 257442"/>
                <a:gd name="connsiteX0" fmla="*/ 6232695 w 6232695"/>
                <a:gd name="connsiteY0" fmla="*/ 0 h 257442"/>
                <a:gd name="connsiteX1" fmla="*/ 6177974 w 6232695"/>
                <a:gd name="connsiteY1" fmla="*/ 257442 h 257442"/>
                <a:gd name="connsiteX2" fmla="*/ 0 w 6232695"/>
                <a:gd name="connsiteY2" fmla="*/ 257442 h 257442"/>
                <a:gd name="connsiteX3" fmla="*/ 0 w 6232695"/>
                <a:gd name="connsiteY3" fmla="*/ 0 h 257442"/>
                <a:gd name="connsiteX0" fmla="*/ 6232695 w 6232695"/>
                <a:gd name="connsiteY0" fmla="*/ 0 h 257442"/>
                <a:gd name="connsiteX1" fmla="*/ 6177974 w 6232695"/>
                <a:gd name="connsiteY1" fmla="*/ 257442 h 257442"/>
                <a:gd name="connsiteX2" fmla="*/ 0 w 6232695"/>
                <a:gd name="connsiteY2" fmla="*/ 257442 h 257442"/>
                <a:gd name="connsiteX3" fmla="*/ 0 w 6232695"/>
                <a:gd name="connsiteY3" fmla="*/ 0 h 257442"/>
                <a:gd name="connsiteX0" fmla="*/ 4884570 w 6177974"/>
                <a:gd name="connsiteY0" fmla="*/ 0 h 257442"/>
                <a:gd name="connsiteX1" fmla="*/ 6177974 w 6177974"/>
                <a:gd name="connsiteY1" fmla="*/ 257442 h 257442"/>
                <a:gd name="connsiteX2" fmla="*/ 0 w 6177974"/>
                <a:gd name="connsiteY2" fmla="*/ 257442 h 257442"/>
                <a:gd name="connsiteX3" fmla="*/ 0 w 6177974"/>
                <a:gd name="connsiteY3" fmla="*/ 0 h 257442"/>
                <a:gd name="connsiteX0" fmla="*/ 4884570 w 4884570"/>
                <a:gd name="connsiteY0" fmla="*/ 0 h 257442"/>
                <a:gd name="connsiteX1" fmla="*/ 4829849 w 4884570"/>
                <a:gd name="connsiteY1" fmla="*/ 257442 h 257442"/>
                <a:gd name="connsiteX2" fmla="*/ 0 w 4884570"/>
                <a:gd name="connsiteY2" fmla="*/ 257442 h 257442"/>
                <a:gd name="connsiteX3" fmla="*/ 0 w 4884570"/>
                <a:gd name="connsiteY3" fmla="*/ 0 h 257442"/>
                <a:gd name="connsiteX0" fmla="*/ 4884570 w 4884570"/>
                <a:gd name="connsiteY0" fmla="*/ 0 h 257442"/>
                <a:gd name="connsiteX1" fmla="*/ 4829849 w 4884570"/>
                <a:gd name="connsiteY1" fmla="*/ 257442 h 257442"/>
                <a:gd name="connsiteX2" fmla="*/ 0 w 4884570"/>
                <a:gd name="connsiteY2" fmla="*/ 257442 h 257442"/>
                <a:gd name="connsiteX3" fmla="*/ 0 w 4884570"/>
                <a:gd name="connsiteY3" fmla="*/ 0 h 257442"/>
                <a:gd name="connsiteX0" fmla="*/ 4884570 w 4884570"/>
                <a:gd name="connsiteY0" fmla="*/ 0 h 257442"/>
                <a:gd name="connsiteX1" fmla="*/ 4829849 w 4884570"/>
                <a:gd name="connsiteY1" fmla="*/ 257442 h 257442"/>
                <a:gd name="connsiteX2" fmla="*/ 0 w 4884570"/>
                <a:gd name="connsiteY2" fmla="*/ 257442 h 257442"/>
                <a:gd name="connsiteX3" fmla="*/ 0 w 4884570"/>
                <a:gd name="connsiteY3" fmla="*/ 0 h 257442"/>
              </a:gdLst>
              <a:ahLst/>
              <a:cxnLst>
                <a:cxn ang="0">
                  <a:pos x="connsiteX0" y="connsiteY0"/>
                </a:cxn>
                <a:cxn ang="0">
                  <a:pos x="connsiteX1" y="connsiteY1"/>
                </a:cxn>
                <a:cxn ang="0">
                  <a:pos x="connsiteX2" y="connsiteY2"/>
                </a:cxn>
                <a:cxn ang="0">
                  <a:pos x="connsiteX3" y="connsiteY3"/>
                </a:cxn>
              </a:cxnLst>
              <a:rect l="l" t="t" r="r" b="b"/>
              <a:pathLst>
                <a:path w="4884570" h="257442">
                  <a:moveTo>
                    <a:pt x="4884570" y="0"/>
                  </a:moveTo>
                  <a:lnTo>
                    <a:pt x="4829849" y="257442"/>
                  </a:lnTo>
                  <a:lnTo>
                    <a:pt x="0" y="257442"/>
                  </a:lnTo>
                  <a:lnTo>
                    <a:pt x="0" y="0"/>
                  </a:lnTo>
                  <a:close/>
                </a:path>
              </a:pathLst>
            </a:custGeom>
            <a:solidFill>
              <a:srgbClr val="5C5C5C"/>
            </a:solid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46" name="btfpRunningAgenda1LevelTextLeft766641"/>
            <p:cNvSpPr txBox="1"/>
            <p:nvPr/>
          </p:nvSpPr>
          <p:spPr bwMode="gray">
            <a:xfrm>
              <a:off x="-17" y="944429"/>
              <a:ext cx="4829849" cy="257442"/>
            </a:xfrm>
            <a:prstGeom prst="rect">
              <a:avLst/>
            </a:prstGeom>
            <a:noFill/>
          </p:spPr>
          <p:txBody>
            <a:bodyPr vert="horz" wrap="none" lIns="360363" tIns="36036" rIns="360363" bIns="36036" rtlCol="0" anchor="t">
              <a:spAutoFit/>
            </a:bodyPr>
            <a:lstStyle/>
            <a:p>
              <a:pPr marL="0" indent="0">
                <a:spcBef>
                  <a:spcPts val="0"/>
                </a:spcBef>
                <a:buNone/>
              </a:pPr>
              <a:r>
                <a:rPr lang="de-CH" sz="1200" b="1" cap="all" spc="450" dirty="0">
                  <a:solidFill>
                    <a:srgbClr val="FFFFFF"/>
                  </a:solidFill>
                </a:rPr>
                <a:t>Knowledge </a:t>
              </a:r>
              <a:r>
                <a:rPr lang="de-CH" sz="1200" b="1" cap="all" spc="450" dirty="0" err="1">
                  <a:solidFill>
                    <a:srgbClr val="FFFFFF"/>
                  </a:solidFill>
                </a:rPr>
                <a:t>management</a:t>
              </a:r>
              <a:r>
                <a:rPr lang="de-CH" sz="1200" b="1" cap="all" spc="450" dirty="0">
                  <a:solidFill>
                    <a:srgbClr val="FFFFFF"/>
                  </a:solidFill>
                </a:rPr>
                <a:t> </a:t>
              </a:r>
              <a:r>
                <a:rPr lang="de-CH" sz="1200" b="1" cap="all" spc="450" dirty="0" err="1">
                  <a:solidFill>
                    <a:srgbClr val="FFFFFF"/>
                  </a:solidFill>
                </a:rPr>
                <a:t>team</a:t>
              </a:r>
              <a:endParaRPr lang="en-GB" sz="1200" b="1" cap="all" spc="450" dirty="0">
                <a:solidFill>
                  <a:srgbClr val="FFFFFF"/>
                </a:solidFill>
              </a:endParaRPr>
            </a:p>
          </p:txBody>
        </p:sp>
      </p:grpSp>
      <p:grpSp>
        <p:nvGrpSpPr>
          <p:cNvPr id="71" name="btfpStatusSticker642700">
            <a:extLst>
              <a:ext uri="{FF2B5EF4-FFF2-40B4-BE49-F238E27FC236}">
                <a16:creationId xmlns:a16="http://schemas.microsoft.com/office/drawing/2014/main" id="{72F2392E-93AF-4BDD-ADB1-03B46CCBD5B3}"/>
              </a:ext>
            </a:extLst>
          </p:cNvPr>
          <p:cNvGrpSpPr/>
          <p:nvPr>
            <p:custDataLst>
              <p:tags r:id="rId4"/>
            </p:custDataLst>
          </p:nvPr>
        </p:nvGrpSpPr>
        <p:grpSpPr>
          <a:xfrm>
            <a:off x="11114158" y="955344"/>
            <a:ext cx="747642" cy="235611"/>
            <a:chOff x="11114158" y="955344"/>
            <a:chExt cx="747642" cy="235611"/>
          </a:xfrm>
        </p:grpSpPr>
        <p:sp>
          <p:nvSpPr>
            <p:cNvPr id="72" name="btfpStatusStickerText642700">
              <a:extLst>
                <a:ext uri="{FF2B5EF4-FFF2-40B4-BE49-F238E27FC236}">
                  <a16:creationId xmlns:a16="http://schemas.microsoft.com/office/drawing/2014/main" id="{50D89B31-F368-4304-9E74-FD9899158EC5}"/>
                </a:ext>
              </a:extLst>
            </p:cNvPr>
            <p:cNvSpPr txBox="1"/>
            <p:nvPr/>
          </p:nvSpPr>
          <p:spPr bwMode="gray">
            <a:xfrm>
              <a:off x="11114158" y="955344"/>
              <a:ext cx="747642" cy="235611"/>
            </a:xfrm>
            <a:prstGeom prst="rect">
              <a:avLst/>
            </a:prstGeom>
            <a:noFill/>
          </p:spPr>
          <p:txBody>
            <a:bodyPr vert="horz" wrap="none" lIns="72073" tIns="25226" rIns="0" bIns="25226" rtlCol="0" anchor="t">
              <a:spAutoFit/>
            </a:bodyPr>
            <a:lstStyle/>
            <a:p>
              <a:pPr marL="0" indent="0" algn="r">
                <a:spcBef>
                  <a:spcPts val="0"/>
                </a:spcBef>
                <a:buNone/>
              </a:pPr>
              <a:r>
                <a:rPr lang="en-GB" sz="1200" b="1" cap="all" spc="450" dirty="0">
                  <a:solidFill>
                    <a:srgbClr val="000000"/>
                  </a:solidFill>
                </a:rPr>
                <a:t>EMEA</a:t>
              </a:r>
            </a:p>
          </p:txBody>
        </p:sp>
        <p:cxnSp>
          <p:nvCxnSpPr>
            <p:cNvPr id="73" name="btfpStatusStickerLine642700">
              <a:extLst>
                <a:ext uri="{FF2B5EF4-FFF2-40B4-BE49-F238E27FC236}">
                  <a16:creationId xmlns:a16="http://schemas.microsoft.com/office/drawing/2014/main" id="{7C4BFB4A-E47F-4D61-B305-57E05CD6C6E6}"/>
                </a:ext>
              </a:extLst>
            </p:cNvPr>
            <p:cNvCxnSpPr/>
            <p:nvPr/>
          </p:nvCxnSpPr>
          <p:spPr bwMode="gray">
            <a:xfrm rot="720000">
              <a:off x="11114158" y="955344"/>
              <a:ext cx="0" cy="235611"/>
            </a:xfrm>
            <a:prstGeom prst="line">
              <a:avLst/>
            </a:prstGeom>
            <a:ln w="19050" cap="flat" cmpd="sng">
              <a:solidFill>
                <a:srgbClr val="000000"/>
              </a:solidFill>
              <a:prstDash val="solid"/>
              <a:miter lim="800000"/>
              <a:headEnd type="none"/>
              <a:tailEnd type="none" w="med" len="lg"/>
            </a:ln>
          </p:spPr>
          <p:style>
            <a:lnRef idx="1">
              <a:schemeClr val="accent1"/>
            </a:lnRef>
            <a:fillRef idx="0">
              <a:schemeClr val="accent1"/>
            </a:fillRef>
            <a:effectRef idx="0">
              <a:schemeClr val="accent1"/>
            </a:effectRef>
            <a:fontRef idx="minor">
              <a:schemeClr val="tx1"/>
            </a:fontRef>
          </p:style>
        </p:cxnSp>
      </p:grpSp>
      <p:pic>
        <p:nvPicPr>
          <p:cNvPr id="40" name="btfpPhotoGeneric846702">
            <a:extLst>
              <a:ext uri="{FF2B5EF4-FFF2-40B4-BE49-F238E27FC236}">
                <a16:creationId xmlns:a16="http://schemas.microsoft.com/office/drawing/2014/main" id="{CB0E23A6-DF8C-42E5-B183-638F7B78E7BF}"/>
              </a:ext>
            </a:extLst>
          </p:cNvPr>
          <p:cNvPicPr>
            <a:picLocks noChangeAspect="1"/>
          </p:cNvPicPr>
          <p:nvPr>
            <p:custDataLst>
              <p:tags r:id="rId5"/>
            </p:custDataLst>
          </p:nvPr>
        </p:nvPicPr>
        <p:blipFill>
          <a:blip r:embed="rId10" cstate="print">
            <a:grayscl/>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a:xfrm>
            <a:off x="368921" y="2900327"/>
            <a:ext cx="571500" cy="5715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45" name="Picture234653">
            <a:extLst>
              <a:ext uri="{FF2B5EF4-FFF2-40B4-BE49-F238E27FC236}">
                <a16:creationId xmlns:a16="http://schemas.microsoft.com/office/drawing/2014/main" id="{7037ACF3-7F0E-428B-818F-5A852D716777}"/>
              </a:ext>
            </a:extLst>
          </p:cNvPr>
          <p:cNvPicPr>
            <a:picLocks noChangeAspect="1"/>
          </p:cNvPicPr>
          <p:nvPr>
            <p:custDataLst>
              <p:tags r:id="rId6"/>
            </p:custDataLst>
          </p:nvPr>
        </p:nvPicPr>
        <p:blipFill>
          <a:blip r:embed="rId12" cstate="print">
            <a:grayscl/>
            <a:extLst>
              <a:ext uri="{28A0092B-C50C-407E-A947-70E740481C1C}">
                <a14:useLocalDpi xmlns:a14="http://schemas.microsoft.com/office/drawing/2010/main" val="0"/>
              </a:ext>
            </a:extLst>
          </a:blip>
          <a:srcRect/>
          <a:stretch>
            <a:fillRect/>
          </a:stretch>
        </p:blipFill>
        <p:spPr>
          <a:xfrm>
            <a:off x="368921" y="5396180"/>
            <a:ext cx="571500" cy="5715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47" name="Picture 46">
            <a:extLst>
              <a:ext uri="{FF2B5EF4-FFF2-40B4-BE49-F238E27FC236}">
                <a16:creationId xmlns:a16="http://schemas.microsoft.com/office/drawing/2014/main" id="{EBABAF71-127B-4ACA-87BF-A3831E174347}"/>
              </a:ext>
            </a:extLst>
          </p:cNvPr>
          <p:cNvPicPr>
            <a:picLocks/>
          </p:cNvPicPr>
          <p:nvPr/>
        </p:nvPicPr>
        <p:blipFill>
          <a:blip r:embed="rId13" cstate="print">
            <a:grayscl/>
            <a:extLst>
              <a:ext uri="{28A0092B-C50C-407E-A947-70E740481C1C}">
                <a14:useLocalDpi xmlns:a14="http://schemas.microsoft.com/office/drawing/2010/main" val="0"/>
              </a:ext>
            </a:extLst>
          </a:blip>
          <a:stretch>
            <a:fillRect/>
          </a:stretch>
        </p:blipFill>
        <p:spPr>
          <a:xfrm>
            <a:off x="362571" y="1536430"/>
            <a:ext cx="584200" cy="5842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48" name="Picture 47" descr="A picture containing person, clothing, indoor&#10;&#10;Description automatically generated">
            <a:extLst>
              <a:ext uri="{FF2B5EF4-FFF2-40B4-BE49-F238E27FC236}">
                <a16:creationId xmlns:a16="http://schemas.microsoft.com/office/drawing/2014/main" id="{E056A022-A614-4BF0-AB96-FDE47F6C80BA}"/>
              </a:ext>
            </a:extLst>
          </p:cNvPr>
          <p:cNvPicPr>
            <a:picLocks noChangeAspect="1"/>
          </p:cNvPicPr>
          <p:nvPr/>
        </p:nvPicPr>
        <p:blipFill>
          <a:blip r:embed="rId14" cstate="print">
            <a:grayscl/>
            <a:extLst>
              <a:ext uri="{28A0092B-C50C-407E-A947-70E740481C1C}">
                <a14:useLocalDpi xmlns:a14="http://schemas.microsoft.com/office/drawing/2010/main" val="0"/>
              </a:ext>
            </a:extLst>
          </a:blip>
          <a:stretch>
            <a:fillRect/>
          </a:stretch>
        </p:blipFill>
        <p:spPr>
          <a:xfrm>
            <a:off x="368921" y="4518115"/>
            <a:ext cx="571500" cy="5715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pic>
        <p:nvPicPr>
          <p:cNvPr id="49" name="Picture770624">
            <a:extLst>
              <a:ext uri="{FF2B5EF4-FFF2-40B4-BE49-F238E27FC236}">
                <a16:creationId xmlns:a16="http://schemas.microsoft.com/office/drawing/2014/main" id="{ABC74D8B-2035-4BD4-8E8C-94F2A2FD4201}"/>
              </a:ext>
            </a:extLst>
          </p:cNvPr>
          <p:cNvPicPr>
            <a:picLocks noChangeAspect="1"/>
          </p:cNvPicPr>
          <p:nvPr>
            <p:custDataLst>
              <p:tags r:id="rId7"/>
            </p:custDataLst>
          </p:nvPr>
        </p:nvPicPr>
        <p:blipFill>
          <a:blip r:embed="rId15" cstate="print">
            <a:grayscl/>
            <a:extLst>
              <a:ext uri="{28A0092B-C50C-407E-A947-70E740481C1C}">
                <a14:useLocalDpi xmlns:a14="http://schemas.microsoft.com/office/drawing/2010/main" val="0"/>
              </a:ext>
            </a:extLst>
          </a:blip>
          <a:srcRect/>
          <a:stretch>
            <a:fillRect/>
          </a:stretch>
        </p:blipFill>
        <p:spPr>
          <a:xfrm>
            <a:off x="368921" y="3778475"/>
            <a:ext cx="571500" cy="571500"/>
          </a:xfrm>
          <a:prstGeom prst="ellipse">
            <a:avLst/>
          </a:prstGeom>
          <a:ln w="9525" cap="rnd">
            <a:solidFill>
              <a:schemeClr val="bg1"/>
            </a:solidFill>
          </a:ln>
          <a:effectLst/>
          <a:extLst>
            <a:ext uri="{AF507438-7753-43E0-B8FC-AC1667EBCBE1}">
              <a14:hiddenEffects xmlns:a14="http://schemas.microsoft.com/office/drawing/2010/main">
                <a:effectLst>
                  <a:outerShdw blurRad="381000" dist="292100" dir="5400000" sx="-80000" sy="-18000" rotWithShape="0">
                    <a:srgbClr val="000000">
                      <a:alpha val="22000"/>
                    </a:srgbClr>
                  </a:outerShdw>
                </a:effectLst>
              </a14:hiddenEffects>
            </a:ext>
          </a:extLst>
        </p:spPr>
      </p:pic>
    </p:spTree>
    <p:custDataLst>
      <p:tags r:id="rId1"/>
    </p:custDataLst>
    <p:extLst>
      <p:ext uri="{BB962C8B-B14F-4D97-AF65-F5344CB8AC3E}">
        <p14:creationId xmlns:p14="http://schemas.microsoft.com/office/powerpoint/2010/main" val="280010831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btfpColumnIndicatorGroup2">
            <a:extLst>
              <a:ext uri="{FF2B5EF4-FFF2-40B4-BE49-F238E27FC236}">
                <a16:creationId xmlns:a16="http://schemas.microsoft.com/office/drawing/2014/main" id="{4926318E-1719-48AB-8096-3DB921F2E525}"/>
              </a:ext>
            </a:extLst>
          </p:cNvPr>
          <p:cNvGrpSpPr/>
          <p:nvPr/>
        </p:nvGrpSpPr>
        <p:grpSpPr>
          <a:xfrm>
            <a:off x="0" y="6926580"/>
            <a:ext cx="12192000" cy="137160"/>
            <a:chOff x="0" y="6926580"/>
            <a:chExt cx="12192000" cy="137160"/>
          </a:xfrm>
        </p:grpSpPr>
        <p:sp>
          <p:nvSpPr>
            <p:cNvPr id="12" name="btfpColumnGapBlocker109370">
              <a:extLst>
                <a:ext uri="{FF2B5EF4-FFF2-40B4-BE49-F238E27FC236}">
                  <a16:creationId xmlns:a16="http://schemas.microsoft.com/office/drawing/2014/main" id="{75F75447-95F6-4556-B8B6-3E567749FF49}"/>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528452">
              <a:extLst>
                <a:ext uri="{FF2B5EF4-FFF2-40B4-BE49-F238E27FC236}">
                  <a16:creationId xmlns:a16="http://schemas.microsoft.com/office/drawing/2014/main" id="{FE737E51-6534-4219-BBFE-82642C1AE3CA}"/>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895012">
              <a:extLst>
                <a:ext uri="{FF2B5EF4-FFF2-40B4-BE49-F238E27FC236}">
                  <a16:creationId xmlns:a16="http://schemas.microsoft.com/office/drawing/2014/main" id="{7887F77B-A6B6-452D-B298-DC01B361661E}"/>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212004">
              <a:extLst>
                <a:ext uri="{FF2B5EF4-FFF2-40B4-BE49-F238E27FC236}">
                  <a16:creationId xmlns:a16="http://schemas.microsoft.com/office/drawing/2014/main" id="{483A5D77-4275-4566-A886-03F222280CD9}"/>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4" name="btfpColumnIndicatorGroup1">
            <a:extLst>
              <a:ext uri="{FF2B5EF4-FFF2-40B4-BE49-F238E27FC236}">
                <a16:creationId xmlns:a16="http://schemas.microsoft.com/office/drawing/2014/main" id="{0E9EA38C-0AAD-4F7C-811C-97E90AA0685C}"/>
              </a:ext>
            </a:extLst>
          </p:cNvPr>
          <p:cNvGrpSpPr/>
          <p:nvPr/>
        </p:nvGrpSpPr>
        <p:grpSpPr>
          <a:xfrm>
            <a:off x="0" y="-205740"/>
            <a:ext cx="12192000" cy="137160"/>
            <a:chOff x="0" y="-205740"/>
            <a:chExt cx="12192000" cy="137160"/>
          </a:xfrm>
        </p:grpSpPr>
        <p:sp>
          <p:nvSpPr>
            <p:cNvPr id="11" name="btfpColumnGapBlocker110622">
              <a:extLst>
                <a:ext uri="{FF2B5EF4-FFF2-40B4-BE49-F238E27FC236}">
                  <a16:creationId xmlns:a16="http://schemas.microsoft.com/office/drawing/2014/main" id="{01BA875C-AC61-438B-A30D-45D61477C900}"/>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961957">
              <a:extLst>
                <a:ext uri="{FF2B5EF4-FFF2-40B4-BE49-F238E27FC236}">
                  <a16:creationId xmlns:a16="http://schemas.microsoft.com/office/drawing/2014/main" id="{CA09E584-F5F6-4C65-AA0D-DFF85D86789A}"/>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979212">
              <a:extLst>
                <a:ext uri="{FF2B5EF4-FFF2-40B4-BE49-F238E27FC236}">
                  <a16:creationId xmlns:a16="http://schemas.microsoft.com/office/drawing/2014/main" id="{C23F023C-3E68-4420-856C-AD81C27536FB}"/>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 name="btfpColumnIndicator417842">
              <a:extLst>
                <a:ext uri="{FF2B5EF4-FFF2-40B4-BE49-F238E27FC236}">
                  <a16:creationId xmlns:a16="http://schemas.microsoft.com/office/drawing/2014/main" id="{E5FDD51D-DABF-4476-B8EA-E13C8AC02B0C}"/>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cxnSp>
        <p:nvCxnSpPr>
          <p:cNvPr id="4" name="AgendaLine"/>
          <p:cNvCxnSpPr/>
          <p:nvPr/>
        </p:nvCxnSpPr>
        <p:spPr bwMode="gray">
          <a:xfrm flipH="1">
            <a:off x="1616981" y="876300"/>
            <a:ext cx="0" cy="5689600"/>
          </a:xfrm>
          <a:prstGeom prst="line">
            <a:avLst/>
          </a:prstGeom>
          <a:ln w="19050"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0" name="btfpLayoutConfig" hidden="1"/>
          <p:cNvSpPr txBox="1"/>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overall_1_131804444577681266 columns_1_131804444577681266 </a:t>
            </a:r>
          </a:p>
        </p:txBody>
      </p:sp>
      <p:sp>
        <p:nvSpPr>
          <p:cNvPr id="2"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sp>
        <p:nvSpPr>
          <p:cNvPr id="39" name="AgendaTitle"/>
          <p:cNvSpPr txBox="1"/>
          <p:nvPr/>
        </p:nvSpPr>
        <p:spPr bwMode="gray">
          <a:xfrm>
            <a:off x="330200" y="952500"/>
            <a:ext cx="1102585" cy="235611"/>
          </a:xfrm>
          <a:prstGeom prst="rect">
            <a:avLst/>
          </a:prstGeom>
          <a:noFill/>
        </p:spPr>
        <p:txBody>
          <a:bodyPr vert="horz" wrap="none" lIns="18136" tIns="25226" rIns="72073" bIns="25226" rtlCol="0">
            <a:spAutoFit/>
          </a:bodyPr>
          <a:lstStyle/>
          <a:p>
            <a:pPr marL="0" indent="0">
              <a:buNone/>
            </a:pPr>
            <a:r>
              <a:rPr lang="en-GB" sz="1200" b="1" cap="all" spc="450"/>
              <a:t>Agenda</a:t>
            </a:r>
          </a:p>
        </p:txBody>
      </p:sp>
      <p:sp>
        <p:nvSpPr>
          <p:cNvPr id="40" name="AgendaEmphasisBar"/>
          <p:cNvSpPr/>
          <p:nvPr/>
        </p:nvSpPr>
        <p:spPr bwMode="gray">
          <a:xfrm>
            <a:off x="1616981" y="4125401"/>
            <a:ext cx="127000" cy="743179"/>
          </a:xfrm>
          <a:prstGeom prst="rect">
            <a:avLst/>
          </a:prstGeom>
          <a:solidFill>
            <a:srgbClr val="CC0000"/>
          </a:solidFill>
          <a:ln w="19050">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a:solidFill>
                <a:schemeClr val="tx1"/>
              </a:solidFill>
            </a:endParaRPr>
          </a:p>
        </p:txBody>
      </p:sp>
      <p:grpSp>
        <p:nvGrpSpPr>
          <p:cNvPr id="41" name="Agenda"/>
          <p:cNvGrpSpPr/>
          <p:nvPr/>
        </p:nvGrpSpPr>
        <p:grpSpPr>
          <a:xfrm>
            <a:off x="1970752" y="1270000"/>
            <a:ext cx="9891047" cy="5295900"/>
            <a:chOff x="1970752" y="1270000"/>
            <a:chExt cx="9891047" cy="5295900"/>
          </a:xfrm>
        </p:grpSpPr>
        <p:sp>
          <p:nvSpPr>
            <p:cNvPr id="42" name="AgendaTextBox"/>
            <p:cNvSpPr txBox="1"/>
            <p:nvPr/>
          </p:nvSpPr>
          <p:spPr bwMode="gray">
            <a:xfrm>
              <a:off x="2034252" y="1270000"/>
              <a:ext cx="9827547" cy="5295900"/>
            </a:xfrm>
            <a:prstGeom prst="rect">
              <a:avLst/>
            </a:prstGeom>
            <a:noFill/>
          </p:spPr>
          <p:txBody>
            <a:bodyPr vert="horz" wrap="square" lIns="36000" tIns="36000" rIns="36000" bIns="36000" rtlCol="0">
              <a:noAutofit/>
            </a:bodyPr>
            <a:lstStyle/>
            <a:p>
              <a:pPr marL="0" indent="0">
                <a:spcBef>
                  <a:spcPts val="3600"/>
                </a:spcBef>
                <a:buNone/>
              </a:pPr>
              <a:r>
                <a:rPr lang="en-GB" sz="2000" dirty="0"/>
                <a:t>Share best practices of an integrated due diligence approach</a:t>
              </a:r>
            </a:p>
            <a:p>
              <a:pPr marL="0" indent="0">
                <a:spcBef>
                  <a:spcPts val="3600"/>
                </a:spcBef>
                <a:buNone/>
              </a:pPr>
              <a:r>
                <a:rPr lang="en-GB" sz="2000" dirty="0"/>
                <a:t>Discuss insights on “deal success factors“</a:t>
              </a:r>
            </a:p>
            <a:p>
              <a:pPr marL="0" indent="0">
                <a:spcBef>
                  <a:spcPts val="3600"/>
                </a:spcBef>
                <a:buNone/>
              </a:pPr>
              <a:r>
                <a:rPr lang="en-GB" sz="2000" dirty="0"/>
                <a:t>Share how to make “digital“ integral to any due diligence</a:t>
              </a:r>
            </a:p>
            <a:p>
              <a:pPr marL="0" indent="0">
                <a:spcBef>
                  <a:spcPts val="3600"/>
                </a:spcBef>
                <a:buNone/>
              </a:pPr>
              <a:r>
                <a:rPr lang="en-GB" sz="2000" dirty="0"/>
                <a:t>Discuss how to collaborate effectively on an integrated DD</a:t>
              </a:r>
            </a:p>
            <a:p>
              <a:pPr marL="0" indent="0">
                <a:spcBef>
                  <a:spcPts val="3600"/>
                </a:spcBef>
                <a:buNone/>
              </a:pPr>
              <a:r>
                <a:rPr lang="en-GB" altLang="ja-JP" sz="2000" dirty="0"/>
                <a:t>Professional Standards in PEG </a:t>
              </a:r>
            </a:p>
            <a:p>
              <a:pPr marL="0" indent="0">
                <a:spcBef>
                  <a:spcPts val="3600"/>
                </a:spcBef>
                <a:buNone/>
              </a:pPr>
              <a:r>
                <a:rPr lang="en-GB" altLang="ja-JP" sz="2000" b="1" dirty="0">
                  <a:solidFill>
                    <a:srgbClr val="CC0000"/>
                  </a:solidFill>
                </a:rPr>
                <a:t>Answer your questions</a:t>
              </a:r>
              <a:endParaRPr lang="en-GB" sz="2000" b="1" dirty="0">
                <a:solidFill>
                  <a:srgbClr val="CC0000"/>
                </a:solidFill>
              </a:endParaRPr>
            </a:p>
          </p:txBody>
        </p:sp>
        <p:cxnSp>
          <p:nvCxnSpPr>
            <p:cNvPr id="43" name="AgendaSeparator1"/>
            <p:cNvCxnSpPr/>
            <p:nvPr/>
          </p:nvCxnSpPr>
          <p:spPr bwMode="gray">
            <a:xfrm>
              <a:off x="1970752" y="1839400"/>
              <a:ext cx="7877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4" name="AgendaSeparator2"/>
            <p:cNvCxnSpPr/>
            <p:nvPr/>
          </p:nvCxnSpPr>
          <p:spPr bwMode="gray">
            <a:xfrm>
              <a:off x="1970752" y="2601400"/>
              <a:ext cx="7877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5" name="AgendaSeparator3"/>
            <p:cNvCxnSpPr/>
            <p:nvPr/>
          </p:nvCxnSpPr>
          <p:spPr bwMode="gray">
            <a:xfrm>
              <a:off x="1970752" y="3363400"/>
              <a:ext cx="7877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6" name="AgendaSeparator4"/>
            <p:cNvCxnSpPr/>
            <p:nvPr/>
          </p:nvCxnSpPr>
          <p:spPr bwMode="gray">
            <a:xfrm>
              <a:off x="1970752" y="4125400"/>
              <a:ext cx="7877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grpSp>
      <p:cxnSp>
        <p:nvCxnSpPr>
          <p:cNvPr id="13" name="AgendaSeparator4">
            <a:extLst>
              <a:ext uri="{FF2B5EF4-FFF2-40B4-BE49-F238E27FC236}">
                <a16:creationId xmlns:a16="http://schemas.microsoft.com/office/drawing/2014/main" id="{38A80D1F-F521-43D8-912E-73397BDEA086}"/>
              </a:ext>
            </a:extLst>
          </p:cNvPr>
          <p:cNvCxnSpPr/>
          <p:nvPr/>
        </p:nvCxnSpPr>
        <p:spPr bwMode="gray">
          <a:xfrm>
            <a:off x="1970752" y="4965372"/>
            <a:ext cx="7496176" cy="0"/>
          </a:xfrm>
          <a:prstGeom prst="line">
            <a:avLst/>
          </a:prstGeom>
          <a:ln w="9525" cap="flat">
            <a:solidFill>
              <a:srgbClr val="D6D6D6"/>
            </a:solidFill>
            <a:miter lim="800000"/>
            <a:tailEnd type="none" w="med" len="lg"/>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82002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btfpColumnIndicatorGroup2">
            <a:extLst>
              <a:ext uri="{FF2B5EF4-FFF2-40B4-BE49-F238E27FC236}">
                <a16:creationId xmlns:a16="http://schemas.microsoft.com/office/drawing/2014/main" id="{B1BB92C4-C26F-4460-AC48-5670CE030B60}"/>
              </a:ext>
            </a:extLst>
          </p:cNvPr>
          <p:cNvGrpSpPr/>
          <p:nvPr/>
        </p:nvGrpSpPr>
        <p:grpSpPr>
          <a:xfrm>
            <a:off x="0" y="6926580"/>
            <a:ext cx="12192000" cy="137160"/>
            <a:chOff x="0" y="6926580"/>
            <a:chExt cx="12192000" cy="137160"/>
          </a:xfrm>
        </p:grpSpPr>
        <p:sp>
          <p:nvSpPr>
            <p:cNvPr id="14" name="btfpColumnGapBlocker996676">
              <a:extLst>
                <a:ext uri="{FF2B5EF4-FFF2-40B4-BE49-F238E27FC236}">
                  <a16:creationId xmlns:a16="http://schemas.microsoft.com/office/drawing/2014/main" id="{B3D8491D-BFA6-4AB6-8FA9-72211410E209}"/>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376925">
              <a:extLst>
                <a:ext uri="{FF2B5EF4-FFF2-40B4-BE49-F238E27FC236}">
                  <a16:creationId xmlns:a16="http://schemas.microsoft.com/office/drawing/2014/main" id="{0D8418C8-F24C-4477-A4E2-090E191CE623}"/>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489731">
              <a:extLst>
                <a:ext uri="{FF2B5EF4-FFF2-40B4-BE49-F238E27FC236}">
                  <a16:creationId xmlns:a16="http://schemas.microsoft.com/office/drawing/2014/main" id="{155B829B-A156-42A2-9E0C-4BA5DF4C2AD5}"/>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964392">
              <a:extLst>
                <a:ext uri="{FF2B5EF4-FFF2-40B4-BE49-F238E27FC236}">
                  <a16:creationId xmlns:a16="http://schemas.microsoft.com/office/drawing/2014/main" id="{06BC9DD8-96EA-473F-82D4-0D9B30516188}"/>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5" name="btfpColumnIndicatorGroup1">
            <a:extLst>
              <a:ext uri="{FF2B5EF4-FFF2-40B4-BE49-F238E27FC236}">
                <a16:creationId xmlns:a16="http://schemas.microsoft.com/office/drawing/2014/main" id="{C7F1D775-ACEC-4189-A7AF-05C59D45523D}"/>
              </a:ext>
            </a:extLst>
          </p:cNvPr>
          <p:cNvGrpSpPr/>
          <p:nvPr/>
        </p:nvGrpSpPr>
        <p:grpSpPr>
          <a:xfrm>
            <a:off x="0" y="-205740"/>
            <a:ext cx="12192000" cy="137160"/>
            <a:chOff x="0" y="-205740"/>
            <a:chExt cx="12192000" cy="137160"/>
          </a:xfrm>
        </p:grpSpPr>
        <p:sp>
          <p:nvSpPr>
            <p:cNvPr id="13" name="btfpColumnGapBlocker156477">
              <a:extLst>
                <a:ext uri="{FF2B5EF4-FFF2-40B4-BE49-F238E27FC236}">
                  <a16:creationId xmlns:a16="http://schemas.microsoft.com/office/drawing/2014/main" id="{F6F1C5DB-90F0-4306-B902-E1490BCC1CCC}"/>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216193">
              <a:extLst>
                <a:ext uri="{FF2B5EF4-FFF2-40B4-BE49-F238E27FC236}">
                  <a16:creationId xmlns:a16="http://schemas.microsoft.com/office/drawing/2014/main" id="{A1C7329A-6B50-4D31-815C-CBD154693AB2}"/>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318538">
              <a:extLst>
                <a:ext uri="{FF2B5EF4-FFF2-40B4-BE49-F238E27FC236}">
                  <a16:creationId xmlns:a16="http://schemas.microsoft.com/office/drawing/2014/main" id="{FA690995-C080-4CA7-B047-F68AF314FDCE}"/>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649593">
              <a:extLst>
                <a:ext uri="{FF2B5EF4-FFF2-40B4-BE49-F238E27FC236}">
                  <a16:creationId xmlns:a16="http://schemas.microsoft.com/office/drawing/2014/main" id="{C86F30C7-681C-4818-BE71-1F834E136A0E}"/>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aphicFrame>
        <p:nvGraphicFramePr>
          <p:cNvPr id="11" name="Object 10"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6" progId="TCLayout.ActiveDocument.1">
                  <p:embed/>
                </p:oleObj>
              </mc:Choice>
              <mc:Fallback>
                <p:oleObj name="think-cell Slide" r:id="rId6" imgW="347" imgH="346" progId="TCLayout.ActiveDocument.1">
                  <p:embed/>
                  <p:pic>
                    <p:nvPicPr>
                      <p:cNvPr id="11" name="Object 10"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0" name="Rectangle 9" hidden="1"/>
          <p:cNvSpPr/>
          <p:nvPr>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spcAft>
                <a:spcPct val="0"/>
              </a:spcAft>
              <a:buNone/>
            </a:pPr>
            <a:endParaRPr lang="en-US" sz="2400"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US" dirty="0"/>
              <a:t>What does confidentiality in PEG mean?</a:t>
            </a:r>
          </a:p>
        </p:txBody>
      </p:sp>
      <p:sp>
        <p:nvSpPr>
          <p:cNvPr id="3" name="btfpLayoutConfig" hidden="1"/>
          <p:cNvSpPr txBox="1"/>
          <p:nvPr/>
        </p:nvSpPr>
        <p:spPr bwMode="gray">
          <a:xfrm>
            <a:off x="12700" y="12700"/>
            <a:ext cx="57604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overall_0_131999877644045163 columns_1_131999782229804243 8_1_131999872086839388 </a:t>
            </a:r>
            <a:endParaRPr lang="en-US" sz="100" dirty="0" err="1">
              <a:solidFill>
                <a:srgbClr val="FFFFFF">
                  <a:alpha val="0"/>
                </a:srgbClr>
              </a:solidFill>
            </a:endParaRPr>
          </a:p>
        </p:txBody>
      </p:sp>
      <p:sp>
        <p:nvSpPr>
          <p:cNvPr id="12" name="btfpBulletedList957718"/>
          <p:cNvSpPr txBox="1"/>
          <p:nvPr>
            <p:custDataLst>
              <p:tags r:id="rId4"/>
            </p:custDataLst>
          </p:nvPr>
        </p:nvSpPr>
        <p:spPr bwMode="gray">
          <a:xfrm>
            <a:off x="330200" y="1270000"/>
            <a:ext cx="11531600" cy="4135354"/>
          </a:xfrm>
          <a:prstGeom prst="rect">
            <a:avLst/>
          </a:prstGeom>
          <a:noFill/>
        </p:spPr>
        <p:txBody>
          <a:bodyPr vert="horz" wrap="square" lIns="36000" tIns="36000" rIns="36000" bIns="36000" rtlCol="0">
            <a:spAutoFit/>
          </a:bodyPr>
          <a:lstStyle/>
          <a:p>
            <a:r>
              <a:rPr lang="en-US" dirty="0"/>
              <a:t>Do not discuss your deal or any “give-away” element of project outside of your team until the deal has been announced/died (</a:t>
            </a:r>
            <a:r>
              <a:rPr lang="en-US" b="1" dirty="0"/>
              <a:t>even within PEG</a:t>
            </a:r>
            <a:r>
              <a:rPr lang="en-US" dirty="0"/>
              <a:t>)</a:t>
            </a:r>
          </a:p>
          <a:p>
            <a:r>
              <a:rPr lang="en-US" dirty="0"/>
              <a:t>No OMs, Management Presentations or “Project Anything” left out uncovered on your desk</a:t>
            </a:r>
          </a:p>
          <a:p>
            <a:r>
              <a:rPr lang="en-US" dirty="0"/>
              <a:t>New standard on </a:t>
            </a:r>
            <a:r>
              <a:rPr lang="en-US" dirty="0" err="1"/>
              <a:t>Mekkos</a:t>
            </a:r>
            <a:r>
              <a:rPr lang="en-US" dirty="0"/>
              <a:t>/industry comparison slides is that the target name will NOT be disguised</a:t>
            </a:r>
          </a:p>
          <a:p>
            <a:r>
              <a:rPr lang="en-US" dirty="0"/>
              <a:t>Any diligence can become multi bidder at any time, so treat each case as though it were so</a:t>
            </a:r>
          </a:p>
          <a:p>
            <a:r>
              <a:rPr lang="en-US" dirty="0"/>
              <a:t>After the deal is announced/dead, deal can be discussed as you would other Bain casework inside the firm</a:t>
            </a:r>
          </a:p>
          <a:p>
            <a:r>
              <a:rPr lang="en-US" dirty="0"/>
              <a:t>Keep cocktail conversation to a minimum</a:t>
            </a:r>
          </a:p>
          <a:p>
            <a:r>
              <a:rPr lang="en-US" b="1" dirty="0"/>
              <a:t>Be aware of your surroundings – especially if we are multi-bidder</a:t>
            </a:r>
          </a:p>
          <a:p>
            <a:pPr lvl="1"/>
            <a:r>
              <a:rPr lang="en-US" dirty="0"/>
              <a:t>Check airplane seat-mates’ occupations before you begin work</a:t>
            </a:r>
          </a:p>
          <a:p>
            <a:pPr lvl="1"/>
            <a:r>
              <a:rPr lang="en-US" dirty="0"/>
              <a:t>Get a privacy screen from TSG for airplane work</a:t>
            </a:r>
          </a:p>
          <a:p>
            <a:pPr lvl="1"/>
            <a:r>
              <a:rPr lang="en-US" b="1" dirty="0"/>
              <a:t>Be careful </a:t>
            </a:r>
            <a:r>
              <a:rPr lang="en-US" dirty="0"/>
              <a:t>in restaurants, elevators, taxis, public transportation – </a:t>
            </a:r>
            <a:r>
              <a:rPr lang="en-US" b="1" dirty="0"/>
              <a:t>just everywhere outside of your war room</a:t>
            </a:r>
          </a:p>
          <a:p>
            <a:pPr lvl="1"/>
            <a:r>
              <a:rPr lang="en-US" dirty="0"/>
              <a:t>Ensure you do a timely and proper case wrap-up</a:t>
            </a:r>
          </a:p>
        </p:txBody>
      </p:sp>
    </p:spTree>
    <p:custDataLst>
      <p:tags r:id="rId1"/>
    </p:custDataLst>
    <p:extLst>
      <p:ext uri="{BB962C8B-B14F-4D97-AF65-F5344CB8AC3E}">
        <p14:creationId xmlns:p14="http://schemas.microsoft.com/office/powerpoint/2010/main" val="21222272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btfpColumnIndicatorGroup2">
            <a:extLst>
              <a:ext uri="{FF2B5EF4-FFF2-40B4-BE49-F238E27FC236}">
                <a16:creationId xmlns:a16="http://schemas.microsoft.com/office/drawing/2014/main" id="{FF6B9EB6-8D9B-4C23-8755-DFA99D5B27E0}"/>
              </a:ext>
            </a:extLst>
          </p:cNvPr>
          <p:cNvGrpSpPr/>
          <p:nvPr/>
        </p:nvGrpSpPr>
        <p:grpSpPr>
          <a:xfrm>
            <a:off x="0" y="6926580"/>
            <a:ext cx="12192000" cy="137160"/>
            <a:chOff x="0" y="6926580"/>
            <a:chExt cx="12192000" cy="137160"/>
          </a:xfrm>
        </p:grpSpPr>
        <p:sp>
          <p:nvSpPr>
            <p:cNvPr id="19" name="btfpColumnGapBlocker682590">
              <a:extLst>
                <a:ext uri="{FF2B5EF4-FFF2-40B4-BE49-F238E27FC236}">
                  <a16:creationId xmlns:a16="http://schemas.microsoft.com/office/drawing/2014/main" id="{C0622B9D-539A-497B-8BE3-120A41A6F88B}"/>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7" name="btfpColumnGapBlocker596187">
              <a:extLst>
                <a:ext uri="{FF2B5EF4-FFF2-40B4-BE49-F238E27FC236}">
                  <a16:creationId xmlns:a16="http://schemas.microsoft.com/office/drawing/2014/main" id="{45AD761B-2215-4571-9EBA-0EE0C41B23A4}"/>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658099">
              <a:extLst>
                <a:ext uri="{FF2B5EF4-FFF2-40B4-BE49-F238E27FC236}">
                  <a16:creationId xmlns:a16="http://schemas.microsoft.com/office/drawing/2014/main" id="{FBA974C2-0FC9-45D6-9D62-E3DC01588FF8}"/>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118781">
              <a:extLst>
                <a:ext uri="{FF2B5EF4-FFF2-40B4-BE49-F238E27FC236}">
                  <a16:creationId xmlns:a16="http://schemas.microsoft.com/office/drawing/2014/main" id="{E9321BC3-02E6-46B0-B9C5-85C5E918F357}"/>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btfpColumnIndicatorGroup1">
            <a:extLst>
              <a:ext uri="{FF2B5EF4-FFF2-40B4-BE49-F238E27FC236}">
                <a16:creationId xmlns:a16="http://schemas.microsoft.com/office/drawing/2014/main" id="{11A02A8A-7593-478E-BF59-FE4F089734AF}"/>
              </a:ext>
            </a:extLst>
          </p:cNvPr>
          <p:cNvGrpSpPr/>
          <p:nvPr/>
        </p:nvGrpSpPr>
        <p:grpSpPr>
          <a:xfrm>
            <a:off x="0" y="-205740"/>
            <a:ext cx="12192000" cy="137160"/>
            <a:chOff x="0" y="-205740"/>
            <a:chExt cx="12192000" cy="137160"/>
          </a:xfrm>
        </p:grpSpPr>
        <p:sp>
          <p:nvSpPr>
            <p:cNvPr id="18" name="btfpColumnGapBlocker885607">
              <a:extLst>
                <a:ext uri="{FF2B5EF4-FFF2-40B4-BE49-F238E27FC236}">
                  <a16:creationId xmlns:a16="http://schemas.microsoft.com/office/drawing/2014/main" id="{E00458D4-05E5-497F-A61B-E17D5CFF95F5}"/>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905436">
              <a:extLst>
                <a:ext uri="{FF2B5EF4-FFF2-40B4-BE49-F238E27FC236}">
                  <a16:creationId xmlns:a16="http://schemas.microsoft.com/office/drawing/2014/main" id="{4F1373F1-0A02-48D1-ABCC-CF26F2AAEE24}"/>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265219">
              <a:extLst>
                <a:ext uri="{FF2B5EF4-FFF2-40B4-BE49-F238E27FC236}">
                  <a16:creationId xmlns:a16="http://schemas.microsoft.com/office/drawing/2014/main" id="{F43DD174-E6E7-4A26-AB95-78BEF29F60B0}"/>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925248">
              <a:extLst>
                <a:ext uri="{FF2B5EF4-FFF2-40B4-BE49-F238E27FC236}">
                  <a16:creationId xmlns:a16="http://schemas.microsoft.com/office/drawing/2014/main" id="{FF2FA875-A975-42CE-99CE-9A7042DCE7FB}"/>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aphicFrame>
        <p:nvGraphicFramePr>
          <p:cNvPr id="15" name="Object 14"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47" imgH="346" progId="TCLayout.ActiveDocument.1">
                  <p:embed/>
                </p:oleObj>
              </mc:Choice>
              <mc:Fallback>
                <p:oleObj name="think-cell Slide" r:id="rId7" imgW="347" imgH="346" progId="TCLayout.ActiveDocument.1">
                  <p:embed/>
                  <p:pic>
                    <p:nvPicPr>
                      <p:cNvPr id="15" name="Object 14"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4" name="Rectangle 13" hidden="1"/>
          <p:cNvSpPr/>
          <p:nvPr>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spcAft>
                <a:spcPct val="0"/>
              </a:spcAft>
              <a:buNone/>
            </a:pPr>
            <a:endParaRPr lang="en-US" sz="2400"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US" dirty="0"/>
              <a:t>Multi bidder highlights</a:t>
            </a:r>
          </a:p>
        </p:txBody>
      </p:sp>
      <p:sp>
        <p:nvSpPr>
          <p:cNvPr id="3" name="btfpLayoutConfig" hidden="1"/>
          <p:cNvSpPr txBox="1"/>
          <p:nvPr/>
        </p:nvSpPr>
        <p:spPr bwMode="gray">
          <a:xfrm>
            <a:off x="12700" y="12700"/>
            <a:ext cx="582458"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overall_1_131999877456440693 columns_1_131999782231679116 13_1_131999869898606292 </a:t>
            </a:r>
            <a:endParaRPr lang="en-US" sz="100" dirty="0" err="1">
              <a:solidFill>
                <a:srgbClr val="FFFFFF">
                  <a:alpha val="0"/>
                </a:srgbClr>
              </a:solidFill>
            </a:endParaRPr>
          </a:p>
        </p:txBody>
      </p:sp>
      <p:grpSp>
        <p:nvGrpSpPr>
          <p:cNvPr id="13" name="btfpConclusionArrow423762"/>
          <p:cNvGrpSpPr/>
          <p:nvPr>
            <p:custDataLst>
              <p:tags r:id="rId4"/>
            </p:custDataLst>
          </p:nvPr>
        </p:nvGrpSpPr>
        <p:grpSpPr>
          <a:xfrm>
            <a:off x="330200" y="5775959"/>
            <a:ext cx="11531600" cy="802935"/>
            <a:chOff x="-1027936" y="2155616"/>
            <a:chExt cx="11531600" cy="802935"/>
          </a:xfrm>
        </p:grpSpPr>
        <p:sp>
          <p:nvSpPr>
            <p:cNvPr id="9" name="btfpConclusionArrowText423762"/>
            <p:cNvSpPr txBox="1"/>
            <p:nvPr/>
          </p:nvSpPr>
          <p:spPr bwMode="gray">
            <a:xfrm>
              <a:off x="-1027936" y="2498493"/>
              <a:ext cx="11531600" cy="460058"/>
            </a:xfrm>
            <a:prstGeom prst="rect">
              <a:avLst/>
            </a:prstGeom>
            <a:noFill/>
          </p:spPr>
          <p:txBody>
            <a:bodyPr vert="horz" wrap="square" lIns="36036" tIns="36036" rIns="36036" bIns="180181" rtlCol="0" anchor="ctr">
              <a:spAutoFit/>
            </a:bodyPr>
            <a:lstStyle/>
            <a:p>
              <a:pPr marL="0" indent="0" algn="ctr">
                <a:spcBef>
                  <a:spcPts val="0"/>
                </a:spcBef>
                <a:buNone/>
              </a:pPr>
              <a:r>
                <a:rPr lang="en-US" b="1" dirty="0">
                  <a:solidFill>
                    <a:srgbClr val="CC0000"/>
                  </a:solidFill>
                </a:rPr>
                <a:t>The other multi-bidder teams are like BCG/</a:t>
              </a:r>
              <a:r>
                <a:rPr lang="en-US" b="1" dirty="0" err="1">
                  <a:solidFill>
                    <a:srgbClr val="CC0000"/>
                  </a:solidFill>
                </a:rPr>
                <a:t>McK</a:t>
              </a:r>
              <a:r>
                <a:rPr lang="en-US" b="1" dirty="0">
                  <a:solidFill>
                    <a:srgbClr val="CC0000"/>
                  </a:solidFill>
                </a:rPr>
                <a:t>/ … teams</a:t>
              </a:r>
            </a:p>
          </p:txBody>
        </p:sp>
        <p:sp>
          <p:nvSpPr>
            <p:cNvPr id="10" name="btfpConclusionArrowPointer423762"/>
            <p:cNvSpPr/>
            <p:nvPr/>
          </p:nvSpPr>
          <p:spPr bwMode="gray">
            <a:xfrm>
              <a:off x="4305429" y="2155616"/>
              <a:ext cx="864870"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400" dirty="0" err="1">
                <a:solidFill>
                  <a:schemeClr val="tx1"/>
                </a:solidFill>
              </a:endParaRPr>
            </a:p>
          </p:txBody>
        </p:sp>
        <p:cxnSp>
          <p:nvCxnSpPr>
            <p:cNvPr id="11" name="btfpConclusionArrowLineLeft423762"/>
            <p:cNvCxnSpPr/>
            <p:nvPr/>
          </p:nvCxnSpPr>
          <p:spPr bwMode="gray">
            <a:xfrm>
              <a:off x="-1027936" y="2395978"/>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2" name="btfpConclusionArrowLineRight423762"/>
            <p:cNvCxnSpPr/>
            <p:nvPr/>
          </p:nvCxnSpPr>
          <p:spPr bwMode="gray">
            <a:xfrm>
              <a:off x="5083812" y="2395978"/>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16" name="btfpBulletedList957718"/>
          <p:cNvSpPr txBox="1"/>
          <p:nvPr>
            <p:custDataLst>
              <p:tags r:id="rId5"/>
            </p:custDataLst>
          </p:nvPr>
        </p:nvSpPr>
        <p:spPr bwMode="gray">
          <a:xfrm>
            <a:off x="330200" y="1270000"/>
            <a:ext cx="11531600" cy="3304357"/>
          </a:xfrm>
          <a:prstGeom prst="rect">
            <a:avLst/>
          </a:prstGeom>
          <a:noFill/>
        </p:spPr>
        <p:txBody>
          <a:bodyPr vert="horz" wrap="square" lIns="36000" tIns="36000" rIns="36000" bIns="36000" rtlCol="0">
            <a:spAutoFit/>
          </a:bodyPr>
          <a:lstStyle/>
          <a:p>
            <a:r>
              <a:rPr lang="en-US" dirty="0"/>
              <a:t>Teams working for different bidders on the same transaction will be working out of </a:t>
            </a:r>
            <a:r>
              <a:rPr lang="en-US" b="1" dirty="0"/>
              <a:t>different offices/temporary</a:t>
            </a:r>
            <a:br>
              <a:rPr lang="en-US" b="1" dirty="0"/>
            </a:br>
            <a:r>
              <a:rPr lang="en-US" b="1" dirty="0"/>
              <a:t>working space</a:t>
            </a:r>
          </a:p>
          <a:p>
            <a:r>
              <a:rPr lang="en-US" b="1" dirty="0"/>
              <a:t>Strict no communication rule </a:t>
            </a:r>
            <a:r>
              <a:rPr lang="en-US" dirty="0"/>
              <a:t>(whether formal or informal)</a:t>
            </a:r>
          </a:p>
          <a:p>
            <a:r>
              <a:rPr lang="en-US" b="1" dirty="0"/>
              <a:t>No sharing of any data </a:t>
            </a:r>
            <a:r>
              <a:rPr lang="en-US" dirty="0"/>
              <a:t>(even if publicly available)</a:t>
            </a:r>
          </a:p>
          <a:p>
            <a:r>
              <a:rPr lang="en-US" b="1" dirty="0"/>
              <a:t>3</a:t>
            </a:r>
            <a:r>
              <a:rPr lang="en-US" b="1" baseline="30000" dirty="0"/>
              <a:t>rd</a:t>
            </a:r>
            <a:r>
              <a:rPr lang="en-US" b="1" dirty="0"/>
              <a:t> party research through IS </a:t>
            </a:r>
            <a:r>
              <a:rPr lang="en-US" dirty="0"/>
              <a:t>(no sharing with another team; most likely the vendor will not allow sharing the original data/report with our client or anybody else at Bain – check with IS)</a:t>
            </a:r>
          </a:p>
          <a:p>
            <a:r>
              <a:rPr lang="en-US" dirty="0"/>
              <a:t>Inform </a:t>
            </a:r>
            <a:r>
              <a:rPr lang="en-US" b="1" dirty="0"/>
              <a:t>external experts </a:t>
            </a:r>
            <a:r>
              <a:rPr lang="en-US" dirty="0"/>
              <a:t>that different Bain teams might reach out to them so they should not mention anything another Bain team might have mentioned to them</a:t>
            </a:r>
          </a:p>
          <a:p>
            <a:r>
              <a:rPr lang="en-US" b="1" dirty="0"/>
              <a:t>Internal experts </a:t>
            </a:r>
            <a:r>
              <a:rPr lang="en-US" dirty="0"/>
              <a:t>have to be kept </a:t>
            </a:r>
            <a:r>
              <a:rPr lang="en-US" b="1" dirty="0"/>
              <a:t>un-tainted </a:t>
            </a:r>
            <a:r>
              <a:rPr lang="en-US" dirty="0"/>
              <a:t>(i.e. no sharing of any case related information) or have to be assigned to specific cases</a:t>
            </a:r>
          </a:p>
        </p:txBody>
      </p:sp>
    </p:spTree>
    <p:custDataLst>
      <p:tags r:id="rId1"/>
    </p:custDataLst>
    <p:extLst>
      <p:ext uri="{BB962C8B-B14F-4D97-AF65-F5344CB8AC3E}">
        <p14:creationId xmlns:p14="http://schemas.microsoft.com/office/powerpoint/2010/main" val="3546565634"/>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btfpColumnIndicatorGroup2">
            <a:extLst>
              <a:ext uri="{FF2B5EF4-FFF2-40B4-BE49-F238E27FC236}">
                <a16:creationId xmlns:a16="http://schemas.microsoft.com/office/drawing/2014/main" id="{33D3D548-4DD2-4F36-87DD-6D0D63758853}"/>
              </a:ext>
            </a:extLst>
          </p:cNvPr>
          <p:cNvGrpSpPr/>
          <p:nvPr/>
        </p:nvGrpSpPr>
        <p:grpSpPr>
          <a:xfrm>
            <a:off x="0" y="6926580"/>
            <a:ext cx="12192000" cy="137160"/>
            <a:chOff x="0" y="6926580"/>
            <a:chExt cx="12192000" cy="137160"/>
          </a:xfrm>
        </p:grpSpPr>
        <p:sp>
          <p:nvSpPr>
            <p:cNvPr id="13" name="btfpColumnGapBlocker577814">
              <a:extLst>
                <a:ext uri="{FF2B5EF4-FFF2-40B4-BE49-F238E27FC236}">
                  <a16:creationId xmlns:a16="http://schemas.microsoft.com/office/drawing/2014/main" id="{E2D6ADBD-8F87-4D27-920E-10772ECD74AD}"/>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1" name="btfpColumnGapBlocker641317">
              <a:extLst>
                <a:ext uri="{FF2B5EF4-FFF2-40B4-BE49-F238E27FC236}">
                  <a16:creationId xmlns:a16="http://schemas.microsoft.com/office/drawing/2014/main" id="{50BA779B-5846-4A1A-8D06-13D767DD1804}"/>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588095">
              <a:extLst>
                <a:ext uri="{FF2B5EF4-FFF2-40B4-BE49-F238E27FC236}">
                  <a16:creationId xmlns:a16="http://schemas.microsoft.com/office/drawing/2014/main" id="{DD613A93-38E5-458D-BD0F-C367BFD29343}"/>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617134">
              <a:extLst>
                <a:ext uri="{FF2B5EF4-FFF2-40B4-BE49-F238E27FC236}">
                  <a16:creationId xmlns:a16="http://schemas.microsoft.com/office/drawing/2014/main" id="{04EB3CB5-B0EF-42E2-83CA-0D326DDE8D4C}"/>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4" name="btfpColumnIndicatorGroup1">
            <a:extLst>
              <a:ext uri="{FF2B5EF4-FFF2-40B4-BE49-F238E27FC236}">
                <a16:creationId xmlns:a16="http://schemas.microsoft.com/office/drawing/2014/main" id="{3D9E081D-937C-45D8-8652-D56036B5F3C2}"/>
              </a:ext>
            </a:extLst>
          </p:cNvPr>
          <p:cNvGrpSpPr/>
          <p:nvPr/>
        </p:nvGrpSpPr>
        <p:grpSpPr>
          <a:xfrm>
            <a:off x="0" y="-205740"/>
            <a:ext cx="12192000" cy="137160"/>
            <a:chOff x="0" y="-205740"/>
            <a:chExt cx="12192000" cy="137160"/>
          </a:xfrm>
        </p:grpSpPr>
        <p:sp>
          <p:nvSpPr>
            <p:cNvPr id="12" name="btfpColumnGapBlocker645038">
              <a:extLst>
                <a:ext uri="{FF2B5EF4-FFF2-40B4-BE49-F238E27FC236}">
                  <a16:creationId xmlns:a16="http://schemas.microsoft.com/office/drawing/2014/main" id="{A768996A-33EA-4E42-A035-B69490FACE8A}"/>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444448">
              <a:extLst>
                <a:ext uri="{FF2B5EF4-FFF2-40B4-BE49-F238E27FC236}">
                  <a16:creationId xmlns:a16="http://schemas.microsoft.com/office/drawing/2014/main" id="{30BEA999-DDA4-475C-B9DB-57D9AC36A88F}"/>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624819">
              <a:extLst>
                <a:ext uri="{FF2B5EF4-FFF2-40B4-BE49-F238E27FC236}">
                  <a16:creationId xmlns:a16="http://schemas.microsoft.com/office/drawing/2014/main" id="{E4F76F53-8C51-421E-AC84-3A35CD8F2EF1}"/>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722353">
              <a:extLst>
                <a:ext uri="{FF2B5EF4-FFF2-40B4-BE49-F238E27FC236}">
                  <a16:creationId xmlns:a16="http://schemas.microsoft.com/office/drawing/2014/main" id="{747EC472-3387-4256-AECE-79EEE40C4B52}"/>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aphicFrame>
        <p:nvGraphicFramePr>
          <p:cNvPr id="10" name="Object 9"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47" imgH="346" progId="TCLayout.ActiveDocument.1">
                  <p:embed/>
                </p:oleObj>
              </mc:Choice>
              <mc:Fallback>
                <p:oleObj name="think-cell Slide" r:id="rId7" imgW="347" imgH="346" progId="TCLayout.ActiveDocument.1">
                  <p:embed/>
                  <p:pic>
                    <p:nvPicPr>
                      <p:cNvPr id="10" name="Object 9"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9" name="Rectangle 8" hidden="1"/>
          <p:cNvSpPr/>
          <p:nvPr>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spcAft>
                <a:spcPct val="0"/>
              </a:spcAft>
              <a:buNone/>
            </a:pPr>
            <a:endParaRPr lang="en-US" sz="2400"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US" dirty="0"/>
              <a:t>Data gathering highlights </a:t>
            </a:r>
          </a:p>
        </p:txBody>
      </p:sp>
      <p:sp>
        <p:nvSpPr>
          <p:cNvPr id="3" name="btfpLayoutConfig" hidden="1"/>
          <p:cNvSpPr txBox="1"/>
          <p:nvPr/>
        </p:nvSpPr>
        <p:spPr bwMode="gray">
          <a:xfrm>
            <a:off x="12700" y="12700"/>
            <a:ext cx="726728"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overall_0_131999882715543476 columns_1_131999782236522616 8_1_131999871078596559 19_1_131999871491509132 </a:t>
            </a:r>
            <a:endParaRPr lang="en-US" sz="100" dirty="0" err="1">
              <a:solidFill>
                <a:srgbClr val="FFFFFF">
                  <a:alpha val="0"/>
                </a:srgbClr>
              </a:solidFill>
            </a:endParaRPr>
          </a:p>
        </p:txBody>
      </p:sp>
      <p:grpSp>
        <p:nvGrpSpPr>
          <p:cNvPr id="19" name="btfpConclusionArrow761876"/>
          <p:cNvGrpSpPr/>
          <p:nvPr>
            <p:custDataLst>
              <p:tags r:id="rId4"/>
            </p:custDataLst>
          </p:nvPr>
        </p:nvGrpSpPr>
        <p:grpSpPr>
          <a:xfrm>
            <a:off x="330200" y="5745480"/>
            <a:ext cx="11531600" cy="816077"/>
            <a:chOff x="-939801" y="1695479"/>
            <a:chExt cx="11531600" cy="816077"/>
          </a:xfrm>
        </p:grpSpPr>
        <p:sp>
          <p:nvSpPr>
            <p:cNvPr id="15" name="btfpConclusionArrowText761876"/>
            <p:cNvSpPr txBox="1"/>
            <p:nvPr/>
          </p:nvSpPr>
          <p:spPr bwMode="gray">
            <a:xfrm>
              <a:off x="-939801" y="2051498"/>
              <a:ext cx="11531600" cy="460058"/>
            </a:xfrm>
            <a:prstGeom prst="rect">
              <a:avLst/>
            </a:prstGeom>
            <a:noFill/>
          </p:spPr>
          <p:txBody>
            <a:bodyPr vert="horz" wrap="square" lIns="36036" tIns="36036" rIns="36036" bIns="180181" rtlCol="0" anchor="ctr">
              <a:spAutoFit/>
            </a:bodyPr>
            <a:lstStyle/>
            <a:p>
              <a:pPr marL="0" indent="0" algn="ctr">
                <a:spcBef>
                  <a:spcPts val="0"/>
                </a:spcBef>
                <a:buNone/>
              </a:pPr>
              <a:r>
                <a:rPr lang="en-US" dirty="0">
                  <a:solidFill>
                    <a:srgbClr val="CC0000"/>
                  </a:solidFill>
                </a:rPr>
                <a:t>Review the </a:t>
              </a:r>
              <a:r>
                <a:rPr lang="en-US" b="1" dirty="0">
                  <a:solidFill>
                    <a:srgbClr val="CC0000"/>
                  </a:solidFill>
                </a:rPr>
                <a:t>Data Gathering Policy, Expert Network training deck </a:t>
              </a:r>
              <a:r>
                <a:rPr lang="en-US" dirty="0">
                  <a:solidFill>
                    <a:srgbClr val="CC0000"/>
                  </a:solidFill>
                </a:rPr>
                <a:t>and </a:t>
              </a:r>
              <a:r>
                <a:rPr lang="en-US" b="1" dirty="0">
                  <a:solidFill>
                    <a:srgbClr val="CC0000"/>
                  </a:solidFill>
                </a:rPr>
                <a:t>FAQs </a:t>
              </a:r>
              <a:r>
                <a:rPr lang="en-US" dirty="0">
                  <a:solidFill>
                    <a:srgbClr val="CC0000"/>
                  </a:solidFill>
                </a:rPr>
                <a:t>and other </a:t>
              </a:r>
              <a:r>
                <a:rPr lang="en-US" b="1" dirty="0">
                  <a:solidFill>
                    <a:srgbClr val="CC0000"/>
                  </a:solidFill>
                </a:rPr>
                <a:t>PS resources </a:t>
              </a:r>
              <a:r>
                <a:rPr lang="en-US" dirty="0">
                  <a:solidFill>
                    <a:srgbClr val="CC0000"/>
                  </a:solidFill>
                </a:rPr>
                <a:t>if you have questions</a:t>
              </a:r>
            </a:p>
          </p:txBody>
        </p:sp>
        <p:sp>
          <p:nvSpPr>
            <p:cNvPr id="16" name="btfpConclusionArrowPointer761876"/>
            <p:cNvSpPr/>
            <p:nvPr/>
          </p:nvSpPr>
          <p:spPr bwMode="gray">
            <a:xfrm>
              <a:off x="4393564" y="1695479"/>
              <a:ext cx="864870" cy="360362"/>
            </a:xfrm>
            <a:prstGeom prst="downArrow">
              <a:avLst>
                <a:gd name="adj1" fmla="val 50000"/>
                <a:gd name="adj2" fmla="val 70000"/>
              </a:avLst>
            </a:prstGeom>
            <a:noFill/>
            <a:ln w="9525" cmpd="sng">
              <a:solidFill>
                <a:srgbClr val="CC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400" dirty="0" err="1">
                <a:solidFill>
                  <a:schemeClr val="tx1"/>
                </a:solidFill>
              </a:endParaRPr>
            </a:p>
          </p:txBody>
        </p:sp>
        <p:cxnSp>
          <p:nvCxnSpPr>
            <p:cNvPr id="17" name="btfpConclusionArrowLineLeft761876"/>
            <p:cNvCxnSpPr/>
            <p:nvPr/>
          </p:nvCxnSpPr>
          <p:spPr bwMode="gray">
            <a:xfrm>
              <a:off x="-939801" y="1935840"/>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8" name="btfpConclusionArrowLineRight761876"/>
            <p:cNvCxnSpPr/>
            <p:nvPr/>
          </p:nvCxnSpPr>
          <p:spPr bwMode="gray">
            <a:xfrm>
              <a:off x="5171947" y="1935840"/>
              <a:ext cx="5419852" cy="0"/>
            </a:xfrm>
            <a:prstGeom prst="line">
              <a:avLst/>
            </a:prstGeom>
            <a:ln w="9525" cap="flat" cmpd="sng">
              <a:solidFill>
                <a:srgbClr val="CC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20" name="btfpBulletedList957718"/>
          <p:cNvSpPr txBox="1"/>
          <p:nvPr>
            <p:custDataLst>
              <p:tags r:id="rId5"/>
            </p:custDataLst>
          </p:nvPr>
        </p:nvSpPr>
        <p:spPr bwMode="gray">
          <a:xfrm>
            <a:off x="330200" y="1270000"/>
            <a:ext cx="11531600" cy="3365912"/>
          </a:xfrm>
          <a:prstGeom prst="rect">
            <a:avLst/>
          </a:prstGeom>
          <a:noFill/>
        </p:spPr>
        <p:txBody>
          <a:bodyPr vert="horz" wrap="square" lIns="36000" tIns="36000" rIns="36000" bIns="36000" rtlCol="0">
            <a:spAutoFit/>
          </a:bodyPr>
          <a:lstStyle/>
          <a:p>
            <a:r>
              <a:rPr lang="en-US" dirty="0"/>
              <a:t>Check if we are </a:t>
            </a:r>
            <a:r>
              <a:rPr lang="en-US" b="1" dirty="0"/>
              <a:t>allowed to talk </a:t>
            </a:r>
            <a:r>
              <a:rPr lang="en-US" dirty="0"/>
              <a:t>with the potential </a:t>
            </a:r>
            <a:r>
              <a:rPr lang="en-US" b="1" dirty="0"/>
              <a:t>interviewee</a:t>
            </a:r>
          </a:p>
          <a:p>
            <a:r>
              <a:rPr lang="en-US" dirty="0"/>
              <a:t>Check the </a:t>
            </a:r>
            <a:r>
              <a:rPr lang="en-US" b="1" dirty="0"/>
              <a:t>CID before making any contact</a:t>
            </a:r>
          </a:p>
          <a:p>
            <a:r>
              <a:rPr lang="en-US" b="1" dirty="0"/>
              <a:t>Do not contact anybody on the Do not call list</a:t>
            </a:r>
          </a:p>
          <a:p>
            <a:r>
              <a:rPr lang="en-US" dirty="0"/>
              <a:t>Clear use of </a:t>
            </a:r>
            <a:r>
              <a:rPr lang="en-US" b="1" dirty="0"/>
              <a:t>incentives </a:t>
            </a:r>
            <a:r>
              <a:rPr lang="en-US" dirty="0"/>
              <a:t>with your Partner or Manager (max. USD 250 outside of expert networks)</a:t>
            </a:r>
          </a:p>
          <a:p>
            <a:r>
              <a:rPr lang="en-US" dirty="0"/>
              <a:t>Run </a:t>
            </a:r>
            <a:r>
              <a:rPr lang="en-US" b="1" dirty="0"/>
              <a:t>interview script/blast emails </a:t>
            </a:r>
            <a:r>
              <a:rPr lang="en-US" dirty="0"/>
              <a:t>(e.g., LinkedIn blasts, (multiple) office-wide e-mails) by your Partner or Manager</a:t>
            </a:r>
          </a:p>
          <a:p>
            <a:r>
              <a:rPr lang="en-US" dirty="0"/>
              <a:t>Represent yourself correctly</a:t>
            </a:r>
          </a:p>
          <a:p>
            <a:r>
              <a:rPr lang="en-US" b="1" dirty="0"/>
              <a:t>Never disclose our client’s name or the transaction/target</a:t>
            </a:r>
          </a:p>
          <a:p>
            <a:r>
              <a:rPr lang="en-US" b="1" dirty="0"/>
              <a:t>Record </a:t>
            </a:r>
            <a:r>
              <a:rPr lang="en-US" dirty="0"/>
              <a:t>(or </a:t>
            </a:r>
            <a:r>
              <a:rPr lang="en-US" b="1" dirty="0"/>
              <a:t>allow client to sit in </a:t>
            </a:r>
            <a:r>
              <a:rPr lang="en-US" dirty="0"/>
              <a:t>on) interviews only </a:t>
            </a:r>
            <a:r>
              <a:rPr lang="en-US" b="1" dirty="0"/>
              <a:t>with permission of interviewee </a:t>
            </a:r>
            <a:r>
              <a:rPr lang="en-US" dirty="0"/>
              <a:t>(and expert network, if applicable), </a:t>
            </a:r>
            <a:r>
              <a:rPr lang="en-US" b="1" dirty="0"/>
              <a:t>Client has to be prepared to share its identity with interviewee, </a:t>
            </a:r>
            <a:r>
              <a:rPr lang="en-US" dirty="0"/>
              <a:t>only share (if at all) anonymized summaries of interviews </a:t>
            </a:r>
          </a:p>
        </p:txBody>
      </p:sp>
    </p:spTree>
    <p:custDataLst>
      <p:tags r:id="rId1"/>
    </p:custDataLst>
    <p:extLst>
      <p:ext uri="{BB962C8B-B14F-4D97-AF65-F5344CB8AC3E}">
        <p14:creationId xmlns:p14="http://schemas.microsoft.com/office/powerpoint/2010/main" val="3798654102"/>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btfpColumnIndicatorGroup2">
            <a:extLst>
              <a:ext uri="{FF2B5EF4-FFF2-40B4-BE49-F238E27FC236}">
                <a16:creationId xmlns:a16="http://schemas.microsoft.com/office/drawing/2014/main" id="{6DFDE4AB-B293-4471-A0D5-89885E11E582}"/>
              </a:ext>
            </a:extLst>
          </p:cNvPr>
          <p:cNvGrpSpPr/>
          <p:nvPr/>
        </p:nvGrpSpPr>
        <p:grpSpPr>
          <a:xfrm>
            <a:off x="0" y="6926580"/>
            <a:ext cx="12192000" cy="137160"/>
            <a:chOff x="0" y="6926580"/>
            <a:chExt cx="12192000" cy="137160"/>
          </a:xfrm>
        </p:grpSpPr>
        <p:sp>
          <p:nvSpPr>
            <p:cNvPr id="11" name="btfpColumnGapBlocker291730">
              <a:extLst>
                <a:ext uri="{FF2B5EF4-FFF2-40B4-BE49-F238E27FC236}">
                  <a16:creationId xmlns:a16="http://schemas.microsoft.com/office/drawing/2014/main" id="{F216C65E-DB21-4F86-80BA-DC997C6A1DF9}"/>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277930">
              <a:extLst>
                <a:ext uri="{FF2B5EF4-FFF2-40B4-BE49-F238E27FC236}">
                  <a16:creationId xmlns:a16="http://schemas.microsoft.com/office/drawing/2014/main" id="{727D3107-36AF-4AFD-9A5C-45FEEC2D62B4}"/>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670932">
              <a:extLst>
                <a:ext uri="{FF2B5EF4-FFF2-40B4-BE49-F238E27FC236}">
                  <a16:creationId xmlns:a16="http://schemas.microsoft.com/office/drawing/2014/main" id="{205A6EDC-4631-4559-B768-088158E2BE8B}"/>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362721">
              <a:extLst>
                <a:ext uri="{FF2B5EF4-FFF2-40B4-BE49-F238E27FC236}">
                  <a16:creationId xmlns:a16="http://schemas.microsoft.com/office/drawing/2014/main" id="{29C26B32-C364-4F4B-9393-9209A7CE1129}"/>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2" name="btfpColumnIndicatorGroup1">
            <a:extLst>
              <a:ext uri="{FF2B5EF4-FFF2-40B4-BE49-F238E27FC236}">
                <a16:creationId xmlns:a16="http://schemas.microsoft.com/office/drawing/2014/main" id="{0DA026C8-F985-47BB-9873-33CF077D666F}"/>
              </a:ext>
            </a:extLst>
          </p:cNvPr>
          <p:cNvGrpSpPr/>
          <p:nvPr/>
        </p:nvGrpSpPr>
        <p:grpSpPr>
          <a:xfrm>
            <a:off x="0" y="-205740"/>
            <a:ext cx="12192000" cy="137160"/>
            <a:chOff x="0" y="-205740"/>
            <a:chExt cx="12192000" cy="137160"/>
          </a:xfrm>
        </p:grpSpPr>
        <p:sp>
          <p:nvSpPr>
            <p:cNvPr id="10" name="btfpColumnGapBlocker283441">
              <a:extLst>
                <a:ext uri="{FF2B5EF4-FFF2-40B4-BE49-F238E27FC236}">
                  <a16:creationId xmlns:a16="http://schemas.microsoft.com/office/drawing/2014/main" id="{9ED8C3FA-9AC3-48A4-ADA6-90F49B0D2CBF}"/>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978086">
              <a:extLst>
                <a:ext uri="{FF2B5EF4-FFF2-40B4-BE49-F238E27FC236}">
                  <a16:creationId xmlns:a16="http://schemas.microsoft.com/office/drawing/2014/main" id="{4705894C-73A5-429B-A5D8-AF7D5A47618F}"/>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268733">
              <a:extLst>
                <a:ext uri="{FF2B5EF4-FFF2-40B4-BE49-F238E27FC236}">
                  <a16:creationId xmlns:a16="http://schemas.microsoft.com/office/drawing/2014/main" id="{3A7A59BE-0241-42BF-8F06-32C3BD1F32DC}"/>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297726">
              <a:extLst>
                <a:ext uri="{FF2B5EF4-FFF2-40B4-BE49-F238E27FC236}">
                  <a16:creationId xmlns:a16="http://schemas.microsoft.com/office/drawing/2014/main" id="{DAF063F8-7731-435A-8DDB-0A9849BA407D}"/>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aphicFrame>
        <p:nvGraphicFramePr>
          <p:cNvPr id="14" name="Object 1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59" imgH="360" progId="TCLayout.ActiveDocument.1">
                  <p:embed/>
                </p:oleObj>
              </mc:Choice>
              <mc:Fallback>
                <p:oleObj name="think-cell Slide" r:id="rId6" imgW="359" imgH="360" progId="TCLayout.ActiveDocument.1">
                  <p:embed/>
                  <p:pic>
                    <p:nvPicPr>
                      <p:cNvPr id="14" name="Object 1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3" name="Rectangle 12" hidden="1"/>
          <p:cNvSpPr/>
          <p:nvPr>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spcAft>
                <a:spcPct val="0"/>
              </a:spcAft>
              <a:buNone/>
            </a:pPr>
            <a:endParaRPr lang="en-US" sz="2400"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US" dirty="0"/>
              <a:t>Whom can I talk to? – Competitors and targets</a:t>
            </a:r>
          </a:p>
        </p:txBody>
      </p:sp>
      <p:sp>
        <p:nvSpPr>
          <p:cNvPr id="3" name="btfpLayoutConfig" hidden="1"/>
          <p:cNvSpPr txBox="1"/>
          <p:nvPr/>
        </p:nvSpPr>
        <p:spPr bwMode="gray">
          <a:xfrm>
            <a:off x="12700" y="12700"/>
            <a:ext cx="1034505"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overall_1_131999782238397586 columns_1_131999782238397586 12_1_131999876481593993 15_1_131999877565938489 17_1_132004870902502494 18_1_132004871827535444 </a:t>
            </a:r>
            <a:endParaRPr lang="en-US" sz="100" dirty="0" err="1">
              <a:solidFill>
                <a:srgbClr val="FFFFFF">
                  <a:alpha val="0"/>
                </a:srgbClr>
              </a:solidFill>
            </a:endParaRPr>
          </a:p>
        </p:txBody>
      </p:sp>
      <p:graphicFrame>
        <p:nvGraphicFramePr>
          <p:cNvPr id="16" name="Table 15"/>
          <p:cNvGraphicFramePr>
            <a:graphicFrameLocks noGrp="1"/>
          </p:cNvGraphicFramePr>
          <p:nvPr/>
        </p:nvGraphicFramePr>
        <p:xfrm>
          <a:off x="334961" y="1268413"/>
          <a:ext cx="11522076" cy="4691711"/>
        </p:xfrm>
        <a:graphic>
          <a:graphicData uri="http://schemas.openxmlformats.org/drawingml/2006/table">
            <a:tbl>
              <a:tblPr/>
              <a:tblGrid>
                <a:gridCol w="1466477">
                  <a:extLst>
                    <a:ext uri="{9D8B030D-6E8A-4147-A177-3AD203B41FA5}">
                      <a16:colId xmlns:a16="http://schemas.microsoft.com/office/drawing/2014/main" val="2310119238"/>
                    </a:ext>
                  </a:extLst>
                </a:gridCol>
                <a:gridCol w="1440084">
                  <a:extLst>
                    <a:ext uri="{9D8B030D-6E8A-4147-A177-3AD203B41FA5}">
                      <a16:colId xmlns:a16="http://schemas.microsoft.com/office/drawing/2014/main" val="703911692"/>
                    </a:ext>
                  </a:extLst>
                </a:gridCol>
                <a:gridCol w="1452070">
                  <a:extLst>
                    <a:ext uri="{9D8B030D-6E8A-4147-A177-3AD203B41FA5}">
                      <a16:colId xmlns:a16="http://schemas.microsoft.com/office/drawing/2014/main" val="1388147399"/>
                    </a:ext>
                  </a:extLst>
                </a:gridCol>
                <a:gridCol w="1529076">
                  <a:extLst>
                    <a:ext uri="{9D8B030D-6E8A-4147-A177-3AD203B41FA5}">
                      <a16:colId xmlns:a16="http://schemas.microsoft.com/office/drawing/2014/main" val="3105505405"/>
                    </a:ext>
                  </a:extLst>
                </a:gridCol>
                <a:gridCol w="1441072">
                  <a:extLst>
                    <a:ext uri="{9D8B030D-6E8A-4147-A177-3AD203B41FA5}">
                      <a16:colId xmlns:a16="http://schemas.microsoft.com/office/drawing/2014/main" val="1297701114"/>
                    </a:ext>
                  </a:extLst>
                </a:gridCol>
                <a:gridCol w="2024100">
                  <a:extLst>
                    <a:ext uri="{9D8B030D-6E8A-4147-A177-3AD203B41FA5}">
                      <a16:colId xmlns:a16="http://schemas.microsoft.com/office/drawing/2014/main" val="2977512343"/>
                    </a:ext>
                  </a:extLst>
                </a:gridCol>
                <a:gridCol w="2169197">
                  <a:extLst>
                    <a:ext uri="{9D8B030D-6E8A-4147-A177-3AD203B41FA5}">
                      <a16:colId xmlns:a16="http://schemas.microsoft.com/office/drawing/2014/main" val="2630682546"/>
                    </a:ext>
                  </a:extLst>
                </a:gridCol>
              </a:tblGrid>
              <a:tr h="376437">
                <a:tc>
                  <a:txBody>
                    <a:bodyPr/>
                    <a:lstStyle/>
                    <a:p>
                      <a:pPr marL="0" marR="0" lvl="0" indent="0" algn="l" defTabSz="981075" rtl="0" eaLnBrk="0" fontAlgn="base" latinLnBrk="0" hangingPunct="0">
                        <a:lnSpc>
                          <a:spcPct val="100000"/>
                        </a:lnSpc>
                        <a:spcBef>
                          <a:spcPct val="40000"/>
                        </a:spcBef>
                        <a:spcAft>
                          <a:spcPct val="0"/>
                        </a:spcAft>
                        <a:buClr>
                          <a:schemeClr val="tx1"/>
                        </a:buClr>
                        <a:buSzTx/>
                        <a:buFont typeface="Verdana" pitchFamily="34" charset="0"/>
                        <a:buNone/>
                        <a:tabLst/>
                      </a:pPr>
                      <a:endParaRPr kumimoji="0" lang="en-US" sz="1200" b="0" i="0" u="none" strike="noStrike" cap="none" normalizeH="0" baseline="0" dirty="0">
                        <a:ln>
                          <a:noFill/>
                        </a:ln>
                        <a:solidFill>
                          <a:schemeClr val="tx1"/>
                        </a:solidFill>
                        <a:effectLst/>
                        <a:latin typeface="+mn-lt"/>
                      </a:endParaRP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t>Competitors</a:t>
                      </a: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ko-KR" sz="2400" b="1" i="0" u="none" strike="noStrike" cap="none" normalizeH="0" baseline="0" dirty="0">
                        <a:ln>
                          <a:noFill/>
                        </a:ln>
                        <a:solidFill>
                          <a:schemeClr val="tx1"/>
                        </a:solidFill>
                        <a:effectLst/>
                        <a:latin typeface="Times New Roman" pitchFamily="18" charset="0"/>
                        <a:ea typeface="Batang" pitchFamily="18" charset="-127"/>
                        <a:cs typeface="Times New Roman" pitchFamily="18" charset="0"/>
                      </a:endParaRPr>
                    </a:p>
                  </a:txBody>
                  <a:tcPr marL="46800" marR="46800" marT="46800" marB="4680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US"/>
                    </a:p>
                  </a:txBody>
                  <a:tcPr/>
                </a:tc>
                <a:tc rowSpan="2"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kern="1200" cap="none" normalizeH="0" baseline="0" dirty="0">
                          <a:ln>
                            <a:noFill/>
                          </a:ln>
                          <a:solidFill>
                            <a:srgbClr val="000000"/>
                          </a:solidFill>
                          <a:effectLst/>
                          <a:latin typeface="+mn-lt"/>
                          <a:ea typeface="Batang" pitchFamily="18" charset="-127"/>
                          <a:cs typeface="Times New Roman" pitchFamily="18" charset="0"/>
                        </a:rPr>
                        <a:t>Targets</a:t>
                      </a: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rowSpan="2" hMerge="1">
                  <a:txBody>
                    <a:bodyPr/>
                    <a:lstStyle/>
                    <a:p>
                      <a:endParaRPr lang="en-US"/>
                    </a:p>
                  </a:txBody>
                  <a:tcPr/>
                </a:tc>
                <a:extLst>
                  <a:ext uri="{0D108BD9-81ED-4DB2-BD59-A6C34878D82A}">
                    <a16:rowId xmlns:a16="http://schemas.microsoft.com/office/drawing/2014/main" val="3155311913"/>
                  </a:ext>
                </a:extLst>
              </a:tr>
              <a:tr h="626102">
                <a:tc rowSpan="2">
                  <a:txBody>
                    <a:bodyPr/>
                    <a:lstStyle/>
                    <a:p>
                      <a:pPr marL="0" marR="0" lvl="0" indent="0" algn="l" defTabSz="981075" rtl="0" eaLnBrk="0" fontAlgn="base" latinLnBrk="0" hangingPunct="0">
                        <a:lnSpc>
                          <a:spcPct val="100000"/>
                        </a:lnSpc>
                        <a:spcBef>
                          <a:spcPct val="40000"/>
                        </a:spcBef>
                        <a:spcAft>
                          <a:spcPct val="0"/>
                        </a:spcAft>
                        <a:buClr>
                          <a:schemeClr val="tx1"/>
                        </a:buClr>
                        <a:buSzTx/>
                        <a:buFont typeface="Verdana" pitchFamily="34" charset="0"/>
                        <a:buNone/>
                        <a:tabLst/>
                      </a:pPr>
                      <a:endParaRPr kumimoji="0" lang="en-US" sz="1200" b="0" i="0" u="none" strike="noStrike" cap="none" normalizeH="0" baseline="0" dirty="0">
                        <a:ln>
                          <a:noFill/>
                        </a:ln>
                        <a:solidFill>
                          <a:schemeClr val="tx1"/>
                        </a:solidFill>
                        <a:effectLst/>
                        <a:latin typeface="+mn-lt"/>
                      </a:endParaRP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t>Client competitor</a:t>
                      </a: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t>Target competitor</a:t>
                      </a: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hMerge="1">
                  <a:txBody>
                    <a:bodyPr/>
                    <a:lstStyle/>
                    <a:p>
                      <a:endParaRPr lang="en-US"/>
                    </a:p>
                  </a:txBody>
                  <a:tcPr/>
                </a:tc>
                <a:tc gridSpan="2"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ko-KR" sz="1500" b="1" i="0" u="none" strike="noStrike" kern="1200" cap="none" normalizeH="0" baseline="0" dirty="0">
                        <a:ln>
                          <a:noFill/>
                        </a:ln>
                        <a:solidFill>
                          <a:schemeClr val="tx1"/>
                        </a:solidFill>
                        <a:effectLst/>
                        <a:latin typeface="Book Antiqua" pitchFamily="18" charset="0"/>
                        <a:ea typeface="Batang" pitchFamily="18" charset="-127"/>
                        <a:cs typeface="Times New Roman" pitchFamily="18" charset="0"/>
                      </a:endParaRPr>
                    </a:p>
                  </a:txBody>
                  <a:tcPr marL="46800" marR="46800" marT="46800" marB="46800" anchor="ct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ko-KR" sz="2400" b="1" i="0" u="none" strike="noStrike" cap="none" normalizeH="0" baseline="0" dirty="0">
                        <a:ln>
                          <a:noFill/>
                        </a:ln>
                        <a:solidFill>
                          <a:schemeClr val="tx1"/>
                        </a:solidFill>
                        <a:effectLst/>
                        <a:latin typeface="Times New Roman" pitchFamily="18" charset="0"/>
                        <a:ea typeface="Batang" pitchFamily="18" charset="-127"/>
                        <a:cs typeface="Times New Roman" pitchFamily="18" charset="0"/>
                      </a:endParaRPr>
                    </a:p>
                  </a:txBody>
                  <a:tcPr marL="46800" marR="46800" marT="46800" marB="46800"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7012394"/>
                  </a:ext>
                </a:extLst>
              </a:tr>
              <a:tr h="1032712">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ko-KR" sz="1500" b="1" i="0" u="none" strike="noStrike" cap="none" normalizeH="0" baseline="0" dirty="0">
                        <a:ln>
                          <a:noFill/>
                        </a:ln>
                        <a:solidFill>
                          <a:schemeClr val="tx1"/>
                        </a:solidFill>
                        <a:effectLst/>
                        <a:latin typeface="Times New Roman" pitchFamily="18" charset="0"/>
                        <a:ea typeface="Batang" pitchFamily="18" charset="-127"/>
                        <a:cs typeface="Times New Roman" pitchFamily="18" charset="0"/>
                      </a:endParaRPr>
                    </a:p>
                  </a:txBody>
                  <a:tcPr marL="46800" marR="46800" marT="46800" marB="46800"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t>Paying fee</a:t>
                      </a:r>
                      <a:b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br>
                      <a: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t>or incentive</a:t>
                      </a: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t>No fee or incentive</a:t>
                      </a: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t>Paying fee</a:t>
                      </a:r>
                      <a:br>
                        <a:rPr kumimoji="0" lang="pl-PL" altLang="ko-KR" sz="1200" b="0" i="0" u="none" strike="noStrike" cap="none" normalizeH="0" baseline="0" dirty="0">
                          <a:ln>
                            <a:noFill/>
                          </a:ln>
                          <a:solidFill>
                            <a:srgbClr val="000000"/>
                          </a:solidFill>
                          <a:effectLst/>
                          <a:latin typeface="+mn-lt"/>
                          <a:ea typeface="Batang" pitchFamily="18" charset="-127"/>
                          <a:cs typeface="Times New Roman" pitchFamily="18" charset="0"/>
                        </a:rPr>
                      </a:br>
                      <a: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t>or incentive</a:t>
                      </a: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t>No fee or incentive</a:t>
                      </a: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t>Paying fee or incentive</a:t>
                      </a: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1200" b="0" i="0" u="none" strike="noStrike" cap="none" normalizeH="0" baseline="0" dirty="0">
                          <a:ln>
                            <a:noFill/>
                          </a:ln>
                          <a:solidFill>
                            <a:srgbClr val="000000"/>
                          </a:solidFill>
                          <a:effectLst/>
                          <a:latin typeface="+mn-lt"/>
                          <a:ea typeface="Batang" pitchFamily="18" charset="-127"/>
                          <a:cs typeface="Times New Roman" pitchFamily="18" charset="0"/>
                        </a:rPr>
                        <a:t>No fee or incentive</a:t>
                      </a:r>
                    </a:p>
                  </a:txBody>
                  <a:tcPr marL="45432" marR="45432" marT="45432" marB="45432"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62163604"/>
                  </a:ext>
                </a:extLst>
              </a:tr>
              <a:tr h="123339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1" i="0" u="none" strike="noStrike" cap="none" normalizeH="0" baseline="0" dirty="0">
                          <a:ln>
                            <a:noFill/>
                          </a:ln>
                          <a:solidFill>
                            <a:srgbClr val="000000"/>
                          </a:solidFill>
                          <a:effectLst/>
                          <a:latin typeface="+mn-lt"/>
                          <a:ea typeface="Batang" pitchFamily="18" charset="-127"/>
                          <a:cs typeface="Times New Roman" pitchFamily="18" charset="0"/>
                        </a:rPr>
                        <a:t>Current employee</a:t>
                      </a:r>
                    </a:p>
                  </a:txBody>
                  <a:tcPr marL="44384" marR="44384" marT="44384" marB="44384" anchor="ctr" anchorCtr="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81075" rtl="0" eaLnBrk="0" fontAlgn="base" latinLnBrk="0" hangingPunct="0">
                        <a:lnSpc>
                          <a:spcPct val="100000"/>
                        </a:lnSpc>
                        <a:spcBef>
                          <a:spcPct val="40000"/>
                        </a:spcBef>
                        <a:spcAft>
                          <a:spcPct val="0"/>
                        </a:spcAft>
                        <a:buClrTx/>
                        <a:buSzPct val="180000"/>
                        <a:buFont typeface="Verdana" pitchFamily="34" charset="0"/>
                        <a:buNone/>
                        <a:tabLst/>
                      </a:pPr>
                      <a:r>
                        <a:rPr kumimoji="0" lang="en-US" sz="1200" b="0" i="0" u="none" strike="noStrike" cap="none" normalizeH="0" baseline="0" dirty="0">
                          <a:ln>
                            <a:noFill/>
                          </a:ln>
                          <a:solidFill>
                            <a:srgbClr val="FFFFFF"/>
                          </a:solidFill>
                          <a:effectLst/>
                          <a:latin typeface="+mn-lt"/>
                        </a:rPr>
                        <a:t>No</a:t>
                      </a:r>
                    </a:p>
                  </a:txBody>
                  <a:tcPr marL="44384" marR="44384" marT="44384" marB="44384" anchor="ctr" anchorCtr="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C0000"/>
                    </a:solidFill>
                  </a:tcPr>
                </a:tc>
                <a:tc>
                  <a:txBody>
                    <a:bodyPr/>
                    <a:lstStyle/>
                    <a:p>
                      <a:pPr marL="0" marR="0" lvl="0" indent="0" algn="ctr" defTabSz="981075" rtl="0" eaLnBrk="0" fontAlgn="base" latinLnBrk="0" hangingPunct="0">
                        <a:lnSpc>
                          <a:spcPct val="100000"/>
                        </a:lnSpc>
                        <a:spcBef>
                          <a:spcPct val="40000"/>
                        </a:spcBef>
                        <a:spcAft>
                          <a:spcPct val="0"/>
                        </a:spcAft>
                        <a:buClrTx/>
                        <a:buSzTx/>
                        <a:buFont typeface="Verdana" pitchFamily="34" charset="0"/>
                        <a:buNone/>
                        <a:tabLst/>
                      </a:pPr>
                      <a:r>
                        <a:rPr kumimoji="0" lang="en-US" sz="1200" b="0" i="0" u="none" strike="noStrike" kern="1200" cap="none" normalizeH="0" baseline="0" dirty="0">
                          <a:ln>
                            <a:noFill/>
                          </a:ln>
                          <a:solidFill>
                            <a:srgbClr val="FFFFFF"/>
                          </a:solidFill>
                          <a:effectLst/>
                          <a:latin typeface="+mn-lt"/>
                          <a:ea typeface="+mn-ea"/>
                          <a:cs typeface="+mn-cs"/>
                        </a:rPr>
                        <a:t>Yes,</a:t>
                      </a:r>
                      <a:r>
                        <a:rPr kumimoji="0" lang="pl-PL" sz="1200" b="0" i="0" u="none" strike="noStrike" kern="1200" cap="none" normalizeH="0" baseline="0" dirty="0">
                          <a:ln>
                            <a:noFill/>
                          </a:ln>
                          <a:solidFill>
                            <a:srgbClr val="FFFFFF"/>
                          </a:solidFill>
                          <a:effectLst/>
                          <a:latin typeface="+mn-lt"/>
                          <a:ea typeface="+mn-ea"/>
                          <a:cs typeface="+mn-cs"/>
                        </a:rPr>
                        <a:t> </a:t>
                      </a:r>
                      <a:r>
                        <a:rPr kumimoji="0" lang="en-US" sz="1200" b="0" i="0" u="none" strike="noStrike" kern="1200" cap="none" normalizeH="0" baseline="0" dirty="0">
                          <a:ln>
                            <a:noFill/>
                          </a:ln>
                          <a:solidFill>
                            <a:srgbClr val="FFFFFF"/>
                          </a:solidFill>
                          <a:effectLst/>
                          <a:latin typeface="+mn-lt"/>
                          <a:ea typeface="+mn-ea"/>
                          <a:cs typeface="+mn-cs"/>
                        </a:rPr>
                        <a:t>but</a:t>
                      </a:r>
                      <a:r>
                        <a:rPr kumimoji="0" lang="en-US" sz="1200" b="0" i="1" u="none" strike="noStrike" kern="1200" cap="none" normalizeH="0" baseline="0" dirty="0">
                          <a:ln>
                            <a:noFill/>
                          </a:ln>
                          <a:solidFill>
                            <a:srgbClr val="FFFFFF"/>
                          </a:solidFill>
                          <a:effectLst/>
                          <a:latin typeface="+mn-lt"/>
                          <a:ea typeface="+mn-ea"/>
                          <a:cs typeface="+mn-cs"/>
                        </a:rPr>
                        <a:t>*</a:t>
                      </a:r>
                      <a:endParaRPr kumimoji="0" lang="en-US" sz="1200" b="0" i="1" u="none" strike="noStrike" kern="1200" cap="none" normalizeH="0" baseline="30000" dirty="0">
                        <a:ln>
                          <a:noFill/>
                        </a:ln>
                        <a:solidFill>
                          <a:srgbClr val="FFFFFF"/>
                        </a:solidFill>
                        <a:effectLst/>
                        <a:latin typeface="+mn-lt"/>
                        <a:ea typeface="+mn-ea"/>
                        <a:cs typeface="+mn-cs"/>
                      </a:endParaRPr>
                    </a:p>
                  </a:txBody>
                  <a:tcPr marL="44384" marR="44384" marT="44384" marB="44384" anchor="ctr" anchorCtr="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8000"/>
                    </a:solidFill>
                  </a:tcPr>
                </a:tc>
                <a:tc gridSpan="2">
                  <a:txBody>
                    <a:bodyPr/>
                    <a:lstStyle/>
                    <a:p>
                      <a:pPr marL="0" marR="0" lvl="0" indent="0" algn="ctr" defTabSz="981075" rtl="0" eaLnBrk="0" fontAlgn="base" latinLnBrk="0" hangingPunct="0">
                        <a:lnSpc>
                          <a:spcPct val="100000"/>
                        </a:lnSpc>
                        <a:spcBef>
                          <a:spcPct val="40000"/>
                        </a:spcBef>
                        <a:spcAft>
                          <a:spcPct val="0"/>
                        </a:spcAft>
                        <a:buClrTx/>
                        <a:buSzTx/>
                        <a:buFont typeface="Verdana" pitchFamily="34" charset="0"/>
                        <a:buNone/>
                        <a:tabLst/>
                      </a:pPr>
                      <a:r>
                        <a:rPr kumimoji="0" lang="en-US" sz="1200" b="0" i="0" u="none" strike="noStrike" kern="1200" cap="none" normalizeH="0" baseline="0" dirty="0">
                          <a:ln>
                            <a:noFill/>
                          </a:ln>
                          <a:solidFill>
                            <a:srgbClr val="FFFFFF"/>
                          </a:solidFill>
                          <a:effectLst/>
                          <a:latin typeface="+mn-lt"/>
                          <a:ea typeface="+mn-ea"/>
                          <a:cs typeface="+mn-cs"/>
                        </a:rPr>
                        <a:t>Yes, but</a:t>
                      </a:r>
                      <a:r>
                        <a:rPr kumimoji="0" lang="en-US" sz="1200" b="0" i="1" u="none" strike="noStrike" kern="1200" cap="none" normalizeH="0" baseline="0" dirty="0">
                          <a:ln>
                            <a:noFill/>
                          </a:ln>
                          <a:solidFill>
                            <a:srgbClr val="FFFFFF"/>
                          </a:solidFill>
                          <a:effectLst/>
                          <a:latin typeface="+mn-lt"/>
                          <a:ea typeface="+mn-ea"/>
                          <a:cs typeface="+mn-cs"/>
                        </a:rPr>
                        <a:t>*</a:t>
                      </a:r>
                      <a:endParaRPr kumimoji="0" lang="en-US" sz="1200" b="0" i="1" u="none" strike="noStrike" kern="1200" cap="none" normalizeH="0" baseline="30000" dirty="0">
                        <a:ln>
                          <a:noFill/>
                        </a:ln>
                        <a:solidFill>
                          <a:srgbClr val="FFFFFF"/>
                        </a:solidFill>
                        <a:effectLst/>
                        <a:latin typeface="+mn-lt"/>
                        <a:ea typeface="+mn-ea"/>
                        <a:cs typeface="+mn-cs"/>
                      </a:endParaRPr>
                    </a:p>
                  </a:txBody>
                  <a:tcPr marL="44384" marR="44384" marT="44384" marB="44384" anchor="ctr" anchorCtr="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8000"/>
                    </a:solidFill>
                  </a:tcPr>
                </a:tc>
                <a:tc hMerge="1">
                  <a:txBody>
                    <a:bodyPr/>
                    <a:lstStyle/>
                    <a:p>
                      <a:pPr marL="0" marR="0" lvl="0" indent="0" algn="ctr" defTabSz="981075" rtl="0" eaLnBrk="0" fontAlgn="base" latinLnBrk="0" hangingPunct="0">
                        <a:lnSpc>
                          <a:spcPct val="100000"/>
                        </a:lnSpc>
                        <a:spcBef>
                          <a:spcPct val="40000"/>
                        </a:spcBef>
                        <a:spcAft>
                          <a:spcPct val="0"/>
                        </a:spcAft>
                        <a:buClrTx/>
                        <a:buSzTx/>
                        <a:buFont typeface="Verdana" pitchFamily="34" charset="0"/>
                        <a:buNone/>
                        <a:tabLst/>
                      </a:pPr>
                      <a:endParaRPr kumimoji="0" lang="en-US" sz="1500" b="1" i="1" u="none" strike="noStrike" kern="1200" cap="none" normalizeH="0" baseline="30000" dirty="0">
                        <a:ln>
                          <a:noFill/>
                        </a:ln>
                        <a:solidFill>
                          <a:srgbClr val="FFFFFF"/>
                        </a:solidFill>
                        <a:effectLst/>
                        <a:latin typeface="+mn-lt"/>
                        <a:ea typeface="+mn-ea"/>
                        <a:cs typeface="+mn-cs"/>
                      </a:endParaRPr>
                    </a:p>
                  </a:txBody>
                  <a:tcPr marL="45720" marR="45720" anchor="ctr" anchorCtr="1" horzOverflow="overflow">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a:noFill/>
                    </a:lnTlToBr>
                    <a:lnBlToTr>
                      <a:noFill/>
                    </a:lnBlToTr>
                    <a:solidFill>
                      <a:srgbClr val="008000"/>
                    </a:solidFill>
                  </a:tcPr>
                </a:tc>
                <a:tc gridSpan="2">
                  <a:txBody>
                    <a:bodyPr/>
                    <a:lstStyle/>
                    <a:p>
                      <a:pPr marL="0" marR="0" lvl="0" indent="0" algn="ctr" defTabSz="981075" rtl="0" eaLnBrk="0" fontAlgn="base" latinLnBrk="0" hangingPunct="0">
                        <a:lnSpc>
                          <a:spcPct val="100000"/>
                        </a:lnSpc>
                        <a:spcBef>
                          <a:spcPct val="40000"/>
                        </a:spcBef>
                        <a:spcAft>
                          <a:spcPct val="0"/>
                        </a:spcAft>
                        <a:buClrTx/>
                        <a:buSzTx/>
                        <a:buFont typeface="Verdana" pitchFamily="34" charset="0"/>
                        <a:buNone/>
                        <a:tabLst/>
                      </a:pPr>
                      <a:r>
                        <a:rPr kumimoji="0" lang="en-US" sz="1200" b="0" i="0" u="none" strike="noStrike" cap="none" normalizeH="0" baseline="0" dirty="0">
                          <a:ln>
                            <a:noFill/>
                          </a:ln>
                          <a:solidFill>
                            <a:srgbClr val="FFFFFF"/>
                          </a:solidFill>
                          <a:effectLst/>
                          <a:latin typeface="+mn-lt"/>
                        </a:rPr>
                        <a:t>No</a:t>
                      </a:r>
                    </a:p>
                  </a:txBody>
                  <a:tcPr marL="44384" marR="44384" marT="44384" marB="44384" anchor="ctr" anchorCtr="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CC0000"/>
                    </a:solidFill>
                  </a:tcPr>
                </a:tc>
                <a:tc hMerge="1">
                  <a:txBody>
                    <a:bodyPr/>
                    <a:lstStyle/>
                    <a:p>
                      <a:pPr marL="0" marR="0" lvl="0" indent="0" algn="ctr" defTabSz="981075" rtl="0" eaLnBrk="0" fontAlgn="base" latinLnBrk="0" hangingPunct="0">
                        <a:lnSpc>
                          <a:spcPct val="100000"/>
                        </a:lnSpc>
                        <a:spcBef>
                          <a:spcPct val="40000"/>
                        </a:spcBef>
                        <a:spcAft>
                          <a:spcPct val="0"/>
                        </a:spcAft>
                        <a:buClr>
                          <a:schemeClr val="tx1"/>
                        </a:buClr>
                        <a:buSzTx/>
                        <a:buFont typeface="Verdana" pitchFamily="34" charset="0"/>
                        <a:buNone/>
                        <a:tabLst/>
                      </a:pPr>
                      <a:endParaRPr kumimoji="0" lang="en-US" sz="1500" b="1" i="0" u="none" strike="noStrike" cap="none" normalizeH="0" baseline="0" dirty="0">
                        <a:ln>
                          <a:noFill/>
                        </a:ln>
                        <a:solidFill>
                          <a:schemeClr val="tx1"/>
                        </a:solidFill>
                        <a:effectLst/>
                        <a:latin typeface="Verdana" pitchFamily="34" charset="0"/>
                      </a:endParaRPr>
                    </a:p>
                  </a:txBody>
                  <a:tcPr marL="45720" marR="4572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0000"/>
                    </a:solidFill>
                  </a:tcPr>
                </a:tc>
                <a:extLst>
                  <a:ext uri="{0D108BD9-81ED-4DB2-BD59-A6C34878D82A}">
                    <a16:rowId xmlns:a16="http://schemas.microsoft.com/office/drawing/2014/main" val="103360392"/>
                  </a:ext>
                </a:extLst>
              </a:tr>
              <a:tr h="142306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ko-KR" sz="1200" b="1" i="0" u="none" strike="noStrike" cap="none" normalizeH="0" baseline="0" dirty="0">
                          <a:ln>
                            <a:noFill/>
                          </a:ln>
                          <a:solidFill>
                            <a:srgbClr val="000000"/>
                          </a:solidFill>
                          <a:effectLst/>
                          <a:latin typeface="+mn-lt"/>
                          <a:ea typeface="Batang" pitchFamily="18" charset="-127"/>
                          <a:cs typeface="Times New Roman" pitchFamily="18" charset="0"/>
                        </a:rPr>
                        <a:t>Former employee</a:t>
                      </a:r>
                    </a:p>
                  </a:txBody>
                  <a:tcPr marL="44384" marR="44384" marT="44384" marB="44384" anchor="ctr" anchorCtr="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gridSpan="2">
                  <a:txBody>
                    <a:bodyPr/>
                    <a:lstStyle/>
                    <a:p>
                      <a:pPr marL="0" marR="0" lvl="0" indent="0" algn="ctr" defTabSz="981075" rtl="0" eaLnBrk="0" fontAlgn="base" latinLnBrk="0" hangingPunct="0">
                        <a:lnSpc>
                          <a:spcPct val="100000"/>
                        </a:lnSpc>
                        <a:spcBef>
                          <a:spcPct val="40000"/>
                        </a:spcBef>
                        <a:spcAft>
                          <a:spcPct val="0"/>
                        </a:spcAft>
                        <a:buClrTx/>
                        <a:buSzTx/>
                        <a:buFont typeface="Verdana" pitchFamily="34" charset="0"/>
                        <a:buNone/>
                        <a:tabLst/>
                      </a:pPr>
                      <a:r>
                        <a:rPr kumimoji="0" lang="en-US" sz="1200" b="0" i="0" u="none" strike="noStrike" kern="1200" cap="none" normalizeH="0" baseline="0" dirty="0">
                          <a:ln>
                            <a:noFill/>
                          </a:ln>
                          <a:solidFill>
                            <a:srgbClr val="FFFFFF"/>
                          </a:solidFill>
                          <a:effectLst/>
                          <a:latin typeface="+mn-lt"/>
                          <a:ea typeface="+mn-ea"/>
                          <a:cs typeface="+mn-cs"/>
                        </a:rPr>
                        <a:t>Yes, but</a:t>
                      </a:r>
                      <a:r>
                        <a:rPr kumimoji="0" lang="en-US" sz="1200" b="0" i="1" u="none" strike="noStrike" kern="1200" cap="none" normalizeH="0" baseline="0" dirty="0">
                          <a:ln>
                            <a:noFill/>
                          </a:ln>
                          <a:solidFill>
                            <a:srgbClr val="FFFFFF"/>
                          </a:solidFill>
                          <a:effectLst/>
                          <a:latin typeface="+mn-lt"/>
                          <a:ea typeface="+mn-ea"/>
                          <a:cs typeface="+mn-cs"/>
                        </a:rPr>
                        <a:t>*</a:t>
                      </a:r>
                      <a:endParaRPr kumimoji="0" lang="en-US" sz="1200" b="0" i="1" u="none" strike="noStrike" kern="1200" cap="none" normalizeH="0" baseline="30000" dirty="0">
                        <a:ln>
                          <a:noFill/>
                        </a:ln>
                        <a:solidFill>
                          <a:srgbClr val="FFFFFF"/>
                        </a:solidFill>
                        <a:effectLst/>
                        <a:latin typeface="+mn-lt"/>
                        <a:ea typeface="+mn-ea"/>
                        <a:cs typeface="+mn-cs"/>
                      </a:endParaRPr>
                    </a:p>
                  </a:txBody>
                  <a:tcPr marL="44384" marR="44384" marT="44384" marB="44384" anchor="ctr" anchorCtr="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8000"/>
                    </a:solidFill>
                  </a:tcPr>
                </a:tc>
                <a:tc hMerge="1">
                  <a:txBody>
                    <a:bodyPr/>
                    <a:lstStyle/>
                    <a:p>
                      <a:pPr marL="0" marR="0" lvl="0" indent="0" algn="ctr" defTabSz="981075" rtl="0" eaLnBrk="0" fontAlgn="base" latinLnBrk="0" hangingPunct="0">
                        <a:lnSpc>
                          <a:spcPct val="100000"/>
                        </a:lnSpc>
                        <a:spcBef>
                          <a:spcPct val="40000"/>
                        </a:spcBef>
                        <a:spcAft>
                          <a:spcPct val="0"/>
                        </a:spcAft>
                        <a:buClrTx/>
                        <a:buSzTx/>
                        <a:buFont typeface="Verdana" pitchFamily="34" charset="0"/>
                        <a:buNone/>
                        <a:tabLst/>
                      </a:pPr>
                      <a:endParaRPr kumimoji="0" lang="en-US" sz="1500" b="1" i="0" u="none" strike="noStrike" cap="none" normalizeH="0" baseline="0" dirty="0">
                        <a:ln>
                          <a:noFill/>
                        </a:ln>
                        <a:solidFill>
                          <a:srgbClr val="FFFFFF"/>
                        </a:solidFill>
                        <a:effectLst/>
                        <a:latin typeface="+mj-lt"/>
                      </a:endParaRPr>
                    </a:p>
                  </a:txBody>
                  <a:tcPr marL="45720" marR="45720" anchor="ctr" anchorCtr="1" horzOverflow="overflow">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a:noFill/>
                    </a:lnTlToBr>
                    <a:lnBlToTr>
                      <a:noFill/>
                    </a:lnBlToTr>
                    <a:solidFill>
                      <a:srgbClr val="008000"/>
                    </a:solidFill>
                  </a:tcPr>
                </a:tc>
                <a:tc gridSpan="2">
                  <a:txBody>
                    <a:bodyPr/>
                    <a:lstStyle/>
                    <a:p>
                      <a:pPr marL="0" marR="0" lvl="0" indent="0" algn="ctr" defTabSz="981075" rtl="0" eaLnBrk="0" fontAlgn="base" latinLnBrk="0" hangingPunct="0">
                        <a:lnSpc>
                          <a:spcPct val="100000"/>
                        </a:lnSpc>
                        <a:spcBef>
                          <a:spcPct val="40000"/>
                        </a:spcBef>
                        <a:spcAft>
                          <a:spcPct val="0"/>
                        </a:spcAft>
                        <a:buClrTx/>
                        <a:buSzTx/>
                        <a:buFont typeface="Verdana" pitchFamily="34" charset="0"/>
                        <a:buNone/>
                        <a:tabLst/>
                      </a:pPr>
                      <a:r>
                        <a:rPr kumimoji="0" lang="en-US" sz="1200" b="0" i="0" u="none" strike="noStrike" kern="1200" cap="none" normalizeH="0" baseline="0" dirty="0">
                          <a:ln>
                            <a:noFill/>
                          </a:ln>
                          <a:solidFill>
                            <a:srgbClr val="FFFFFF"/>
                          </a:solidFill>
                          <a:effectLst/>
                          <a:latin typeface="+mn-lt"/>
                          <a:ea typeface="+mn-ea"/>
                          <a:cs typeface="+mn-cs"/>
                        </a:rPr>
                        <a:t>Yes, but</a:t>
                      </a:r>
                      <a:r>
                        <a:rPr kumimoji="0" lang="en-US" sz="1200" b="0" i="1" u="none" strike="noStrike" kern="1200" cap="none" normalizeH="0" baseline="0" dirty="0">
                          <a:ln>
                            <a:noFill/>
                          </a:ln>
                          <a:solidFill>
                            <a:srgbClr val="FFFFFF"/>
                          </a:solidFill>
                          <a:effectLst/>
                          <a:latin typeface="+mn-lt"/>
                          <a:ea typeface="+mn-ea"/>
                          <a:cs typeface="+mn-cs"/>
                        </a:rPr>
                        <a:t>*</a:t>
                      </a:r>
                      <a:endParaRPr kumimoji="0" lang="en-US" sz="1200" b="0" i="1" u="none" strike="noStrike" kern="1200" cap="none" normalizeH="0" baseline="30000" dirty="0">
                        <a:ln>
                          <a:noFill/>
                        </a:ln>
                        <a:solidFill>
                          <a:srgbClr val="FFFFFF"/>
                        </a:solidFill>
                        <a:effectLst/>
                        <a:latin typeface="+mn-lt"/>
                        <a:ea typeface="+mn-ea"/>
                        <a:cs typeface="+mn-cs"/>
                      </a:endParaRPr>
                    </a:p>
                  </a:txBody>
                  <a:tcPr marL="44384" marR="44384" marT="44384" marB="44384" anchor="ctr" anchorCtr="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008000"/>
                    </a:solidFill>
                  </a:tcPr>
                </a:tc>
                <a:tc hMerge="1">
                  <a:txBody>
                    <a:bodyPr/>
                    <a:lstStyle/>
                    <a:p>
                      <a:pPr marL="0" marR="0" lvl="0" indent="0" algn="ctr" defTabSz="981075" rtl="0" eaLnBrk="0" fontAlgn="base" latinLnBrk="0" hangingPunct="0">
                        <a:lnSpc>
                          <a:spcPct val="100000"/>
                        </a:lnSpc>
                        <a:spcBef>
                          <a:spcPct val="40000"/>
                        </a:spcBef>
                        <a:spcAft>
                          <a:spcPct val="0"/>
                        </a:spcAft>
                        <a:buClrTx/>
                        <a:buSzTx/>
                        <a:buFont typeface="Verdana" pitchFamily="34" charset="0"/>
                        <a:buNone/>
                        <a:tabLst/>
                      </a:pPr>
                      <a:endParaRPr kumimoji="0" lang="en-US" sz="1500" b="1" i="1" u="none" strike="noStrike" kern="1200" cap="none" normalizeH="0" baseline="30000" dirty="0">
                        <a:ln>
                          <a:noFill/>
                        </a:ln>
                        <a:solidFill>
                          <a:srgbClr val="FFFFFF"/>
                        </a:solidFill>
                        <a:effectLst/>
                        <a:latin typeface="+mn-lt"/>
                        <a:ea typeface="+mn-ea"/>
                        <a:cs typeface="+mn-cs"/>
                      </a:endParaRPr>
                    </a:p>
                  </a:txBody>
                  <a:tcPr marL="45720" marR="45720" anchor="ctr" anchorCtr="1" horzOverflow="overflow">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a:noFill/>
                    </a:lnTlToBr>
                    <a:lnBlToTr>
                      <a:noFill/>
                    </a:lnBlToTr>
                    <a:solidFill>
                      <a:srgbClr val="008000"/>
                    </a:solidFill>
                  </a:tcPr>
                </a:tc>
                <a:tc gridSpan="2">
                  <a:txBody>
                    <a:bodyPr/>
                    <a:lstStyle/>
                    <a:p>
                      <a:pPr marL="0" marR="0" lvl="0" indent="0" algn="l" defTabSz="981075" rtl="0" eaLnBrk="0" fontAlgn="base" latinLnBrk="0" hangingPunct="0">
                        <a:lnSpc>
                          <a:spcPct val="100000"/>
                        </a:lnSpc>
                        <a:spcBef>
                          <a:spcPct val="40000"/>
                        </a:spcBef>
                        <a:spcAft>
                          <a:spcPct val="0"/>
                        </a:spcAft>
                        <a:buClrTx/>
                        <a:buSzTx/>
                        <a:buFont typeface="Verdana" pitchFamily="34" charset="0"/>
                        <a:buNone/>
                        <a:tabLst/>
                        <a:defRPr/>
                      </a:pPr>
                      <a:r>
                        <a:rPr kumimoji="0" lang="en-US" sz="1200" b="0" i="0" u="none" strike="noStrike" cap="none" normalizeH="0" baseline="0" dirty="0">
                          <a:ln>
                            <a:noFill/>
                          </a:ln>
                          <a:solidFill>
                            <a:sysClr val="windowText" lastClr="000000"/>
                          </a:solidFill>
                          <a:effectLst/>
                          <a:latin typeface="+mn-lt"/>
                        </a:rPr>
                        <a:t>NO, if left target within 12 months prior to consultation.</a:t>
                      </a:r>
                    </a:p>
                    <a:p>
                      <a:pPr marL="0" marR="0" lvl="0" indent="0" algn="l" defTabSz="981075" rtl="0" eaLnBrk="0" fontAlgn="base" latinLnBrk="0" hangingPunct="0">
                        <a:lnSpc>
                          <a:spcPct val="100000"/>
                        </a:lnSpc>
                        <a:spcBef>
                          <a:spcPct val="40000"/>
                        </a:spcBef>
                        <a:spcAft>
                          <a:spcPct val="0"/>
                        </a:spcAft>
                        <a:buClrTx/>
                        <a:buSzTx/>
                        <a:buFont typeface="Verdana" pitchFamily="34" charset="0"/>
                        <a:buNone/>
                        <a:tabLst/>
                      </a:pPr>
                      <a:br>
                        <a:rPr kumimoji="0" lang="en-US" sz="1200" b="0" i="0" u="none" strike="noStrike" cap="none" normalizeH="0" baseline="0" dirty="0">
                          <a:ln>
                            <a:noFill/>
                          </a:ln>
                          <a:solidFill>
                            <a:sysClr val="windowText" lastClr="000000"/>
                          </a:solidFill>
                          <a:effectLst/>
                          <a:latin typeface="+mn-lt"/>
                        </a:rPr>
                      </a:br>
                      <a:r>
                        <a:rPr kumimoji="0" lang="en-US" sz="1200" b="0" i="0" u="none" strike="noStrike" cap="none" normalizeH="0" baseline="0" dirty="0">
                          <a:ln>
                            <a:noFill/>
                          </a:ln>
                          <a:solidFill>
                            <a:sysClr val="windowText" lastClr="000000"/>
                          </a:solidFill>
                          <a:effectLst/>
                          <a:latin typeface="+mn-lt"/>
                        </a:rPr>
                        <a:t>YES, if left target more than 12 months</a:t>
                      </a:r>
                      <a:br>
                        <a:rPr kumimoji="0" lang="en-US" sz="1200" b="0" i="0" u="none" strike="noStrike" cap="none" normalizeH="0" baseline="0" dirty="0">
                          <a:ln>
                            <a:noFill/>
                          </a:ln>
                          <a:solidFill>
                            <a:sysClr val="windowText" lastClr="000000"/>
                          </a:solidFill>
                          <a:effectLst/>
                          <a:latin typeface="+mn-lt"/>
                        </a:rPr>
                      </a:br>
                      <a:r>
                        <a:rPr kumimoji="0" lang="en-US" sz="1200" b="0" i="0" u="none" strike="noStrike" cap="none" normalizeH="0" baseline="0" dirty="0">
                          <a:ln>
                            <a:noFill/>
                          </a:ln>
                          <a:solidFill>
                            <a:sysClr val="windowText" lastClr="000000"/>
                          </a:solidFill>
                          <a:effectLst/>
                          <a:latin typeface="+mn-lt"/>
                        </a:rPr>
                        <a:t>prior to consultation and</a:t>
                      </a:r>
                      <a:r>
                        <a:rPr kumimoji="0" lang="en-US" sz="1200" b="0" i="1" u="none" strike="noStrike" cap="none" normalizeH="0" baseline="0" dirty="0">
                          <a:ln>
                            <a:noFill/>
                          </a:ln>
                          <a:solidFill>
                            <a:sysClr val="windowText" lastClr="000000"/>
                          </a:solidFill>
                          <a:effectLst/>
                          <a:latin typeface="+mn-lt"/>
                        </a:rPr>
                        <a:t> …</a:t>
                      </a:r>
                      <a:r>
                        <a:rPr kumimoji="0" lang="en-US" sz="1200" b="0" i="1" u="none" strike="noStrike" kern="1200" cap="none" normalizeH="0" baseline="30000" dirty="0">
                          <a:ln>
                            <a:noFill/>
                          </a:ln>
                          <a:solidFill>
                            <a:sysClr val="windowText" lastClr="000000"/>
                          </a:solidFill>
                          <a:effectLst/>
                          <a:latin typeface="+mn-lt"/>
                          <a:ea typeface="+mn-ea"/>
                          <a:cs typeface="+mn-cs"/>
                        </a:rPr>
                        <a:t>*</a:t>
                      </a:r>
                      <a:endParaRPr kumimoji="0" lang="en-US" sz="1200" b="0" i="1" u="none" strike="noStrike" cap="none" normalizeH="0" baseline="30000" dirty="0">
                        <a:ln>
                          <a:noFill/>
                        </a:ln>
                        <a:solidFill>
                          <a:sysClr val="windowText" lastClr="000000"/>
                        </a:solidFill>
                        <a:effectLst/>
                        <a:latin typeface="+mn-lt"/>
                      </a:endParaRPr>
                    </a:p>
                  </a:txBody>
                  <a:tcPr marL="44384" marR="44384" marT="44384" marB="44384" anchor="ctr" anchorCtr="1"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hMerge="1">
                  <a:txBody>
                    <a:bodyPr/>
                    <a:lstStyle/>
                    <a:p>
                      <a:pPr marL="0" marR="0" lvl="0" indent="0" algn="ctr" defTabSz="981075" rtl="0" eaLnBrk="0" fontAlgn="base" latinLnBrk="0" hangingPunct="0">
                        <a:lnSpc>
                          <a:spcPct val="100000"/>
                        </a:lnSpc>
                        <a:spcBef>
                          <a:spcPct val="40000"/>
                        </a:spcBef>
                        <a:spcAft>
                          <a:spcPct val="0"/>
                        </a:spcAft>
                        <a:buClr>
                          <a:schemeClr val="tx1"/>
                        </a:buClr>
                        <a:buSzTx/>
                        <a:buFont typeface="Verdana" pitchFamily="34" charset="0"/>
                        <a:buNone/>
                        <a:tabLst/>
                        <a:defRPr/>
                      </a:pPr>
                      <a:endParaRPr kumimoji="0" lang="en-US" sz="1500" b="1" i="1" u="none" strike="noStrike" cap="none" normalizeH="0" baseline="0" dirty="0">
                        <a:ln>
                          <a:noFill/>
                        </a:ln>
                        <a:solidFill>
                          <a:schemeClr val="tx1"/>
                        </a:solidFill>
                        <a:effectLst/>
                        <a:latin typeface="Verdana" pitchFamily="34" charset="0"/>
                      </a:endParaRPr>
                    </a:p>
                  </a:txBody>
                  <a:tcPr marL="45720" marR="4572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3203897064"/>
                  </a:ext>
                </a:extLst>
              </a:tr>
            </a:tbl>
          </a:graphicData>
        </a:graphic>
      </p:graphicFrame>
      <p:sp>
        <p:nvSpPr>
          <p:cNvPr id="18" name="btfpNotesBox657019"/>
          <p:cNvSpPr txBox="1"/>
          <p:nvPr>
            <p:custDataLst>
              <p:tags r:id="rId4"/>
            </p:custDataLst>
          </p:nvPr>
        </p:nvSpPr>
        <p:spPr bwMode="gray">
          <a:xfrm>
            <a:off x="330199" y="6442789"/>
            <a:ext cx="11531600" cy="123111"/>
          </a:xfrm>
          <a:prstGeom prst="rect">
            <a:avLst/>
          </a:prstGeom>
          <a:noFill/>
        </p:spPr>
        <p:txBody>
          <a:bodyPr vert="horz" wrap="square" lIns="0" tIns="0" rIns="0" bIns="0" rtlCol="0" anchor="b">
            <a:spAutoFit/>
          </a:bodyPr>
          <a:lstStyle/>
          <a:p>
            <a:pPr marL="0" indent="0">
              <a:spcBef>
                <a:spcPts val="0"/>
              </a:spcBef>
              <a:buNone/>
            </a:pPr>
            <a:r>
              <a:rPr lang="en-US" sz="800" dirty="0">
                <a:solidFill>
                  <a:srgbClr val="000000"/>
                </a:solidFill>
              </a:rPr>
              <a:t>* … you must not ask for, and must not use if provided, any confidential information regarding the employer. You may only ask for or use general industry insights and opinions</a:t>
            </a:r>
          </a:p>
        </p:txBody>
      </p:sp>
    </p:spTree>
    <p:custDataLst>
      <p:tags r:id="rId1"/>
    </p:custDataLst>
    <p:extLst>
      <p:ext uri="{BB962C8B-B14F-4D97-AF65-F5344CB8AC3E}">
        <p14:creationId xmlns:p14="http://schemas.microsoft.com/office/powerpoint/2010/main" val="168864668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btfpColumnIndicatorGroup2">
            <a:extLst>
              <a:ext uri="{FF2B5EF4-FFF2-40B4-BE49-F238E27FC236}">
                <a16:creationId xmlns:a16="http://schemas.microsoft.com/office/drawing/2014/main" id="{4A734D8F-1A52-4469-8338-423EB4D8EF6C}"/>
              </a:ext>
            </a:extLst>
          </p:cNvPr>
          <p:cNvGrpSpPr/>
          <p:nvPr/>
        </p:nvGrpSpPr>
        <p:grpSpPr>
          <a:xfrm>
            <a:off x="0" y="6926580"/>
            <a:ext cx="12192000" cy="137160"/>
            <a:chOff x="0" y="6926580"/>
            <a:chExt cx="12192000" cy="137160"/>
          </a:xfrm>
        </p:grpSpPr>
        <p:sp>
          <p:nvSpPr>
            <p:cNvPr id="11" name="btfpColumnGapBlocker222252">
              <a:extLst>
                <a:ext uri="{FF2B5EF4-FFF2-40B4-BE49-F238E27FC236}">
                  <a16:creationId xmlns:a16="http://schemas.microsoft.com/office/drawing/2014/main" id="{47801C28-103A-4EB6-8948-0B601D08D1B4}"/>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409204">
              <a:extLst>
                <a:ext uri="{FF2B5EF4-FFF2-40B4-BE49-F238E27FC236}">
                  <a16:creationId xmlns:a16="http://schemas.microsoft.com/office/drawing/2014/main" id="{FF793310-1E13-4B4D-AAF2-20E4B6D75420}"/>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996964">
              <a:extLst>
                <a:ext uri="{FF2B5EF4-FFF2-40B4-BE49-F238E27FC236}">
                  <a16:creationId xmlns:a16="http://schemas.microsoft.com/office/drawing/2014/main" id="{C0E15134-F30D-43B4-BB5F-7118C58CFE4D}"/>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908308">
              <a:extLst>
                <a:ext uri="{FF2B5EF4-FFF2-40B4-BE49-F238E27FC236}">
                  <a16:creationId xmlns:a16="http://schemas.microsoft.com/office/drawing/2014/main" id="{A7455CAF-12AB-4E54-8F4F-6156F4880DD9}"/>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2" name="btfpColumnIndicatorGroup1">
            <a:extLst>
              <a:ext uri="{FF2B5EF4-FFF2-40B4-BE49-F238E27FC236}">
                <a16:creationId xmlns:a16="http://schemas.microsoft.com/office/drawing/2014/main" id="{86FFACA2-C6EF-479B-9665-E02FE6C0DAC5}"/>
              </a:ext>
            </a:extLst>
          </p:cNvPr>
          <p:cNvGrpSpPr/>
          <p:nvPr/>
        </p:nvGrpSpPr>
        <p:grpSpPr>
          <a:xfrm>
            <a:off x="0" y="-205740"/>
            <a:ext cx="12192000" cy="137160"/>
            <a:chOff x="0" y="-205740"/>
            <a:chExt cx="12192000" cy="137160"/>
          </a:xfrm>
        </p:grpSpPr>
        <p:sp>
          <p:nvSpPr>
            <p:cNvPr id="10" name="btfpColumnGapBlocker114695">
              <a:extLst>
                <a:ext uri="{FF2B5EF4-FFF2-40B4-BE49-F238E27FC236}">
                  <a16:creationId xmlns:a16="http://schemas.microsoft.com/office/drawing/2014/main" id="{F0C76E29-4A10-444B-B53C-3E014625CF19}"/>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 name="btfpColumnGapBlocker540004">
              <a:extLst>
                <a:ext uri="{FF2B5EF4-FFF2-40B4-BE49-F238E27FC236}">
                  <a16:creationId xmlns:a16="http://schemas.microsoft.com/office/drawing/2014/main" id="{9B4B65BB-1BC2-4A8B-B58A-AA6A5700EC1D}"/>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276334">
              <a:extLst>
                <a:ext uri="{FF2B5EF4-FFF2-40B4-BE49-F238E27FC236}">
                  <a16:creationId xmlns:a16="http://schemas.microsoft.com/office/drawing/2014/main" id="{4E5C61A5-8657-488A-B03F-9F5BF7173A2E}"/>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168190">
              <a:extLst>
                <a:ext uri="{FF2B5EF4-FFF2-40B4-BE49-F238E27FC236}">
                  <a16:creationId xmlns:a16="http://schemas.microsoft.com/office/drawing/2014/main" id="{129DB08A-327B-4478-BC1D-129AB6FA4114}"/>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1034505"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overall_0_132125082855061981 columns_1_132092226926842714 44_1_132125082297701668 52_1_132125082312223387 54_1_132125082775661199 69_1_132125165642172290 </a:t>
            </a:r>
          </a:p>
        </p:txBody>
      </p:sp>
      <p:sp>
        <p:nvSpPr>
          <p:cNvPr id="2" name="Title 1"/>
          <p:cNvSpPr>
            <a:spLocks noGrp="1"/>
          </p:cNvSpPr>
          <p:nvPr>
            <p:ph type="title"/>
          </p:nvPr>
        </p:nvSpPr>
        <p:spPr/>
        <p:txBody>
          <a:bodyPr wrap="square"/>
          <a:lstStyle/>
          <a:p>
            <a:r>
              <a:rPr lang="en-GB"/>
              <a:t>Five key phases in a typical </a:t>
            </a:r>
            <a:r>
              <a:rPr lang="en-GB" b="1"/>
              <a:t>deal life cycle</a:t>
            </a:r>
          </a:p>
        </p:txBody>
      </p:sp>
      <p:graphicFrame>
        <p:nvGraphicFramePr>
          <p:cNvPr id="54" name="btfpTable170863"/>
          <p:cNvGraphicFramePr>
            <a:graphicFrameLocks noGrp="1"/>
          </p:cNvGraphicFramePr>
          <p:nvPr>
            <p:custDataLst>
              <p:tags r:id="rId2"/>
            </p:custDataLst>
            <p:extLst>
              <p:ext uri="{D42A27DB-BD31-4B8C-83A1-F6EECF244321}">
                <p14:modId xmlns:p14="http://schemas.microsoft.com/office/powerpoint/2010/main" val="2829287885"/>
              </p:ext>
            </p:extLst>
          </p:nvPr>
        </p:nvGraphicFramePr>
        <p:xfrm>
          <a:off x="1962152" y="1511209"/>
          <a:ext cx="9772651" cy="4883787"/>
        </p:xfrm>
        <a:graphic>
          <a:graphicData uri="http://schemas.openxmlformats.org/drawingml/2006/table">
            <a:tbl>
              <a:tblPr firstRow="1" firstCol="1">
                <a:tableStyleId>{9D7B26C5-4107-4FEC-AEDC-1716B250A1EF}</a:tableStyleId>
              </a:tblPr>
              <a:tblGrid>
                <a:gridCol w="1954530">
                  <a:extLst>
                    <a:ext uri="{9D8B030D-6E8A-4147-A177-3AD203B41FA5}">
                      <a16:colId xmlns:a16="http://schemas.microsoft.com/office/drawing/2014/main" val="1897498348"/>
                    </a:ext>
                  </a:extLst>
                </a:gridCol>
                <a:gridCol w="1954530">
                  <a:extLst>
                    <a:ext uri="{9D8B030D-6E8A-4147-A177-3AD203B41FA5}">
                      <a16:colId xmlns:a16="http://schemas.microsoft.com/office/drawing/2014/main" val="2882789727"/>
                    </a:ext>
                  </a:extLst>
                </a:gridCol>
                <a:gridCol w="2104201">
                  <a:extLst>
                    <a:ext uri="{9D8B030D-6E8A-4147-A177-3AD203B41FA5}">
                      <a16:colId xmlns:a16="http://schemas.microsoft.com/office/drawing/2014/main" val="1716105291"/>
                    </a:ext>
                  </a:extLst>
                </a:gridCol>
                <a:gridCol w="2060627">
                  <a:extLst>
                    <a:ext uri="{9D8B030D-6E8A-4147-A177-3AD203B41FA5}">
                      <a16:colId xmlns:a16="http://schemas.microsoft.com/office/drawing/2014/main" val="667839368"/>
                    </a:ext>
                  </a:extLst>
                </a:gridCol>
                <a:gridCol w="1698763">
                  <a:extLst>
                    <a:ext uri="{9D8B030D-6E8A-4147-A177-3AD203B41FA5}">
                      <a16:colId xmlns:a16="http://schemas.microsoft.com/office/drawing/2014/main" val="2718451362"/>
                    </a:ext>
                  </a:extLst>
                </a:gridCol>
              </a:tblGrid>
              <a:tr h="338667">
                <a:tc>
                  <a:txBody>
                    <a:bodyPr/>
                    <a:lstStyle/>
                    <a:p>
                      <a:pPr marL="0" indent="0">
                        <a:spcBef>
                          <a:spcPct val="0"/>
                        </a:spcBef>
                        <a:buFontTx/>
                        <a:buNone/>
                      </a:pPr>
                      <a:endParaRPr lang="en-GB" sz="1600"/>
                    </a:p>
                  </a:txBody>
                  <a:tcPr anchor="b">
                    <a:lnL>
                      <a:noFill/>
                    </a:lnL>
                    <a:lnR>
                      <a:noFill/>
                    </a:lnR>
                    <a:lnT>
                      <a:noFill/>
                    </a:lnT>
                    <a:lnB w="19050" cmpd="sng">
                      <a:noFill/>
                    </a:lnB>
                    <a:lnTlToBr w="12700" cmpd="sng">
                      <a:noFill/>
                      <a:prstDash val="solid"/>
                    </a:lnTlToBr>
                    <a:lnBlToTr w="12700" cmpd="sng">
                      <a:noFill/>
                      <a:prstDash val="solid"/>
                    </a:lnBlToTr>
                  </a:tcPr>
                </a:tc>
                <a:tc>
                  <a:txBody>
                    <a:bodyPr/>
                    <a:lstStyle/>
                    <a:p>
                      <a:pPr marL="0" indent="0">
                        <a:spcBef>
                          <a:spcPct val="0"/>
                        </a:spcBef>
                        <a:buFontTx/>
                        <a:buNone/>
                      </a:pPr>
                      <a:endParaRPr lang="en-GB" sz="1600"/>
                    </a:p>
                  </a:txBody>
                  <a:tcPr anchor="b">
                    <a:lnL>
                      <a:noFill/>
                    </a:lnL>
                    <a:lnR>
                      <a:noFill/>
                    </a:lnR>
                    <a:lnT>
                      <a:noFill/>
                    </a:lnT>
                    <a:lnB w="19050" cmpd="sng">
                      <a:noFill/>
                    </a:lnB>
                    <a:lnTlToBr w="12700" cmpd="sng">
                      <a:noFill/>
                      <a:prstDash val="solid"/>
                    </a:lnTlToBr>
                    <a:lnBlToTr w="12700" cmpd="sng">
                      <a:noFill/>
                      <a:prstDash val="solid"/>
                    </a:lnBlToTr>
                  </a:tcPr>
                </a:tc>
                <a:tc>
                  <a:txBody>
                    <a:bodyPr/>
                    <a:lstStyle/>
                    <a:p>
                      <a:pPr marL="0" indent="0">
                        <a:spcBef>
                          <a:spcPct val="0"/>
                        </a:spcBef>
                        <a:buFontTx/>
                        <a:buNone/>
                      </a:pPr>
                      <a:endParaRPr lang="en-GB" sz="1600"/>
                    </a:p>
                  </a:txBody>
                  <a:tcPr anchor="b">
                    <a:lnL>
                      <a:noFill/>
                    </a:lnL>
                    <a:lnR>
                      <a:noFill/>
                    </a:lnR>
                    <a:lnT>
                      <a:noFill/>
                    </a:lnT>
                    <a:lnB w="19050" cmpd="sng">
                      <a:noFill/>
                    </a:lnB>
                    <a:lnTlToBr w="12700" cmpd="sng">
                      <a:noFill/>
                      <a:prstDash val="solid"/>
                    </a:lnTlToBr>
                    <a:lnBlToTr w="12700" cmpd="sng">
                      <a:noFill/>
                      <a:prstDash val="solid"/>
                    </a:lnBlToTr>
                  </a:tcPr>
                </a:tc>
                <a:tc>
                  <a:txBody>
                    <a:bodyPr/>
                    <a:lstStyle/>
                    <a:p>
                      <a:pPr marL="0" indent="0">
                        <a:spcBef>
                          <a:spcPct val="0"/>
                        </a:spcBef>
                        <a:buFontTx/>
                        <a:buNone/>
                      </a:pPr>
                      <a:endParaRPr lang="en-GB" sz="1600"/>
                    </a:p>
                  </a:txBody>
                  <a:tcPr anchor="b">
                    <a:lnL>
                      <a:noFill/>
                    </a:lnL>
                    <a:lnR>
                      <a:noFill/>
                    </a:lnR>
                    <a:lnT>
                      <a:noFill/>
                    </a:lnT>
                    <a:lnB w="19050" cmpd="sng">
                      <a:noFill/>
                    </a:lnB>
                    <a:lnTlToBr w="12700" cmpd="sng">
                      <a:noFill/>
                      <a:prstDash val="solid"/>
                    </a:lnTlToBr>
                    <a:lnBlToTr w="12700" cmpd="sng">
                      <a:noFill/>
                      <a:prstDash val="solid"/>
                    </a:lnBlToTr>
                  </a:tcPr>
                </a:tc>
                <a:tc>
                  <a:txBody>
                    <a:bodyPr/>
                    <a:lstStyle/>
                    <a:p>
                      <a:pPr marL="0" indent="0">
                        <a:spcBef>
                          <a:spcPct val="0"/>
                        </a:spcBef>
                        <a:buFontTx/>
                        <a:buNone/>
                      </a:pPr>
                      <a:endParaRPr lang="en-GB" sz="1600"/>
                    </a:p>
                  </a:txBody>
                  <a:tcPr anchor="b">
                    <a:lnL>
                      <a:noFill/>
                    </a:lnL>
                    <a:lnR>
                      <a:noFill/>
                    </a:lnR>
                    <a:lnT>
                      <a:noFill/>
                    </a:lnT>
                    <a:lnB w="19050" cmpd="sng">
                      <a:noFill/>
                    </a:lnB>
                    <a:lnTlToBr w="12700" cmpd="sng">
                      <a:noFill/>
                      <a:prstDash val="solid"/>
                    </a:lnTlToBr>
                    <a:lnBlToTr w="12700" cmpd="sng">
                      <a:noFill/>
                      <a:prstDash val="solid"/>
                    </a:lnBlToTr>
                  </a:tcPr>
                </a:tc>
                <a:extLst>
                  <a:ext uri="{0D108BD9-81ED-4DB2-BD59-A6C34878D82A}">
                    <a16:rowId xmlns:a16="http://schemas.microsoft.com/office/drawing/2014/main" val="138377071"/>
                  </a:ext>
                </a:extLst>
              </a:tr>
              <a:tr h="792000">
                <a:tc>
                  <a:txBody>
                    <a:bodyPr/>
                    <a:lstStyle/>
                    <a:p>
                      <a:pPr marL="177800" indent="-177800"/>
                      <a:r>
                        <a:rPr lang="en-GB" sz="1400" b="0"/>
                        <a:t>1week-years</a:t>
                      </a:r>
                    </a:p>
                  </a:txBody>
                  <a:tcPr anchor="ctr">
                    <a:lnT w="19050" cmpd="sng">
                      <a:noFill/>
                    </a:lnT>
                  </a:tcPr>
                </a:tc>
                <a:tc>
                  <a:txBody>
                    <a:bodyPr/>
                    <a:lstStyle/>
                    <a:p>
                      <a:pPr marL="177800" indent="-177800"/>
                      <a:r>
                        <a:rPr lang="en-GB" sz="1400"/>
                        <a:t>~1-2 months</a:t>
                      </a:r>
                    </a:p>
                  </a:txBody>
                  <a:tcPr anchor="ctr">
                    <a:lnT w="19050" cmpd="sng">
                      <a:noFill/>
                    </a:lnT>
                  </a:tcPr>
                </a:tc>
                <a:tc>
                  <a:txBody>
                    <a:bodyPr/>
                    <a:lstStyle/>
                    <a:p>
                      <a:pPr marL="177800" indent="-177800"/>
                      <a:r>
                        <a:rPr lang="en-GB" sz="1400"/>
                        <a:t>~1-2 months</a:t>
                      </a:r>
                    </a:p>
                  </a:txBody>
                  <a:tcPr anchor="ctr">
                    <a:lnT w="19050" cmpd="sng">
                      <a:noFill/>
                    </a:lnT>
                  </a:tcPr>
                </a:tc>
                <a:tc>
                  <a:txBody>
                    <a:bodyPr/>
                    <a:lstStyle/>
                    <a:p>
                      <a:pPr marL="177800" indent="-177800"/>
                      <a:r>
                        <a:rPr lang="en-GB" sz="1400"/>
                        <a:t>~6 months-10 years</a:t>
                      </a:r>
                    </a:p>
                  </a:txBody>
                  <a:tcPr anchor="ctr">
                    <a:lnT w="19050" cmpd="sng">
                      <a:noFill/>
                    </a:lnT>
                  </a:tcPr>
                </a:tc>
                <a:tc>
                  <a:txBody>
                    <a:bodyPr/>
                    <a:lstStyle/>
                    <a:p>
                      <a:pPr marL="177800" indent="-177800"/>
                      <a:r>
                        <a:rPr lang="en-GB" sz="1400"/>
                        <a:t>N/A</a:t>
                      </a:r>
                    </a:p>
                  </a:txBody>
                  <a:tcPr anchor="ctr">
                    <a:lnT w="19050" cmpd="sng">
                      <a:noFill/>
                    </a:lnT>
                  </a:tcPr>
                </a:tc>
                <a:extLst>
                  <a:ext uri="{0D108BD9-81ED-4DB2-BD59-A6C34878D82A}">
                    <a16:rowId xmlns:a16="http://schemas.microsoft.com/office/drawing/2014/main" val="2349242638"/>
                  </a:ext>
                </a:extLst>
              </a:tr>
              <a:tr h="2268000">
                <a:tc>
                  <a:txBody>
                    <a:bodyPr/>
                    <a:lstStyle/>
                    <a:p>
                      <a:pPr marL="177800" indent="-177800">
                        <a:spcBef>
                          <a:spcPts val="1200"/>
                        </a:spcBef>
                      </a:pPr>
                      <a:r>
                        <a:rPr lang="en-GB" sz="1400" b="0" i="0"/>
                        <a:t>PE fund searches for potential investment opportunities</a:t>
                      </a:r>
                    </a:p>
                    <a:p>
                      <a:pPr marL="177800" indent="-177800">
                        <a:spcBef>
                          <a:spcPts val="1200"/>
                        </a:spcBef>
                      </a:pPr>
                      <a:r>
                        <a:rPr lang="en-GB" sz="1400" b="0" i="0"/>
                        <a:t>Frequently found via auction notice or personal contacts</a:t>
                      </a:r>
                    </a:p>
                  </a:txBody>
                  <a:tcPr marT="144000"/>
                </a:tc>
                <a:tc>
                  <a:txBody>
                    <a:bodyPr/>
                    <a:lstStyle/>
                    <a:p>
                      <a:pPr marL="177800" indent="-177800">
                        <a:spcBef>
                          <a:spcPts val="1200"/>
                        </a:spcBef>
                      </a:pPr>
                      <a:r>
                        <a:rPr lang="en-GB" sz="1400" b="0" i="0"/>
                        <a:t>PE fund examines company in order to determine an appropriate purchase price</a:t>
                      </a:r>
                    </a:p>
                    <a:p>
                      <a:pPr marL="177800" indent="-177800">
                        <a:spcBef>
                          <a:spcPct val="0"/>
                        </a:spcBef>
                      </a:pPr>
                      <a:endParaRPr lang="en-GB" sz="1400" b="0" i="0"/>
                    </a:p>
                  </a:txBody>
                  <a:tcPr marT="144000"/>
                </a:tc>
                <a:tc>
                  <a:txBody>
                    <a:bodyPr/>
                    <a:lstStyle/>
                    <a:p>
                      <a:pPr marL="177800" indent="-177800">
                        <a:spcBef>
                          <a:spcPts val="1200"/>
                        </a:spcBef>
                      </a:pPr>
                      <a:r>
                        <a:rPr lang="en-GB" sz="1400" b="0" i="0"/>
                        <a:t>Three parties engage in negotiation of terms of sale</a:t>
                      </a:r>
                    </a:p>
                    <a:p>
                      <a:pPr marL="177800" indent="-177800">
                        <a:spcBef>
                          <a:spcPts val="1200"/>
                        </a:spcBef>
                      </a:pPr>
                      <a:r>
                        <a:rPr lang="en-GB" sz="1400" b="0" i="0"/>
                        <a:t>Fund determines methods for finance of deal</a:t>
                      </a:r>
                    </a:p>
                    <a:p>
                      <a:pPr marL="177800" indent="-177800">
                        <a:spcBef>
                          <a:spcPct val="0"/>
                        </a:spcBef>
                      </a:pPr>
                      <a:endParaRPr lang="en-GB" sz="1400" b="0" i="0"/>
                    </a:p>
                  </a:txBody>
                  <a:tcPr marT="144000"/>
                </a:tc>
                <a:tc>
                  <a:txBody>
                    <a:bodyPr/>
                    <a:lstStyle/>
                    <a:p>
                      <a:pPr marL="177800" indent="-177800">
                        <a:spcBef>
                          <a:spcPts val="1200"/>
                        </a:spcBef>
                      </a:pPr>
                      <a:r>
                        <a:rPr lang="en-GB" sz="1400" b="0" i="0"/>
                        <a:t>Fund manages company in order to extract highest value at end of investment period</a:t>
                      </a:r>
                    </a:p>
                    <a:p>
                      <a:pPr marL="177800" indent="-177800">
                        <a:spcBef>
                          <a:spcPct val="0"/>
                        </a:spcBef>
                      </a:pPr>
                      <a:endParaRPr lang="en-GB" sz="1400" b="0" i="0"/>
                    </a:p>
                  </a:txBody>
                  <a:tcPr marT="144000"/>
                </a:tc>
                <a:tc>
                  <a:txBody>
                    <a:bodyPr/>
                    <a:lstStyle/>
                    <a:p>
                      <a:pPr marL="177800" indent="-177800">
                        <a:spcBef>
                          <a:spcPts val="1200"/>
                        </a:spcBef>
                      </a:pPr>
                      <a:r>
                        <a:rPr lang="en-GB" sz="1400" b="0" i="0"/>
                        <a:t>Fund exits investment, wholly or partially, through</a:t>
                      </a:r>
                    </a:p>
                    <a:p>
                      <a:pPr marL="355600" lvl="1" indent="-177800">
                        <a:spcBef>
                          <a:spcPts val="600"/>
                        </a:spcBef>
                      </a:pPr>
                      <a:r>
                        <a:rPr lang="en-GB" sz="1200" b="0" i="0"/>
                        <a:t>Outright sale</a:t>
                      </a:r>
                    </a:p>
                    <a:p>
                      <a:pPr marL="355600" lvl="1" indent="-177800">
                        <a:spcBef>
                          <a:spcPts val="600"/>
                        </a:spcBef>
                      </a:pPr>
                      <a:r>
                        <a:rPr lang="en-GB" sz="1200" b="0" i="0"/>
                        <a:t>IPO</a:t>
                      </a:r>
                    </a:p>
                    <a:p>
                      <a:pPr marL="355600" lvl="1" indent="-177800">
                        <a:spcBef>
                          <a:spcPts val="600"/>
                        </a:spcBef>
                      </a:pPr>
                      <a:r>
                        <a:rPr lang="en-GB" sz="1200" b="0" i="0"/>
                        <a:t>Recapitalization</a:t>
                      </a:r>
                    </a:p>
                    <a:p>
                      <a:pPr marL="177800" indent="-177800">
                        <a:spcBef>
                          <a:spcPct val="0"/>
                        </a:spcBef>
                      </a:pPr>
                      <a:endParaRPr lang="en-GB" sz="1400" b="0" i="0"/>
                    </a:p>
                  </a:txBody>
                  <a:tcPr marT="144000"/>
                </a:tc>
                <a:extLst>
                  <a:ext uri="{0D108BD9-81ED-4DB2-BD59-A6C34878D82A}">
                    <a16:rowId xmlns:a16="http://schemas.microsoft.com/office/drawing/2014/main" val="4070522557"/>
                  </a:ext>
                </a:extLst>
              </a:tr>
              <a:tr h="338667">
                <a:tc>
                  <a:txBody>
                    <a:bodyPr/>
                    <a:lstStyle/>
                    <a:p>
                      <a:pPr marL="177800" indent="-177800">
                        <a:spcBef>
                          <a:spcPts val="600"/>
                        </a:spcBef>
                      </a:pPr>
                      <a:r>
                        <a:rPr lang="en-GB" sz="1400" b="0"/>
                        <a:t>PE fund</a:t>
                      </a:r>
                    </a:p>
                    <a:p>
                      <a:pPr marL="177800" indent="-177800">
                        <a:spcBef>
                          <a:spcPts val="600"/>
                        </a:spcBef>
                      </a:pPr>
                      <a:r>
                        <a:rPr lang="en-GB" sz="1400" b="0"/>
                        <a:t>Investment Bank</a:t>
                      </a:r>
                    </a:p>
                    <a:p>
                      <a:pPr marL="177800" indent="-177800">
                        <a:spcBef>
                          <a:spcPts val="600"/>
                        </a:spcBef>
                      </a:pPr>
                      <a:r>
                        <a:rPr lang="en-GB" sz="1400" b="0" err="1"/>
                        <a:t>TargetCo</a:t>
                      </a:r>
                      <a:endParaRPr lang="en-GB" sz="1400" b="0"/>
                    </a:p>
                    <a:p>
                      <a:pPr marL="177800" indent="-177800">
                        <a:spcBef>
                          <a:spcPct val="0"/>
                        </a:spcBef>
                      </a:pPr>
                      <a:endParaRPr lang="en-GB" sz="1400" b="0"/>
                    </a:p>
                  </a:txBody>
                  <a:tcPr marT="144000"/>
                </a:tc>
                <a:tc>
                  <a:txBody>
                    <a:bodyPr/>
                    <a:lstStyle/>
                    <a:p>
                      <a:pPr marL="177800" indent="-177800">
                        <a:spcBef>
                          <a:spcPts val="600"/>
                        </a:spcBef>
                      </a:pPr>
                      <a:r>
                        <a:rPr lang="en-GB" sz="1400"/>
                        <a:t>PE fund</a:t>
                      </a:r>
                    </a:p>
                    <a:p>
                      <a:pPr marL="177800" indent="-177800">
                        <a:spcBef>
                          <a:spcPts val="600"/>
                        </a:spcBef>
                      </a:pPr>
                      <a:r>
                        <a:rPr lang="en-GB" sz="1400"/>
                        <a:t>Bain (PEG)</a:t>
                      </a:r>
                    </a:p>
                  </a:txBody>
                  <a:tcPr marT="144000"/>
                </a:tc>
                <a:tc>
                  <a:txBody>
                    <a:bodyPr/>
                    <a:lstStyle/>
                    <a:p>
                      <a:pPr marL="177800" indent="-177800">
                        <a:spcBef>
                          <a:spcPts val="600"/>
                        </a:spcBef>
                      </a:pPr>
                      <a:r>
                        <a:rPr lang="en-GB" sz="1400"/>
                        <a:t>PE fund</a:t>
                      </a:r>
                    </a:p>
                    <a:p>
                      <a:pPr marL="177800" indent="-177800">
                        <a:spcBef>
                          <a:spcPts val="600"/>
                        </a:spcBef>
                      </a:pPr>
                      <a:r>
                        <a:rPr lang="en-GB" sz="1400"/>
                        <a:t>Investment Bank</a:t>
                      </a:r>
                    </a:p>
                    <a:p>
                      <a:pPr marL="177800" indent="-177800">
                        <a:spcBef>
                          <a:spcPts val="600"/>
                        </a:spcBef>
                      </a:pPr>
                      <a:r>
                        <a:rPr lang="en-GB" sz="1400" err="1"/>
                        <a:t>TargetCo</a:t>
                      </a:r>
                      <a:endParaRPr lang="en-GB" sz="1400"/>
                    </a:p>
                    <a:p>
                      <a:pPr marL="177800" indent="-177800">
                        <a:spcBef>
                          <a:spcPct val="0"/>
                        </a:spcBef>
                      </a:pPr>
                      <a:endParaRPr lang="en-GB" sz="1400"/>
                    </a:p>
                  </a:txBody>
                  <a:tcPr marT="144000"/>
                </a:tc>
                <a:tc>
                  <a:txBody>
                    <a:bodyPr/>
                    <a:lstStyle/>
                    <a:p>
                      <a:pPr marL="177800" indent="-177800">
                        <a:spcBef>
                          <a:spcPts val="600"/>
                        </a:spcBef>
                      </a:pPr>
                      <a:r>
                        <a:rPr lang="en-GB" sz="1400"/>
                        <a:t>PE fund</a:t>
                      </a:r>
                    </a:p>
                    <a:p>
                      <a:pPr marL="177800" indent="-177800">
                        <a:spcBef>
                          <a:spcPts val="600"/>
                        </a:spcBef>
                      </a:pPr>
                      <a:r>
                        <a:rPr lang="en-GB" sz="1400"/>
                        <a:t>Bain (Portfolio work)</a:t>
                      </a:r>
                    </a:p>
                    <a:p>
                      <a:pPr marL="177800" indent="-177800">
                        <a:spcBef>
                          <a:spcPts val="600"/>
                        </a:spcBef>
                      </a:pPr>
                      <a:r>
                        <a:rPr lang="en-GB" sz="1400" err="1"/>
                        <a:t>TargetCo</a:t>
                      </a:r>
                      <a:endParaRPr lang="en-GB" sz="1400"/>
                    </a:p>
                    <a:p>
                      <a:pPr marL="177800" indent="-177800">
                        <a:spcBef>
                          <a:spcPct val="0"/>
                        </a:spcBef>
                      </a:pPr>
                      <a:endParaRPr lang="en-GB" sz="1400"/>
                    </a:p>
                  </a:txBody>
                  <a:tcPr marT="144000"/>
                </a:tc>
                <a:tc>
                  <a:txBody>
                    <a:bodyPr/>
                    <a:lstStyle/>
                    <a:p>
                      <a:pPr marL="177800" indent="-177800">
                        <a:spcBef>
                          <a:spcPts val="600"/>
                        </a:spcBef>
                      </a:pPr>
                      <a:r>
                        <a:rPr lang="en-GB" sz="1400"/>
                        <a:t>PE fund</a:t>
                      </a:r>
                    </a:p>
                    <a:p>
                      <a:pPr marL="177800" indent="-177800">
                        <a:spcBef>
                          <a:spcPts val="600"/>
                        </a:spcBef>
                      </a:pPr>
                      <a:r>
                        <a:rPr lang="en-GB" sz="1400"/>
                        <a:t>Buyer</a:t>
                      </a:r>
                    </a:p>
                    <a:p>
                      <a:pPr marL="177800" indent="-177800">
                        <a:spcBef>
                          <a:spcPts val="600"/>
                        </a:spcBef>
                      </a:pPr>
                      <a:r>
                        <a:rPr lang="en-GB" sz="1400"/>
                        <a:t>Investment Bank</a:t>
                      </a:r>
                    </a:p>
                    <a:p>
                      <a:pPr marL="177800" indent="-177800">
                        <a:spcBef>
                          <a:spcPts val="600"/>
                        </a:spcBef>
                      </a:pPr>
                      <a:r>
                        <a:rPr lang="en-GB" sz="1400" err="1"/>
                        <a:t>TargetCo</a:t>
                      </a:r>
                      <a:endParaRPr lang="en-GB" sz="1400"/>
                    </a:p>
                    <a:p>
                      <a:pPr marL="177800" indent="-177800">
                        <a:spcBef>
                          <a:spcPct val="0"/>
                        </a:spcBef>
                      </a:pPr>
                      <a:endParaRPr lang="en-GB" sz="1400"/>
                    </a:p>
                  </a:txBody>
                  <a:tcPr marT="144000"/>
                </a:tc>
                <a:extLst>
                  <a:ext uri="{0D108BD9-81ED-4DB2-BD59-A6C34878D82A}">
                    <a16:rowId xmlns:a16="http://schemas.microsoft.com/office/drawing/2014/main" val="1337299991"/>
                  </a:ext>
                </a:extLst>
              </a:tr>
            </a:tbl>
          </a:graphicData>
        </a:graphic>
      </p:graphicFrame>
      <p:grpSp>
        <p:nvGrpSpPr>
          <p:cNvPr id="55" name="btfpRowHeaderBox876222"/>
          <p:cNvGrpSpPr/>
          <p:nvPr>
            <p:custDataLst>
              <p:tags r:id="rId3"/>
            </p:custDataLst>
          </p:nvPr>
        </p:nvGrpSpPr>
        <p:grpSpPr>
          <a:xfrm>
            <a:off x="330200" y="1812448"/>
            <a:ext cx="1422400" cy="810697"/>
            <a:chOff x="226141" y="1694212"/>
            <a:chExt cx="2540000" cy="972979"/>
          </a:xfrm>
        </p:grpSpPr>
        <p:sp>
          <p:nvSpPr>
            <p:cNvPr id="56" name="btfpRowHeaderBoxText876222"/>
            <p:cNvSpPr txBox="1"/>
            <p:nvPr/>
          </p:nvSpPr>
          <p:spPr bwMode="gray">
            <a:xfrm>
              <a:off x="226141" y="1694212"/>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Duration</a:t>
              </a:r>
            </a:p>
          </p:txBody>
        </p:sp>
        <p:cxnSp>
          <p:nvCxnSpPr>
            <p:cNvPr id="57" name="btfpRowHeaderBoxLine876222"/>
            <p:cNvCxnSpPr/>
            <p:nvPr/>
          </p:nvCxnSpPr>
          <p:spPr bwMode="gray">
            <a:xfrm flipH="1">
              <a:off x="2766141" y="1694212"/>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58" name="btfpRowHeaderBox876222"/>
          <p:cNvGrpSpPr/>
          <p:nvPr>
            <p:custDataLst>
              <p:tags r:id="rId4"/>
            </p:custDataLst>
          </p:nvPr>
        </p:nvGrpSpPr>
        <p:grpSpPr>
          <a:xfrm>
            <a:off x="330200" y="2705100"/>
            <a:ext cx="1422400" cy="2162175"/>
            <a:chOff x="226141" y="1694212"/>
            <a:chExt cx="2540000" cy="972979"/>
          </a:xfrm>
        </p:grpSpPr>
        <p:sp>
          <p:nvSpPr>
            <p:cNvPr id="59" name="btfpRowHeaderBoxText876222"/>
            <p:cNvSpPr txBox="1"/>
            <p:nvPr/>
          </p:nvSpPr>
          <p:spPr bwMode="gray">
            <a:xfrm>
              <a:off x="226141" y="1694212"/>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Description</a:t>
              </a:r>
            </a:p>
          </p:txBody>
        </p:sp>
        <p:cxnSp>
          <p:nvCxnSpPr>
            <p:cNvPr id="60" name="btfpRowHeaderBoxLine876222"/>
            <p:cNvCxnSpPr/>
            <p:nvPr/>
          </p:nvCxnSpPr>
          <p:spPr bwMode="gray">
            <a:xfrm flipH="1">
              <a:off x="2766141" y="1694212"/>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61" name="btfpRowHeaderBox876222"/>
          <p:cNvGrpSpPr/>
          <p:nvPr>
            <p:custDataLst>
              <p:tags r:id="rId5"/>
            </p:custDataLst>
          </p:nvPr>
        </p:nvGrpSpPr>
        <p:grpSpPr>
          <a:xfrm>
            <a:off x="330200" y="4949229"/>
            <a:ext cx="1422400" cy="1175346"/>
            <a:chOff x="226141" y="1694212"/>
            <a:chExt cx="2540000" cy="972979"/>
          </a:xfrm>
        </p:grpSpPr>
        <p:sp>
          <p:nvSpPr>
            <p:cNvPr id="62" name="btfpRowHeaderBoxText876222"/>
            <p:cNvSpPr txBox="1"/>
            <p:nvPr/>
          </p:nvSpPr>
          <p:spPr bwMode="gray">
            <a:xfrm>
              <a:off x="226141" y="1694212"/>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Players</a:t>
              </a:r>
            </a:p>
          </p:txBody>
        </p:sp>
        <p:cxnSp>
          <p:nvCxnSpPr>
            <p:cNvPr id="63" name="btfpRowHeaderBoxLine876222"/>
            <p:cNvCxnSpPr/>
            <p:nvPr/>
          </p:nvCxnSpPr>
          <p:spPr bwMode="gray">
            <a:xfrm flipH="1">
              <a:off x="2766141" y="1694212"/>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52" name="btfpValueChain872940"/>
          <p:cNvGrpSpPr/>
          <p:nvPr>
            <p:custDataLst>
              <p:tags r:id="rId6"/>
            </p:custDataLst>
          </p:nvPr>
        </p:nvGrpSpPr>
        <p:grpSpPr>
          <a:xfrm>
            <a:off x="1962152" y="1274975"/>
            <a:ext cx="9899647" cy="482810"/>
            <a:chOff x="330200" y="1270000"/>
            <a:chExt cx="11531600" cy="584200"/>
          </a:xfrm>
        </p:grpSpPr>
        <p:sp>
          <p:nvSpPr>
            <p:cNvPr id="47" name="btfpValueChainElement8729401"/>
            <p:cNvSpPr/>
            <p:nvPr/>
          </p:nvSpPr>
          <p:spPr bwMode="gray">
            <a:xfrm>
              <a:off x="330200" y="1270000"/>
              <a:ext cx="2283744" cy="584200"/>
            </a:xfrm>
            <a:prstGeom prst="homePlate">
              <a:avLst>
                <a:gd name="adj" fmla="val 24348"/>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400">
                  <a:solidFill>
                    <a:srgbClr val="000000"/>
                  </a:solidFill>
                </a:rPr>
                <a:t>Sourcing</a:t>
              </a:r>
            </a:p>
          </p:txBody>
        </p:sp>
        <p:sp>
          <p:nvSpPr>
            <p:cNvPr id="48" name="btfpValueChainElement8729402"/>
            <p:cNvSpPr/>
            <p:nvPr/>
          </p:nvSpPr>
          <p:spPr bwMode="gray">
            <a:xfrm>
              <a:off x="2477011" y="1270000"/>
              <a:ext cx="2552688" cy="584200"/>
            </a:xfrm>
            <a:prstGeom prst="chevron">
              <a:avLst>
                <a:gd name="adj" fmla="val 24348"/>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400">
                  <a:solidFill>
                    <a:srgbClr val="000000"/>
                  </a:solidFill>
                </a:rPr>
                <a:t>Due Diligence</a:t>
              </a:r>
            </a:p>
          </p:txBody>
        </p:sp>
        <p:sp>
          <p:nvSpPr>
            <p:cNvPr id="49" name="btfpValueChainElement8729403"/>
            <p:cNvSpPr/>
            <p:nvPr/>
          </p:nvSpPr>
          <p:spPr bwMode="gray">
            <a:xfrm>
              <a:off x="4892766" y="1270000"/>
              <a:ext cx="2552026" cy="584200"/>
            </a:xfrm>
            <a:prstGeom prst="chevron">
              <a:avLst>
                <a:gd name="adj" fmla="val 24348"/>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400">
                  <a:solidFill>
                    <a:srgbClr val="000000"/>
                  </a:solidFill>
                </a:rPr>
                <a:t>Negotiating </a:t>
              </a:r>
            </a:p>
            <a:p>
              <a:pPr marL="0" indent="0" algn="ctr">
                <a:spcBef>
                  <a:spcPct val="0"/>
                </a:spcBef>
                <a:buNone/>
              </a:pPr>
              <a:r>
                <a:rPr lang="en-GB" sz="1400">
                  <a:solidFill>
                    <a:srgbClr val="000000"/>
                  </a:solidFill>
                </a:rPr>
                <a:t>Transaction</a:t>
              </a:r>
            </a:p>
          </p:txBody>
        </p:sp>
        <p:sp>
          <p:nvSpPr>
            <p:cNvPr id="50" name="btfpValueChainElement8729404"/>
            <p:cNvSpPr/>
            <p:nvPr/>
          </p:nvSpPr>
          <p:spPr bwMode="gray">
            <a:xfrm>
              <a:off x="7307859" y="1270000"/>
              <a:ext cx="2551694" cy="584200"/>
            </a:xfrm>
            <a:prstGeom prst="chevron">
              <a:avLst>
                <a:gd name="adj" fmla="val 24348"/>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400">
                  <a:solidFill>
                    <a:srgbClr val="000000"/>
                  </a:solidFill>
                </a:rPr>
                <a:t>Management</a:t>
              </a:r>
            </a:p>
          </p:txBody>
        </p:sp>
        <p:sp>
          <p:nvSpPr>
            <p:cNvPr id="51" name="btfpValueChainElement8729405"/>
            <p:cNvSpPr/>
            <p:nvPr/>
          </p:nvSpPr>
          <p:spPr bwMode="gray">
            <a:xfrm>
              <a:off x="9722618" y="1270000"/>
              <a:ext cx="2139182" cy="584200"/>
            </a:xfrm>
            <a:prstGeom prst="chevron">
              <a:avLst>
                <a:gd name="adj" fmla="val 24348"/>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400">
                  <a:solidFill>
                    <a:srgbClr val="000000"/>
                  </a:solidFill>
                </a:rPr>
                <a:t>Exit</a:t>
              </a:r>
            </a:p>
          </p:txBody>
        </p:sp>
      </p:grpSp>
    </p:spTree>
    <p:custDataLst>
      <p:tags r:id="rId1"/>
    </p:custDataLst>
    <p:extLst>
      <p:ext uri="{BB962C8B-B14F-4D97-AF65-F5344CB8AC3E}">
        <p14:creationId xmlns:p14="http://schemas.microsoft.com/office/powerpoint/2010/main" val="1093373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btfpColumnIndicatorGroup2">
            <a:extLst>
              <a:ext uri="{FF2B5EF4-FFF2-40B4-BE49-F238E27FC236}">
                <a16:creationId xmlns:a16="http://schemas.microsoft.com/office/drawing/2014/main" id="{6AC69D8D-012C-410B-B4FA-F71C6C5E9A94}"/>
              </a:ext>
            </a:extLst>
          </p:cNvPr>
          <p:cNvGrpSpPr/>
          <p:nvPr/>
        </p:nvGrpSpPr>
        <p:grpSpPr>
          <a:xfrm>
            <a:off x="0" y="6926580"/>
            <a:ext cx="12192000" cy="137160"/>
            <a:chOff x="0" y="6926580"/>
            <a:chExt cx="12192000" cy="137160"/>
          </a:xfrm>
        </p:grpSpPr>
        <p:sp>
          <p:nvSpPr>
            <p:cNvPr id="14" name="btfpColumnGapBlocker348829">
              <a:extLst>
                <a:ext uri="{FF2B5EF4-FFF2-40B4-BE49-F238E27FC236}">
                  <a16:creationId xmlns:a16="http://schemas.microsoft.com/office/drawing/2014/main" id="{918E6F42-BE09-4EED-8EA9-24A951C2A511}"/>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2" name="btfpColumnGapBlocker525287">
              <a:extLst>
                <a:ext uri="{FF2B5EF4-FFF2-40B4-BE49-F238E27FC236}">
                  <a16:creationId xmlns:a16="http://schemas.microsoft.com/office/drawing/2014/main" id="{F120F56B-EA6F-45AB-8B10-C81FC008C182}"/>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861548">
              <a:extLst>
                <a:ext uri="{FF2B5EF4-FFF2-40B4-BE49-F238E27FC236}">
                  <a16:creationId xmlns:a16="http://schemas.microsoft.com/office/drawing/2014/main" id="{88D41564-70D0-43C2-A6A3-5015A16C0F8E}"/>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487535">
              <a:extLst>
                <a:ext uri="{FF2B5EF4-FFF2-40B4-BE49-F238E27FC236}">
                  <a16:creationId xmlns:a16="http://schemas.microsoft.com/office/drawing/2014/main" id="{45978EDF-3354-4438-BBA7-78E324289728}"/>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5" name="btfpColumnIndicatorGroup1">
            <a:extLst>
              <a:ext uri="{FF2B5EF4-FFF2-40B4-BE49-F238E27FC236}">
                <a16:creationId xmlns:a16="http://schemas.microsoft.com/office/drawing/2014/main" id="{7390D6B7-DB2B-465A-B68D-7D46717CE101}"/>
              </a:ext>
            </a:extLst>
          </p:cNvPr>
          <p:cNvGrpSpPr/>
          <p:nvPr/>
        </p:nvGrpSpPr>
        <p:grpSpPr>
          <a:xfrm>
            <a:off x="0" y="-205740"/>
            <a:ext cx="12192000" cy="137160"/>
            <a:chOff x="0" y="-205740"/>
            <a:chExt cx="12192000" cy="137160"/>
          </a:xfrm>
        </p:grpSpPr>
        <p:sp>
          <p:nvSpPr>
            <p:cNvPr id="13" name="btfpColumnGapBlocker550262">
              <a:extLst>
                <a:ext uri="{FF2B5EF4-FFF2-40B4-BE49-F238E27FC236}">
                  <a16:creationId xmlns:a16="http://schemas.microsoft.com/office/drawing/2014/main" id="{0A6F4547-8E43-4EDC-847D-C10D3328600B}"/>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1" name="btfpColumnGapBlocker410645">
              <a:extLst>
                <a:ext uri="{FF2B5EF4-FFF2-40B4-BE49-F238E27FC236}">
                  <a16:creationId xmlns:a16="http://schemas.microsoft.com/office/drawing/2014/main" id="{E61B1BFD-EAE5-4E1F-BCD2-69868063D086}"/>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468906">
              <a:extLst>
                <a:ext uri="{FF2B5EF4-FFF2-40B4-BE49-F238E27FC236}">
                  <a16:creationId xmlns:a16="http://schemas.microsoft.com/office/drawing/2014/main" id="{9E3233B4-A7F0-4E6F-B2F5-23CA6B763838}"/>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585668">
              <a:extLst>
                <a:ext uri="{FF2B5EF4-FFF2-40B4-BE49-F238E27FC236}">
                  <a16:creationId xmlns:a16="http://schemas.microsoft.com/office/drawing/2014/main" id="{87439E1B-5536-4171-AC1E-A70D8ABBD43A}"/>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aphicFrame>
        <p:nvGraphicFramePr>
          <p:cNvPr id="10" name="Object 9"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6" progId="TCLayout.ActiveDocument.1">
                  <p:embed/>
                </p:oleObj>
              </mc:Choice>
              <mc:Fallback>
                <p:oleObj name="think-cell Slide" r:id="rId6" imgW="347" imgH="346" progId="TCLayout.ActiveDocument.1">
                  <p:embed/>
                  <p:pic>
                    <p:nvPicPr>
                      <p:cNvPr id="10" name="Object 9"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9" name="Rectangle 8" hidden="1"/>
          <p:cNvSpPr/>
          <p:nvPr>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indent="0" algn="ctr">
              <a:spcBef>
                <a:spcPct val="0"/>
              </a:spcBef>
              <a:spcAft>
                <a:spcPct val="0"/>
              </a:spcAft>
              <a:buNone/>
            </a:pPr>
            <a:endParaRPr lang="en-US" sz="2400" dirty="0" err="1">
              <a:solidFill>
                <a:schemeClr val="tx1"/>
              </a:solidFill>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p:txBody>
          <a:bodyPr/>
          <a:lstStyle/>
          <a:p>
            <a:r>
              <a:rPr lang="en-US" dirty="0"/>
              <a:t>What is confidential, non-public information? What can I ask? </a:t>
            </a:r>
          </a:p>
        </p:txBody>
      </p:sp>
      <p:sp>
        <p:nvSpPr>
          <p:cNvPr id="3" name="btfpLayoutConfig" hidden="1"/>
          <p:cNvSpPr txBox="1"/>
          <p:nvPr/>
        </p:nvSpPr>
        <p:spPr bwMode="gray">
          <a:xfrm>
            <a:off x="12700" y="12700"/>
            <a:ext cx="576046"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overall_1_131999782240115903 columns_1_131999782240115903 8_1_131999887409152986 </a:t>
            </a:r>
            <a:endParaRPr lang="en-US" sz="100" dirty="0" err="1">
              <a:solidFill>
                <a:srgbClr val="FFFFFF">
                  <a:alpha val="0"/>
                </a:srgbClr>
              </a:solidFill>
            </a:endParaRPr>
          </a:p>
        </p:txBody>
      </p:sp>
      <p:graphicFrame>
        <p:nvGraphicFramePr>
          <p:cNvPr id="8" name="btfpTable595143"/>
          <p:cNvGraphicFramePr>
            <a:graphicFrameLocks noGrp="1"/>
          </p:cNvGraphicFramePr>
          <p:nvPr>
            <p:custDataLst>
              <p:tags r:id="rId4"/>
            </p:custDataLst>
          </p:nvPr>
        </p:nvGraphicFramePr>
        <p:xfrm>
          <a:off x="330200" y="1270000"/>
          <a:ext cx="11531600" cy="5379015"/>
        </p:xfrm>
        <a:graphic>
          <a:graphicData uri="http://schemas.openxmlformats.org/drawingml/2006/table">
            <a:tbl>
              <a:tblPr firstRow="1" firstCol="1">
                <a:tableStyleId>{9D7B26C5-4107-4FEC-AEDC-1716B250A1EF}</a:tableStyleId>
              </a:tblPr>
              <a:tblGrid>
                <a:gridCol w="5765800">
                  <a:extLst>
                    <a:ext uri="{9D8B030D-6E8A-4147-A177-3AD203B41FA5}">
                      <a16:colId xmlns:a16="http://schemas.microsoft.com/office/drawing/2014/main" val="1730466878"/>
                    </a:ext>
                  </a:extLst>
                </a:gridCol>
                <a:gridCol w="5765800">
                  <a:extLst>
                    <a:ext uri="{9D8B030D-6E8A-4147-A177-3AD203B41FA5}">
                      <a16:colId xmlns:a16="http://schemas.microsoft.com/office/drawing/2014/main" val="263109922"/>
                    </a:ext>
                  </a:extLst>
                </a:gridCol>
              </a:tblGrid>
              <a:tr h="441255">
                <a:tc>
                  <a:txBody>
                    <a:bodyPr/>
                    <a:lstStyle/>
                    <a:p>
                      <a:pPr marL="0" indent="0">
                        <a:spcBef>
                          <a:spcPts val="0"/>
                        </a:spcBef>
                        <a:buFontTx/>
                        <a:buNone/>
                      </a:pPr>
                      <a:r>
                        <a:rPr lang="en-US" dirty="0">
                          <a:solidFill>
                            <a:srgbClr val="507867"/>
                          </a:solidFill>
                        </a:rPr>
                        <a:t>O</a:t>
                      </a:r>
                      <a:r>
                        <a:rPr lang="pl-PL" dirty="0">
                          <a:solidFill>
                            <a:srgbClr val="507867"/>
                          </a:solidFill>
                        </a:rPr>
                        <a:t>K</a:t>
                      </a:r>
                      <a:r>
                        <a:rPr lang="en-US" dirty="0">
                          <a:solidFill>
                            <a:srgbClr val="507867"/>
                          </a:solidFill>
                        </a:rPr>
                        <a:t> to ask …</a:t>
                      </a:r>
                    </a:p>
                  </a:txBody>
                  <a:tcPr anchor="b"/>
                </a:tc>
                <a:tc>
                  <a:txBody>
                    <a:bodyPr/>
                    <a:lstStyle/>
                    <a:p>
                      <a:pPr marL="0" indent="0">
                        <a:spcBef>
                          <a:spcPts val="0"/>
                        </a:spcBef>
                        <a:buFontTx/>
                        <a:buNone/>
                      </a:pPr>
                      <a:r>
                        <a:rPr lang="en-US" dirty="0"/>
                        <a:t>Do not ask … </a:t>
                      </a:r>
                    </a:p>
                  </a:txBody>
                  <a:tcPr anchor="b"/>
                </a:tc>
                <a:extLst>
                  <a:ext uri="{0D108BD9-81ED-4DB2-BD59-A6C34878D82A}">
                    <a16:rowId xmlns:a16="http://schemas.microsoft.com/office/drawing/2014/main" val="1574143907"/>
                  </a:ext>
                </a:extLst>
              </a:tr>
              <a:tr h="822960">
                <a:tc>
                  <a:txBody>
                    <a:bodyPr/>
                    <a:lstStyle/>
                    <a:p>
                      <a:pPr marL="0" indent="0">
                        <a:buFontTx/>
                        <a:buNone/>
                      </a:pPr>
                      <a:r>
                        <a:rPr lang="en-US" b="0" dirty="0"/>
                        <a:t>How has raw material cost inflation affected industry margins?</a:t>
                      </a:r>
                    </a:p>
                  </a:txBody>
                  <a:tcPr/>
                </a:tc>
                <a:tc>
                  <a:txBody>
                    <a:bodyPr/>
                    <a:lstStyle/>
                    <a:p>
                      <a:pPr marL="0" indent="0">
                        <a:buFontTx/>
                        <a:buNone/>
                      </a:pPr>
                      <a:r>
                        <a:rPr lang="en-US" dirty="0"/>
                        <a:t>What are Employer Company’s gross margins?</a:t>
                      </a:r>
                    </a:p>
                  </a:txBody>
                  <a:tcPr/>
                </a:tc>
                <a:extLst>
                  <a:ext uri="{0D108BD9-81ED-4DB2-BD59-A6C34878D82A}">
                    <a16:rowId xmlns:a16="http://schemas.microsoft.com/office/drawing/2014/main" val="1773110075"/>
                  </a:ext>
                </a:extLst>
              </a:tr>
              <a:tr h="822960">
                <a:tc>
                  <a:txBody>
                    <a:bodyPr/>
                    <a:lstStyle/>
                    <a:p>
                      <a:pPr marL="0" indent="0">
                        <a:buFontTx/>
                        <a:buNone/>
                      </a:pPr>
                      <a:r>
                        <a:rPr lang="en-US" b="0" dirty="0"/>
                        <a:t>Have you been satisfied with the product mix</a:t>
                      </a:r>
                      <a:br>
                        <a:rPr lang="pl-PL" b="0" dirty="0"/>
                      </a:br>
                      <a:r>
                        <a:rPr lang="en-US" b="0" dirty="0"/>
                        <a:t>(or pricing or service) of Distributor X?</a:t>
                      </a:r>
                    </a:p>
                  </a:txBody>
                  <a:tcPr/>
                </a:tc>
                <a:tc>
                  <a:txBody>
                    <a:bodyPr/>
                    <a:lstStyle/>
                    <a:p>
                      <a:pPr marL="0" indent="0">
                        <a:buFontTx/>
                        <a:buNone/>
                      </a:pPr>
                      <a:r>
                        <a:rPr lang="en-US" dirty="0"/>
                        <a:t>How much will your company purchase from Distributor X next year?</a:t>
                      </a:r>
                    </a:p>
                  </a:txBody>
                  <a:tcPr/>
                </a:tc>
                <a:extLst>
                  <a:ext uri="{0D108BD9-81ED-4DB2-BD59-A6C34878D82A}">
                    <a16:rowId xmlns:a16="http://schemas.microsoft.com/office/drawing/2014/main" val="1953909725"/>
                  </a:ext>
                </a:extLst>
              </a:tr>
              <a:tr h="822960">
                <a:tc>
                  <a:txBody>
                    <a:bodyPr/>
                    <a:lstStyle/>
                    <a:p>
                      <a:pPr marL="0" indent="0">
                        <a:buFontTx/>
                        <a:buNone/>
                      </a:pPr>
                      <a:r>
                        <a:rPr lang="en-US" b="0" dirty="0"/>
                        <a:t>Where do you think your former employer ranks in the industry (or how would you score them on forecast accuracy)? </a:t>
                      </a:r>
                    </a:p>
                  </a:txBody>
                  <a:tcPr/>
                </a:tc>
                <a:tc>
                  <a:txBody>
                    <a:bodyPr/>
                    <a:lstStyle/>
                    <a:p>
                      <a:pPr marL="0" indent="0">
                        <a:buFontTx/>
                        <a:buNone/>
                      </a:pPr>
                      <a:r>
                        <a:rPr lang="en-US" dirty="0"/>
                        <a:t> What was Employer Company’s forecast accuracy by SKU Level? </a:t>
                      </a:r>
                    </a:p>
                  </a:txBody>
                  <a:tcPr/>
                </a:tc>
                <a:extLst>
                  <a:ext uri="{0D108BD9-81ED-4DB2-BD59-A6C34878D82A}">
                    <a16:rowId xmlns:a16="http://schemas.microsoft.com/office/drawing/2014/main" val="1922346584"/>
                  </a:ext>
                </a:extLst>
              </a:tr>
              <a:tr h="822960">
                <a:tc>
                  <a:txBody>
                    <a:bodyPr/>
                    <a:lstStyle/>
                    <a:p>
                      <a:pPr marL="0" indent="0">
                        <a:buFontTx/>
                        <a:buNone/>
                      </a:pPr>
                      <a:r>
                        <a:rPr lang="en-US" b="0" dirty="0"/>
                        <a:t>What trends are you seeing in consumer preferences in your industry? </a:t>
                      </a:r>
                    </a:p>
                  </a:txBody>
                  <a:tcPr/>
                </a:tc>
                <a:tc>
                  <a:txBody>
                    <a:bodyPr/>
                    <a:lstStyle/>
                    <a:p>
                      <a:pPr marL="0" indent="0">
                        <a:buFontTx/>
                        <a:buNone/>
                      </a:pPr>
                      <a:r>
                        <a:rPr lang="en-US" dirty="0"/>
                        <a:t>What changes will Employer Company make to its product mix next year?</a:t>
                      </a:r>
                    </a:p>
                  </a:txBody>
                  <a:tcPr/>
                </a:tc>
                <a:extLst>
                  <a:ext uri="{0D108BD9-81ED-4DB2-BD59-A6C34878D82A}">
                    <a16:rowId xmlns:a16="http://schemas.microsoft.com/office/drawing/2014/main" val="715484597"/>
                  </a:ext>
                </a:extLst>
              </a:tr>
              <a:tr h="822960">
                <a:tc>
                  <a:txBody>
                    <a:bodyPr/>
                    <a:lstStyle/>
                    <a:p>
                      <a:pPr marL="0" indent="0">
                        <a:buFontTx/>
                        <a:buNone/>
                      </a:pPr>
                      <a:r>
                        <a:rPr lang="en-US" b="0" dirty="0"/>
                        <a:t>What would be a good (or bad) sales force cost, as a percentage of revenue, for major firms in this industry?</a:t>
                      </a:r>
                    </a:p>
                  </a:txBody>
                  <a:tcPr/>
                </a:tc>
                <a:tc>
                  <a:txBody>
                    <a:bodyPr/>
                    <a:lstStyle/>
                    <a:p>
                      <a:pPr marL="0" indent="0">
                        <a:buFontTx/>
                        <a:buNone/>
                      </a:pPr>
                      <a:r>
                        <a:rPr lang="en-US" dirty="0"/>
                        <a:t>Can you send me Employer Company’s sales bonus plan or describe their sales force comp structure?</a:t>
                      </a:r>
                    </a:p>
                  </a:txBody>
                  <a:tcPr/>
                </a:tc>
                <a:extLst>
                  <a:ext uri="{0D108BD9-81ED-4DB2-BD59-A6C34878D82A}">
                    <a16:rowId xmlns:a16="http://schemas.microsoft.com/office/drawing/2014/main" val="3285600439"/>
                  </a:ext>
                </a:extLst>
              </a:tr>
              <a:tr h="822960">
                <a:tc>
                  <a:txBody>
                    <a:bodyPr/>
                    <a:lstStyle/>
                    <a:p>
                      <a:pPr marL="0" indent="0">
                        <a:buFontTx/>
                        <a:buNone/>
                      </a:pPr>
                      <a:r>
                        <a:rPr lang="en-US" b="0" dirty="0"/>
                        <a:t>What challenges do you think a company of this type would face entering this geographical market?</a:t>
                      </a:r>
                    </a:p>
                  </a:txBody>
                  <a:tcPr/>
                </a:tc>
                <a:tc>
                  <a:txBody>
                    <a:bodyPr/>
                    <a:lstStyle/>
                    <a:p>
                      <a:pPr marL="0" indent="0">
                        <a:buFontTx/>
                        <a:buNone/>
                      </a:pPr>
                      <a:r>
                        <a:rPr lang="en-US" dirty="0"/>
                        <a:t>Is Employer Company considering entering this market?</a:t>
                      </a:r>
                      <a:br>
                        <a:rPr lang="pl-PL" dirty="0"/>
                      </a:br>
                      <a:r>
                        <a:rPr lang="en-US" dirty="0"/>
                        <a:t>Why or why not?</a:t>
                      </a:r>
                    </a:p>
                  </a:txBody>
                  <a:tcPr/>
                </a:tc>
                <a:extLst>
                  <a:ext uri="{0D108BD9-81ED-4DB2-BD59-A6C34878D82A}">
                    <a16:rowId xmlns:a16="http://schemas.microsoft.com/office/drawing/2014/main" val="1975582231"/>
                  </a:ext>
                </a:extLst>
              </a:tr>
            </a:tbl>
          </a:graphicData>
        </a:graphic>
      </p:graphicFrame>
    </p:spTree>
    <p:custDataLst>
      <p:tags r:id="rId1"/>
    </p:custDataLst>
    <p:extLst>
      <p:ext uri="{BB962C8B-B14F-4D97-AF65-F5344CB8AC3E}">
        <p14:creationId xmlns:p14="http://schemas.microsoft.com/office/powerpoint/2010/main" val="377849637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btfpColumnIndicatorGroup2">
            <a:extLst>
              <a:ext uri="{FF2B5EF4-FFF2-40B4-BE49-F238E27FC236}">
                <a16:creationId xmlns:a16="http://schemas.microsoft.com/office/drawing/2014/main" id="{FC3F7BD0-38A5-45E2-B1AA-6D15D63FADCE}"/>
              </a:ext>
            </a:extLst>
          </p:cNvPr>
          <p:cNvGrpSpPr/>
          <p:nvPr/>
        </p:nvGrpSpPr>
        <p:grpSpPr>
          <a:xfrm>
            <a:off x="0" y="6926580"/>
            <a:ext cx="12192000" cy="137160"/>
            <a:chOff x="0" y="6926580"/>
            <a:chExt cx="12192000" cy="137160"/>
          </a:xfrm>
        </p:grpSpPr>
        <p:sp>
          <p:nvSpPr>
            <p:cNvPr id="12" name="btfpColumnGapBlocker821654">
              <a:extLst>
                <a:ext uri="{FF2B5EF4-FFF2-40B4-BE49-F238E27FC236}">
                  <a16:creationId xmlns:a16="http://schemas.microsoft.com/office/drawing/2014/main" id="{8716EC7C-102F-4A33-9E6C-F9672A57D3B7}"/>
                </a:ext>
              </a:extLst>
            </p:cNvPr>
            <p:cNvSpPr/>
            <p:nvPr/>
          </p:nvSpPr>
          <p:spPr bwMode="gray">
            <a:xfrm>
              <a:off x="1186180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10" name="btfpColumnGapBlocker200284">
              <a:extLst>
                <a:ext uri="{FF2B5EF4-FFF2-40B4-BE49-F238E27FC236}">
                  <a16:creationId xmlns:a16="http://schemas.microsoft.com/office/drawing/2014/main" id="{71CDACEF-2FF7-4E74-B6E7-843C73C00ACB}"/>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 name="btfpColumnIndicator255167">
              <a:extLst>
                <a:ext uri="{FF2B5EF4-FFF2-40B4-BE49-F238E27FC236}">
                  <a16:creationId xmlns:a16="http://schemas.microsoft.com/office/drawing/2014/main" id="{638B3766-0DC4-4256-A271-DC62AA50DFEB}"/>
                </a:ext>
              </a:extLst>
            </p:cNvPr>
            <p:cNvCxnSpPr/>
            <p:nvPr/>
          </p:nvCxnSpPr>
          <p:spPr bwMode="gray">
            <a:xfrm flipV="1">
              <a:off x="118618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 name="btfpColumnIndicator242119">
              <a:extLst>
                <a:ext uri="{FF2B5EF4-FFF2-40B4-BE49-F238E27FC236}">
                  <a16:creationId xmlns:a16="http://schemas.microsoft.com/office/drawing/2014/main" id="{F8BDD399-BB72-4FB4-A63D-25D293E1C45F}"/>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13" name="btfpColumnIndicatorGroup1">
            <a:extLst>
              <a:ext uri="{FF2B5EF4-FFF2-40B4-BE49-F238E27FC236}">
                <a16:creationId xmlns:a16="http://schemas.microsoft.com/office/drawing/2014/main" id="{9890E987-FF04-4F95-9E94-0A37ACCA763D}"/>
              </a:ext>
            </a:extLst>
          </p:cNvPr>
          <p:cNvGrpSpPr/>
          <p:nvPr/>
        </p:nvGrpSpPr>
        <p:grpSpPr>
          <a:xfrm>
            <a:off x="0" y="-205740"/>
            <a:ext cx="12192000" cy="137160"/>
            <a:chOff x="0" y="-205740"/>
            <a:chExt cx="12192000" cy="137160"/>
          </a:xfrm>
        </p:grpSpPr>
        <p:sp>
          <p:nvSpPr>
            <p:cNvPr id="11" name="btfpColumnGapBlocker122008">
              <a:extLst>
                <a:ext uri="{FF2B5EF4-FFF2-40B4-BE49-F238E27FC236}">
                  <a16:creationId xmlns:a16="http://schemas.microsoft.com/office/drawing/2014/main" id="{F7D56E70-0317-4D93-BF50-AE0BD3B6DA8F}"/>
                </a:ext>
              </a:extLst>
            </p:cNvPr>
            <p:cNvSpPr/>
            <p:nvPr/>
          </p:nvSpPr>
          <p:spPr bwMode="gray">
            <a:xfrm>
              <a:off x="1186180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9" name="btfpColumnGapBlocker269456">
              <a:extLst>
                <a:ext uri="{FF2B5EF4-FFF2-40B4-BE49-F238E27FC236}">
                  <a16:creationId xmlns:a16="http://schemas.microsoft.com/office/drawing/2014/main" id="{9F061287-FC1A-4E07-8E11-CBC39F38572F}"/>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292496">
              <a:extLst>
                <a:ext uri="{FF2B5EF4-FFF2-40B4-BE49-F238E27FC236}">
                  <a16:creationId xmlns:a16="http://schemas.microsoft.com/office/drawing/2014/main" id="{143B5CDC-73DF-43AF-BDA3-AE480C8E77B4}"/>
                </a:ext>
              </a:extLst>
            </p:cNvPr>
            <p:cNvCxnSpPr/>
            <p:nvPr/>
          </p:nvCxnSpPr>
          <p:spPr bwMode="gray">
            <a:xfrm flipV="1">
              <a:off x="118618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791660">
              <a:extLst>
                <a:ext uri="{FF2B5EF4-FFF2-40B4-BE49-F238E27FC236}">
                  <a16:creationId xmlns:a16="http://schemas.microsoft.com/office/drawing/2014/main" id="{48BE4D8D-D71C-4CFF-BD26-58ADAA12C4BA}"/>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 name="btfpLayoutConfig" hidden="1"/>
          <p:cNvSpPr txBox="1"/>
          <p:nvPr/>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overall_1_131882465782885502 columns_1_131882465782885502 </a:t>
            </a:r>
          </a:p>
        </p:txBody>
      </p:sp>
      <p:pic>
        <p:nvPicPr>
          <p:cNvPr id="3" name="Picture 2"/>
          <p:cNvPicPr>
            <a:picLocks noChangeAspect="1"/>
          </p:cNvPicPr>
          <p:nvPr>
            <p:custDataLst>
              <p:tags r:id="rId2"/>
            </p:custDataLst>
          </p:nvPr>
        </p:nvPicPr>
        <p:blipFill>
          <a:blip r:embed="rId5">
            <a:extLst>
              <a:ext uri="{28A0092B-C50C-407E-A947-70E740481C1C}">
                <a14:useLocalDpi xmlns:a14="http://schemas.microsoft.com/office/drawing/2010/main" val="0"/>
              </a:ext>
            </a:extLst>
          </a:blip>
          <a:srcRect t="2222" b="24314"/>
          <a:stretch>
            <a:fillRect/>
          </a:stretch>
        </p:blipFill>
        <p:spPr>
          <a:xfrm>
            <a:off x="0" y="2"/>
            <a:ext cx="12192000" cy="5441574"/>
          </a:xfrm>
          <a:prstGeom prst="rect">
            <a:avLst/>
          </a:prstGeom>
        </p:spPr>
      </p:pic>
      <p:sp>
        <p:nvSpPr>
          <p:cNvPr id="4" name="TextBox 3"/>
          <p:cNvSpPr txBox="1"/>
          <p:nvPr/>
        </p:nvSpPr>
        <p:spPr bwMode="gray">
          <a:xfrm>
            <a:off x="8937812" y="5674660"/>
            <a:ext cx="3022229" cy="626701"/>
          </a:xfrm>
          <a:prstGeom prst="rect">
            <a:avLst/>
          </a:prstGeom>
          <a:noFill/>
        </p:spPr>
        <p:txBody>
          <a:bodyPr wrap="none" lIns="36000" tIns="36000" rIns="36000" bIns="36000" rtlCol="0">
            <a:spAutoFit/>
          </a:bodyPr>
          <a:lstStyle/>
          <a:p>
            <a:pPr marL="0" indent="0">
              <a:buNone/>
            </a:pPr>
            <a:r>
              <a:rPr lang="en-GB" sz="3600"/>
              <a:t>Enjoy the ride!</a:t>
            </a:r>
          </a:p>
        </p:txBody>
      </p:sp>
    </p:spTree>
    <p:custDataLst>
      <p:tags r:id="rId1"/>
    </p:custDataLst>
    <p:extLst>
      <p:ext uri="{BB962C8B-B14F-4D97-AF65-F5344CB8AC3E}">
        <p14:creationId xmlns:p14="http://schemas.microsoft.com/office/powerpoint/2010/main" val="402821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btfpColumnIndicatorGroup2">
            <a:extLst>
              <a:ext uri="{FF2B5EF4-FFF2-40B4-BE49-F238E27FC236}">
                <a16:creationId xmlns:a16="http://schemas.microsoft.com/office/drawing/2014/main" id="{3B5A3D40-1471-4C01-B205-0124165C8F9C}"/>
              </a:ext>
            </a:extLst>
          </p:cNvPr>
          <p:cNvGrpSpPr/>
          <p:nvPr/>
        </p:nvGrpSpPr>
        <p:grpSpPr>
          <a:xfrm>
            <a:off x="0" y="6926580"/>
            <a:ext cx="12192000" cy="137160"/>
            <a:chOff x="0" y="6926580"/>
            <a:chExt cx="12192000" cy="137160"/>
          </a:xfrm>
        </p:grpSpPr>
        <p:sp>
          <p:nvSpPr>
            <p:cNvPr id="42" name="btfpColumnGapBlocker333836">
              <a:extLst>
                <a:ext uri="{FF2B5EF4-FFF2-40B4-BE49-F238E27FC236}">
                  <a16:creationId xmlns:a16="http://schemas.microsoft.com/office/drawing/2014/main" id="{6508ADF6-BD8E-4B2E-AD59-7EF6789C6131}"/>
                </a:ext>
              </a:extLst>
            </p:cNvPr>
            <p:cNvSpPr/>
            <p:nvPr/>
          </p:nvSpPr>
          <p:spPr bwMode="gray">
            <a:xfrm>
              <a:off x="1186180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40" name="btfpColumnGapBlocker566242">
              <a:extLst>
                <a:ext uri="{FF2B5EF4-FFF2-40B4-BE49-F238E27FC236}">
                  <a16:creationId xmlns:a16="http://schemas.microsoft.com/office/drawing/2014/main" id="{B3BC39D6-1ED1-4244-B3F2-B8A8CC3A1058}"/>
                </a:ext>
              </a:extLst>
            </p:cNvPr>
            <p:cNvSpPr/>
            <p:nvPr/>
          </p:nvSpPr>
          <p:spPr bwMode="gray">
            <a:xfrm>
              <a:off x="9447371"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8" name="btfpColumnIndicator349803">
              <a:extLst>
                <a:ext uri="{FF2B5EF4-FFF2-40B4-BE49-F238E27FC236}">
                  <a16:creationId xmlns:a16="http://schemas.microsoft.com/office/drawing/2014/main" id="{2AA40A41-3770-46CD-A16C-0808841FB196}"/>
                </a:ext>
              </a:extLst>
            </p:cNvPr>
            <p:cNvCxnSpPr/>
            <p:nvPr/>
          </p:nvCxnSpPr>
          <p:spPr bwMode="gray">
            <a:xfrm flipV="1">
              <a:off x="118618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6" name="btfpColumnIndicator612843">
              <a:extLst>
                <a:ext uri="{FF2B5EF4-FFF2-40B4-BE49-F238E27FC236}">
                  <a16:creationId xmlns:a16="http://schemas.microsoft.com/office/drawing/2014/main" id="{47C92F52-6364-4A6D-8D90-0E4303CF9CE5}"/>
                </a:ext>
              </a:extLst>
            </p:cNvPr>
            <p:cNvCxnSpPr/>
            <p:nvPr/>
          </p:nvCxnSpPr>
          <p:spPr bwMode="gray">
            <a:xfrm flipV="1">
              <a:off x="998791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4" name="btfpColumnGapBlocker140478">
              <a:extLst>
                <a:ext uri="{FF2B5EF4-FFF2-40B4-BE49-F238E27FC236}">
                  <a16:creationId xmlns:a16="http://schemas.microsoft.com/office/drawing/2014/main" id="{F727008E-525F-4442-BB1C-FCBE17C52244}"/>
                </a:ext>
              </a:extLst>
            </p:cNvPr>
            <p:cNvSpPr/>
            <p:nvPr/>
          </p:nvSpPr>
          <p:spPr bwMode="gray">
            <a:xfrm>
              <a:off x="7032943"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2" name="btfpColumnIndicator994398">
              <a:extLst>
                <a:ext uri="{FF2B5EF4-FFF2-40B4-BE49-F238E27FC236}">
                  <a16:creationId xmlns:a16="http://schemas.microsoft.com/office/drawing/2014/main" id="{918491ED-2FB3-458A-85AB-A1C7B5721121}"/>
                </a:ext>
              </a:extLst>
            </p:cNvPr>
            <p:cNvCxnSpPr/>
            <p:nvPr/>
          </p:nvCxnSpPr>
          <p:spPr bwMode="gray">
            <a:xfrm flipV="1">
              <a:off x="9447371"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0" name="btfpColumnIndicator913895">
              <a:extLst>
                <a:ext uri="{FF2B5EF4-FFF2-40B4-BE49-F238E27FC236}">
                  <a16:creationId xmlns:a16="http://schemas.microsoft.com/office/drawing/2014/main" id="{7DEB91F2-4DF9-4BA2-96A4-1933A8DA426C}"/>
                </a:ext>
              </a:extLst>
            </p:cNvPr>
            <p:cNvCxnSpPr/>
            <p:nvPr/>
          </p:nvCxnSpPr>
          <p:spPr bwMode="gray">
            <a:xfrm flipV="1">
              <a:off x="7573487"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8" name="btfpColumnGapBlocker985158">
              <a:extLst>
                <a:ext uri="{FF2B5EF4-FFF2-40B4-BE49-F238E27FC236}">
                  <a16:creationId xmlns:a16="http://schemas.microsoft.com/office/drawing/2014/main" id="{E52911F9-A462-4586-A041-D26C8EDE62F7}"/>
                </a:ext>
              </a:extLst>
            </p:cNvPr>
            <p:cNvSpPr/>
            <p:nvPr/>
          </p:nvSpPr>
          <p:spPr bwMode="gray">
            <a:xfrm>
              <a:off x="4618514"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6" name="btfpColumnIndicator515882">
              <a:extLst>
                <a:ext uri="{FF2B5EF4-FFF2-40B4-BE49-F238E27FC236}">
                  <a16:creationId xmlns:a16="http://schemas.microsoft.com/office/drawing/2014/main" id="{6ECE8FBD-6630-454B-83D0-DB32CF2DB0CD}"/>
                </a:ext>
              </a:extLst>
            </p:cNvPr>
            <p:cNvCxnSpPr/>
            <p:nvPr/>
          </p:nvCxnSpPr>
          <p:spPr bwMode="gray">
            <a:xfrm flipV="1">
              <a:off x="7032943"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7" name="btfpColumnIndicator879305">
              <a:extLst>
                <a:ext uri="{FF2B5EF4-FFF2-40B4-BE49-F238E27FC236}">
                  <a16:creationId xmlns:a16="http://schemas.microsoft.com/office/drawing/2014/main" id="{6574F109-BF92-4BB7-8811-C0AF1DB2B5BB}"/>
                </a:ext>
              </a:extLst>
            </p:cNvPr>
            <p:cNvCxnSpPr/>
            <p:nvPr/>
          </p:nvCxnSpPr>
          <p:spPr bwMode="gray">
            <a:xfrm flipV="1">
              <a:off x="5159058"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5" name="btfpColumnGapBlocker255274">
              <a:extLst>
                <a:ext uri="{FF2B5EF4-FFF2-40B4-BE49-F238E27FC236}">
                  <a16:creationId xmlns:a16="http://schemas.microsoft.com/office/drawing/2014/main" id="{D7A3057B-FDDE-4C3A-8691-27B3AF5336EC}"/>
                </a:ext>
              </a:extLst>
            </p:cNvPr>
            <p:cNvSpPr/>
            <p:nvPr/>
          </p:nvSpPr>
          <p:spPr bwMode="gray">
            <a:xfrm>
              <a:off x="2204085" y="692658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3" name="btfpColumnIndicator178886">
              <a:extLst>
                <a:ext uri="{FF2B5EF4-FFF2-40B4-BE49-F238E27FC236}">
                  <a16:creationId xmlns:a16="http://schemas.microsoft.com/office/drawing/2014/main" id="{AB4918C4-22EE-45F6-B590-7F0249DD5E49}"/>
                </a:ext>
              </a:extLst>
            </p:cNvPr>
            <p:cNvCxnSpPr/>
            <p:nvPr/>
          </p:nvCxnSpPr>
          <p:spPr bwMode="gray">
            <a:xfrm flipV="1">
              <a:off x="4618514"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1" name="btfpColumnIndicator939158">
              <a:extLst>
                <a:ext uri="{FF2B5EF4-FFF2-40B4-BE49-F238E27FC236}">
                  <a16:creationId xmlns:a16="http://schemas.microsoft.com/office/drawing/2014/main" id="{F19F008E-7A16-4E51-89D8-8C27B6A6B426}"/>
                </a:ext>
              </a:extLst>
            </p:cNvPr>
            <p:cNvCxnSpPr/>
            <p:nvPr/>
          </p:nvCxnSpPr>
          <p:spPr bwMode="gray">
            <a:xfrm flipV="1">
              <a:off x="2744629"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9" name="btfpColumnGapBlocker413548">
              <a:extLst>
                <a:ext uri="{FF2B5EF4-FFF2-40B4-BE49-F238E27FC236}">
                  <a16:creationId xmlns:a16="http://schemas.microsoft.com/office/drawing/2014/main" id="{A14D07A0-3ACE-43A6-8B90-5A7169B21822}"/>
                </a:ext>
              </a:extLst>
            </p:cNvPr>
            <p:cNvSpPr/>
            <p:nvPr/>
          </p:nvSpPr>
          <p:spPr bwMode="gray">
            <a:xfrm>
              <a:off x="0" y="692658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 name="btfpColumnIndicator988952">
              <a:extLst>
                <a:ext uri="{FF2B5EF4-FFF2-40B4-BE49-F238E27FC236}">
                  <a16:creationId xmlns:a16="http://schemas.microsoft.com/office/drawing/2014/main" id="{DD063513-3B0D-4407-A4AE-B0BB891E05E8}"/>
                </a:ext>
              </a:extLst>
            </p:cNvPr>
            <p:cNvCxnSpPr/>
            <p:nvPr/>
          </p:nvCxnSpPr>
          <p:spPr bwMode="gray">
            <a:xfrm flipV="1">
              <a:off x="2204085"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5" name="btfpColumnIndicator469285">
              <a:extLst>
                <a:ext uri="{FF2B5EF4-FFF2-40B4-BE49-F238E27FC236}">
                  <a16:creationId xmlns:a16="http://schemas.microsoft.com/office/drawing/2014/main" id="{72093B1A-6186-43C5-AEEB-DF3E750FA21A}"/>
                </a:ext>
              </a:extLst>
            </p:cNvPr>
            <p:cNvCxnSpPr/>
            <p:nvPr/>
          </p:nvCxnSpPr>
          <p:spPr bwMode="gray">
            <a:xfrm flipV="1">
              <a:off x="330200" y="692658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58" name="btfpColumnIndicatorGroup1">
            <a:extLst>
              <a:ext uri="{FF2B5EF4-FFF2-40B4-BE49-F238E27FC236}">
                <a16:creationId xmlns:a16="http://schemas.microsoft.com/office/drawing/2014/main" id="{F4E2A290-AFDE-432B-A192-C5EBCC45CD6F}"/>
              </a:ext>
            </a:extLst>
          </p:cNvPr>
          <p:cNvGrpSpPr/>
          <p:nvPr/>
        </p:nvGrpSpPr>
        <p:grpSpPr>
          <a:xfrm>
            <a:off x="0" y="-205740"/>
            <a:ext cx="12192000" cy="137160"/>
            <a:chOff x="0" y="-205740"/>
            <a:chExt cx="12192000" cy="137160"/>
          </a:xfrm>
        </p:grpSpPr>
        <p:sp>
          <p:nvSpPr>
            <p:cNvPr id="41" name="btfpColumnGapBlocker420100">
              <a:extLst>
                <a:ext uri="{FF2B5EF4-FFF2-40B4-BE49-F238E27FC236}">
                  <a16:creationId xmlns:a16="http://schemas.microsoft.com/office/drawing/2014/main" id="{E818C114-74F3-404C-8939-0BAA07C2DBD5}"/>
                </a:ext>
              </a:extLst>
            </p:cNvPr>
            <p:cNvSpPr/>
            <p:nvPr/>
          </p:nvSpPr>
          <p:spPr bwMode="gray">
            <a:xfrm>
              <a:off x="1186180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39" name="btfpColumnGapBlocker581558">
              <a:extLst>
                <a:ext uri="{FF2B5EF4-FFF2-40B4-BE49-F238E27FC236}">
                  <a16:creationId xmlns:a16="http://schemas.microsoft.com/office/drawing/2014/main" id="{C1A9D55A-8577-47BA-971C-47654064FF86}"/>
                </a:ext>
              </a:extLst>
            </p:cNvPr>
            <p:cNvSpPr/>
            <p:nvPr/>
          </p:nvSpPr>
          <p:spPr bwMode="gray">
            <a:xfrm>
              <a:off x="9447371"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7" name="btfpColumnIndicator922469">
              <a:extLst>
                <a:ext uri="{FF2B5EF4-FFF2-40B4-BE49-F238E27FC236}">
                  <a16:creationId xmlns:a16="http://schemas.microsoft.com/office/drawing/2014/main" id="{124F86FB-6C3C-4E8E-8FBC-2FF7DB69CCB8}"/>
                </a:ext>
              </a:extLst>
            </p:cNvPr>
            <p:cNvCxnSpPr/>
            <p:nvPr/>
          </p:nvCxnSpPr>
          <p:spPr bwMode="gray">
            <a:xfrm flipV="1">
              <a:off x="118618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35" name="btfpColumnIndicator713620">
              <a:extLst>
                <a:ext uri="{FF2B5EF4-FFF2-40B4-BE49-F238E27FC236}">
                  <a16:creationId xmlns:a16="http://schemas.microsoft.com/office/drawing/2014/main" id="{F6EA962F-5E98-40A7-B303-DD33661FD8B7}"/>
                </a:ext>
              </a:extLst>
            </p:cNvPr>
            <p:cNvCxnSpPr/>
            <p:nvPr/>
          </p:nvCxnSpPr>
          <p:spPr bwMode="gray">
            <a:xfrm flipV="1">
              <a:off x="998791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3" name="btfpColumnGapBlocker275457">
              <a:extLst>
                <a:ext uri="{FF2B5EF4-FFF2-40B4-BE49-F238E27FC236}">
                  <a16:creationId xmlns:a16="http://schemas.microsoft.com/office/drawing/2014/main" id="{714533F5-9784-442A-BCA1-DE6FCEF9F07E}"/>
                </a:ext>
              </a:extLst>
            </p:cNvPr>
            <p:cNvSpPr/>
            <p:nvPr/>
          </p:nvSpPr>
          <p:spPr bwMode="gray">
            <a:xfrm>
              <a:off x="7032943"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1" name="btfpColumnIndicator985486">
              <a:extLst>
                <a:ext uri="{FF2B5EF4-FFF2-40B4-BE49-F238E27FC236}">
                  <a16:creationId xmlns:a16="http://schemas.microsoft.com/office/drawing/2014/main" id="{459FF6A5-5C07-4944-9E0A-A9BB8C23ECDE}"/>
                </a:ext>
              </a:extLst>
            </p:cNvPr>
            <p:cNvCxnSpPr/>
            <p:nvPr/>
          </p:nvCxnSpPr>
          <p:spPr bwMode="gray">
            <a:xfrm flipV="1">
              <a:off x="9447371"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29" name="btfpColumnIndicator547703">
              <a:extLst>
                <a:ext uri="{FF2B5EF4-FFF2-40B4-BE49-F238E27FC236}">
                  <a16:creationId xmlns:a16="http://schemas.microsoft.com/office/drawing/2014/main" id="{06CBAF2A-C208-474D-B75A-EFC25245F04F}"/>
                </a:ext>
              </a:extLst>
            </p:cNvPr>
            <p:cNvCxnSpPr/>
            <p:nvPr/>
          </p:nvCxnSpPr>
          <p:spPr bwMode="gray">
            <a:xfrm flipV="1">
              <a:off x="7573487"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27" name="btfpColumnGapBlocker708920">
              <a:extLst>
                <a:ext uri="{FF2B5EF4-FFF2-40B4-BE49-F238E27FC236}">
                  <a16:creationId xmlns:a16="http://schemas.microsoft.com/office/drawing/2014/main" id="{D55FF4BD-D8FD-4039-972D-91F25AFC2116}"/>
                </a:ext>
              </a:extLst>
            </p:cNvPr>
            <p:cNvSpPr/>
            <p:nvPr/>
          </p:nvSpPr>
          <p:spPr bwMode="gray">
            <a:xfrm>
              <a:off x="4618514"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8" name="btfpColumnIndicator185265">
              <a:extLst>
                <a:ext uri="{FF2B5EF4-FFF2-40B4-BE49-F238E27FC236}">
                  <a16:creationId xmlns:a16="http://schemas.microsoft.com/office/drawing/2014/main" id="{2EC308A6-4ACE-446B-9269-F473D09E74C5}"/>
                </a:ext>
              </a:extLst>
            </p:cNvPr>
            <p:cNvCxnSpPr/>
            <p:nvPr/>
          </p:nvCxnSpPr>
          <p:spPr bwMode="gray">
            <a:xfrm flipV="1">
              <a:off x="7032943"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6" name="btfpColumnIndicator702036">
              <a:extLst>
                <a:ext uri="{FF2B5EF4-FFF2-40B4-BE49-F238E27FC236}">
                  <a16:creationId xmlns:a16="http://schemas.microsoft.com/office/drawing/2014/main" id="{E669926A-B51F-4BDD-AAF8-D6B60C507845}"/>
                </a:ext>
              </a:extLst>
            </p:cNvPr>
            <p:cNvCxnSpPr/>
            <p:nvPr/>
          </p:nvCxnSpPr>
          <p:spPr bwMode="gray">
            <a:xfrm flipV="1">
              <a:off x="5159058"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14" name="btfpColumnGapBlocker414017">
              <a:extLst>
                <a:ext uri="{FF2B5EF4-FFF2-40B4-BE49-F238E27FC236}">
                  <a16:creationId xmlns:a16="http://schemas.microsoft.com/office/drawing/2014/main" id="{15BB03B2-A933-49C3-87DB-EA9CB35AA16A}"/>
                </a:ext>
              </a:extLst>
            </p:cNvPr>
            <p:cNvSpPr/>
            <p:nvPr/>
          </p:nvSpPr>
          <p:spPr bwMode="gray">
            <a:xfrm>
              <a:off x="2204085" y="-205740"/>
              <a:ext cx="540544"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12" name="btfpColumnIndicator962987">
              <a:extLst>
                <a:ext uri="{FF2B5EF4-FFF2-40B4-BE49-F238E27FC236}">
                  <a16:creationId xmlns:a16="http://schemas.microsoft.com/office/drawing/2014/main" id="{A3C189BB-D9A7-4B94-AA04-7BFE062FF5AD}"/>
                </a:ext>
              </a:extLst>
            </p:cNvPr>
            <p:cNvCxnSpPr/>
            <p:nvPr/>
          </p:nvCxnSpPr>
          <p:spPr bwMode="gray">
            <a:xfrm flipV="1">
              <a:off x="4618514"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0" name="btfpColumnIndicator354592">
              <a:extLst>
                <a:ext uri="{FF2B5EF4-FFF2-40B4-BE49-F238E27FC236}">
                  <a16:creationId xmlns:a16="http://schemas.microsoft.com/office/drawing/2014/main" id="{32C0909F-1004-45F0-BF3F-936C270DAF95}"/>
                </a:ext>
              </a:extLst>
            </p:cNvPr>
            <p:cNvCxnSpPr/>
            <p:nvPr/>
          </p:nvCxnSpPr>
          <p:spPr bwMode="gray">
            <a:xfrm flipV="1">
              <a:off x="2744629"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8" name="btfpColumnGapBlocker591518">
              <a:extLst>
                <a:ext uri="{FF2B5EF4-FFF2-40B4-BE49-F238E27FC236}">
                  <a16:creationId xmlns:a16="http://schemas.microsoft.com/office/drawing/2014/main" id="{D109C2EC-A9FB-43C7-95BC-FB29370EF51A}"/>
                </a:ext>
              </a:extLst>
            </p:cNvPr>
            <p:cNvSpPr/>
            <p:nvPr/>
          </p:nvSpPr>
          <p:spPr bwMode="gray">
            <a:xfrm>
              <a:off x="0" y="-205740"/>
              <a:ext cx="330200" cy="137160"/>
            </a:xfrm>
            <a:prstGeom prst="rect">
              <a:avLst/>
            </a:prstGeom>
            <a:pattFill prst="ltUpDiag">
              <a:fgClr>
                <a:srgbClr val="333333">
                  <a:alpha val="50000"/>
                </a:srgbClr>
              </a:fgClr>
              <a:bgClr>
                <a:srgbClr val="FFFFFF">
                  <a:alpha val="50000"/>
                </a:srgbClr>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 name="btfpColumnIndicator677942">
              <a:extLst>
                <a:ext uri="{FF2B5EF4-FFF2-40B4-BE49-F238E27FC236}">
                  <a16:creationId xmlns:a16="http://schemas.microsoft.com/office/drawing/2014/main" id="{4EA37F53-EB56-4905-93A4-A07B42C9CDF7}"/>
                </a:ext>
              </a:extLst>
            </p:cNvPr>
            <p:cNvCxnSpPr/>
            <p:nvPr/>
          </p:nvCxnSpPr>
          <p:spPr bwMode="gray">
            <a:xfrm flipV="1">
              <a:off x="2204085"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 name="btfpColumnIndicator403626">
              <a:extLst>
                <a:ext uri="{FF2B5EF4-FFF2-40B4-BE49-F238E27FC236}">
                  <a16:creationId xmlns:a16="http://schemas.microsoft.com/office/drawing/2014/main" id="{769C908F-2AD8-4E1E-A1AB-5A03AEF68EC1}"/>
                </a:ext>
              </a:extLst>
            </p:cNvPr>
            <p:cNvCxnSpPr/>
            <p:nvPr/>
          </p:nvCxnSpPr>
          <p:spPr bwMode="gray">
            <a:xfrm flipV="1">
              <a:off x="330200" y="-205740"/>
              <a:ext cx="0" cy="137160"/>
            </a:xfrm>
            <a:prstGeom prst="line">
              <a:avLst/>
            </a:prstGeom>
            <a:ln w="3175" cap="flat" cmpd="sng" algn="ctr">
              <a:solidFill>
                <a:srgbClr val="B4B4B4"/>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3" name="btfpLayoutConfig" hidden="1"/>
          <p:cNvSpPr txBox="1"/>
          <p:nvPr/>
        </p:nvSpPr>
        <p:spPr bwMode="gray">
          <a:xfrm>
            <a:off x="12700" y="12700"/>
            <a:ext cx="3131233" cy="88092"/>
          </a:xfrm>
          <a:prstGeom prst="rect">
            <a:avLst/>
          </a:prstGeom>
          <a:noFill/>
        </p:spPr>
        <p:txBody>
          <a:bodyPr vert="horz" wrap="none" lIns="36000" tIns="36000" rIns="36000" bIns="36000" rtlCol="0">
            <a:spAutoFit/>
          </a:bodyPr>
          <a:lstStyle/>
          <a:p>
            <a:pPr marL="0" indent="0">
              <a:buNone/>
            </a:pPr>
            <a:r>
              <a:rPr lang="en-GB" sz="100">
                <a:solidFill>
                  <a:srgbClr val="FFFFFF">
                    <a:alpha val="0"/>
                  </a:srgbClr>
                </a:solidFill>
              </a:rPr>
              <a:t>overall_0_132125089120342942 columns_5_132125088830656942 6_0_132092226931500586 9_0_132092226931759890 12_0_132092226932008925 15_0_132092226932278495 18_0_132092226932567735 19_0_132092226932966640 20_0_132092226933325678 21_0_132092226933734312 22_0_132092226934372884 23_0_132092226934771814 24_0_132092226935360254 25_1_132092226935699046 40_1_132125058223899896 45_1_132125089089188705 48_1_132125089089347913 51_1_132125089089557333 54_1_132125089089726887 57_1_132125089089906415 </a:t>
            </a:r>
          </a:p>
        </p:txBody>
      </p:sp>
      <p:sp>
        <p:nvSpPr>
          <p:cNvPr id="2" name="Title 1"/>
          <p:cNvSpPr>
            <a:spLocks noGrp="1"/>
          </p:cNvSpPr>
          <p:nvPr>
            <p:ph type="title"/>
          </p:nvPr>
        </p:nvSpPr>
        <p:spPr/>
        <p:txBody>
          <a:bodyPr wrap="square"/>
          <a:lstStyle/>
          <a:p>
            <a:r>
              <a:rPr lang="en-GB" b="1"/>
              <a:t>Multiple sources of value</a:t>
            </a:r>
            <a:r>
              <a:rPr lang="en-GB"/>
              <a:t>: The smartest PE firms focus on creating operating value within their portfolio</a:t>
            </a:r>
          </a:p>
        </p:txBody>
      </p:sp>
      <p:sp>
        <p:nvSpPr>
          <p:cNvPr id="25" name="btfpNotesBox263606"/>
          <p:cNvSpPr txBox="1"/>
          <p:nvPr>
            <p:custDataLst>
              <p:tags r:id="rId2"/>
            </p:custDataLst>
          </p:nvPr>
        </p:nvSpPr>
        <p:spPr bwMode="gray">
          <a:xfrm>
            <a:off x="330199" y="6319679"/>
            <a:ext cx="11531600" cy="246221"/>
          </a:xfrm>
          <a:prstGeom prst="rect">
            <a:avLst/>
          </a:prstGeom>
          <a:noFill/>
        </p:spPr>
        <p:txBody>
          <a:bodyPr vert="horz" wrap="square" lIns="0" tIns="0" rIns="0" bIns="0" rtlCol="0" anchor="b">
            <a:spAutoFit/>
          </a:bodyPr>
          <a:lstStyle/>
          <a:p>
            <a:pPr marL="0" indent="0">
              <a:buNone/>
            </a:pPr>
            <a:r>
              <a:rPr lang="en-GB" sz="800">
                <a:solidFill>
                  <a:srgbClr val="000000"/>
                </a:solidFill>
              </a:rPr>
              <a:t>Note: Respondents may have chosen more than one factor as the most important source of returns for a particular time frame </a:t>
            </a:r>
            <a:br>
              <a:rPr lang="en-GB" sz="800">
                <a:solidFill>
                  <a:srgbClr val="000000"/>
                </a:solidFill>
              </a:rPr>
            </a:br>
            <a:r>
              <a:rPr lang="en-GB" sz="800">
                <a:solidFill>
                  <a:srgbClr val="000000"/>
                </a:solidFill>
              </a:rPr>
              <a:t>Source: Bain Asia-Pacific private equity survey January 2017 (n=118)</a:t>
            </a:r>
          </a:p>
        </p:txBody>
      </p:sp>
      <p:sp>
        <p:nvSpPr>
          <p:cNvPr id="19" name="btfpBulletedList831036"/>
          <p:cNvSpPr txBox="1"/>
          <p:nvPr>
            <p:custDataLst>
              <p:tags r:id="rId3"/>
            </p:custDataLst>
          </p:nvPr>
        </p:nvSpPr>
        <p:spPr bwMode="gray">
          <a:xfrm>
            <a:off x="330201" y="3656308"/>
            <a:ext cx="1873249" cy="1149921"/>
          </a:xfrm>
          <a:prstGeom prst="rect">
            <a:avLst/>
          </a:prstGeom>
          <a:noFill/>
        </p:spPr>
        <p:txBody>
          <a:bodyPr vert="horz" wrap="square" lIns="36000" tIns="36000" rIns="36000" bIns="36000" rtlCol="0">
            <a:spAutoFit/>
          </a:bodyPr>
          <a:lstStyle/>
          <a:p>
            <a:r>
              <a:rPr lang="en-GB" sz="1400">
                <a:solidFill>
                  <a:srgbClr val="000000"/>
                </a:solidFill>
              </a:rPr>
              <a:t>Company is valued at a </a:t>
            </a:r>
            <a:r>
              <a:rPr lang="en-GB" sz="1400" b="1">
                <a:solidFill>
                  <a:srgbClr val="000000"/>
                </a:solidFill>
              </a:rPr>
              <a:t>higher multiple upon exit </a:t>
            </a:r>
            <a:r>
              <a:rPr lang="en-GB" sz="1400">
                <a:solidFill>
                  <a:srgbClr val="000000"/>
                </a:solidFill>
              </a:rPr>
              <a:t>than it was valued at purchase</a:t>
            </a:r>
          </a:p>
        </p:txBody>
      </p:sp>
      <p:sp>
        <p:nvSpPr>
          <p:cNvPr id="20" name="btfpBulletedList756651"/>
          <p:cNvSpPr txBox="1"/>
          <p:nvPr>
            <p:custDataLst>
              <p:tags r:id="rId4"/>
            </p:custDataLst>
          </p:nvPr>
        </p:nvSpPr>
        <p:spPr bwMode="gray">
          <a:xfrm>
            <a:off x="2744630" y="3656308"/>
            <a:ext cx="1872727" cy="1734697"/>
          </a:xfrm>
          <a:prstGeom prst="rect">
            <a:avLst/>
          </a:prstGeom>
          <a:noFill/>
        </p:spPr>
        <p:txBody>
          <a:bodyPr vert="horz" wrap="square" lIns="36000" tIns="36000" rIns="36000" bIns="36000" rtlCol="0">
            <a:spAutoFit/>
          </a:bodyPr>
          <a:lstStyle/>
          <a:p>
            <a:r>
              <a:rPr lang="en-GB" sz="1400" b="1">
                <a:solidFill>
                  <a:srgbClr val="000000"/>
                </a:solidFill>
              </a:rPr>
              <a:t>Amplification of equity stake </a:t>
            </a:r>
            <a:r>
              <a:rPr lang="en-GB" sz="1400">
                <a:solidFill>
                  <a:srgbClr val="000000"/>
                </a:solidFill>
              </a:rPr>
              <a:t>in transaction</a:t>
            </a:r>
          </a:p>
          <a:p>
            <a:r>
              <a:rPr lang="en-GB" sz="1400" b="1">
                <a:solidFill>
                  <a:srgbClr val="000000"/>
                </a:solidFill>
              </a:rPr>
              <a:t>Increases both the risk and return </a:t>
            </a:r>
            <a:r>
              <a:rPr lang="en-GB" sz="1400">
                <a:solidFill>
                  <a:srgbClr val="000000"/>
                </a:solidFill>
              </a:rPr>
              <a:t>of the LBO firm’s investment</a:t>
            </a:r>
          </a:p>
        </p:txBody>
      </p:sp>
      <p:sp>
        <p:nvSpPr>
          <p:cNvPr id="21" name="btfpBulletedList660174"/>
          <p:cNvSpPr txBox="1"/>
          <p:nvPr>
            <p:custDataLst>
              <p:tags r:id="rId5"/>
            </p:custDataLst>
          </p:nvPr>
        </p:nvSpPr>
        <p:spPr bwMode="gray">
          <a:xfrm>
            <a:off x="7587804" y="3656308"/>
            <a:ext cx="1859569" cy="1211476"/>
          </a:xfrm>
          <a:prstGeom prst="rect">
            <a:avLst/>
          </a:prstGeom>
          <a:noFill/>
        </p:spPr>
        <p:txBody>
          <a:bodyPr vert="horz" wrap="square" lIns="36000" tIns="36000" rIns="36000" bIns="36000" rtlCol="0">
            <a:spAutoFit/>
          </a:bodyPr>
          <a:lstStyle/>
          <a:p>
            <a:r>
              <a:rPr lang="en-GB" sz="1400" b="1">
                <a:solidFill>
                  <a:srgbClr val="000000"/>
                </a:solidFill>
              </a:rPr>
              <a:t>Increase in EBITDA </a:t>
            </a:r>
            <a:r>
              <a:rPr lang="en-GB" sz="1400">
                <a:solidFill>
                  <a:srgbClr val="000000"/>
                </a:solidFill>
              </a:rPr>
              <a:t>through:</a:t>
            </a:r>
          </a:p>
          <a:p>
            <a:pPr lvl="1"/>
            <a:r>
              <a:rPr lang="en-GB" sz="1200">
                <a:solidFill>
                  <a:srgbClr val="000000"/>
                </a:solidFill>
              </a:rPr>
              <a:t>Margin improvement</a:t>
            </a:r>
          </a:p>
          <a:p>
            <a:pPr lvl="1"/>
            <a:r>
              <a:rPr lang="en-GB" sz="1200">
                <a:solidFill>
                  <a:srgbClr val="000000"/>
                </a:solidFill>
              </a:rPr>
              <a:t>Working capital management</a:t>
            </a:r>
          </a:p>
        </p:txBody>
      </p:sp>
      <p:sp>
        <p:nvSpPr>
          <p:cNvPr id="22" name="btfpBulletedList399400"/>
          <p:cNvSpPr txBox="1"/>
          <p:nvPr>
            <p:custDataLst>
              <p:tags r:id="rId6"/>
            </p:custDataLst>
          </p:nvPr>
        </p:nvSpPr>
        <p:spPr bwMode="gray">
          <a:xfrm>
            <a:off x="5172217" y="3656308"/>
            <a:ext cx="1860727" cy="719034"/>
          </a:xfrm>
          <a:prstGeom prst="rect">
            <a:avLst/>
          </a:prstGeom>
          <a:noFill/>
        </p:spPr>
        <p:txBody>
          <a:bodyPr vert="horz" wrap="square" lIns="36000" tIns="36000" rIns="36000" bIns="36000" rtlCol="0">
            <a:spAutoFit/>
          </a:bodyPr>
          <a:lstStyle/>
          <a:p>
            <a:r>
              <a:rPr lang="en-GB" sz="1400" b="1">
                <a:solidFill>
                  <a:srgbClr val="000000"/>
                </a:solidFill>
              </a:rPr>
              <a:t>Increase in revenue</a:t>
            </a:r>
            <a:r>
              <a:rPr lang="en-GB" sz="1400">
                <a:solidFill>
                  <a:srgbClr val="000000"/>
                </a:solidFill>
              </a:rPr>
              <a:t>, driving to higher EBITDA</a:t>
            </a:r>
          </a:p>
        </p:txBody>
      </p:sp>
      <p:sp>
        <p:nvSpPr>
          <p:cNvPr id="23" name="btfpBulletedList508123"/>
          <p:cNvSpPr txBox="1"/>
          <p:nvPr>
            <p:custDataLst>
              <p:tags r:id="rId7"/>
            </p:custDataLst>
          </p:nvPr>
        </p:nvSpPr>
        <p:spPr bwMode="gray">
          <a:xfrm>
            <a:off x="10001710" y="3656308"/>
            <a:ext cx="1855327" cy="1457698"/>
          </a:xfrm>
          <a:prstGeom prst="rect">
            <a:avLst/>
          </a:prstGeom>
          <a:noFill/>
        </p:spPr>
        <p:txBody>
          <a:bodyPr vert="horz" wrap="square" lIns="36000" tIns="36000" rIns="36000" bIns="36000" rtlCol="0">
            <a:spAutoFit/>
          </a:bodyPr>
          <a:lstStyle/>
          <a:p>
            <a:r>
              <a:rPr lang="en-GB" sz="1400" b="1">
                <a:solidFill>
                  <a:srgbClr val="000000"/>
                </a:solidFill>
              </a:rPr>
              <a:t>Acquiring other companies</a:t>
            </a:r>
            <a:r>
              <a:rPr lang="en-GB" sz="1400">
                <a:solidFill>
                  <a:srgbClr val="000000"/>
                </a:solidFill>
              </a:rPr>
              <a:t>, resulting in higher EBITDA through:</a:t>
            </a:r>
          </a:p>
          <a:p>
            <a:pPr lvl="1"/>
            <a:r>
              <a:rPr lang="en-GB" sz="1200" err="1">
                <a:solidFill>
                  <a:srgbClr val="000000"/>
                </a:solidFill>
              </a:rPr>
              <a:t>Topline growth</a:t>
            </a:r>
          </a:p>
          <a:p>
            <a:pPr lvl="1"/>
            <a:r>
              <a:rPr lang="en-GB" sz="1200">
                <a:solidFill>
                  <a:srgbClr val="000000"/>
                </a:solidFill>
              </a:rPr>
              <a:t>Margin improvement</a:t>
            </a:r>
          </a:p>
        </p:txBody>
      </p:sp>
      <p:sp>
        <p:nvSpPr>
          <p:cNvPr id="24" name="btfpBulletedList769998"/>
          <p:cNvSpPr txBox="1"/>
          <p:nvPr>
            <p:custDataLst>
              <p:tags r:id="rId8"/>
            </p:custDataLst>
          </p:nvPr>
        </p:nvSpPr>
        <p:spPr bwMode="gray">
          <a:xfrm>
            <a:off x="12268336" y="1"/>
            <a:ext cx="2375670" cy="2342555"/>
          </a:xfrm>
          <a:prstGeom prst="rect">
            <a:avLst/>
          </a:prstGeom>
          <a:solidFill>
            <a:srgbClr val="FFFFFF"/>
          </a:solidFill>
          <a:ln w="9525" cap="flat" cmpd="sng" algn="ctr">
            <a:solidFill>
              <a:srgbClr val="5C5C5C"/>
            </a:solidFill>
            <a:prstDash val="solid"/>
            <a:round/>
            <a:headEnd type="none" w="med" len="med"/>
            <a:tailEnd type="none" w="med" len="med"/>
          </a:ln>
        </p:spPr>
        <p:txBody>
          <a:bodyPr vert="horz" wrap="square" lIns="36000" tIns="36000" rIns="36000" bIns="36000" rtlCol="0">
            <a:spAutoFit/>
          </a:bodyPr>
          <a:lstStyle/>
          <a:p>
            <a:pPr>
              <a:spcBef>
                <a:spcPts val="900"/>
              </a:spcBef>
            </a:pPr>
            <a:r>
              <a:rPr lang="en-GB" sz="1400">
                <a:solidFill>
                  <a:srgbClr val="5C5C5C"/>
                </a:solidFill>
              </a:rPr>
              <a:t>The best PE firms have realized the only way to reliably earn differentiated returns is to </a:t>
            </a:r>
            <a:r>
              <a:rPr lang="en-GB" sz="1400" b="1">
                <a:solidFill>
                  <a:srgbClr val="5C5C5C"/>
                </a:solidFill>
              </a:rPr>
              <a:t>create operating value</a:t>
            </a:r>
          </a:p>
          <a:p>
            <a:pPr>
              <a:spcBef>
                <a:spcPts val="900"/>
              </a:spcBef>
            </a:pPr>
            <a:r>
              <a:rPr lang="en-GB" sz="1400">
                <a:solidFill>
                  <a:srgbClr val="5C5C5C"/>
                </a:solidFill>
              </a:rPr>
              <a:t>They are doing so in a way that is more </a:t>
            </a:r>
            <a:r>
              <a:rPr lang="en-GB" sz="1400" b="1">
                <a:solidFill>
                  <a:srgbClr val="5C5C5C"/>
                </a:solidFill>
              </a:rPr>
              <a:t>systematic, focused and aggressive</a:t>
            </a:r>
            <a:r>
              <a:rPr lang="en-GB" sz="1400">
                <a:solidFill>
                  <a:srgbClr val="5C5C5C"/>
                </a:solidFill>
              </a:rPr>
              <a:t> than most other PE firms and companies</a:t>
            </a:r>
            <a:endParaRPr lang="en-GB">
              <a:solidFill>
                <a:srgbClr val="5C5C5C"/>
              </a:solidFill>
            </a:endParaRPr>
          </a:p>
        </p:txBody>
      </p:sp>
      <p:grpSp>
        <p:nvGrpSpPr>
          <p:cNvPr id="45" name="btfpColumnHeaderBox204036"/>
          <p:cNvGrpSpPr/>
          <p:nvPr>
            <p:custDataLst>
              <p:tags r:id="rId9"/>
            </p:custDataLst>
          </p:nvPr>
        </p:nvGrpSpPr>
        <p:grpSpPr>
          <a:xfrm>
            <a:off x="330201" y="1683092"/>
            <a:ext cx="1945423" cy="324461"/>
            <a:chOff x="330201" y="1261452"/>
            <a:chExt cx="1945423" cy="324461"/>
          </a:xfrm>
        </p:grpSpPr>
        <p:sp>
          <p:nvSpPr>
            <p:cNvPr id="43" name="btfpColumnHeaderBoxText204036"/>
            <p:cNvSpPr txBox="1"/>
            <p:nvPr/>
          </p:nvSpPr>
          <p:spPr bwMode="gray">
            <a:xfrm>
              <a:off x="330201" y="1261452"/>
              <a:ext cx="1945423" cy="315913"/>
            </a:xfrm>
            <a:prstGeom prst="rect">
              <a:avLst/>
            </a:prstGeom>
            <a:noFill/>
          </p:spPr>
          <p:txBody>
            <a:bodyPr vert="horz" wrap="square" lIns="36036" tIns="36036" rIns="36036" bIns="36036" rtlCol="0" anchor="b">
              <a:spAutoFit/>
            </a:bodyPr>
            <a:lstStyle/>
            <a:p>
              <a:pPr marL="0" indent="0">
                <a:spcBef>
                  <a:spcPct val="0"/>
                </a:spcBef>
                <a:buNone/>
              </a:pPr>
              <a:r>
                <a:rPr lang="en-GB" b="1">
                  <a:solidFill>
                    <a:srgbClr val="000000"/>
                  </a:solidFill>
                </a:rPr>
                <a:t>Multiple expansion</a:t>
              </a:r>
            </a:p>
          </p:txBody>
        </p:sp>
        <p:cxnSp>
          <p:nvCxnSpPr>
            <p:cNvPr id="44" name="btfpColumnHeaderBoxLine204036"/>
            <p:cNvCxnSpPr/>
            <p:nvPr/>
          </p:nvCxnSpPr>
          <p:spPr bwMode="gray">
            <a:xfrm>
              <a:off x="330201" y="1585913"/>
              <a:ext cx="1945423"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48" name="btfpColumnHeaderBox577611"/>
          <p:cNvGrpSpPr/>
          <p:nvPr>
            <p:custDataLst>
              <p:tags r:id="rId10"/>
            </p:custDataLst>
          </p:nvPr>
        </p:nvGrpSpPr>
        <p:grpSpPr>
          <a:xfrm>
            <a:off x="2754999" y="1691640"/>
            <a:ext cx="1873885" cy="315913"/>
            <a:chOff x="2744630" y="5162464"/>
            <a:chExt cx="1873885" cy="315913"/>
          </a:xfrm>
        </p:grpSpPr>
        <p:sp>
          <p:nvSpPr>
            <p:cNvPr id="46" name="btfpColumnHeaderBoxText577611"/>
            <p:cNvSpPr txBox="1"/>
            <p:nvPr/>
          </p:nvSpPr>
          <p:spPr bwMode="gray">
            <a:xfrm>
              <a:off x="2744630" y="5162464"/>
              <a:ext cx="1873885"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Leverage</a:t>
              </a:r>
            </a:p>
          </p:txBody>
        </p:sp>
        <p:cxnSp>
          <p:nvCxnSpPr>
            <p:cNvPr id="47" name="btfpColumnHeaderBoxLine577611"/>
            <p:cNvCxnSpPr/>
            <p:nvPr/>
          </p:nvCxnSpPr>
          <p:spPr bwMode="gray">
            <a:xfrm>
              <a:off x="2744630" y="5478377"/>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51" name="btfpColumnHeaderBox839945"/>
          <p:cNvGrpSpPr/>
          <p:nvPr>
            <p:custDataLst>
              <p:tags r:id="rId11"/>
            </p:custDataLst>
          </p:nvPr>
        </p:nvGrpSpPr>
        <p:grpSpPr>
          <a:xfrm>
            <a:off x="5159059" y="1691640"/>
            <a:ext cx="1873885" cy="315913"/>
            <a:chOff x="5159059" y="1270000"/>
            <a:chExt cx="1873885" cy="315913"/>
          </a:xfrm>
        </p:grpSpPr>
        <p:sp>
          <p:nvSpPr>
            <p:cNvPr id="49" name="btfpColumnHeaderBoxText839945"/>
            <p:cNvSpPr txBox="1"/>
            <p:nvPr/>
          </p:nvSpPr>
          <p:spPr bwMode="gray">
            <a:xfrm>
              <a:off x="5159059" y="1270000"/>
              <a:ext cx="1873885"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Top line growth</a:t>
              </a:r>
            </a:p>
          </p:txBody>
        </p:sp>
        <p:cxnSp>
          <p:nvCxnSpPr>
            <p:cNvPr id="50" name="btfpColumnHeaderBoxLine839945"/>
            <p:cNvCxnSpPr/>
            <p:nvPr/>
          </p:nvCxnSpPr>
          <p:spPr bwMode="gray">
            <a:xfrm>
              <a:off x="5159059" y="1585913"/>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54" name="btfpColumnHeaderBox695037"/>
          <p:cNvGrpSpPr/>
          <p:nvPr>
            <p:custDataLst>
              <p:tags r:id="rId12"/>
            </p:custDataLst>
          </p:nvPr>
        </p:nvGrpSpPr>
        <p:grpSpPr>
          <a:xfrm>
            <a:off x="7573488" y="1691640"/>
            <a:ext cx="1873885" cy="315913"/>
            <a:chOff x="7573488" y="5162464"/>
            <a:chExt cx="1873885" cy="315913"/>
          </a:xfrm>
        </p:grpSpPr>
        <p:sp>
          <p:nvSpPr>
            <p:cNvPr id="52" name="btfpColumnHeaderBoxText695037"/>
            <p:cNvSpPr txBox="1"/>
            <p:nvPr/>
          </p:nvSpPr>
          <p:spPr bwMode="gray">
            <a:xfrm>
              <a:off x="7573488" y="5162464"/>
              <a:ext cx="1873885"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Cost/ margin</a:t>
              </a:r>
            </a:p>
          </p:txBody>
        </p:sp>
        <p:cxnSp>
          <p:nvCxnSpPr>
            <p:cNvPr id="53" name="btfpColumnHeaderBoxLine695037"/>
            <p:cNvCxnSpPr/>
            <p:nvPr/>
          </p:nvCxnSpPr>
          <p:spPr bwMode="gray">
            <a:xfrm>
              <a:off x="7573488" y="5478377"/>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57" name="btfpColumnHeaderBox850980"/>
          <p:cNvGrpSpPr/>
          <p:nvPr>
            <p:custDataLst>
              <p:tags r:id="rId13"/>
            </p:custDataLst>
          </p:nvPr>
        </p:nvGrpSpPr>
        <p:grpSpPr>
          <a:xfrm>
            <a:off x="9987916" y="1691640"/>
            <a:ext cx="1873885" cy="315913"/>
            <a:chOff x="9987916" y="1270000"/>
            <a:chExt cx="1873885" cy="315913"/>
          </a:xfrm>
        </p:grpSpPr>
        <p:sp>
          <p:nvSpPr>
            <p:cNvPr id="55" name="btfpColumnHeaderBoxText850980"/>
            <p:cNvSpPr txBox="1"/>
            <p:nvPr/>
          </p:nvSpPr>
          <p:spPr bwMode="gray">
            <a:xfrm>
              <a:off x="9987916" y="1270000"/>
              <a:ext cx="1873885" cy="315913"/>
            </a:xfrm>
            <a:prstGeom prst="rect">
              <a:avLst/>
            </a:prstGeom>
            <a:noFill/>
          </p:spPr>
          <p:txBody>
            <a:bodyPr vert="horz" wrap="square" lIns="36036" tIns="36036" rIns="36036" bIns="36036" rtlCol="0" anchor="b">
              <a:spAutoFit/>
            </a:bodyPr>
            <a:lstStyle/>
            <a:p>
              <a:pPr marL="0" indent="0">
                <a:spcBef>
                  <a:spcPct val="0"/>
                </a:spcBef>
                <a:buNone/>
              </a:pPr>
              <a:r>
                <a:rPr lang="en-GB" sz="1600" b="1">
                  <a:solidFill>
                    <a:srgbClr val="000000"/>
                  </a:solidFill>
                </a:rPr>
                <a:t>M&amp;A</a:t>
              </a:r>
            </a:p>
          </p:txBody>
        </p:sp>
        <p:cxnSp>
          <p:nvCxnSpPr>
            <p:cNvPr id="56" name="btfpColumnHeaderBoxLine850980"/>
            <p:cNvCxnSpPr/>
            <p:nvPr/>
          </p:nvCxnSpPr>
          <p:spPr bwMode="gray">
            <a:xfrm>
              <a:off x="9987916" y="1585913"/>
              <a:ext cx="1873885" cy="0"/>
            </a:xfrm>
            <a:prstGeom prst="line">
              <a:avLst/>
            </a:prstGeom>
            <a:ln w="9525" cap="flat">
              <a:solidFill>
                <a:srgbClr val="000000"/>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64" name="Rectangle 63"/>
          <p:cNvSpPr/>
          <p:nvPr/>
        </p:nvSpPr>
        <p:spPr bwMode="gray">
          <a:xfrm>
            <a:off x="330199" y="1278987"/>
            <a:ext cx="4287839" cy="278484"/>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200">
                <a:solidFill>
                  <a:srgbClr val="000000"/>
                </a:solidFill>
              </a:rPr>
              <a:t>External</a:t>
            </a:r>
          </a:p>
        </p:txBody>
      </p:sp>
      <p:sp>
        <p:nvSpPr>
          <p:cNvPr id="65" name="Rectangle 64"/>
          <p:cNvSpPr/>
          <p:nvPr/>
        </p:nvSpPr>
        <p:spPr bwMode="gray">
          <a:xfrm>
            <a:off x="5172217" y="1278987"/>
            <a:ext cx="6684821" cy="278484"/>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200">
                <a:solidFill>
                  <a:srgbClr val="000000"/>
                </a:solidFill>
              </a:rPr>
              <a:t>Internal</a:t>
            </a:r>
          </a:p>
        </p:txBody>
      </p:sp>
      <p:pic>
        <p:nvPicPr>
          <p:cNvPr id="112" name="Picture 111"/>
          <p:cNvPicPr>
            <a:picLocks noChangeAspect="1"/>
          </p:cNvPicPr>
          <p:nvPr/>
        </p:nvPicPr>
        <p:blipFill>
          <a:blip r:embed="rId20"/>
          <a:stretch>
            <a:fillRect/>
          </a:stretch>
        </p:blipFill>
        <p:spPr>
          <a:xfrm>
            <a:off x="336455" y="2127490"/>
            <a:ext cx="1873885" cy="1248887"/>
          </a:xfrm>
          <a:prstGeom prst="rect">
            <a:avLst/>
          </a:prstGeom>
        </p:spPr>
      </p:pic>
      <p:pic>
        <p:nvPicPr>
          <p:cNvPr id="121" name="Picture 120"/>
          <p:cNvPicPr>
            <a:picLocks noChangeAspect="1"/>
          </p:cNvPicPr>
          <p:nvPr>
            <p:custDataLst>
              <p:tags r:id="rId14"/>
            </p:custDataLst>
          </p:nvPr>
        </p:nvPicPr>
        <p:blipFill>
          <a:blip r:embed="rId21">
            <a:extLst>
              <a:ext uri="{28A0092B-C50C-407E-A947-70E740481C1C}">
                <a14:useLocalDpi xmlns:a14="http://schemas.microsoft.com/office/drawing/2010/main" val="0"/>
              </a:ext>
            </a:extLst>
          </a:blip>
          <a:stretch>
            <a:fillRect/>
          </a:stretch>
        </p:blipFill>
        <p:spPr>
          <a:xfrm>
            <a:off x="2754999" y="2127490"/>
            <a:ext cx="1873885" cy="1248889"/>
          </a:xfrm>
          <a:prstGeom prst="rect">
            <a:avLst/>
          </a:prstGeom>
        </p:spPr>
      </p:pic>
      <p:pic>
        <p:nvPicPr>
          <p:cNvPr id="132" name="Picture 131"/>
          <p:cNvPicPr>
            <a:picLocks noChangeAspect="1"/>
          </p:cNvPicPr>
          <p:nvPr>
            <p:custDataLst>
              <p:tags r:id="rId15"/>
            </p:custDataLst>
          </p:nvPr>
        </p:nvPicPr>
        <p:blipFill>
          <a:blip r:embed="rId22">
            <a:extLst>
              <a:ext uri="{28A0092B-C50C-407E-A947-70E740481C1C}">
                <a14:useLocalDpi xmlns:a14="http://schemas.microsoft.com/office/drawing/2010/main" val="0"/>
              </a:ext>
            </a:extLst>
          </a:blip>
          <a:srcRect l="4530" r="4531"/>
          <a:stretch>
            <a:fillRect/>
          </a:stretch>
        </p:blipFill>
        <p:spPr>
          <a:xfrm>
            <a:off x="5034534" y="2145695"/>
            <a:ext cx="2061972" cy="1253739"/>
          </a:xfrm>
          <a:prstGeom prst="rect">
            <a:avLst/>
          </a:prstGeom>
        </p:spPr>
      </p:pic>
      <p:pic>
        <p:nvPicPr>
          <p:cNvPr id="158" name="Picture 157"/>
          <p:cNvPicPr>
            <a:picLocks noChangeAspect="1"/>
          </p:cNvPicPr>
          <p:nvPr>
            <p:custDataLst>
              <p:tags r:id="rId16"/>
            </p:custDataLst>
          </p:nvPr>
        </p:nvPicPr>
        <p:blipFill>
          <a:blip r:embed="rId23">
            <a:extLst>
              <a:ext uri="{28A0092B-C50C-407E-A947-70E740481C1C}">
                <a14:useLocalDpi xmlns:a14="http://schemas.microsoft.com/office/drawing/2010/main" val="0"/>
              </a:ext>
            </a:extLst>
          </a:blip>
          <a:stretch>
            <a:fillRect/>
          </a:stretch>
        </p:blipFill>
        <p:spPr>
          <a:xfrm>
            <a:off x="7806492" y="2120062"/>
            <a:ext cx="1407877" cy="1407877"/>
          </a:xfrm>
          <a:prstGeom prst="rect">
            <a:avLst/>
          </a:prstGeom>
        </p:spPr>
      </p:pic>
      <p:pic>
        <p:nvPicPr>
          <p:cNvPr id="178" name="Picture 177"/>
          <p:cNvPicPr>
            <a:picLocks noChangeAspect="1"/>
          </p:cNvPicPr>
          <p:nvPr>
            <p:custDataLst>
              <p:tags r:id="rId17"/>
            </p:custDataLst>
          </p:nvPr>
        </p:nvPicPr>
        <p:blipFill>
          <a:blip r:embed="rId24">
            <a:extLst>
              <a:ext uri="{28A0092B-C50C-407E-A947-70E740481C1C}">
                <a14:useLocalDpi xmlns:a14="http://schemas.microsoft.com/office/drawing/2010/main" val="0"/>
              </a:ext>
            </a:extLst>
          </a:blip>
          <a:srcRect l="7777" t="10788" r="8979" b="11977"/>
          <a:stretch>
            <a:fillRect/>
          </a:stretch>
        </p:blipFill>
        <p:spPr>
          <a:xfrm>
            <a:off x="9970156" y="2120062"/>
            <a:ext cx="1891645" cy="1536245"/>
          </a:xfrm>
          <a:prstGeom prst="rect">
            <a:avLst/>
          </a:prstGeom>
        </p:spPr>
      </p:pic>
    </p:spTree>
    <p:custDataLst>
      <p:tags r:id="rId1"/>
    </p:custDataLst>
    <p:extLst>
      <p:ext uri="{BB962C8B-B14F-4D97-AF65-F5344CB8AC3E}">
        <p14:creationId xmlns:p14="http://schemas.microsoft.com/office/powerpoint/2010/main" val="765669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btfpColumnIndicatorGroup2">
            <a:extLst>
              <a:ext uri="{FF2B5EF4-FFF2-40B4-BE49-F238E27FC236}">
                <a16:creationId xmlns:a16="http://schemas.microsoft.com/office/drawing/2014/main" id="{2A393977-0114-48AB-9A7E-700D118761B6}"/>
              </a:ext>
            </a:extLst>
          </p:cNvPr>
          <p:cNvGrpSpPr/>
          <p:nvPr/>
        </p:nvGrpSpPr>
        <p:grpSpPr>
          <a:xfrm>
            <a:off x="0" y="6926580"/>
            <a:ext cx="12192000" cy="137160"/>
            <a:chOff x="0" y="6926580"/>
            <a:chExt cx="12192000" cy="137160"/>
          </a:xfrm>
        </p:grpSpPr>
        <p:sp>
          <p:nvSpPr>
            <p:cNvPr id="85" name="btfpColumnGapBlocker334458">
              <a:extLst>
                <a:ext uri="{FF2B5EF4-FFF2-40B4-BE49-F238E27FC236}">
                  <a16:creationId xmlns:a16="http://schemas.microsoft.com/office/drawing/2014/main" id="{3C6B77CF-4D09-4367-B08F-4DCD15702BBE}"/>
                </a:ext>
              </a:extLst>
            </p:cNvPr>
            <p:cNvSpPr/>
            <p:nvPr/>
          </p:nvSpPr>
          <p:spPr bwMode="gray">
            <a:xfrm>
              <a:off x="11861801" y="6926580"/>
              <a:ext cx="330199"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3" name="btfpColumnGapBlocker965029">
              <a:extLst>
                <a:ext uri="{FF2B5EF4-FFF2-40B4-BE49-F238E27FC236}">
                  <a16:creationId xmlns:a16="http://schemas.microsoft.com/office/drawing/2014/main" id="{D9ECE9B2-7304-45A3-9917-82EA63BAC154}"/>
                </a:ext>
              </a:extLst>
            </p:cNvPr>
            <p:cNvSpPr/>
            <p:nvPr/>
          </p:nvSpPr>
          <p:spPr bwMode="gray">
            <a:xfrm>
              <a:off x="9849776" y="6926580"/>
              <a:ext cx="540545"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1" name="btfpColumnIndicator180181">
              <a:extLst>
                <a:ext uri="{FF2B5EF4-FFF2-40B4-BE49-F238E27FC236}">
                  <a16:creationId xmlns:a16="http://schemas.microsoft.com/office/drawing/2014/main" id="{6B4D6153-E3E0-4B62-B1A2-E665E501152B}"/>
                </a:ext>
              </a:extLst>
            </p:cNvPr>
            <p:cNvCxnSpPr/>
            <p:nvPr/>
          </p:nvCxnSpPr>
          <p:spPr bwMode="gray">
            <a:xfrm flipV="1">
              <a:off x="11861801"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9" name="btfpColumnIndicator496744">
              <a:extLst>
                <a:ext uri="{FF2B5EF4-FFF2-40B4-BE49-F238E27FC236}">
                  <a16:creationId xmlns:a16="http://schemas.microsoft.com/office/drawing/2014/main" id="{7B7B9AFE-4EF7-4FB5-B5B3-E441660D8698}"/>
                </a:ext>
              </a:extLst>
            </p:cNvPr>
            <p:cNvCxnSpPr/>
            <p:nvPr/>
          </p:nvCxnSpPr>
          <p:spPr bwMode="gray">
            <a:xfrm flipV="1">
              <a:off x="10390321"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77" name="btfpColumnGapBlocker104789">
              <a:extLst>
                <a:ext uri="{FF2B5EF4-FFF2-40B4-BE49-F238E27FC236}">
                  <a16:creationId xmlns:a16="http://schemas.microsoft.com/office/drawing/2014/main" id="{8739C4C0-AFF7-4C6E-BC8D-9564DE80C52A}"/>
                </a:ext>
              </a:extLst>
            </p:cNvPr>
            <p:cNvSpPr/>
            <p:nvPr/>
          </p:nvSpPr>
          <p:spPr bwMode="gray">
            <a:xfrm>
              <a:off x="7837753" y="6926580"/>
              <a:ext cx="540543"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5" name="btfpColumnIndicator978673">
              <a:extLst>
                <a:ext uri="{FF2B5EF4-FFF2-40B4-BE49-F238E27FC236}">
                  <a16:creationId xmlns:a16="http://schemas.microsoft.com/office/drawing/2014/main" id="{DFB160A3-34C5-4BA6-ADAB-42705386AF60}"/>
                </a:ext>
              </a:extLst>
            </p:cNvPr>
            <p:cNvCxnSpPr/>
            <p:nvPr/>
          </p:nvCxnSpPr>
          <p:spPr bwMode="gray">
            <a:xfrm flipV="1">
              <a:off x="9849776"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3" name="btfpColumnIndicator637464">
              <a:extLst>
                <a:ext uri="{FF2B5EF4-FFF2-40B4-BE49-F238E27FC236}">
                  <a16:creationId xmlns:a16="http://schemas.microsoft.com/office/drawing/2014/main" id="{835FC89D-BEB5-4E60-B967-7562B84A00AC}"/>
                </a:ext>
              </a:extLst>
            </p:cNvPr>
            <p:cNvCxnSpPr/>
            <p:nvPr/>
          </p:nvCxnSpPr>
          <p:spPr bwMode="gray">
            <a:xfrm flipV="1">
              <a:off x="8378296"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71" name="btfpColumnGapBlocker409227">
              <a:extLst>
                <a:ext uri="{FF2B5EF4-FFF2-40B4-BE49-F238E27FC236}">
                  <a16:creationId xmlns:a16="http://schemas.microsoft.com/office/drawing/2014/main" id="{72EB181D-D64D-4541-88C8-5C047DBEABA5}"/>
                </a:ext>
              </a:extLst>
            </p:cNvPr>
            <p:cNvSpPr/>
            <p:nvPr/>
          </p:nvSpPr>
          <p:spPr bwMode="gray">
            <a:xfrm>
              <a:off x="5825729" y="6926580"/>
              <a:ext cx="540543"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9" name="btfpColumnIndicator200798">
              <a:extLst>
                <a:ext uri="{FF2B5EF4-FFF2-40B4-BE49-F238E27FC236}">
                  <a16:creationId xmlns:a16="http://schemas.microsoft.com/office/drawing/2014/main" id="{A39F9ED1-9952-40BD-9BC3-6D7031516CDE}"/>
                </a:ext>
              </a:extLst>
            </p:cNvPr>
            <p:cNvCxnSpPr/>
            <p:nvPr/>
          </p:nvCxnSpPr>
          <p:spPr bwMode="gray">
            <a:xfrm flipV="1">
              <a:off x="7837753"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7" name="btfpColumnIndicator554845">
              <a:extLst>
                <a:ext uri="{FF2B5EF4-FFF2-40B4-BE49-F238E27FC236}">
                  <a16:creationId xmlns:a16="http://schemas.microsoft.com/office/drawing/2014/main" id="{BE89744F-9C50-48B7-AC88-B9AC40993B95}"/>
                </a:ext>
              </a:extLst>
            </p:cNvPr>
            <p:cNvCxnSpPr/>
            <p:nvPr/>
          </p:nvCxnSpPr>
          <p:spPr bwMode="gray">
            <a:xfrm flipV="1">
              <a:off x="6366272"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65" name="btfpColumnGapBlocker760451">
              <a:extLst>
                <a:ext uri="{FF2B5EF4-FFF2-40B4-BE49-F238E27FC236}">
                  <a16:creationId xmlns:a16="http://schemas.microsoft.com/office/drawing/2014/main" id="{93411775-D892-42CC-BBBE-98E74B673576}"/>
                </a:ext>
              </a:extLst>
            </p:cNvPr>
            <p:cNvSpPr/>
            <p:nvPr/>
          </p:nvSpPr>
          <p:spPr bwMode="gray">
            <a:xfrm>
              <a:off x="3813704" y="692658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3" name="btfpColumnIndicator288884">
              <a:extLst>
                <a:ext uri="{FF2B5EF4-FFF2-40B4-BE49-F238E27FC236}">
                  <a16:creationId xmlns:a16="http://schemas.microsoft.com/office/drawing/2014/main" id="{85BF97E0-F84F-4DB0-8FCC-20E4C1BD4B2D}"/>
                </a:ext>
              </a:extLst>
            </p:cNvPr>
            <p:cNvCxnSpPr/>
            <p:nvPr/>
          </p:nvCxnSpPr>
          <p:spPr bwMode="gray">
            <a:xfrm flipV="1">
              <a:off x="5825729"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1" name="btfpColumnIndicator154621">
              <a:extLst>
                <a:ext uri="{FF2B5EF4-FFF2-40B4-BE49-F238E27FC236}">
                  <a16:creationId xmlns:a16="http://schemas.microsoft.com/office/drawing/2014/main" id="{2146185E-A17A-4FCB-A98B-D3D438664465}"/>
                </a:ext>
              </a:extLst>
            </p:cNvPr>
            <p:cNvCxnSpPr/>
            <p:nvPr/>
          </p:nvCxnSpPr>
          <p:spPr bwMode="gray">
            <a:xfrm flipV="1">
              <a:off x="4354248"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53" name="btfpColumnGapBlocker315000">
              <a:extLst>
                <a:ext uri="{FF2B5EF4-FFF2-40B4-BE49-F238E27FC236}">
                  <a16:creationId xmlns:a16="http://schemas.microsoft.com/office/drawing/2014/main" id="{2E0B1911-B56A-454C-8B71-FBD4D20E2F4A}"/>
                </a:ext>
              </a:extLst>
            </p:cNvPr>
            <p:cNvSpPr/>
            <p:nvPr/>
          </p:nvSpPr>
          <p:spPr bwMode="gray">
            <a:xfrm>
              <a:off x="1801680" y="692658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51" name="btfpColumnIndicator378256">
              <a:extLst>
                <a:ext uri="{FF2B5EF4-FFF2-40B4-BE49-F238E27FC236}">
                  <a16:creationId xmlns:a16="http://schemas.microsoft.com/office/drawing/2014/main" id="{B007E6F1-ED86-4B2E-B51F-1366732E5F77}"/>
                </a:ext>
              </a:extLst>
            </p:cNvPr>
            <p:cNvCxnSpPr/>
            <p:nvPr/>
          </p:nvCxnSpPr>
          <p:spPr bwMode="gray">
            <a:xfrm flipV="1">
              <a:off x="3813704"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6" name="btfpColumnIndicator289362">
              <a:extLst>
                <a:ext uri="{FF2B5EF4-FFF2-40B4-BE49-F238E27FC236}">
                  <a16:creationId xmlns:a16="http://schemas.microsoft.com/office/drawing/2014/main" id="{E9BAB7CE-A578-464E-9B16-7ABFF390323E}"/>
                </a:ext>
              </a:extLst>
            </p:cNvPr>
            <p:cNvCxnSpPr/>
            <p:nvPr/>
          </p:nvCxnSpPr>
          <p:spPr bwMode="gray">
            <a:xfrm flipV="1">
              <a:off x="2342224"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42" name="btfpColumnGapBlocker894084">
              <a:extLst>
                <a:ext uri="{FF2B5EF4-FFF2-40B4-BE49-F238E27FC236}">
                  <a16:creationId xmlns:a16="http://schemas.microsoft.com/office/drawing/2014/main" id="{8CC2FBA5-5E76-44EF-9014-16C33C4A900F}"/>
                </a:ext>
              </a:extLst>
            </p:cNvPr>
            <p:cNvSpPr/>
            <p:nvPr/>
          </p:nvSpPr>
          <p:spPr bwMode="gray">
            <a:xfrm>
              <a:off x="0" y="692658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33" name="btfpColumnIndicator850805">
              <a:extLst>
                <a:ext uri="{FF2B5EF4-FFF2-40B4-BE49-F238E27FC236}">
                  <a16:creationId xmlns:a16="http://schemas.microsoft.com/office/drawing/2014/main" id="{704D9A8C-0E50-4B77-88B8-3FF50484A5A1}"/>
                </a:ext>
              </a:extLst>
            </p:cNvPr>
            <p:cNvCxnSpPr/>
            <p:nvPr/>
          </p:nvCxnSpPr>
          <p:spPr bwMode="gray">
            <a:xfrm flipV="1">
              <a:off x="180168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5" name="btfpColumnIndicator737005">
              <a:extLst>
                <a:ext uri="{FF2B5EF4-FFF2-40B4-BE49-F238E27FC236}">
                  <a16:creationId xmlns:a16="http://schemas.microsoft.com/office/drawing/2014/main" id="{61792DAF-6BEC-4DD0-A4CF-F5F8392B2A26}"/>
                </a:ext>
              </a:extLst>
            </p:cNvPr>
            <p:cNvCxnSpPr/>
            <p:nvPr/>
          </p:nvCxnSpPr>
          <p:spPr bwMode="gray">
            <a:xfrm flipV="1">
              <a:off x="330200" y="692658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grpSp>
        <p:nvGrpSpPr>
          <p:cNvPr id="86" name="btfpColumnIndicatorGroup1">
            <a:extLst>
              <a:ext uri="{FF2B5EF4-FFF2-40B4-BE49-F238E27FC236}">
                <a16:creationId xmlns:a16="http://schemas.microsoft.com/office/drawing/2014/main" id="{C907C175-87B3-4E80-BAE7-234D19DD8CF4}"/>
              </a:ext>
            </a:extLst>
          </p:cNvPr>
          <p:cNvGrpSpPr/>
          <p:nvPr/>
        </p:nvGrpSpPr>
        <p:grpSpPr>
          <a:xfrm>
            <a:off x="0" y="-205740"/>
            <a:ext cx="12192000" cy="137160"/>
            <a:chOff x="0" y="-205740"/>
            <a:chExt cx="12192000" cy="137160"/>
          </a:xfrm>
        </p:grpSpPr>
        <p:sp>
          <p:nvSpPr>
            <p:cNvPr id="84" name="btfpColumnGapBlocker995049">
              <a:extLst>
                <a:ext uri="{FF2B5EF4-FFF2-40B4-BE49-F238E27FC236}">
                  <a16:creationId xmlns:a16="http://schemas.microsoft.com/office/drawing/2014/main" id="{8416CF1B-16AB-486B-BA99-F5F7145061A1}"/>
                </a:ext>
              </a:extLst>
            </p:cNvPr>
            <p:cNvSpPr/>
            <p:nvPr/>
          </p:nvSpPr>
          <p:spPr bwMode="gray">
            <a:xfrm>
              <a:off x="11861801" y="-205740"/>
              <a:ext cx="330199"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sp>
          <p:nvSpPr>
            <p:cNvPr id="82" name="btfpColumnGapBlocker488323">
              <a:extLst>
                <a:ext uri="{FF2B5EF4-FFF2-40B4-BE49-F238E27FC236}">
                  <a16:creationId xmlns:a16="http://schemas.microsoft.com/office/drawing/2014/main" id="{4971FC3A-3174-4533-8A67-38612F79E537}"/>
                </a:ext>
              </a:extLst>
            </p:cNvPr>
            <p:cNvSpPr/>
            <p:nvPr/>
          </p:nvSpPr>
          <p:spPr bwMode="gray">
            <a:xfrm>
              <a:off x="9849776" y="-205740"/>
              <a:ext cx="540545"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80" name="btfpColumnIndicator758785">
              <a:extLst>
                <a:ext uri="{FF2B5EF4-FFF2-40B4-BE49-F238E27FC236}">
                  <a16:creationId xmlns:a16="http://schemas.microsoft.com/office/drawing/2014/main" id="{FD5B2D8A-F668-4758-AD11-090576AF8F2D}"/>
                </a:ext>
              </a:extLst>
            </p:cNvPr>
            <p:cNvCxnSpPr/>
            <p:nvPr/>
          </p:nvCxnSpPr>
          <p:spPr bwMode="gray">
            <a:xfrm flipV="1">
              <a:off x="11861801"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8" name="btfpColumnIndicator457599">
              <a:extLst>
                <a:ext uri="{FF2B5EF4-FFF2-40B4-BE49-F238E27FC236}">
                  <a16:creationId xmlns:a16="http://schemas.microsoft.com/office/drawing/2014/main" id="{24B009B4-46F0-4B3C-BFBC-341B612845AD}"/>
                </a:ext>
              </a:extLst>
            </p:cNvPr>
            <p:cNvCxnSpPr/>
            <p:nvPr/>
          </p:nvCxnSpPr>
          <p:spPr bwMode="gray">
            <a:xfrm flipV="1">
              <a:off x="10390321"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76" name="btfpColumnGapBlocker491078">
              <a:extLst>
                <a:ext uri="{FF2B5EF4-FFF2-40B4-BE49-F238E27FC236}">
                  <a16:creationId xmlns:a16="http://schemas.microsoft.com/office/drawing/2014/main" id="{6CB03C66-1ED6-43A4-A2D0-CBB7D36C9954}"/>
                </a:ext>
              </a:extLst>
            </p:cNvPr>
            <p:cNvSpPr/>
            <p:nvPr/>
          </p:nvSpPr>
          <p:spPr bwMode="gray">
            <a:xfrm>
              <a:off x="7837753" y="-205740"/>
              <a:ext cx="540543"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74" name="btfpColumnIndicator375331">
              <a:extLst>
                <a:ext uri="{FF2B5EF4-FFF2-40B4-BE49-F238E27FC236}">
                  <a16:creationId xmlns:a16="http://schemas.microsoft.com/office/drawing/2014/main" id="{AE8EE5C9-18B0-485D-92C3-1EC0A54FF107}"/>
                </a:ext>
              </a:extLst>
            </p:cNvPr>
            <p:cNvCxnSpPr/>
            <p:nvPr/>
          </p:nvCxnSpPr>
          <p:spPr bwMode="gray">
            <a:xfrm flipV="1">
              <a:off x="9849776"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72" name="btfpColumnIndicator293828">
              <a:extLst>
                <a:ext uri="{FF2B5EF4-FFF2-40B4-BE49-F238E27FC236}">
                  <a16:creationId xmlns:a16="http://schemas.microsoft.com/office/drawing/2014/main" id="{A1670289-41DE-4F89-8BF4-E938F0086FA4}"/>
                </a:ext>
              </a:extLst>
            </p:cNvPr>
            <p:cNvCxnSpPr/>
            <p:nvPr/>
          </p:nvCxnSpPr>
          <p:spPr bwMode="gray">
            <a:xfrm flipV="1">
              <a:off x="8378296"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70" name="btfpColumnGapBlocker236765">
              <a:extLst>
                <a:ext uri="{FF2B5EF4-FFF2-40B4-BE49-F238E27FC236}">
                  <a16:creationId xmlns:a16="http://schemas.microsoft.com/office/drawing/2014/main" id="{85CF8C0F-4783-4733-8D56-3779AB696883}"/>
                </a:ext>
              </a:extLst>
            </p:cNvPr>
            <p:cNvSpPr/>
            <p:nvPr/>
          </p:nvSpPr>
          <p:spPr bwMode="gray">
            <a:xfrm>
              <a:off x="5825729" y="-205740"/>
              <a:ext cx="540543"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8" name="btfpColumnIndicator861499">
              <a:extLst>
                <a:ext uri="{FF2B5EF4-FFF2-40B4-BE49-F238E27FC236}">
                  <a16:creationId xmlns:a16="http://schemas.microsoft.com/office/drawing/2014/main" id="{742AE41C-1C50-4185-8335-C9E808B631F2}"/>
                </a:ext>
              </a:extLst>
            </p:cNvPr>
            <p:cNvCxnSpPr/>
            <p:nvPr/>
          </p:nvCxnSpPr>
          <p:spPr bwMode="gray">
            <a:xfrm flipV="1">
              <a:off x="7837753"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6" name="btfpColumnIndicator388044">
              <a:extLst>
                <a:ext uri="{FF2B5EF4-FFF2-40B4-BE49-F238E27FC236}">
                  <a16:creationId xmlns:a16="http://schemas.microsoft.com/office/drawing/2014/main" id="{204B0A50-2E72-4C52-BE0B-58AF3AECAB04}"/>
                </a:ext>
              </a:extLst>
            </p:cNvPr>
            <p:cNvCxnSpPr/>
            <p:nvPr/>
          </p:nvCxnSpPr>
          <p:spPr bwMode="gray">
            <a:xfrm flipV="1">
              <a:off x="6366272"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64" name="btfpColumnGapBlocker823043">
              <a:extLst>
                <a:ext uri="{FF2B5EF4-FFF2-40B4-BE49-F238E27FC236}">
                  <a16:creationId xmlns:a16="http://schemas.microsoft.com/office/drawing/2014/main" id="{E92D9F67-713A-4EB3-A15E-3D453A26A73A}"/>
                </a:ext>
              </a:extLst>
            </p:cNvPr>
            <p:cNvSpPr/>
            <p:nvPr/>
          </p:nvSpPr>
          <p:spPr bwMode="gray">
            <a:xfrm>
              <a:off x="3813704" y="-20574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62" name="btfpColumnIndicator422308">
              <a:extLst>
                <a:ext uri="{FF2B5EF4-FFF2-40B4-BE49-F238E27FC236}">
                  <a16:creationId xmlns:a16="http://schemas.microsoft.com/office/drawing/2014/main" id="{8DED10F6-C600-43C9-8205-931612F83D7F}"/>
                </a:ext>
              </a:extLst>
            </p:cNvPr>
            <p:cNvCxnSpPr/>
            <p:nvPr/>
          </p:nvCxnSpPr>
          <p:spPr bwMode="gray">
            <a:xfrm flipV="1">
              <a:off x="5825729"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60" name="btfpColumnIndicator735761">
              <a:extLst>
                <a:ext uri="{FF2B5EF4-FFF2-40B4-BE49-F238E27FC236}">
                  <a16:creationId xmlns:a16="http://schemas.microsoft.com/office/drawing/2014/main" id="{089C6C0B-2DE6-40E3-9CAC-544972E1954C}"/>
                </a:ext>
              </a:extLst>
            </p:cNvPr>
            <p:cNvCxnSpPr/>
            <p:nvPr/>
          </p:nvCxnSpPr>
          <p:spPr bwMode="gray">
            <a:xfrm flipV="1">
              <a:off x="4354248"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52" name="btfpColumnGapBlocker222099">
              <a:extLst>
                <a:ext uri="{FF2B5EF4-FFF2-40B4-BE49-F238E27FC236}">
                  <a16:creationId xmlns:a16="http://schemas.microsoft.com/office/drawing/2014/main" id="{72B85538-A188-49E1-BEB6-79D7C2B4E2D8}"/>
                </a:ext>
              </a:extLst>
            </p:cNvPr>
            <p:cNvSpPr/>
            <p:nvPr/>
          </p:nvSpPr>
          <p:spPr bwMode="gray">
            <a:xfrm>
              <a:off x="1801680" y="-205740"/>
              <a:ext cx="540544"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49" name="btfpColumnIndicator390367">
              <a:extLst>
                <a:ext uri="{FF2B5EF4-FFF2-40B4-BE49-F238E27FC236}">
                  <a16:creationId xmlns:a16="http://schemas.microsoft.com/office/drawing/2014/main" id="{B13D5E6F-876A-48EA-862F-01533D3C527B}"/>
                </a:ext>
              </a:extLst>
            </p:cNvPr>
            <p:cNvCxnSpPr/>
            <p:nvPr/>
          </p:nvCxnSpPr>
          <p:spPr bwMode="gray">
            <a:xfrm flipV="1">
              <a:off x="3813704"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43" name="btfpColumnIndicator980465">
              <a:extLst>
                <a:ext uri="{FF2B5EF4-FFF2-40B4-BE49-F238E27FC236}">
                  <a16:creationId xmlns:a16="http://schemas.microsoft.com/office/drawing/2014/main" id="{96DDC123-3B40-42E4-99A3-FDE8BA8907DF}"/>
                </a:ext>
              </a:extLst>
            </p:cNvPr>
            <p:cNvCxnSpPr/>
            <p:nvPr/>
          </p:nvCxnSpPr>
          <p:spPr bwMode="gray">
            <a:xfrm flipV="1">
              <a:off x="2342224"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sp>
          <p:nvSpPr>
            <p:cNvPr id="34" name="btfpColumnGapBlocker430419">
              <a:extLst>
                <a:ext uri="{FF2B5EF4-FFF2-40B4-BE49-F238E27FC236}">
                  <a16:creationId xmlns:a16="http://schemas.microsoft.com/office/drawing/2014/main" id="{380E92BC-137F-457B-8DC4-E854EC981A3F}"/>
                </a:ext>
              </a:extLst>
            </p:cNvPr>
            <p:cNvSpPr/>
            <p:nvPr/>
          </p:nvSpPr>
          <p:spPr bwMode="gray">
            <a:xfrm>
              <a:off x="0" y="-205740"/>
              <a:ext cx="330200" cy="137160"/>
            </a:xfrm>
            <a:prstGeom prst="rect">
              <a:avLst/>
            </a:prstGeom>
            <a:pattFill prst="ltUpDiag">
              <a:fgClr>
                <a:srgbClr val="BBCABA"/>
              </a:fgClr>
              <a:bgClr>
                <a:srgbClr val="FFFFFF"/>
              </a:bgClr>
            </a:pattFill>
            <a:ln w="9525" cap="flat" cmpd="sng" algn="ctr">
              <a:noFill/>
              <a:prstDash val="solid"/>
              <a:miter lim="800000"/>
            </a:ln>
            <a:effectLst/>
            <a:extLst>
              <a:ext uri="{91240B29-F687-4F45-9708-019B960494DF}">
                <a14:hiddenLine xmlns:a14="http://schemas.microsoft.com/office/drawing/2010/main" w="9525"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600" dirty="0" err="1">
                <a:solidFill>
                  <a:schemeClr val="tx1"/>
                </a:solidFill>
              </a:endParaRPr>
            </a:p>
          </p:txBody>
        </p:sp>
        <p:cxnSp>
          <p:nvCxnSpPr>
            <p:cNvPr id="27" name="btfpColumnIndicator884255">
              <a:extLst>
                <a:ext uri="{FF2B5EF4-FFF2-40B4-BE49-F238E27FC236}">
                  <a16:creationId xmlns:a16="http://schemas.microsoft.com/office/drawing/2014/main" id="{28C32634-FD9A-42F6-AB05-7768A6FF454B}"/>
                </a:ext>
              </a:extLst>
            </p:cNvPr>
            <p:cNvCxnSpPr/>
            <p:nvPr/>
          </p:nvCxnSpPr>
          <p:spPr bwMode="gray">
            <a:xfrm flipV="1">
              <a:off x="180168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cxnSp>
          <p:nvCxnSpPr>
            <p:cNvPr id="14" name="btfpColumnIndicator766950">
              <a:extLst>
                <a:ext uri="{FF2B5EF4-FFF2-40B4-BE49-F238E27FC236}">
                  <a16:creationId xmlns:a16="http://schemas.microsoft.com/office/drawing/2014/main" id="{93CF5182-F12B-4A35-9B30-F2F3FACBC4F2}"/>
                </a:ext>
              </a:extLst>
            </p:cNvPr>
            <p:cNvCxnSpPr/>
            <p:nvPr/>
          </p:nvCxnSpPr>
          <p:spPr bwMode="gray">
            <a:xfrm flipV="1">
              <a:off x="330200" y="-205740"/>
              <a:ext cx="0" cy="137160"/>
            </a:xfrm>
            <a:prstGeom prst="line">
              <a:avLst/>
            </a:prstGeom>
            <a:ln w="19050" cap="flat" cmpd="sng" algn="ctr">
              <a:solidFill>
                <a:srgbClr val="507867"/>
              </a:solidFill>
              <a:prstDash val="solid"/>
              <a:miter lim="800000"/>
              <a:headEnd type="none" w="med" len="med"/>
              <a:tailEnd type="none" w="med" len="lg"/>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bwMode="gray">
          <a:xfrm>
            <a:off x="6263784" y="3198301"/>
            <a:ext cx="3767328" cy="2599572"/>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GB" sz="1100">
              <a:solidFill>
                <a:schemeClr val="tx1"/>
              </a:solidFill>
            </a:endParaRPr>
          </a:p>
        </p:txBody>
      </p:sp>
      <p:sp>
        <p:nvSpPr>
          <p:cNvPr id="2" name="Title 1"/>
          <p:cNvSpPr>
            <a:spLocks noGrp="1"/>
          </p:cNvSpPr>
          <p:nvPr>
            <p:ph type="title"/>
          </p:nvPr>
        </p:nvSpPr>
        <p:spPr/>
        <p:txBody>
          <a:bodyPr/>
          <a:lstStyle/>
          <a:p>
            <a:r>
              <a:rPr lang="en-GB"/>
              <a:t>Bain provides a </a:t>
            </a:r>
            <a:r>
              <a:rPr lang="en-GB" b="1"/>
              <a:t>full range of services </a:t>
            </a:r>
            <a:r>
              <a:rPr lang="en-GB"/>
              <a:t>to financial investors and portfolio companies</a:t>
            </a:r>
          </a:p>
        </p:txBody>
      </p:sp>
      <p:sp>
        <p:nvSpPr>
          <p:cNvPr id="3" name="btfpLayoutConfig" hidden="1"/>
          <p:cNvSpPr txBox="1"/>
          <p:nvPr/>
        </p:nvSpPr>
        <p:spPr bwMode="gray">
          <a:xfrm>
            <a:off x="12700" y="12700"/>
            <a:ext cx="1637234" cy="88092"/>
          </a:xfrm>
          <a:prstGeom prst="rect">
            <a:avLst/>
          </a:prstGeom>
          <a:noFill/>
        </p:spPr>
        <p:txBody>
          <a:bodyPr vert="horz" wrap="none" lIns="36000" tIns="36000" rIns="36000" bIns="36000" rtlCol="0">
            <a:spAutoFit/>
          </a:bodyPr>
          <a:lstStyle/>
          <a:p>
            <a:pPr marL="0" indent="0">
              <a:buNone/>
            </a:pPr>
            <a:r>
              <a:rPr lang="en-US" sz="100">
                <a:solidFill>
                  <a:srgbClr val="FFFFFF">
                    <a:alpha val="0"/>
                  </a:srgbClr>
                </a:solidFill>
              </a:rPr>
              <a:t>overall_1_131708926882439708 columns_6_131708954688305352 13_0_131708955912959750 16_0_131708955912969943 17_0_131708955912979962 18_0_131708955912989957 19_0_131708955912999964 32_1_131722692750553400 54_0_132125135695290407 57_0_132125135807590369 </a:t>
            </a:r>
            <a:endParaRPr lang="en-GB" sz="100">
              <a:solidFill>
                <a:srgbClr val="FFFFFF">
                  <a:alpha val="0"/>
                </a:srgbClr>
              </a:solidFill>
            </a:endParaRPr>
          </a:p>
        </p:txBody>
      </p:sp>
      <p:grpSp>
        <p:nvGrpSpPr>
          <p:cNvPr id="12" name="Group 11"/>
          <p:cNvGrpSpPr/>
          <p:nvPr/>
        </p:nvGrpSpPr>
        <p:grpSpPr>
          <a:xfrm>
            <a:off x="2340732" y="1276953"/>
            <a:ext cx="9521071" cy="1059747"/>
            <a:chOff x="2340732" y="1003688"/>
            <a:chExt cx="9521071" cy="1333010"/>
          </a:xfrm>
        </p:grpSpPr>
        <p:sp>
          <p:nvSpPr>
            <p:cNvPr id="4" name="Rectangle 3"/>
            <p:cNvSpPr/>
            <p:nvPr/>
          </p:nvSpPr>
          <p:spPr bwMode="gray">
            <a:xfrm flipH="1">
              <a:off x="2341562" y="1003688"/>
              <a:ext cx="9520237" cy="319527"/>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5708" tIns="25708" rIns="25708" bIns="25708" rtlCol="0" anchor="ctr"/>
            <a:lstStyle/>
            <a:p>
              <a:pPr marL="0" indent="0" algn="ctr" defTabSz="842437" eaLnBrk="0" fontAlgn="base" hangingPunct="0">
                <a:spcBef>
                  <a:spcPct val="0"/>
                </a:spcBef>
                <a:spcAft>
                  <a:spcPct val="0"/>
                </a:spcAft>
                <a:buNone/>
              </a:pPr>
              <a:r>
                <a:rPr lang="en-GB" sz="1100">
                  <a:solidFill>
                    <a:schemeClr val="tx1"/>
                  </a:solidFill>
                </a:rPr>
                <a:t>Institutional investor/ LP strategy and operations</a:t>
              </a:r>
            </a:p>
          </p:txBody>
        </p:sp>
        <p:sp>
          <p:nvSpPr>
            <p:cNvPr id="5" name="Rectangle 4"/>
            <p:cNvSpPr/>
            <p:nvPr/>
          </p:nvSpPr>
          <p:spPr bwMode="gray">
            <a:xfrm flipH="1">
              <a:off x="2340732" y="1378093"/>
              <a:ext cx="9516306" cy="319527"/>
            </a:xfrm>
            <a:prstGeom prst="rect">
              <a:avLst/>
            </a:prstGeom>
            <a:solidFill>
              <a:srgbClr val="FFFF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25708" tIns="25708" rIns="25708" bIns="25708" rtlCol="0" anchor="ctr"/>
            <a:lstStyle/>
            <a:p>
              <a:pPr marL="0" indent="0" algn="ctr" defTabSz="842437" eaLnBrk="0" fontAlgn="base" hangingPunct="0">
                <a:spcBef>
                  <a:spcPct val="0"/>
                </a:spcBef>
                <a:spcAft>
                  <a:spcPct val="0"/>
                </a:spcAft>
                <a:buNone/>
              </a:pPr>
              <a:r>
                <a:rPr lang="en-GB" sz="1100">
                  <a:solidFill>
                    <a:schemeClr val="tx1"/>
                  </a:solidFill>
                </a:rPr>
                <a:t>PE firm/ fund strategy and operations</a:t>
              </a:r>
            </a:p>
          </p:txBody>
        </p:sp>
        <p:grpSp>
          <p:nvGrpSpPr>
            <p:cNvPr id="11" name="btfpValueChain329164"/>
            <p:cNvGrpSpPr/>
            <p:nvPr>
              <p:custDataLst>
                <p:tags r:id="rId10"/>
              </p:custDataLst>
            </p:nvPr>
          </p:nvGrpSpPr>
          <p:grpSpPr>
            <a:xfrm>
              <a:off x="2342225" y="1752498"/>
              <a:ext cx="9519578" cy="584200"/>
              <a:chOff x="330200" y="1270000"/>
              <a:chExt cx="11531602" cy="584200"/>
            </a:xfrm>
          </p:grpSpPr>
          <p:sp>
            <p:nvSpPr>
              <p:cNvPr id="6" name="btfpValueChainElement3291641"/>
              <p:cNvSpPr/>
              <p:nvPr/>
            </p:nvSpPr>
            <p:spPr bwMode="gray">
              <a:xfrm>
                <a:off x="330200" y="1270000"/>
                <a:ext cx="2301428" cy="584200"/>
              </a:xfrm>
              <a:prstGeom prst="homePlate">
                <a:avLst>
                  <a:gd name="adj" fmla="val 24348"/>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100">
                    <a:solidFill>
                      <a:srgbClr val="000000"/>
                    </a:solidFill>
                  </a:rPr>
                  <a:t>Deal generation</a:t>
                </a:r>
              </a:p>
            </p:txBody>
          </p:sp>
          <p:sp>
            <p:nvSpPr>
              <p:cNvPr id="7" name="btfpValueChainElement3291642"/>
              <p:cNvSpPr/>
              <p:nvPr/>
            </p:nvSpPr>
            <p:spPr bwMode="gray">
              <a:xfrm>
                <a:off x="2459324" y="1270000"/>
                <a:ext cx="2579218" cy="584200"/>
              </a:xfrm>
              <a:prstGeom prst="chevron">
                <a:avLst>
                  <a:gd name="adj" fmla="val 24348"/>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100">
                    <a:solidFill>
                      <a:srgbClr val="000000"/>
                    </a:solidFill>
                  </a:rPr>
                  <a:t>Due diligence</a:t>
                </a:r>
              </a:p>
            </p:txBody>
          </p:sp>
          <p:sp>
            <p:nvSpPr>
              <p:cNvPr id="8" name="btfpValueChainElement3291643"/>
              <p:cNvSpPr/>
              <p:nvPr/>
            </p:nvSpPr>
            <p:spPr bwMode="gray">
              <a:xfrm>
                <a:off x="4866237" y="1270000"/>
                <a:ext cx="2582976" cy="584200"/>
              </a:xfrm>
              <a:prstGeom prst="chevron">
                <a:avLst>
                  <a:gd name="adj" fmla="val 24348"/>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100">
                    <a:solidFill>
                      <a:srgbClr val="000000"/>
                    </a:solidFill>
                  </a:rPr>
                  <a:t>First 100 days</a:t>
                </a:r>
              </a:p>
            </p:txBody>
          </p:sp>
          <p:sp>
            <p:nvSpPr>
              <p:cNvPr id="9" name="btfpValueChainElement3291644"/>
              <p:cNvSpPr/>
              <p:nvPr/>
            </p:nvSpPr>
            <p:spPr bwMode="gray">
              <a:xfrm>
                <a:off x="7276910" y="1270000"/>
                <a:ext cx="2584854" cy="584200"/>
              </a:xfrm>
              <a:prstGeom prst="chevron">
                <a:avLst>
                  <a:gd name="adj" fmla="val 24348"/>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100">
                    <a:solidFill>
                      <a:srgbClr val="000000"/>
                    </a:solidFill>
                  </a:rPr>
                  <a:t>Ongoing</a:t>
                </a:r>
              </a:p>
              <a:p>
                <a:pPr marL="0" indent="0" algn="ctr">
                  <a:spcBef>
                    <a:spcPct val="0"/>
                  </a:spcBef>
                  <a:buNone/>
                </a:pPr>
                <a:r>
                  <a:rPr lang="en-GB" sz="1100">
                    <a:solidFill>
                      <a:srgbClr val="000000"/>
                    </a:solidFill>
                  </a:rPr>
                  <a:t>ownership</a:t>
                </a:r>
              </a:p>
            </p:txBody>
          </p:sp>
          <p:sp>
            <p:nvSpPr>
              <p:cNvPr id="10" name="btfpValueChainElement3291645"/>
              <p:cNvSpPr/>
              <p:nvPr/>
            </p:nvSpPr>
            <p:spPr bwMode="gray">
              <a:xfrm>
                <a:off x="9689459" y="1270000"/>
                <a:ext cx="2172343" cy="584200"/>
              </a:xfrm>
              <a:prstGeom prst="chevron">
                <a:avLst>
                  <a:gd name="adj" fmla="val 24348"/>
                </a:avLst>
              </a:prstGeom>
              <a:solidFill>
                <a:srgbClr val="FFFFFF"/>
              </a:solidFill>
              <a:ln w="9525">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indent="0" algn="ctr">
                  <a:spcBef>
                    <a:spcPct val="0"/>
                  </a:spcBef>
                  <a:buNone/>
                </a:pPr>
                <a:r>
                  <a:rPr lang="en-GB" sz="1100">
                    <a:solidFill>
                      <a:srgbClr val="000000"/>
                    </a:solidFill>
                  </a:rPr>
                  <a:t>Exit</a:t>
                </a:r>
              </a:p>
            </p:txBody>
          </p:sp>
        </p:grpSp>
      </p:grpSp>
      <p:sp>
        <p:nvSpPr>
          <p:cNvPr id="13" name="btfpBulletedList210022"/>
          <p:cNvSpPr txBox="1"/>
          <p:nvPr>
            <p:custDataLst>
              <p:tags r:id="rId2"/>
            </p:custDataLst>
          </p:nvPr>
        </p:nvSpPr>
        <p:spPr bwMode="gray">
          <a:xfrm>
            <a:off x="2341563" y="2414272"/>
            <a:ext cx="1758298" cy="734423"/>
          </a:xfrm>
          <a:prstGeom prst="rect">
            <a:avLst/>
          </a:prstGeom>
          <a:noFill/>
        </p:spPr>
        <p:txBody>
          <a:bodyPr vert="horz" wrap="square" lIns="36000" tIns="36000" rIns="36000" bIns="36000" rtlCol="0">
            <a:spAutoFit/>
          </a:bodyPr>
          <a:lstStyle/>
          <a:p>
            <a:r>
              <a:rPr lang="en-GB" sz="1100"/>
              <a:t>Differentiating investment thesis</a:t>
            </a:r>
          </a:p>
          <a:p>
            <a:r>
              <a:rPr lang="en-GB" sz="1100"/>
              <a:t>Increase deal flow</a:t>
            </a:r>
          </a:p>
        </p:txBody>
      </p:sp>
      <p:sp>
        <p:nvSpPr>
          <p:cNvPr id="16" name="btfpBulletedList560074"/>
          <p:cNvSpPr txBox="1"/>
          <p:nvPr>
            <p:custDataLst>
              <p:tags r:id="rId3"/>
            </p:custDataLst>
          </p:nvPr>
        </p:nvSpPr>
        <p:spPr bwMode="gray">
          <a:xfrm>
            <a:off x="4246111" y="2414272"/>
            <a:ext cx="1598635" cy="672867"/>
          </a:xfrm>
          <a:prstGeom prst="rect">
            <a:avLst/>
          </a:prstGeom>
          <a:noFill/>
        </p:spPr>
        <p:txBody>
          <a:bodyPr vert="horz" wrap="square" lIns="36000" tIns="36000" rIns="36000" bIns="36000" rtlCol="0">
            <a:spAutoFit/>
          </a:bodyPr>
          <a:lstStyle/>
          <a:p>
            <a:r>
              <a:rPr lang="en-GB" sz="1100"/>
              <a:t>Better deal decisions</a:t>
            </a:r>
          </a:p>
          <a:p>
            <a:pPr lvl="1"/>
            <a:r>
              <a:rPr lang="en-GB" sz="900"/>
              <a:t>Right pricing</a:t>
            </a:r>
          </a:p>
          <a:p>
            <a:pPr lvl="1"/>
            <a:r>
              <a:rPr lang="en-GB" sz="900"/>
              <a:t>Confidence to lean in</a:t>
            </a:r>
          </a:p>
        </p:txBody>
      </p:sp>
      <p:sp>
        <p:nvSpPr>
          <p:cNvPr id="17" name="btfpBulletedList551924"/>
          <p:cNvSpPr txBox="1"/>
          <p:nvPr>
            <p:custDataLst>
              <p:tags r:id="rId4"/>
            </p:custDataLst>
          </p:nvPr>
        </p:nvSpPr>
        <p:spPr bwMode="gray">
          <a:xfrm>
            <a:off x="6229059" y="2414272"/>
            <a:ext cx="1758298" cy="411257"/>
          </a:xfrm>
          <a:prstGeom prst="rect">
            <a:avLst/>
          </a:prstGeom>
          <a:noFill/>
        </p:spPr>
        <p:txBody>
          <a:bodyPr vert="horz" wrap="square" lIns="36000" tIns="36000" rIns="36000" bIns="36000" rtlCol="0">
            <a:spAutoFit/>
          </a:bodyPr>
          <a:lstStyle/>
          <a:p>
            <a:r>
              <a:rPr lang="en-GB" sz="1100"/>
              <a:t>Drive for rapid and sustainable deal returns</a:t>
            </a:r>
          </a:p>
        </p:txBody>
      </p:sp>
      <p:sp>
        <p:nvSpPr>
          <p:cNvPr id="18" name="btfpBulletedList127109"/>
          <p:cNvSpPr txBox="1"/>
          <p:nvPr>
            <p:custDataLst>
              <p:tags r:id="rId5"/>
            </p:custDataLst>
          </p:nvPr>
        </p:nvSpPr>
        <p:spPr bwMode="gray">
          <a:xfrm>
            <a:off x="8186942" y="2414272"/>
            <a:ext cx="1758298" cy="411257"/>
          </a:xfrm>
          <a:prstGeom prst="rect">
            <a:avLst/>
          </a:prstGeom>
          <a:noFill/>
        </p:spPr>
        <p:txBody>
          <a:bodyPr vert="horz" wrap="square" lIns="36000" tIns="36000" rIns="36000" bIns="36000" rtlCol="0">
            <a:spAutoFit/>
          </a:bodyPr>
          <a:lstStyle/>
          <a:p>
            <a:r>
              <a:rPr lang="en-GB" sz="1100"/>
              <a:t>Increased company value</a:t>
            </a:r>
          </a:p>
        </p:txBody>
      </p:sp>
      <p:sp>
        <p:nvSpPr>
          <p:cNvPr id="19" name="btfpBulletedList175335"/>
          <p:cNvSpPr txBox="1"/>
          <p:nvPr>
            <p:custDataLst>
              <p:tags r:id="rId6"/>
            </p:custDataLst>
          </p:nvPr>
        </p:nvSpPr>
        <p:spPr bwMode="gray">
          <a:xfrm>
            <a:off x="10203074" y="2414272"/>
            <a:ext cx="1758298" cy="241980"/>
          </a:xfrm>
          <a:prstGeom prst="rect">
            <a:avLst/>
          </a:prstGeom>
          <a:noFill/>
        </p:spPr>
        <p:txBody>
          <a:bodyPr vert="horz" wrap="square" lIns="36000" tIns="36000" rIns="36000" bIns="36000" rtlCol="0">
            <a:spAutoFit/>
          </a:bodyPr>
          <a:lstStyle/>
          <a:p>
            <a:r>
              <a:rPr lang="en-GB" sz="1100"/>
              <a:t>Maximum deal returns</a:t>
            </a:r>
          </a:p>
        </p:txBody>
      </p:sp>
      <p:sp>
        <p:nvSpPr>
          <p:cNvPr id="24" name="Rectangle 21"/>
          <p:cNvSpPr>
            <a:spLocks noChangeArrowheads="1"/>
          </p:cNvSpPr>
          <p:nvPr/>
        </p:nvSpPr>
        <p:spPr bwMode="auto">
          <a:xfrm>
            <a:off x="10116129" y="3198301"/>
            <a:ext cx="1740909" cy="2599572"/>
          </a:xfrm>
          <a:prstGeom prst="rect">
            <a:avLst/>
          </a:prstGeom>
          <a:solidFill>
            <a:schemeClr val="bg1"/>
          </a:solidFill>
          <a:ln w="19050" algn="ctr">
            <a:solidFill>
              <a:schemeClr val="accent2">
                <a:lumMod val="90000"/>
              </a:schemeClr>
            </a:solidFill>
            <a:miter lim="800000"/>
          </a:ln>
        </p:spPr>
        <p:txBody>
          <a:bodyPr lIns="43099" tIns="43099" rIns="43099" bIns="43099" anchor="t" anchorCtr="0"/>
          <a:lstStyle/>
          <a:p>
            <a:pPr marL="0" indent="0" algn="ctr" defTabSz="842437" eaLnBrk="0" fontAlgn="base" hangingPunct="0">
              <a:spcBef>
                <a:spcPct val="0"/>
              </a:spcBef>
              <a:spcAft>
                <a:spcPct val="0"/>
              </a:spcAft>
              <a:buNone/>
            </a:pPr>
            <a:r>
              <a:rPr lang="en-GB" sz="1100" b="1">
                <a:solidFill>
                  <a:schemeClr val="bg2"/>
                </a:solidFill>
              </a:rPr>
              <a:t>Exit plan</a:t>
            </a:r>
          </a:p>
        </p:txBody>
      </p:sp>
      <p:sp>
        <p:nvSpPr>
          <p:cNvPr id="25" name="Line 26"/>
          <p:cNvSpPr>
            <a:spLocks noChangeShapeType="1"/>
          </p:cNvSpPr>
          <p:nvPr/>
        </p:nvSpPr>
        <p:spPr bwMode="auto">
          <a:xfrm flipH="1" flipV="1">
            <a:off x="7387617" y="2882000"/>
            <a:ext cx="0" cy="1869621"/>
          </a:xfrm>
          <a:prstGeom prst="line">
            <a:avLst/>
          </a:prstGeom>
          <a:noFill/>
          <a:ln w="19050">
            <a:noFill/>
            <a:round/>
          </a:ln>
        </p:spPr>
        <p:txBody>
          <a:bodyPr lIns="43099" tIns="43099" rIns="43099" bIns="43099" anchor="ctr"/>
          <a:lstStyle/>
          <a:p>
            <a:pPr defTabSz="842437" eaLnBrk="0" fontAlgn="base" hangingPunct="0">
              <a:spcBef>
                <a:spcPct val="0"/>
              </a:spcBef>
              <a:spcAft>
                <a:spcPct val="0"/>
              </a:spcAft>
            </a:pPr>
            <a:endParaRPr lang="en-GB" sz="1100">
              <a:solidFill>
                <a:prstClr val="black"/>
              </a:solidFill>
            </a:endParaRPr>
          </a:p>
        </p:txBody>
      </p:sp>
      <p:sp>
        <p:nvSpPr>
          <p:cNvPr id="26" name="Rectangle 21"/>
          <p:cNvSpPr>
            <a:spLocks noChangeArrowheads="1"/>
          </p:cNvSpPr>
          <p:nvPr/>
        </p:nvSpPr>
        <p:spPr bwMode="auto">
          <a:xfrm>
            <a:off x="8219118" y="4629094"/>
            <a:ext cx="1726122" cy="1005840"/>
          </a:xfrm>
          <a:prstGeom prst="rect">
            <a:avLst/>
          </a:prstGeom>
          <a:solidFill>
            <a:schemeClr val="bg1"/>
          </a:solidFill>
          <a:ln w="12700" algn="ctr">
            <a:solidFill>
              <a:schemeClr val="tx1"/>
            </a:solidFill>
            <a:miter lim="800000"/>
          </a:ln>
        </p:spPr>
        <p:txBody>
          <a:bodyPr lIns="43099" tIns="43099" rIns="43099" bIns="43099" anchor="ctr"/>
          <a:lstStyle/>
          <a:p>
            <a:pPr marL="0" indent="0" algn="ctr" eaLnBrk="0" fontAlgn="base" hangingPunct="0">
              <a:spcBef>
                <a:spcPct val="0"/>
              </a:spcBef>
              <a:spcAft>
                <a:spcPct val="0"/>
              </a:spcAft>
              <a:buNone/>
            </a:pPr>
            <a:r>
              <a:rPr lang="en-GB" sz="1100">
                <a:solidFill>
                  <a:srgbClr val="000000"/>
                </a:solidFill>
              </a:rPr>
              <a:t>Focused initiatives</a:t>
            </a:r>
          </a:p>
        </p:txBody>
      </p:sp>
      <p:sp>
        <p:nvSpPr>
          <p:cNvPr id="28" name="btfpBulletedList306224"/>
          <p:cNvSpPr>
            <a:spLocks noChangeArrowheads="1"/>
          </p:cNvSpPr>
          <p:nvPr/>
        </p:nvSpPr>
        <p:spPr bwMode="auto">
          <a:xfrm>
            <a:off x="6349099" y="3479006"/>
            <a:ext cx="1705062" cy="2155928"/>
          </a:xfrm>
          <a:prstGeom prst="rect">
            <a:avLst/>
          </a:prstGeom>
          <a:solidFill>
            <a:schemeClr val="bg1"/>
          </a:solidFill>
          <a:ln w="12700" algn="ctr">
            <a:solidFill>
              <a:schemeClr val="tx1"/>
            </a:solidFill>
            <a:miter lim="800000"/>
          </a:ln>
        </p:spPr>
        <p:txBody>
          <a:bodyPr wrap="square" lIns="43099" tIns="43099" rIns="43099" bIns="43099" anchor="ctr"/>
          <a:lstStyle/>
          <a:p>
            <a:pPr marL="0" indent="0" eaLnBrk="0" fontAlgn="base" hangingPunct="0">
              <a:buNone/>
            </a:pPr>
            <a:r>
              <a:rPr lang="en-GB" sz="1100">
                <a:solidFill>
                  <a:srgbClr val="000000"/>
                </a:solidFill>
              </a:rPr>
              <a:t>Strong start Value Creation Plan</a:t>
            </a:r>
          </a:p>
          <a:p>
            <a:pPr lvl="1" eaLnBrk="0" fontAlgn="base" hangingPunct="0"/>
            <a:r>
              <a:rPr lang="en-GB" sz="1100">
                <a:solidFill>
                  <a:srgbClr val="000000"/>
                </a:solidFill>
              </a:rPr>
              <a:t>Strategy </a:t>
            </a:r>
          </a:p>
          <a:p>
            <a:pPr lvl="1" eaLnBrk="0" fontAlgn="base" hangingPunct="0"/>
            <a:r>
              <a:rPr lang="en-GB" sz="1100">
                <a:solidFill>
                  <a:srgbClr val="000000"/>
                </a:solidFill>
              </a:rPr>
              <a:t>Growth</a:t>
            </a:r>
          </a:p>
          <a:p>
            <a:pPr lvl="1" eaLnBrk="0" fontAlgn="base" hangingPunct="0"/>
            <a:r>
              <a:rPr lang="en-GB" sz="1100">
                <a:solidFill>
                  <a:srgbClr val="000000"/>
                </a:solidFill>
              </a:rPr>
              <a:t>Cost</a:t>
            </a:r>
          </a:p>
        </p:txBody>
      </p:sp>
      <p:sp>
        <p:nvSpPr>
          <p:cNvPr id="29" name="Rectangle 21"/>
          <p:cNvSpPr>
            <a:spLocks noChangeArrowheads="1"/>
          </p:cNvSpPr>
          <p:nvPr/>
        </p:nvSpPr>
        <p:spPr bwMode="auto">
          <a:xfrm>
            <a:off x="8222373" y="3479006"/>
            <a:ext cx="1725543" cy="1005840"/>
          </a:xfrm>
          <a:prstGeom prst="rect">
            <a:avLst/>
          </a:prstGeom>
          <a:solidFill>
            <a:schemeClr val="bg1"/>
          </a:solidFill>
          <a:ln w="12700" algn="ctr">
            <a:solidFill>
              <a:schemeClr val="tx1"/>
            </a:solidFill>
            <a:miter lim="800000"/>
          </a:ln>
        </p:spPr>
        <p:txBody>
          <a:bodyPr lIns="43099" tIns="43099" rIns="43099" bIns="43099" anchor="ctr"/>
          <a:lstStyle/>
          <a:p>
            <a:pPr marL="0" indent="0" algn="ctr" eaLnBrk="0" fontAlgn="base" hangingPunct="0">
              <a:spcBef>
                <a:spcPct val="0"/>
              </a:spcBef>
              <a:spcAft>
                <a:spcPct val="0"/>
              </a:spcAft>
              <a:buNone/>
            </a:pPr>
            <a:r>
              <a:rPr lang="en-GB" sz="1100">
                <a:solidFill>
                  <a:srgbClr val="000000"/>
                </a:solidFill>
              </a:rPr>
              <a:t>Refresh VCP</a:t>
            </a:r>
          </a:p>
        </p:txBody>
      </p:sp>
      <p:grpSp>
        <p:nvGrpSpPr>
          <p:cNvPr id="30" name="Group 29"/>
          <p:cNvGrpSpPr/>
          <p:nvPr/>
        </p:nvGrpSpPr>
        <p:grpSpPr>
          <a:xfrm>
            <a:off x="10210533" y="3502919"/>
            <a:ext cx="1552100" cy="2138163"/>
            <a:chOff x="10190315" y="3924943"/>
            <a:chExt cx="1552100" cy="2138163"/>
          </a:xfrm>
        </p:grpSpPr>
        <p:sp>
          <p:nvSpPr>
            <p:cNvPr id="35" name="Rectangle 31"/>
            <p:cNvSpPr>
              <a:spLocks noChangeArrowheads="1"/>
            </p:cNvSpPr>
            <p:nvPr/>
          </p:nvSpPr>
          <p:spPr bwMode="auto">
            <a:xfrm>
              <a:off x="10190316" y="5605906"/>
              <a:ext cx="1552099" cy="457200"/>
            </a:xfrm>
            <a:prstGeom prst="rect">
              <a:avLst/>
            </a:prstGeom>
            <a:solidFill>
              <a:schemeClr val="bg1"/>
            </a:solidFill>
            <a:ln w="12700" algn="ctr">
              <a:solidFill>
                <a:schemeClr val="tx1"/>
              </a:solidFill>
              <a:miter lim="800000"/>
            </a:ln>
          </p:spPr>
          <p:txBody>
            <a:bodyPr lIns="43099" tIns="43099" rIns="43099" bIns="43099" anchor="ctr"/>
            <a:lstStyle/>
            <a:p>
              <a:pPr marL="0" indent="0" algn="ctr" eaLnBrk="0" fontAlgn="base" hangingPunct="0">
                <a:spcBef>
                  <a:spcPct val="0"/>
                </a:spcBef>
                <a:spcAft>
                  <a:spcPct val="0"/>
                </a:spcAft>
                <a:buNone/>
              </a:pPr>
              <a:r>
                <a:rPr lang="en-GB" sz="1100">
                  <a:solidFill>
                    <a:srgbClr val="000000"/>
                  </a:solidFill>
                </a:rPr>
                <a:t>Exit</a:t>
              </a:r>
              <a:br>
                <a:rPr lang="en-GB" sz="1100">
                  <a:solidFill>
                    <a:srgbClr val="000000"/>
                  </a:solidFill>
                </a:rPr>
              </a:br>
              <a:r>
                <a:rPr lang="en-GB" sz="1100">
                  <a:solidFill>
                    <a:srgbClr val="000000"/>
                  </a:solidFill>
                </a:rPr>
                <a:t>support</a:t>
              </a:r>
            </a:p>
          </p:txBody>
        </p:sp>
        <p:sp>
          <p:nvSpPr>
            <p:cNvPr id="36" name="Rectangle 30"/>
            <p:cNvSpPr>
              <a:spLocks noChangeArrowheads="1"/>
            </p:cNvSpPr>
            <p:nvPr/>
          </p:nvSpPr>
          <p:spPr bwMode="auto">
            <a:xfrm>
              <a:off x="10190316" y="4457224"/>
              <a:ext cx="1552099" cy="457200"/>
            </a:xfrm>
            <a:prstGeom prst="rect">
              <a:avLst/>
            </a:prstGeom>
            <a:solidFill>
              <a:schemeClr val="bg1"/>
            </a:solidFill>
            <a:ln w="12700" algn="ctr">
              <a:solidFill>
                <a:schemeClr val="tx1"/>
              </a:solidFill>
              <a:miter lim="800000"/>
            </a:ln>
          </p:spPr>
          <p:txBody>
            <a:bodyPr lIns="43099" tIns="43099" rIns="43099" bIns="43099" anchor="ctr"/>
            <a:lstStyle/>
            <a:p>
              <a:pPr marL="0" indent="0" algn="ctr" eaLnBrk="0" fontAlgn="base" hangingPunct="0">
                <a:spcBef>
                  <a:spcPct val="0"/>
                </a:spcBef>
                <a:spcAft>
                  <a:spcPct val="0"/>
                </a:spcAft>
                <a:buNone/>
              </a:pPr>
              <a:r>
                <a:rPr lang="en-GB" sz="1100">
                  <a:solidFill>
                    <a:srgbClr val="000000"/>
                  </a:solidFill>
                </a:rPr>
                <a:t>Vendor due diligence*</a:t>
              </a:r>
            </a:p>
          </p:txBody>
        </p:sp>
        <p:sp>
          <p:nvSpPr>
            <p:cNvPr id="37" name="Rectangle 21"/>
            <p:cNvSpPr>
              <a:spLocks noChangeArrowheads="1"/>
            </p:cNvSpPr>
            <p:nvPr/>
          </p:nvSpPr>
          <p:spPr bwMode="auto">
            <a:xfrm>
              <a:off x="10190316" y="3924943"/>
              <a:ext cx="1552099" cy="457200"/>
            </a:xfrm>
            <a:prstGeom prst="rect">
              <a:avLst/>
            </a:prstGeom>
            <a:solidFill>
              <a:schemeClr val="bg1"/>
            </a:solidFill>
            <a:ln w="12700" algn="ctr">
              <a:solidFill>
                <a:schemeClr val="tx1"/>
              </a:solidFill>
              <a:miter lim="800000"/>
            </a:ln>
          </p:spPr>
          <p:txBody>
            <a:bodyPr lIns="43099" tIns="43099" rIns="43099" bIns="43099" anchor="ctr"/>
            <a:lstStyle/>
            <a:p>
              <a:pPr marL="0" indent="0" algn="ctr" eaLnBrk="0" fontAlgn="base" hangingPunct="0">
                <a:spcBef>
                  <a:spcPct val="0"/>
                </a:spcBef>
                <a:spcAft>
                  <a:spcPct val="0"/>
                </a:spcAft>
                <a:buNone/>
              </a:pPr>
              <a:r>
                <a:rPr lang="en-GB" sz="1100">
                  <a:solidFill>
                    <a:srgbClr val="000000"/>
                  </a:solidFill>
                </a:rPr>
                <a:t>Pre-sale support</a:t>
              </a:r>
            </a:p>
          </p:txBody>
        </p:sp>
        <p:sp>
          <p:nvSpPr>
            <p:cNvPr id="38" name="Rectangle 30"/>
            <p:cNvSpPr>
              <a:spLocks noChangeArrowheads="1"/>
            </p:cNvSpPr>
            <p:nvPr/>
          </p:nvSpPr>
          <p:spPr bwMode="auto">
            <a:xfrm>
              <a:off x="10190315" y="4992638"/>
              <a:ext cx="707474" cy="541319"/>
            </a:xfrm>
            <a:prstGeom prst="rect">
              <a:avLst/>
            </a:prstGeom>
            <a:solidFill>
              <a:schemeClr val="bg1"/>
            </a:solidFill>
            <a:ln w="12700" algn="ctr">
              <a:solidFill>
                <a:schemeClr val="tx1"/>
              </a:solidFill>
              <a:miter lim="800000"/>
            </a:ln>
          </p:spPr>
          <p:txBody>
            <a:bodyPr lIns="43099" tIns="43099" rIns="43099" bIns="43099" anchor="ctr"/>
            <a:lstStyle/>
            <a:p>
              <a:pPr marL="0" indent="0" algn="ctr" eaLnBrk="0" fontAlgn="base" hangingPunct="0">
                <a:spcBef>
                  <a:spcPct val="0"/>
                </a:spcBef>
                <a:spcAft>
                  <a:spcPct val="0"/>
                </a:spcAft>
                <a:buNone/>
              </a:pPr>
              <a:r>
                <a:rPr lang="en-GB" sz="1100">
                  <a:solidFill>
                    <a:srgbClr val="000000"/>
                  </a:solidFill>
                </a:rPr>
                <a:t>Full potential plan</a:t>
              </a:r>
            </a:p>
          </p:txBody>
        </p:sp>
        <p:sp>
          <p:nvSpPr>
            <p:cNvPr id="39" name="Rectangle 30"/>
            <p:cNvSpPr>
              <a:spLocks noChangeArrowheads="1"/>
            </p:cNvSpPr>
            <p:nvPr/>
          </p:nvSpPr>
          <p:spPr bwMode="auto">
            <a:xfrm>
              <a:off x="11025606" y="4992638"/>
              <a:ext cx="707474" cy="541319"/>
            </a:xfrm>
            <a:prstGeom prst="rect">
              <a:avLst/>
            </a:prstGeom>
            <a:solidFill>
              <a:schemeClr val="bg1"/>
            </a:solidFill>
            <a:ln w="12700" algn="ctr">
              <a:solidFill>
                <a:schemeClr val="tx1"/>
              </a:solidFill>
              <a:miter lim="800000"/>
            </a:ln>
          </p:spPr>
          <p:txBody>
            <a:bodyPr lIns="0" tIns="43099" rIns="0" bIns="43099" anchor="ctr"/>
            <a:lstStyle/>
            <a:p>
              <a:pPr marL="0" indent="0" algn="ctr" eaLnBrk="0" fontAlgn="base" hangingPunct="0">
                <a:spcBef>
                  <a:spcPct val="0"/>
                </a:spcBef>
                <a:spcAft>
                  <a:spcPct val="0"/>
                </a:spcAft>
                <a:buNone/>
              </a:pPr>
              <a:r>
                <a:rPr lang="en-GB" sz="1100">
                  <a:solidFill>
                    <a:srgbClr val="000000"/>
                  </a:solidFill>
                </a:rPr>
                <a:t>IPO support</a:t>
              </a:r>
            </a:p>
          </p:txBody>
        </p:sp>
        <p:cxnSp>
          <p:nvCxnSpPr>
            <p:cNvPr id="40" name="Straight Connector 39"/>
            <p:cNvCxnSpPr/>
            <p:nvPr/>
          </p:nvCxnSpPr>
          <p:spPr>
            <a:xfrm flipH="1">
              <a:off x="10550505" y="4908232"/>
              <a:ext cx="0" cy="84406"/>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1379343" y="4908232"/>
              <a:ext cx="0" cy="84406"/>
            </a:xfrm>
            <a:prstGeom prst="line">
              <a:avLst/>
            </a:prstGeom>
            <a:ln w="9525">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20" name="Rectangle 17"/>
          <p:cNvSpPr>
            <a:spLocks noChangeArrowheads="1"/>
          </p:cNvSpPr>
          <p:nvPr/>
        </p:nvSpPr>
        <p:spPr bwMode="auto">
          <a:xfrm>
            <a:off x="2341563" y="3479006"/>
            <a:ext cx="1602644" cy="977418"/>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Sector profiling/ investment thesis</a:t>
            </a:r>
          </a:p>
        </p:txBody>
      </p:sp>
      <p:sp>
        <p:nvSpPr>
          <p:cNvPr id="21" name="Rectangle 22"/>
          <p:cNvSpPr>
            <a:spLocks noChangeArrowheads="1"/>
          </p:cNvSpPr>
          <p:nvPr/>
        </p:nvSpPr>
        <p:spPr bwMode="auto">
          <a:xfrm>
            <a:off x="2341563" y="4629093"/>
            <a:ext cx="1602644" cy="1009923"/>
          </a:xfrm>
          <a:prstGeom prst="rect">
            <a:avLst/>
          </a:prstGeom>
          <a:solidFill>
            <a:schemeClr val="bg1"/>
          </a:solidFill>
          <a:ln w="12700" algn="ctr">
            <a:solidFill>
              <a:schemeClr val="tx1"/>
            </a:solidFill>
            <a:miter lim="800000"/>
          </a:ln>
        </p:spPr>
        <p:txBody>
          <a:bodyPr lIns="43099" tIns="43099" rIns="43099" bIns="43099" anchor="ctr"/>
          <a:lstStyle/>
          <a:p>
            <a:pPr marL="0" indent="0" algn="ctr" defTabSz="842437" eaLnBrk="0" fontAlgn="base" hangingPunct="0">
              <a:spcBef>
                <a:spcPct val="0"/>
              </a:spcBef>
              <a:spcAft>
                <a:spcPct val="0"/>
              </a:spcAft>
              <a:buNone/>
            </a:pPr>
            <a:r>
              <a:rPr lang="en-GB" sz="1100">
                <a:solidFill>
                  <a:srgbClr val="000000"/>
                </a:solidFill>
              </a:rPr>
              <a:t>Target identification &amp;</a:t>
            </a:r>
            <a:br>
              <a:rPr lang="en-GB" sz="1100">
                <a:solidFill>
                  <a:srgbClr val="000000"/>
                </a:solidFill>
              </a:rPr>
            </a:br>
            <a:r>
              <a:rPr lang="en-GB" sz="1100">
                <a:solidFill>
                  <a:srgbClr val="000000"/>
                </a:solidFill>
              </a:rPr>
              <a:t>screening</a:t>
            </a:r>
          </a:p>
        </p:txBody>
      </p:sp>
      <p:sp>
        <p:nvSpPr>
          <p:cNvPr id="23" name="Rectangle 21"/>
          <p:cNvSpPr>
            <a:spLocks noChangeArrowheads="1"/>
          </p:cNvSpPr>
          <p:nvPr/>
        </p:nvSpPr>
        <p:spPr bwMode="auto">
          <a:xfrm>
            <a:off x="4143828" y="3479006"/>
            <a:ext cx="1680710" cy="2155928"/>
          </a:xfrm>
          <a:prstGeom prst="rect">
            <a:avLst/>
          </a:prstGeom>
          <a:solidFill>
            <a:schemeClr val="bg1"/>
          </a:solidFill>
          <a:ln w="12700" algn="ctr">
            <a:solidFill>
              <a:schemeClr val="tx1"/>
            </a:solidFill>
            <a:miter lim="800000"/>
          </a:ln>
        </p:spPr>
        <p:txBody>
          <a:bodyPr lIns="43099" tIns="43099" rIns="43099" bIns="43099" anchor="ctr"/>
          <a:lstStyle/>
          <a:p>
            <a:pPr marL="0" indent="0" eaLnBrk="0" fontAlgn="base" hangingPunct="0">
              <a:buNone/>
            </a:pPr>
            <a:r>
              <a:rPr lang="en-GB" sz="1100">
                <a:solidFill>
                  <a:srgbClr val="000000"/>
                </a:solidFill>
              </a:rPr>
              <a:t>Integrated due diligence</a:t>
            </a:r>
          </a:p>
          <a:p>
            <a:pPr lvl="1" eaLnBrk="0" fontAlgn="base" hangingPunct="0"/>
            <a:r>
              <a:rPr lang="en-GB" sz="1100">
                <a:solidFill>
                  <a:srgbClr val="000000"/>
                </a:solidFill>
              </a:rPr>
              <a:t>Strategic DD</a:t>
            </a:r>
          </a:p>
          <a:p>
            <a:pPr lvl="1" eaLnBrk="0" fontAlgn="base" hangingPunct="0"/>
            <a:r>
              <a:rPr lang="en-GB" sz="1100">
                <a:solidFill>
                  <a:srgbClr val="000000"/>
                </a:solidFill>
              </a:rPr>
              <a:t>Commercial excellence DD</a:t>
            </a:r>
          </a:p>
          <a:p>
            <a:pPr lvl="1" eaLnBrk="0" fontAlgn="base" hangingPunct="0"/>
            <a:r>
              <a:rPr lang="en-GB" sz="1100">
                <a:solidFill>
                  <a:srgbClr val="000000"/>
                </a:solidFill>
              </a:rPr>
              <a:t>Operations DD</a:t>
            </a:r>
          </a:p>
          <a:p>
            <a:pPr lvl="1" eaLnBrk="0" fontAlgn="base" hangingPunct="0"/>
            <a:r>
              <a:rPr lang="en-GB" sz="1100">
                <a:solidFill>
                  <a:srgbClr val="000000"/>
                </a:solidFill>
              </a:rPr>
              <a:t>Answer first VCP</a:t>
            </a:r>
          </a:p>
        </p:txBody>
      </p:sp>
      <p:cxnSp>
        <p:nvCxnSpPr>
          <p:cNvPr id="47" name="Straight Connector 46"/>
          <p:cNvCxnSpPr/>
          <p:nvPr/>
        </p:nvCxnSpPr>
        <p:spPr bwMode="gray">
          <a:xfrm flipH="1">
            <a:off x="6086818" y="2414272"/>
            <a:ext cx="0" cy="3483669"/>
          </a:xfrm>
          <a:prstGeom prst="line">
            <a:avLst/>
          </a:prstGeom>
          <a:ln w="9525" cap="flat">
            <a:solidFill>
              <a:schemeClr val="tx1">
                <a:lumMod val="50000"/>
                <a:lumOff val="50000"/>
              </a:schemeClr>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548048" y="3079759"/>
            <a:ext cx="1104417" cy="215526"/>
          </a:xfrm>
          <a:prstGeom prst="rect">
            <a:avLst/>
          </a:prstGeom>
          <a:solidFill>
            <a:schemeClr val="bg1"/>
          </a:solidFill>
        </p:spPr>
        <p:txBody>
          <a:bodyPr wrap="square" lIns="22901" tIns="22901" rIns="22901" bIns="22901" rtlCol="0">
            <a:spAutoFit/>
          </a:bodyPr>
          <a:lstStyle/>
          <a:p>
            <a:pPr marL="0" indent="0" algn="ctr">
              <a:buNone/>
            </a:pPr>
            <a:r>
              <a:rPr lang="en-GB" sz="1100" b="1"/>
              <a:t>Digital inside</a:t>
            </a:r>
          </a:p>
        </p:txBody>
      </p:sp>
      <p:sp>
        <p:nvSpPr>
          <p:cNvPr id="45" name="TextBox 44"/>
          <p:cNvSpPr txBox="1"/>
          <p:nvPr/>
        </p:nvSpPr>
        <p:spPr>
          <a:xfrm>
            <a:off x="6542408" y="5682415"/>
            <a:ext cx="1354439" cy="215526"/>
          </a:xfrm>
          <a:prstGeom prst="rect">
            <a:avLst/>
          </a:prstGeom>
          <a:solidFill>
            <a:schemeClr val="bg1"/>
          </a:solidFill>
        </p:spPr>
        <p:txBody>
          <a:bodyPr wrap="square" lIns="22901" tIns="22901" rIns="22901" bIns="22901" rtlCol="0">
            <a:spAutoFit/>
          </a:bodyPr>
          <a:lstStyle/>
          <a:p>
            <a:pPr marL="0" indent="0" algn="ctr">
              <a:buNone/>
            </a:pPr>
            <a:r>
              <a:rPr lang="en-GB" sz="1100" b="1"/>
              <a:t>Results delivery</a:t>
            </a:r>
          </a:p>
        </p:txBody>
      </p:sp>
      <p:sp>
        <p:nvSpPr>
          <p:cNvPr id="32" name="btfpNotesBox170438"/>
          <p:cNvSpPr txBox="1"/>
          <p:nvPr>
            <p:custDataLst>
              <p:tags r:id="rId7"/>
            </p:custDataLst>
          </p:nvPr>
        </p:nvSpPr>
        <p:spPr bwMode="gray">
          <a:xfrm>
            <a:off x="330199" y="6442789"/>
            <a:ext cx="11531600" cy="123111"/>
          </a:xfrm>
          <a:prstGeom prst="rect">
            <a:avLst/>
          </a:prstGeom>
          <a:noFill/>
        </p:spPr>
        <p:txBody>
          <a:bodyPr vert="horz" wrap="square" lIns="0" tIns="0" rIns="0" bIns="0" rtlCol="0" anchor="b">
            <a:spAutoFit/>
          </a:bodyPr>
          <a:lstStyle/>
          <a:p>
            <a:pPr marL="0" indent="0">
              <a:spcBef>
                <a:spcPct val="0"/>
              </a:spcBef>
              <a:buNone/>
            </a:pPr>
            <a:r>
              <a:rPr lang="en-GB" sz="800"/>
              <a:t>*in the US, exit support services exclude vendor due diligence </a:t>
            </a:r>
            <a:r>
              <a:rPr lang="en-GB" sz="800">
                <a:solidFill>
                  <a:srgbClr val="000000"/>
                </a:solidFill>
              </a:rPr>
              <a:t> </a:t>
            </a:r>
          </a:p>
        </p:txBody>
      </p:sp>
      <p:sp>
        <p:nvSpPr>
          <p:cNvPr id="31" name="BainBulletsConfiguration" hidden="1"/>
          <p:cNvSpPr txBox="1"/>
          <p:nvPr/>
        </p:nvSpPr>
        <p:spPr bwMode="gray">
          <a:xfrm>
            <a:off x="12700" y="12700"/>
            <a:ext cx="72768" cy="88092"/>
          </a:xfrm>
          <a:prstGeom prst="rect">
            <a:avLst/>
          </a:prstGeom>
          <a:noFill/>
        </p:spPr>
        <p:txBody>
          <a:bodyPr vert="horz" wrap="none" lIns="36000" tIns="36000" rIns="36000" bIns="36000" rtlCol="0">
            <a:spAutoFit/>
          </a:bodyPr>
          <a:lstStyle/>
          <a:p>
            <a:pPr marL="0" indent="0">
              <a:buNone/>
            </a:pPr>
            <a:endParaRPr lang="en-GB" sz="100">
              <a:solidFill>
                <a:srgbClr val="FFFFFF"/>
              </a:solidFill>
            </a:endParaRPr>
          </a:p>
        </p:txBody>
      </p:sp>
      <p:grpSp>
        <p:nvGrpSpPr>
          <p:cNvPr id="54" name="btfpRowHeaderBox876222"/>
          <p:cNvGrpSpPr/>
          <p:nvPr>
            <p:custDataLst>
              <p:tags r:id="rId8"/>
            </p:custDataLst>
          </p:nvPr>
        </p:nvGrpSpPr>
        <p:grpSpPr>
          <a:xfrm>
            <a:off x="330200" y="2414273"/>
            <a:ext cx="1470025" cy="979558"/>
            <a:chOff x="226141" y="1694212"/>
            <a:chExt cx="2540000" cy="972979"/>
          </a:xfrm>
        </p:grpSpPr>
        <p:sp>
          <p:nvSpPr>
            <p:cNvPr id="55" name="btfpRowHeaderBoxText876222"/>
            <p:cNvSpPr txBox="1"/>
            <p:nvPr/>
          </p:nvSpPr>
          <p:spPr bwMode="gray">
            <a:xfrm>
              <a:off x="226141" y="1694212"/>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Objectives</a:t>
              </a:r>
            </a:p>
          </p:txBody>
        </p:sp>
        <p:cxnSp>
          <p:nvCxnSpPr>
            <p:cNvPr id="56" name="btfpRowHeaderBoxLine876222"/>
            <p:cNvCxnSpPr/>
            <p:nvPr/>
          </p:nvCxnSpPr>
          <p:spPr bwMode="gray">
            <a:xfrm flipH="1">
              <a:off x="2766141" y="1694212"/>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57" name="btfpRowHeaderBox876222"/>
          <p:cNvGrpSpPr/>
          <p:nvPr>
            <p:custDataLst>
              <p:tags r:id="rId9"/>
            </p:custDataLst>
          </p:nvPr>
        </p:nvGrpSpPr>
        <p:grpSpPr>
          <a:xfrm>
            <a:off x="330200" y="3531161"/>
            <a:ext cx="1470025" cy="2366780"/>
            <a:chOff x="226141" y="1694212"/>
            <a:chExt cx="2540000" cy="972979"/>
          </a:xfrm>
        </p:grpSpPr>
        <p:sp>
          <p:nvSpPr>
            <p:cNvPr id="58" name="btfpRowHeaderBoxText876222"/>
            <p:cNvSpPr txBox="1"/>
            <p:nvPr/>
          </p:nvSpPr>
          <p:spPr bwMode="gray">
            <a:xfrm>
              <a:off x="226141" y="1694212"/>
              <a:ext cx="2540000" cy="972979"/>
            </a:xfrm>
            <a:prstGeom prst="rect">
              <a:avLst/>
            </a:prstGeom>
            <a:noFill/>
          </p:spPr>
          <p:txBody>
            <a:bodyPr vert="horz" wrap="square" lIns="36036" tIns="36036" rIns="180181" bIns="36036" rtlCol="0" anchor="t">
              <a:noAutofit/>
            </a:bodyPr>
            <a:lstStyle/>
            <a:p>
              <a:pPr marL="0" indent="0">
                <a:spcBef>
                  <a:spcPct val="0"/>
                </a:spcBef>
                <a:buNone/>
              </a:pPr>
              <a:r>
                <a:rPr lang="en-GB" b="1">
                  <a:solidFill>
                    <a:srgbClr val="333333"/>
                  </a:solidFill>
                </a:rPr>
                <a:t>Bain’s value creation approach</a:t>
              </a:r>
            </a:p>
            <a:p>
              <a:pPr marL="0" indent="0">
                <a:spcBef>
                  <a:spcPct val="0"/>
                </a:spcBef>
                <a:buNone/>
              </a:pPr>
              <a:endParaRPr lang="en-GB" b="1">
                <a:solidFill>
                  <a:srgbClr val="333333"/>
                </a:solidFill>
              </a:endParaRPr>
            </a:p>
          </p:txBody>
        </p:sp>
        <p:cxnSp>
          <p:nvCxnSpPr>
            <p:cNvPr id="59" name="btfpRowHeaderBoxLine876222"/>
            <p:cNvCxnSpPr/>
            <p:nvPr/>
          </p:nvCxnSpPr>
          <p:spPr bwMode="gray">
            <a:xfrm flipH="1">
              <a:off x="2766141" y="1694212"/>
              <a:ext cx="0" cy="972979"/>
            </a:xfrm>
            <a:prstGeom prst="line">
              <a:avLst/>
            </a:prstGeom>
            <a:ln w="152400" cap="flat">
              <a:solidFill>
                <a:srgbClr val="333333"/>
              </a:solidFill>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8" name="Chevron 47"/>
          <p:cNvSpPr/>
          <p:nvPr/>
        </p:nvSpPr>
        <p:spPr>
          <a:xfrm rot="5400000">
            <a:off x="4885644" y="5122245"/>
            <a:ext cx="197079" cy="1472180"/>
          </a:xfrm>
          <a:prstGeom prst="chevron">
            <a:avLst>
              <a:gd name="adj" fmla="val 79195"/>
            </a:avLst>
          </a:prstGeom>
          <a:solidFill>
            <a:schemeClr val="accent3"/>
          </a:solidFill>
          <a:ln w="28575" cap="flat" cmpd="sng" algn="ctr">
            <a:solidFill>
              <a:schemeClr val="bg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3167" tIns="33167" rIns="33167" bIns="33167" rtlCol="0" anchor="ctr"/>
          <a:lstStyle>
            <a:defPPr>
              <a:defRPr lang="en-US"/>
            </a:defPPr>
            <a:lvl1pPr marL="0"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1pPr>
            <a:lvl2pPr marL="42122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2pPr>
            <a:lvl3pPr marL="842441"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3pPr>
            <a:lvl4pPr marL="1263662"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4pPr>
            <a:lvl5pPr marL="168488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5pPr>
            <a:lvl6pPr marL="2106103"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6pPr>
            <a:lvl7pPr marL="2527324"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7pPr>
            <a:lvl8pPr marL="294854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8pPr>
            <a:lvl9pPr marL="3369765" marR="0" indent="0" algn="l" defTabSz="842441" rtl="0" eaLnBrk="1" fontAlgn="auto" latinLnBrk="0" hangingPunct="1">
              <a:lnSpc>
                <a:spcPct val="100000"/>
              </a:lnSpc>
              <a:spcBef>
                <a:spcPct val="0"/>
              </a:spcBef>
              <a:spcAft>
                <a:spcPct val="0"/>
              </a:spcAft>
              <a:buClrTx/>
              <a:buSzTx/>
              <a:buFontTx/>
              <a:buNone/>
              <a:defRPr kumimoji="0" sz="1658" b="0" i="0" u="none" strike="noStrike" kern="1200" cap="none" spc="0" normalizeH="0" baseline="0" noProof="0">
                <a:solidFill>
                  <a:schemeClr val="lt1"/>
                </a:solidFill>
                <a:uLnTx/>
                <a:uFillTx/>
                <a:latin typeface="Verdana"/>
                <a:ea typeface="Arial" panose="020B0604020202020204" pitchFamily="34" charset="0"/>
                <a:cs typeface="Arial" panose="020B0604020202020204" pitchFamily="34" charset="0"/>
                <a:sym typeface="Wingdings"/>
              </a:defRPr>
            </a:lvl9pPr>
          </a:lstStyle>
          <a:p>
            <a:pPr algn="ctr"/>
            <a:endParaRPr lang="en-GB" sz="1400">
              <a:solidFill>
                <a:srgbClr val="5C5C5C"/>
              </a:solidFill>
              <a:latin typeface="+mn-lt"/>
            </a:endParaRPr>
          </a:p>
        </p:txBody>
      </p:sp>
      <p:sp>
        <p:nvSpPr>
          <p:cNvPr id="50" name="TextBox 49"/>
          <p:cNvSpPr txBox="1"/>
          <p:nvPr/>
        </p:nvSpPr>
        <p:spPr>
          <a:xfrm>
            <a:off x="4239242" y="6001786"/>
            <a:ext cx="1489883" cy="378445"/>
          </a:xfrm>
          <a:prstGeom prst="rect">
            <a:avLst/>
          </a:prstGeom>
          <a:solidFill>
            <a:schemeClr val="bg1"/>
          </a:solidFill>
        </p:spPr>
        <p:txBody>
          <a:bodyPr wrap="square" lIns="22901" tIns="22901" rIns="22901" bIns="22901" rtlCol="0">
            <a:spAutoFit/>
          </a:bodyPr>
          <a:lstStyle/>
          <a:p>
            <a:pPr marL="0" indent="0" algn="ctr">
              <a:buNone/>
            </a:pPr>
            <a:r>
              <a:rPr lang="en-GB" sz="1100" b="1">
                <a:solidFill>
                  <a:srgbClr val="CC0000"/>
                </a:solidFill>
              </a:rPr>
              <a:t>Typical due diligence process next slide</a:t>
            </a:r>
          </a:p>
        </p:txBody>
      </p:sp>
    </p:spTree>
    <p:custDataLst>
      <p:tags r:id="rId1"/>
    </p:custDataLst>
    <p:extLst>
      <p:ext uri="{BB962C8B-B14F-4D97-AF65-F5344CB8AC3E}">
        <p14:creationId xmlns:p14="http://schemas.microsoft.com/office/powerpoint/2010/main" val="33725455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10.0.17134.0"/>
  <p:tag name="AS_RELEASE_DATE" val="2018.09.12"/>
  <p:tag name="AS_TITLE" val="Aspose.Slides for .NET 4.0"/>
  <p:tag name="AS_VERSION" val="18.9"/>
  <p:tag name="OFFICE" val="Frankfurt"/>
  <p:tag name="MEKKOFORMATS" val="&lt;MekkoFormats&gt;&lt;NumberFormat DecimalSeparator=&quot;,&quot; ThousandSeparator=&quot;.&quot; NegativeNumberFormat=&quot;1&quot; /&gt;&lt;Font&gt;&lt;Output_Font_Name Default=&quot;Arial&quot; UsePPTTheme=&quot;True&quot; /&gt;&lt;FarEast_Output_Font_Name Default=&quot;Arial&quot; UsePPTTheme=&quot;True&quot; RotateAndFlipEnabled=&quot;False&quot; /&gt;&lt;/Font&gt;&lt;DateFormat CultureID=&quot;2057&quot; FormatString=&quot;M/d/yyyy&quot; /&gt;&lt;/MekkoFormats&gt;"/>
  <p:tag name="BTFPCOLUMNGUIDE" val="Bain"/>
</p:tagLst>
</file>

<file path=ppt/tags/tag10.xml><?xml version="1.0" encoding="utf-8"?>
<p:tagLst xmlns:a="http://schemas.openxmlformats.org/drawingml/2006/main" xmlns:r="http://schemas.openxmlformats.org/officeDocument/2006/relationships" xmlns:p="http://schemas.openxmlformats.org/presentationml/2006/main">
  <p:tag name="BTFPICONID" val="5a7449c44a3fcd84d36efeb85aa28ad8"/>
  <p:tag name="BTFPLAYOUTENABLED" val="1"/>
</p:tagLst>
</file>

<file path=ppt/tags/tag100.xml><?xml version="1.0" encoding="utf-8"?>
<p:tagLst xmlns:a="http://schemas.openxmlformats.org/drawingml/2006/main" xmlns:r="http://schemas.openxmlformats.org/officeDocument/2006/relationships" xmlns:p="http://schemas.openxmlformats.org/presentationml/2006/main">
  <p:tag name="BTFPLAYOUTENABLED" val="1"/>
</p:tagLst>
</file>

<file path=ppt/tags/tag101.xml><?xml version="1.0" encoding="utf-8"?>
<p:tagLst xmlns:a="http://schemas.openxmlformats.org/drawingml/2006/main" xmlns:r="http://schemas.openxmlformats.org/officeDocument/2006/relationships" xmlns:p="http://schemas.openxmlformats.org/presentationml/2006/main">
  <p:tag name="BTFPLAYOUTENABLED" val="1"/>
</p:tagLst>
</file>

<file path=ppt/tags/tag102.xml><?xml version="1.0" encoding="utf-8"?>
<p:tagLst xmlns:a="http://schemas.openxmlformats.org/drawingml/2006/main" xmlns:r="http://schemas.openxmlformats.org/officeDocument/2006/relationships" xmlns:p="http://schemas.openxmlformats.org/presentationml/2006/main">
  <p:tag name="BTFPLAYOUTENABLED" val="1"/>
</p:tagLst>
</file>

<file path=ppt/tags/tag103.xml><?xml version="1.0" encoding="utf-8"?>
<p:tagLst xmlns:a="http://schemas.openxmlformats.org/drawingml/2006/main" xmlns:r="http://schemas.openxmlformats.org/officeDocument/2006/relationships" xmlns:p="http://schemas.openxmlformats.org/presentationml/2006/main">
  <p:tag name="BTFPLAYOUTENABLED" val="1"/>
</p:tagLst>
</file>

<file path=ppt/tags/tag104.xml><?xml version="1.0" encoding="utf-8"?>
<p:tagLst xmlns:a="http://schemas.openxmlformats.org/drawingml/2006/main" xmlns:r="http://schemas.openxmlformats.org/officeDocument/2006/relationships" xmlns:p="http://schemas.openxmlformats.org/presentationml/2006/main">
  <p:tag name="BTFPLAYOUTENABLED" val="1"/>
</p:tagLst>
</file>

<file path=ppt/tags/tag105.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106.xml><?xml version="1.0" encoding="utf-8"?>
<p:tagLst xmlns:a="http://schemas.openxmlformats.org/drawingml/2006/main" xmlns:r="http://schemas.openxmlformats.org/officeDocument/2006/relationships" xmlns:p="http://schemas.openxmlformats.org/presentationml/2006/main">
  <p:tag name="BAINBULLETSACTIVATED" val="True"/>
  <p:tag name="BAINBULLETSLEVELSFINGERPRINT" val="-528105214"/>
  <p:tag name="BAINBULLETSLINESPACING" val="0"/>
</p:tagLst>
</file>

<file path=ppt/tags/tag107.xml><?xml version="1.0" encoding="utf-8"?>
<p:tagLst xmlns:a="http://schemas.openxmlformats.org/drawingml/2006/main" xmlns:r="http://schemas.openxmlformats.org/officeDocument/2006/relationships" xmlns:p="http://schemas.openxmlformats.org/presentationml/2006/main">
  <p:tag name="BAINBULLETSACTIVATED" val="True"/>
  <p:tag name="BAINBULLETSLEVELSFINGERPRINT" val="-528105214"/>
  <p:tag name="BAINBULLETSLINESPACING" val="0"/>
</p:tagLst>
</file>

<file path=ppt/tags/tag108.xml><?xml version="1.0" encoding="utf-8"?>
<p:tagLst xmlns:a="http://schemas.openxmlformats.org/drawingml/2006/main" xmlns:r="http://schemas.openxmlformats.org/officeDocument/2006/relationships" xmlns:p="http://schemas.openxmlformats.org/presentationml/2006/main">
  <p:tag name="BAINBULLETSACTIVATED" val="True"/>
  <p:tag name="BAINBULLETSLEVELSFINGERPRINT" val="-528105214"/>
  <p:tag name="BAINBULLETSLINESPACING" val="0"/>
</p:tagLst>
</file>

<file path=ppt/tags/tag109.xml><?xml version="1.0" encoding="utf-8"?>
<p:tagLst xmlns:a="http://schemas.openxmlformats.org/drawingml/2006/main" xmlns:r="http://schemas.openxmlformats.org/officeDocument/2006/relationships" xmlns:p="http://schemas.openxmlformats.org/presentationml/2006/main">
  <p:tag name="BTFPLAYOUTENABLED" val="1"/>
</p:tagLst>
</file>

<file path=ppt/tags/tag11.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110.xml><?xml version="1.0" encoding="utf-8"?>
<p:tagLst xmlns:a="http://schemas.openxmlformats.org/drawingml/2006/main" xmlns:r="http://schemas.openxmlformats.org/officeDocument/2006/relationships" xmlns:p="http://schemas.openxmlformats.org/presentationml/2006/main">
  <p:tag name="BTFPLAYOUTENABLED" val="1"/>
</p:tagLst>
</file>

<file path=ppt/tags/tag111.xml><?xml version="1.0" encoding="utf-8"?>
<p:tagLst xmlns:a="http://schemas.openxmlformats.org/drawingml/2006/main" xmlns:r="http://schemas.openxmlformats.org/officeDocument/2006/relationships" xmlns:p="http://schemas.openxmlformats.org/presentationml/2006/main">
  <p:tag name="BTFPLAYOUTENABLED" val="1"/>
</p:tagLst>
</file>

<file path=ppt/tags/tag112.xml><?xml version="1.0" encoding="utf-8"?>
<p:tagLst xmlns:a="http://schemas.openxmlformats.org/drawingml/2006/main" xmlns:r="http://schemas.openxmlformats.org/officeDocument/2006/relationships" xmlns:p="http://schemas.openxmlformats.org/presentationml/2006/main">
  <p:tag name="BTFPLAYOUTENABLED" val="1"/>
</p:tagLst>
</file>

<file path=ppt/tags/tag113.xml><?xml version="1.0" encoding="utf-8"?>
<p:tagLst xmlns:a="http://schemas.openxmlformats.org/drawingml/2006/main" xmlns:r="http://schemas.openxmlformats.org/officeDocument/2006/relationships" xmlns:p="http://schemas.openxmlformats.org/presentationml/2006/main">
  <p:tag name="BTFPLAYOUTENABLED" val="1"/>
</p:tagLst>
</file>

<file path=ppt/tags/tag114.xml><?xml version="1.0" encoding="utf-8"?>
<p:tagLst xmlns:a="http://schemas.openxmlformats.org/drawingml/2006/main" xmlns:r="http://schemas.openxmlformats.org/officeDocument/2006/relationships" xmlns:p="http://schemas.openxmlformats.org/presentationml/2006/main">
  <p:tag name="BTFPLAYOUTENABLED" val="1"/>
</p:tagLst>
</file>

<file path=ppt/tags/tag115.xml><?xml version="1.0" encoding="utf-8"?>
<p:tagLst xmlns:a="http://schemas.openxmlformats.org/drawingml/2006/main" xmlns:r="http://schemas.openxmlformats.org/officeDocument/2006/relationships" xmlns:p="http://schemas.openxmlformats.org/presentationml/2006/main">
  <p:tag name="BTFPLAYOUTENABLED" val="1"/>
</p:tagLst>
</file>

<file path=ppt/tags/tag116.xml><?xml version="1.0" encoding="utf-8"?>
<p:tagLst xmlns:a="http://schemas.openxmlformats.org/drawingml/2006/main" xmlns:r="http://schemas.openxmlformats.org/officeDocument/2006/relationships" xmlns:p="http://schemas.openxmlformats.org/presentationml/2006/main">
  <p:tag name="BTFPLAYOUTENABLED" val="1"/>
</p:tagLst>
</file>

<file path=ppt/tags/tag117.xml><?xml version="1.0" encoding="utf-8"?>
<p:tagLst xmlns:a="http://schemas.openxmlformats.org/drawingml/2006/main" xmlns:r="http://schemas.openxmlformats.org/officeDocument/2006/relationships" xmlns:p="http://schemas.openxmlformats.org/presentationml/2006/main">
  <p:tag name="BTFPLAYOUTENABLED" val="1"/>
</p:tagLst>
</file>

<file path=ppt/tags/tag118.xml><?xml version="1.0" encoding="utf-8"?>
<p:tagLst xmlns:a="http://schemas.openxmlformats.org/drawingml/2006/main" xmlns:r="http://schemas.openxmlformats.org/officeDocument/2006/relationships" xmlns:p="http://schemas.openxmlformats.org/presentationml/2006/main">
  <p:tag name="BTFPLAYOUTENABLED" val="1"/>
</p:tagLst>
</file>

<file path=ppt/tags/tag119.xml><?xml version="1.0" encoding="utf-8"?>
<p:tagLst xmlns:a="http://schemas.openxmlformats.org/drawingml/2006/main" xmlns:r="http://schemas.openxmlformats.org/officeDocument/2006/relationships" xmlns:p="http://schemas.openxmlformats.org/presentationml/2006/main">
  <p:tag name="BTFPLAYOUTENABLED" val="1"/>
</p:tagLst>
</file>

<file path=ppt/tags/tag12.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120.xml><?xml version="1.0" encoding="utf-8"?>
<p:tagLst xmlns:a="http://schemas.openxmlformats.org/drawingml/2006/main" xmlns:r="http://schemas.openxmlformats.org/officeDocument/2006/relationships" xmlns:p="http://schemas.openxmlformats.org/presentationml/2006/main">
  <p:tag name="BTFPLAYOUTENABLED" val="1"/>
</p:tagLst>
</file>

<file path=ppt/tags/tag121.xml><?xml version="1.0" encoding="utf-8"?>
<p:tagLst xmlns:a="http://schemas.openxmlformats.org/drawingml/2006/main" xmlns:r="http://schemas.openxmlformats.org/officeDocument/2006/relationships" xmlns:p="http://schemas.openxmlformats.org/presentationml/2006/main">
  <p:tag name="BTFPLAYOUTENABLED" val="1"/>
</p:tagLst>
</file>

<file path=ppt/tags/tag122.xml><?xml version="1.0" encoding="utf-8"?>
<p:tagLst xmlns:a="http://schemas.openxmlformats.org/drawingml/2006/main" xmlns:r="http://schemas.openxmlformats.org/officeDocument/2006/relationships" xmlns:p="http://schemas.openxmlformats.org/presentationml/2006/main">
  <p:tag name="BTFPLAYOUTENABLED" val="1"/>
</p:tagLst>
</file>

<file path=ppt/tags/tag123.xml><?xml version="1.0" encoding="utf-8"?>
<p:tagLst xmlns:a="http://schemas.openxmlformats.org/drawingml/2006/main" xmlns:r="http://schemas.openxmlformats.org/officeDocument/2006/relationships" xmlns:p="http://schemas.openxmlformats.org/presentationml/2006/main">
  <p:tag name="BTFPLAYOUTENABLED" val="1"/>
</p:tagLst>
</file>

<file path=ppt/tags/tag124.xml><?xml version="1.0" encoding="utf-8"?>
<p:tagLst xmlns:a="http://schemas.openxmlformats.org/drawingml/2006/main" xmlns:r="http://schemas.openxmlformats.org/officeDocument/2006/relationships" xmlns:p="http://schemas.openxmlformats.org/presentationml/2006/main">
  <p:tag name="BTFPLAYOUTENABLED" val="1"/>
</p:tagLst>
</file>

<file path=ppt/tags/tag125.xml><?xml version="1.0" encoding="utf-8"?>
<p:tagLst xmlns:a="http://schemas.openxmlformats.org/drawingml/2006/main" xmlns:r="http://schemas.openxmlformats.org/officeDocument/2006/relationships" xmlns:p="http://schemas.openxmlformats.org/presentationml/2006/main">
  <p:tag name="BTFPLAYOUTENABLED" val="1"/>
</p:tagLst>
</file>

<file path=ppt/tags/tag126.xml><?xml version="1.0" encoding="utf-8"?>
<p:tagLst xmlns:a="http://schemas.openxmlformats.org/drawingml/2006/main" xmlns:r="http://schemas.openxmlformats.org/officeDocument/2006/relationships" xmlns:p="http://schemas.openxmlformats.org/presentationml/2006/main">
  <p:tag name="BTFPLAYOUTENABLED" val="1"/>
</p:tagLst>
</file>

<file path=ppt/tags/tag127.xml><?xml version="1.0" encoding="utf-8"?>
<p:tagLst xmlns:a="http://schemas.openxmlformats.org/drawingml/2006/main" xmlns:r="http://schemas.openxmlformats.org/officeDocument/2006/relationships" xmlns:p="http://schemas.openxmlformats.org/presentationml/2006/main">
  <p:tag name="BTFPLAYOUTENABLED" val="1"/>
</p:tagLst>
</file>

<file path=ppt/tags/tag128.xml><?xml version="1.0" encoding="utf-8"?>
<p:tagLst xmlns:a="http://schemas.openxmlformats.org/drawingml/2006/main" xmlns:r="http://schemas.openxmlformats.org/officeDocument/2006/relationships" xmlns:p="http://schemas.openxmlformats.org/presentationml/2006/main">
  <p:tag name="BTFPLAYOUTENABLED" val="1"/>
</p:tagLst>
</file>

<file path=ppt/tags/tag129.xml><?xml version="1.0" encoding="utf-8"?>
<p:tagLst xmlns:a="http://schemas.openxmlformats.org/drawingml/2006/main" xmlns:r="http://schemas.openxmlformats.org/officeDocument/2006/relationships" xmlns:p="http://schemas.openxmlformats.org/presentationml/2006/main">
  <p:tag name="BTFPLAYOUTENABLED" val="1"/>
</p:tagLst>
</file>

<file path=ppt/tags/tag13.xml><?xml version="1.0" encoding="utf-8"?>
<p:tagLst xmlns:a="http://schemas.openxmlformats.org/drawingml/2006/main" xmlns:r="http://schemas.openxmlformats.org/officeDocument/2006/relationships" xmlns:p="http://schemas.openxmlformats.org/presentationml/2006/main">
  <p:tag name="BTFPLAYOUTENABLED" val="1"/>
</p:tagLst>
</file>

<file path=ppt/tags/tag130.xml><?xml version="1.0" encoding="utf-8"?>
<p:tagLst xmlns:a="http://schemas.openxmlformats.org/drawingml/2006/main" xmlns:r="http://schemas.openxmlformats.org/officeDocument/2006/relationships" xmlns:p="http://schemas.openxmlformats.org/presentationml/2006/main">
  <p:tag name="BTFPLAYOUTENABLED" val="1"/>
</p:tagLst>
</file>

<file path=ppt/tags/tag131.xml><?xml version="1.0" encoding="utf-8"?>
<p:tagLst xmlns:a="http://schemas.openxmlformats.org/drawingml/2006/main" xmlns:r="http://schemas.openxmlformats.org/officeDocument/2006/relationships" xmlns:p="http://schemas.openxmlformats.org/presentationml/2006/main">
  <p:tag name="BTFPLAYOUTENABLED" val="1"/>
</p:tagLst>
</file>

<file path=ppt/tags/tag132.xml><?xml version="1.0" encoding="utf-8"?>
<p:tagLst xmlns:a="http://schemas.openxmlformats.org/drawingml/2006/main" xmlns:r="http://schemas.openxmlformats.org/officeDocument/2006/relationships" xmlns:p="http://schemas.openxmlformats.org/presentationml/2006/main">
  <p:tag name="BTFPLAYOUTENABLED" val="1"/>
</p:tagLst>
</file>

<file path=ppt/tags/tag133.xml><?xml version="1.0" encoding="utf-8"?>
<p:tagLst xmlns:a="http://schemas.openxmlformats.org/drawingml/2006/main" xmlns:r="http://schemas.openxmlformats.org/officeDocument/2006/relationships" xmlns:p="http://schemas.openxmlformats.org/presentationml/2006/main">
  <p:tag name="BTFPLAYOUTENABLED" val="0"/>
  <p:tag name="BTFPLAYOUTCOLUMNS" val="4"/>
</p:tagLst>
</file>

<file path=ppt/tags/tag134.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135.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136.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137.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138.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139.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14.xml><?xml version="1.0" encoding="utf-8"?>
<p:tagLst xmlns:a="http://schemas.openxmlformats.org/drawingml/2006/main" xmlns:r="http://schemas.openxmlformats.org/officeDocument/2006/relationships" xmlns:p="http://schemas.openxmlformats.org/presentationml/2006/main">
  <p:tag name="BTFPLAYOUTENABLED" val="0"/>
  <p:tag name="BTFPLAYOUTCOLUMNS" val="5"/>
</p:tagLst>
</file>

<file path=ppt/tags/tag140.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141.xml><?xml version="1.0" encoding="utf-8"?>
<p:tagLst xmlns:a="http://schemas.openxmlformats.org/drawingml/2006/main" xmlns:r="http://schemas.openxmlformats.org/officeDocument/2006/relationships" xmlns:p="http://schemas.openxmlformats.org/presentationml/2006/main">
  <p:tag name="BTFPLAYOUTENABLED" val="1"/>
</p:tagLst>
</file>

<file path=ppt/tags/tag142.xml><?xml version="1.0" encoding="utf-8"?>
<p:tagLst xmlns:a="http://schemas.openxmlformats.org/drawingml/2006/main" xmlns:r="http://schemas.openxmlformats.org/officeDocument/2006/relationships" xmlns:p="http://schemas.openxmlformats.org/presentationml/2006/main">
  <p:tag name="BTFPLAYOUTENABLED" val="1"/>
</p:tagLst>
</file>

<file path=ppt/tags/tag143.xml><?xml version="1.0" encoding="utf-8"?>
<p:tagLst xmlns:a="http://schemas.openxmlformats.org/drawingml/2006/main" xmlns:r="http://schemas.openxmlformats.org/officeDocument/2006/relationships" xmlns:p="http://schemas.openxmlformats.org/presentationml/2006/main">
  <p:tag name="BTFPLAYOUTENABLED" val="1"/>
</p:tagLst>
</file>

<file path=ppt/tags/tag144.xml><?xml version="1.0" encoding="utf-8"?>
<p:tagLst xmlns:a="http://schemas.openxmlformats.org/drawingml/2006/main" xmlns:r="http://schemas.openxmlformats.org/officeDocument/2006/relationships" xmlns:p="http://schemas.openxmlformats.org/presentationml/2006/main">
  <p:tag name="BTFPLAYOUTENABLED" val="1"/>
</p:tagLst>
</file>

<file path=ppt/tags/tag145.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146.xml><?xml version="1.0" encoding="utf-8"?>
<p:tagLst xmlns:a="http://schemas.openxmlformats.org/drawingml/2006/main" xmlns:r="http://schemas.openxmlformats.org/officeDocument/2006/relationships" xmlns:p="http://schemas.openxmlformats.org/presentationml/2006/main">
  <p:tag name="BTFPLAYOUTENABLED" val="1"/>
</p:tagLst>
</file>

<file path=ppt/tags/tag147.xml><?xml version="1.0" encoding="utf-8"?>
<p:tagLst xmlns:a="http://schemas.openxmlformats.org/drawingml/2006/main" xmlns:r="http://schemas.openxmlformats.org/officeDocument/2006/relationships" xmlns:p="http://schemas.openxmlformats.org/presentationml/2006/main">
  <p:tag name="BTFPLAYOUTENABLED" val="1"/>
</p:tagLst>
</file>

<file path=ppt/tags/tag148.xml><?xml version="1.0" encoding="utf-8"?>
<p:tagLst xmlns:a="http://schemas.openxmlformats.org/drawingml/2006/main" xmlns:r="http://schemas.openxmlformats.org/officeDocument/2006/relationships" xmlns:p="http://schemas.openxmlformats.org/presentationml/2006/main">
  <p:tag name="BTFPLAYOUTENABLED" val="1"/>
</p:tagLst>
</file>

<file path=ppt/tags/tag149.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15.xml><?xml version="1.0" encoding="utf-8"?>
<p:tagLst xmlns:a="http://schemas.openxmlformats.org/drawingml/2006/main" xmlns:r="http://schemas.openxmlformats.org/officeDocument/2006/relationships" xmlns:p="http://schemas.openxmlformats.org/presentationml/2006/main">
  <p:tag name="BTFPLAYOUTENABLED" val="0"/>
</p:tagLst>
</file>

<file path=ppt/tags/tag150.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151.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152.xml><?xml version="1.0" encoding="utf-8"?>
<p:tagLst xmlns:a="http://schemas.openxmlformats.org/drawingml/2006/main" xmlns:r="http://schemas.openxmlformats.org/officeDocument/2006/relationships" xmlns:p="http://schemas.openxmlformats.org/presentationml/2006/main">
  <p:tag name="BTFPLAYOUTENABLED" val="1"/>
  <p:tag name="BTFPROTATION" val="0"/>
</p:tagLst>
</file>

<file path=ppt/tags/tag153.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0"/>
</p:tagLst>
</file>

<file path=ppt/tags/tag154.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155.xml><?xml version="1.0" encoding="utf-8"?>
<p:tagLst xmlns:a="http://schemas.openxmlformats.org/drawingml/2006/main" xmlns:r="http://schemas.openxmlformats.org/officeDocument/2006/relationships" xmlns:p="http://schemas.openxmlformats.org/presentationml/2006/main">
  <p:tag name="BAINBULLETSACTIVATED" val="False"/>
  <p:tag name="BAINBULLETSLINESPACING" val="2"/>
</p:tagLst>
</file>

<file path=ppt/tags/tag156.xml><?xml version="1.0" encoding="utf-8"?>
<p:tagLst xmlns:a="http://schemas.openxmlformats.org/drawingml/2006/main" xmlns:r="http://schemas.openxmlformats.org/officeDocument/2006/relationships" xmlns:p="http://schemas.openxmlformats.org/presentationml/2006/main">
  <p:tag name="BTFPLAYOUTENABLED" val="0"/>
</p:tagLst>
</file>

<file path=ppt/tags/tag157.xml><?xml version="1.0" encoding="utf-8"?>
<p:tagLst xmlns:a="http://schemas.openxmlformats.org/drawingml/2006/main" xmlns:r="http://schemas.openxmlformats.org/officeDocument/2006/relationships" xmlns:p="http://schemas.openxmlformats.org/presentationml/2006/main">
  <p:tag name="BTFPLAYOUTENABLED" val="0"/>
</p:tagLst>
</file>

<file path=ppt/tags/tag158.xml><?xml version="1.0" encoding="utf-8"?>
<p:tagLst xmlns:a="http://schemas.openxmlformats.org/drawingml/2006/main" xmlns:r="http://schemas.openxmlformats.org/officeDocument/2006/relationships" xmlns:p="http://schemas.openxmlformats.org/presentationml/2006/main">
  <p:tag name="BTFPLAYOUTENABLED" val="0"/>
</p:tagLst>
</file>

<file path=ppt/tags/tag159.xml><?xml version="1.0" encoding="utf-8"?>
<p:tagLst xmlns:a="http://schemas.openxmlformats.org/drawingml/2006/main" xmlns:r="http://schemas.openxmlformats.org/officeDocument/2006/relationships" xmlns:p="http://schemas.openxmlformats.org/presentationml/2006/main">
  <p:tag name="BTFPLAYOUTENABLED" val="1"/>
</p:tagLst>
</file>

<file path=ppt/tags/tag16.xml><?xml version="1.0" encoding="utf-8"?>
<p:tagLst xmlns:a="http://schemas.openxmlformats.org/drawingml/2006/main" xmlns:r="http://schemas.openxmlformats.org/officeDocument/2006/relationships" xmlns:p="http://schemas.openxmlformats.org/presentationml/2006/main">
  <p:tag name="BTFPLAYOUTENABLED" val="0"/>
</p:tagLst>
</file>

<file path=ppt/tags/tag160.xml><?xml version="1.0" encoding="utf-8"?>
<p:tagLst xmlns:a="http://schemas.openxmlformats.org/drawingml/2006/main" xmlns:r="http://schemas.openxmlformats.org/officeDocument/2006/relationships" xmlns:p="http://schemas.openxmlformats.org/presentationml/2006/main">
  <p:tag name="BTFPLAYOUTENABLED" val="1"/>
  <p:tag name="BTFPLAYOUTCOLUMNS" val="2"/>
</p:tagLst>
</file>

<file path=ppt/tags/tag161.xml><?xml version="1.0" encoding="utf-8"?>
<p:tagLst xmlns:a="http://schemas.openxmlformats.org/drawingml/2006/main" xmlns:r="http://schemas.openxmlformats.org/officeDocument/2006/relationships" xmlns:p="http://schemas.openxmlformats.org/presentationml/2006/main">
  <p:tag name="BTFPLAYOUTENABLED" val="0"/>
</p:tagLst>
</file>

<file path=ppt/tags/tag162.xml><?xml version="1.0" encoding="utf-8"?>
<p:tagLst xmlns:a="http://schemas.openxmlformats.org/drawingml/2006/main" xmlns:r="http://schemas.openxmlformats.org/officeDocument/2006/relationships" xmlns:p="http://schemas.openxmlformats.org/presentationml/2006/main">
  <p:tag name="BTFPLAYOUTENABLED" val="0"/>
</p:tagLst>
</file>

<file path=ppt/tags/tag163.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164.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165.xml><?xml version="1.0" encoding="utf-8"?>
<p:tagLst xmlns:a="http://schemas.openxmlformats.org/drawingml/2006/main" xmlns:r="http://schemas.openxmlformats.org/officeDocument/2006/relationships" xmlns:p="http://schemas.openxmlformats.org/presentationml/2006/main">
  <p:tag name="BTFP_TEMPLATE" val="&lt;?xml version=&quot;1.0&quot; encoding=&quot;utf-8&quot;?&gt;&lt;Template&gt;&lt;Id&gt;a155fcefb922b994b19db6d889b8939a&lt;/Id&gt;&lt;Version&gt;1&lt;/Version&gt;&lt;/Template&gt;"/>
  <p:tag name="BTFPLAYOUTENABLED" val="0"/>
  <p:tag name="BTFPLAYOUTCOLUMNS" val="1"/>
</p:tagLst>
</file>

<file path=ppt/tags/tag166.xml><?xml version="1.0" encoding="utf-8"?>
<p:tagLst xmlns:a="http://schemas.openxmlformats.org/drawingml/2006/main" xmlns:r="http://schemas.openxmlformats.org/officeDocument/2006/relationships" xmlns:p="http://schemas.openxmlformats.org/presentationml/2006/main">
  <p:tag name="BTFPICONID" val="153995fb4883a41e2061ed8de83ee52d"/>
  <p:tag name="BTFPLAYOUTENABLED" val="0"/>
</p:tagLst>
</file>

<file path=ppt/tags/tag167.xml><?xml version="1.0" encoding="utf-8"?>
<p:tagLst xmlns:a="http://schemas.openxmlformats.org/drawingml/2006/main" xmlns:r="http://schemas.openxmlformats.org/officeDocument/2006/relationships" xmlns:p="http://schemas.openxmlformats.org/presentationml/2006/main">
  <p:tag name="BTFPICONID" val="6a551146ccc8c2bed1d06dbf766d369b"/>
  <p:tag name="BTFPLAYOUTENABLED" val="0"/>
</p:tagLst>
</file>

<file path=ppt/tags/tag168.xml><?xml version="1.0" encoding="utf-8"?>
<p:tagLst xmlns:a="http://schemas.openxmlformats.org/drawingml/2006/main" xmlns:r="http://schemas.openxmlformats.org/officeDocument/2006/relationships" xmlns:p="http://schemas.openxmlformats.org/presentationml/2006/main">
  <p:tag name="BTFPLAYOUTENABLED" val="0"/>
  <p:tag name="BTFPLAYOUTCOLUMNS" val="3"/>
</p:tagLst>
</file>

<file path=ppt/tags/tag169.xml><?xml version="1.0" encoding="utf-8"?>
<p:tagLst xmlns:a="http://schemas.openxmlformats.org/drawingml/2006/main" xmlns:r="http://schemas.openxmlformats.org/officeDocument/2006/relationships" xmlns:p="http://schemas.openxmlformats.org/presentationml/2006/main">
  <p:tag name="BTFPLAYOUTENABLED" val="1"/>
</p:tagLst>
</file>

<file path=ppt/tags/tag17.xml><?xml version="1.0" encoding="utf-8"?>
<p:tagLst xmlns:a="http://schemas.openxmlformats.org/drawingml/2006/main" xmlns:r="http://schemas.openxmlformats.org/officeDocument/2006/relationships" xmlns:p="http://schemas.openxmlformats.org/presentationml/2006/main">
  <p:tag name="BTFPLAYOUTENABLED" val="0"/>
</p:tagLst>
</file>

<file path=ppt/tags/tag170.xml><?xml version="1.0" encoding="utf-8"?>
<p:tagLst xmlns:a="http://schemas.openxmlformats.org/drawingml/2006/main" xmlns:r="http://schemas.openxmlformats.org/officeDocument/2006/relationships" xmlns:p="http://schemas.openxmlformats.org/presentationml/2006/main">
  <p:tag name="BTFPLAYOUTENABLED" val="1"/>
</p:tagLst>
</file>

<file path=ppt/tags/tag171.xml><?xml version="1.0" encoding="utf-8"?>
<p:tagLst xmlns:a="http://schemas.openxmlformats.org/drawingml/2006/main" xmlns:r="http://schemas.openxmlformats.org/officeDocument/2006/relationships" xmlns:p="http://schemas.openxmlformats.org/presentationml/2006/main">
  <p:tag name="BTFPLAYOUTENABLED" val="1"/>
</p:tagLst>
</file>

<file path=ppt/tags/tag172.xml><?xml version="1.0" encoding="utf-8"?>
<p:tagLst xmlns:a="http://schemas.openxmlformats.org/drawingml/2006/main" xmlns:r="http://schemas.openxmlformats.org/officeDocument/2006/relationships" xmlns:p="http://schemas.openxmlformats.org/presentationml/2006/main">
  <p:tag name="BTFPLAYOUTENABLED" val="1"/>
</p:tagLst>
</file>

<file path=ppt/tags/tag173.xml><?xml version="1.0" encoding="utf-8"?>
<p:tagLst xmlns:a="http://schemas.openxmlformats.org/drawingml/2006/main" xmlns:r="http://schemas.openxmlformats.org/officeDocument/2006/relationships" xmlns:p="http://schemas.openxmlformats.org/presentationml/2006/main">
  <p:tag name="BTFPLAYOUTENABLED" val="1"/>
</p:tagLst>
</file>

<file path=ppt/tags/tag174.xml><?xml version="1.0" encoding="utf-8"?>
<p:tagLst xmlns:a="http://schemas.openxmlformats.org/drawingml/2006/main" xmlns:r="http://schemas.openxmlformats.org/officeDocument/2006/relationships" xmlns:p="http://schemas.openxmlformats.org/presentationml/2006/main">
  <p:tag name="BTFPLAYOUTENABLED" val="1"/>
</p:tagLst>
</file>

<file path=ppt/tags/tag175.xml><?xml version="1.0" encoding="utf-8"?>
<p:tagLst xmlns:a="http://schemas.openxmlformats.org/drawingml/2006/main" xmlns:r="http://schemas.openxmlformats.org/officeDocument/2006/relationships" xmlns:p="http://schemas.openxmlformats.org/presentationml/2006/main">
  <p:tag name="BTFPLAYOUTENABLED" val="0"/>
  <p:tag name="BTFPLAYOUTCOLUMNS" val="6"/>
</p:tagLst>
</file>

<file path=ppt/tags/tag176.xml><?xml version="1.0" encoding="utf-8"?>
<p:tagLst xmlns:a="http://schemas.openxmlformats.org/drawingml/2006/main" xmlns:r="http://schemas.openxmlformats.org/officeDocument/2006/relationships" xmlns:p="http://schemas.openxmlformats.org/presentationml/2006/main">
  <p:tag name="BTFPLAYOUTENABLED" val="0"/>
</p:tagLst>
</file>

<file path=ppt/tags/tag177.xml><?xml version="1.0" encoding="utf-8"?>
<p:tagLst xmlns:a="http://schemas.openxmlformats.org/drawingml/2006/main" xmlns:r="http://schemas.openxmlformats.org/officeDocument/2006/relationships" xmlns:p="http://schemas.openxmlformats.org/presentationml/2006/main">
  <p:tag name="BTFPLAYOUTENABLED" val="0"/>
</p:tagLst>
</file>

<file path=ppt/tags/tag178.xml><?xml version="1.0" encoding="utf-8"?>
<p:tagLst xmlns:a="http://schemas.openxmlformats.org/drawingml/2006/main" xmlns:r="http://schemas.openxmlformats.org/officeDocument/2006/relationships" xmlns:p="http://schemas.openxmlformats.org/presentationml/2006/main">
  <p:tag name="BTFPLAYOUTENABLED" val="1"/>
</p:tagLst>
</file>

<file path=ppt/tags/tag179.xml><?xml version="1.0" encoding="utf-8"?>
<p:tagLst xmlns:a="http://schemas.openxmlformats.org/drawingml/2006/main" xmlns:r="http://schemas.openxmlformats.org/officeDocument/2006/relationships" xmlns:p="http://schemas.openxmlformats.org/presentationml/2006/main">
  <p:tag name="BTFPLAYOUTENABLED" val="1"/>
</p:tagLst>
</file>

<file path=ppt/tags/tag18.xml><?xml version="1.0" encoding="utf-8"?>
<p:tagLst xmlns:a="http://schemas.openxmlformats.org/drawingml/2006/main" xmlns:r="http://schemas.openxmlformats.org/officeDocument/2006/relationships" xmlns:p="http://schemas.openxmlformats.org/presentationml/2006/main">
  <p:tag name="BTFPLAYOUTENABLED" val="0"/>
</p:tagLst>
</file>

<file path=ppt/tags/tag180.xml><?xml version="1.0" encoding="utf-8"?>
<p:tagLst xmlns:a="http://schemas.openxmlformats.org/drawingml/2006/main" xmlns:r="http://schemas.openxmlformats.org/officeDocument/2006/relationships" xmlns:p="http://schemas.openxmlformats.org/presentationml/2006/main">
  <p:tag name="BTFPLAYOUTENABLED" val="1"/>
</p:tagLst>
</file>

<file path=ppt/tags/tag181.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182.xml><?xml version="1.0" encoding="utf-8"?>
<p:tagLst xmlns:a="http://schemas.openxmlformats.org/drawingml/2006/main" xmlns:r="http://schemas.openxmlformats.org/officeDocument/2006/relationships" xmlns:p="http://schemas.openxmlformats.org/presentationml/2006/main">
  <p:tag name="BTFPLAYOUTENABLED" val="0"/>
</p:tagLst>
</file>

<file path=ppt/tags/tag183.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184.xml><?xml version="1.0" encoding="utf-8"?>
<p:tagLst xmlns:a="http://schemas.openxmlformats.org/drawingml/2006/main" xmlns:r="http://schemas.openxmlformats.org/officeDocument/2006/relationships" xmlns:p="http://schemas.openxmlformats.org/presentationml/2006/main">
  <p:tag name="BTFPLAYOUTENABLED" val="0"/>
</p:tagLst>
</file>

<file path=ppt/tags/tag185.xml><?xml version="1.0" encoding="utf-8"?>
<p:tagLst xmlns:a="http://schemas.openxmlformats.org/drawingml/2006/main" xmlns:r="http://schemas.openxmlformats.org/officeDocument/2006/relationships" xmlns:p="http://schemas.openxmlformats.org/presentationml/2006/main">
  <p:tag name="BTFPLAYOUTENABLED" val="0"/>
</p:tagLst>
</file>

<file path=ppt/tags/tag186.xml><?xml version="1.0" encoding="utf-8"?>
<p:tagLst xmlns:a="http://schemas.openxmlformats.org/drawingml/2006/main" xmlns:r="http://schemas.openxmlformats.org/officeDocument/2006/relationships" xmlns:p="http://schemas.openxmlformats.org/presentationml/2006/main">
  <p:tag name="BTFPLAYOUTENABLED" val="0"/>
</p:tagLst>
</file>

<file path=ppt/tags/tag187.xml><?xml version="1.0" encoding="utf-8"?>
<p:tagLst xmlns:a="http://schemas.openxmlformats.org/drawingml/2006/main" xmlns:r="http://schemas.openxmlformats.org/officeDocument/2006/relationships" xmlns:p="http://schemas.openxmlformats.org/presentationml/2006/main">
  <p:tag name="BTFPLAYOUTENABLED" val="0"/>
</p:tagLst>
</file>

<file path=ppt/tags/tag188.xml><?xml version="1.0" encoding="utf-8"?>
<p:tagLst xmlns:a="http://schemas.openxmlformats.org/drawingml/2006/main" xmlns:r="http://schemas.openxmlformats.org/officeDocument/2006/relationships" xmlns:p="http://schemas.openxmlformats.org/presentationml/2006/main">
  <p:tag name="CREATEDBY" val="KMASlideWizard"/>
  <p:tag name="BTFPLAYOUTENABLED" val="0"/>
  <p:tag name="BTFPLAYOUTCOLUMNS" val="1"/>
</p:tagLst>
</file>

<file path=ppt/tags/tag189.xml><?xml version="1.0" encoding="utf-8"?>
<p:tagLst xmlns:a="http://schemas.openxmlformats.org/drawingml/2006/main" xmlns:r="http://schemas.openxmlformats.org/officeDocument/2006/relationships" xmlns:p="http://schemas.openxmlformats.org/presentationml/2006/main">
  <p:tag name="BAINBULLET" val="True"/>
  <p:tag name="BAINBULLETSACTIVATED" val="True"/>
  <p:tag name="BAINBULLETSLEVELSFINGERPRINT" val="193831205"/>
  <p:tag name="BAINBULLETSLINESPACING" val="0"/>
  <p:tag name="BAINBULLETSSYMBOLS" val="1"/>
</p:tagLst>
</file>

<file path=ppt/tags/tag19.xml><?xml version="1.0" encoding="utf-8"?>
<p:tagLst xmlns:a="http://schemas.openxmlformats.org/drawingml/2006/main" xmlns:r="http://schemas.openxmlformats.org/officeDocument/2006/relationships" xmlns:p="http://schemas.openxmlformats.org/presentationml/2006/main">
  <p:tag name="BTFPLAYOUTENABLED" val="0"/>
</p:tagLst>
</file>

<file path=ppt/tags/tag190.xml><?xml version="1.0" encoding="utf-8"?>
<p:tagLst xmlns:a="http://schemas.openxmlformats.org/drawingml/2006/main" xmlns:r="http://schemas.openxmlformats.org/officeDocument/2006/relationships" xmlns:p="http://schemas.openxmlformats.org/presentationml/2006/main">
  <p:tag name="BAINBULLET" val="True"/>
  <p:tag name="BAINBULLETSACTIVATED" val="True"/>
  <p:tag name="BAINBULLETSLEVELSFINGERPRINT" val="193110303"/>
  <p:tag name="BAINBULLETSLINESPACING" val="0"/>
  <p:tag name="BAINBULLETSSYMBOLS" val="1"/>
</p:tagLst>
</file>

<file path=ppt/tags/tag191.xml><?xml version="1.0" encoding="utf-8"?>
<p:tagLst xmlns:a="http://schemas.openxmlformats.org/drawingml/2006/main" xmlns:r="http://schemas.openxmlformats.org/officeDocument/2006/relationships" xmlns:p="http://schemas.openxmlformats.org/presentationml/2006/main">
  <p:tag name="BAINBULLET" val="True"/>
  <p:tag name="BAINBULLETSACTIVATED" val="True"/>
  <p:tag name="BAINBULLETSLEVELSFINGERPRINT" val="192913696"/>
  <p:tag name="BAINBULLETSLINESPACING" val="0"/>
  <p:tag name="BAINBULLETSSYMBOLS" val="1"/>
</p:tagLst>
</file>

<file path=ppt/tags/tag192.xml><?xml version="1.0" encoding="utf-8"?>
<p:tagLst xmlns:a="http://schemas.openxmlformats.org/drawingml/2006/main" xmlns:r="http://schemas.openxmlformats.org/officeDocument/2006/relationships" xmlns:p="http://schemas.openxmlformats.org/presentationml/2006/main">
  <p:tag name="BAINBULLET" val="True"/>
  <p:tag name="BAINBULLETSACTIVATED" val="False"/>
  <p:tag name="BAINBULLETSINDENTS" val="1"/>
  <p:tag name="BAINBULLETSLINESPACING" val="0"/>
  <p:tag name="BAINBULLETSSYMBOLS" val="1"/>
</p:tagLst>
</file>

<file path=ppt/tags/tag193.xml><?xml version="1.0" encoding="utf-8"?>
<p:tagLst xmlns:a="http://schemas.openxmlformats.org/drawingml/2006/main" xmlns:r="http://schemas.openxmlformats.org/officeDocument/2006/relationships" xmlns:p="http://schemas.openxmlformats.org/presentationml/2006/main">
  <p:tag name="BAINBULLET" val="True"/>
  <p:tag name="BAINBULLETSACTIVATED" val="True"/>
  <p:tag name="BAINBULLETSLEVELSFINGERPRINT" val="-2044729057"/>
  <p:tag name="BAINBULLETSLINESPACING" val="0"/>
  <p:tag name="BAINBULLETSSYMBOLS" val="1"/>
</p:tagLst>
</file>

<file path=ppt/tags/tag194.xml><?xml version="1.0" encoding="utf-8"?>
<p:tagLst xmlns:a="http://schemas.openxmlformats.org/drawingml/2006/main" xmlns:r="http://schemas.openxmlformats.org/officeDocument/2006/relationships" xmlns:p="http://schemas.openxmlformats.org/presentationml/2006/main">
  <p:tag name="BTFPLAYOUTENABLED" val="1"/>
</p:tagLst>
</file>

<file path=ppt/tags/tag195.xml><?xml version="1.0" encoding="utf-8"?>
<p:tagLst xmlns:a="http://schemas.openxmlformats.org/drawingml/2006/main" xmlns:r="http://schemas.openxmlformats.org/officeDocument/2006/relationships" xmlns:p="http://schemas.openxmlformats.org/presentationml/2006/main">
  <p:tag name="BTFPLAYOUTENABLED" val="1"/>
</p:tagLst>
</file>

<file path=ppt/tags/tag196.xml><?xml version="1.0" encoding="utf-8"?>
<p:tagLst xmlns:a="http://schemas.openxmlformats.org/drawingml/2006/main" xmlns:r="http://schemas.openxmlformats.org/officeDocument/2006/relationships" xmlns:p="http://schemas.openxmlformats.org/presentationml/2006/main">
  <p:tag name="BTFPLAYOUTENABLED" val="1"/>
</p:tagLst>
</file>

<file path=ppt/tags/tag197.xml><?xml version="1.0" encoding="utf-8"?>
<p:tagLst xmlns:a="http://schemas.openxmlformats.org/drawingml/2006/main" xmlns:r="http://schemas.openxmlformats.org/officeDocument/2006/relationships" xmlns:p="http://schemas.openxmlformats.org/presentationml/2006/main">
  <p:tag name="BTFPLAYOUTENABLED" val="1"/>
</p:tagLst>
</file>

<file path=ppt/tags/tag198.xml><?xml version="1.0" encoding="utf-8"?>
<p:tagLst xmlns:a="http://schemas.openxmlformats.org/drawingml/2006/main" xmlns:r="http://schemas.openxmlformats.org/officeDocument/2006/relationships" xmlns:p="http://schemas.openxmlformats.org/presentationml/2006/main">
  <p:tag name="BTFPLAYOUTENABLED" val="1"/>
</p:tagLst>
</file>

<file path=ppt/tags/tag199.xml><?xml version="1.0" encoding="utf-8"?>
<p:tagLst xmlns:a="http://schemas.openxmlformats.org/drawingml/2006/main" xmlns:r="http://schemas.openxmlformats.org/officeDocument/2006/relationships" xmlns:p="http://schemas.openxmlformats.org/presentationml/2006/main">
  <p:tag name="BTFPLAYOUTENABLED" val="1"/>
</p:tagLst>
</file>

<file path=ppt/tags/tag2.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20.xml><?xml version="1.0" encoding="utf-8"?>
<p:tagLst xmlns:a="http://schemas.openxmlformats.org/drawingml/2006/main" xmlns:r="http://schemas.openxmlformats.org/officeDocument/2006/relationships" xmlns:p="http://schemas.openxmlformats.org/presentationml/2006/main">
  <p:tag name="BTFPLAYOUTENABLED" val="1"/>
</p:tagLst>
</file>

<file path=ppt/tags/tag200.xml><?xml version="1.0" encoding="utf-8"?>
<p:tagLst xmlns:a="http://schemas.openxmlformats.org/drawingml/2006/main" xmlns:r="http://schemas.openxmlformats.org/officeDocument/2006/relationships" xmlns:p="http://schemas.openxmlformats.org/presentationml/2006/main">
  <p:tag name="BTFPLAYOUTENABLED" val="1"/>
</p:tagLst>
</file>

<file path=ppt/tags/tag201.xml><?xml version="1.0" encoding="utf-8"?>
<p:tagLst xmlns:a="http://schemas.openxmlformats.org/drawingml/2006/main" xmlns:r="http://schemas.openxmlformats.org/officeDocument/2006/relationships" xmlns:p="http://schemas.openxmlformats.org/presentationml/2006/main">
  <p:tag name="BTFPLAYOUTENABLED" val="1"/>
</p:tagLst>
</file>

<file path=ppt/tags/tag202.xml><?xml version="1.0" encoding="utf-8"?>
<p:tagLst xmlns:a="http://schemas.openxmlformats.org/drawingml/2006/main" xmlns:r="http://schemas.openxmlformats.org/officeDocument/2006/relationships" xmlns:p="http://schemas.openxmlformats.org/presentationml/2006/main">
  <p:tag name="BTFPLAYOUTENABLED" val="1"/>
</p:tagLst>
</file>

<file path=ppt/tags/tag203.xml><?xml version="1.0" encoding="utf-8"?>
<p:tagLst xmlns:a="http://schemas.openxmlformats.org/drawingml/2006/main" xmlns:r="http://schemas.openxmlformats.org/officeDocument/2006/relationships" xmlns:p="http://schemas.openxmlformats.org/presentationml/2006/main">
  <p:tag name="BTFPLAYOUTENABLED" val="1"/>
</p:tagLst>
</file>

<file path=ppt/tags/tag204.xml><?xml version="1.0" encoding="utf-8"?>
<p:tagLst xmlns:a="http://schemas.openxmlformats.org/drawingml/2006/main" xmlns:r="http://schemas.openxmlformats.org/officeDocument/2006/relationships" xmlns:p="http://schemas.openxmlformats.org/presentationml/2006/main">
  <p:tag name="BTFPLAYOUTENABLED" val="1"/>
</p:tagLst>
</file>

<file path=ppt/tags/tag205.xml><?xml version="1.0" encoding="utf-8"?>
<p:tagLst xmlns:a="http://schemas.openxmlformats.org/drawingml/2006/main" xmlns:r="http://schemas.openxmlformats.org/officeDocument/2006/relationships" xmlns:p="http://schemas.openxmlformats.org/presentationml/2006/main">
  <p:tag name="BTFPLAYOUTENABLED" val="1"/>
  <p:tag name="BTFPLAYOUTCOLUMNS" val="5"/>
</p:tagLst>
</file>

<file path=ppt/tags/tag206.xml><?xml version="1.0" encoding="utf-8"?>
<p:tagLst xmlns:a="http://schemas.openxmlformats.org/drawingml/2006/main" xmlns:r="http://schemas.openxmlformats.org/officeDocument/2006/relationships" xmlns:p="http://schemas.openxmlformats.org/presentationml/2006/main">
  <p:tag name="BTFPLAYOUTENABLED" val="1"/>
</p:tagLst>
</file>

<file path=ppt/tags/tag207.xml><?xml version="1.0" encoding="utf-8"?>
<p:tagLst xmlns:a="http://schemas.openxmlformats.org/drawingml/2006/main" xmlns:r="http://schemas.openxmlformats.org/officeDocument/2006/relationships" xmlns:p="http://schemas.openxmlformats.org/presentationml/2006/main">
  <p:tag name="BTFPLAYOUTENABLED" val="1"/>
</p:tagLst>
</file>

<file path=ppt/tags/tag208.xml><?xml version="1.0" encoding="utf-8"?>
<p:tagLst xmlns:a="http://schemas.openxmlformats.org/drawingml/2006/main" xmlns:r="http://schemas.openxmlformats.org/officeDocument/2006/relationships" xmlns:p="http://schemas.openxmlformats.org/presentationml/2006/main">
  <p:tag name="BTFPLAYOUTENABLED" val="1"/>
</p:tagLst>
</file>

<file path=ppt/tags/tag209.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0"/>
  <p:tag name="MEKKO" val="MekkoChart"/>
  <p:tag name="MEKKOCHARTIMAGE" val="FILL"/>
  <p:tag name="MEKKOEXCEL6" val="False"/>
  <p:tag name="MEKKOEXCEL7" val="False"/>
  <p:tag name="MEKKOEXCEL8" val="False"/>
  <p:tag name="MEKKOSAVED" val="1"/>
  <p:tag name="MEKKOXML1" val="4HooU0THZk28POP9trq+pbTvvzd/gcV8t56cq85kb3NDTsUhojRA0EsgEHHMH7oYP1SYpn09ysXVivguJdhTvfyVMsBLTGvcX7WPTor/CmV9WzVfHy8CnMUuNyY3ZV47AzayDG+gipmfRZpAjWUxkm6p95aNHC1WbVRPOYdFrYdZxyUgt2xBvuPeexFTh2dpU5+iSIIp3JKldC447C7WY2Ce3J82zaLq9JRCXJtfQ5ryQiNR17SE+wzfDSMPhvGtA3mruZDblUEUDsN2tVR1Yi5BefbwSw6rptiEKw1WHVpg0G/xxRm79sb+YJlOwZN0qDdRTP5XGjG/8Wzd5Whof7iiOVcEL/q8U3FJs+hGLutalAztBZzsXMUJXltt6DimNBZhGsnGBNz87xO75UQT7+3oWg8CDhrlwrq3gxKOah4w+4JN0EIkg12VTgqLdbCxUsfvcvHCrM9+vRBB+vTlI7M2csjozP3rTF290z+5MbqCtyMPY4qXWjckH8/N/ld98aSAr7c2QW6nZ12Y2QAi3XL3JRrLgdtm/HrUFDPbmxmiRK9scZtgIemTJ9knjV6VwVu1AdCNAGTih6ivFTRMDhj3muLZrFz84wH25KzLy+Sr0i528hInDN5vLLq9CJNBDwI1Uva9fNSAqk1gVpdNNEc5Xj3UiU+0JNzTiSJLrB3UyABM04beXhwlt9u1Eaeraaaw+IIawN/xGlAVoKHTC0a5Xepj/XpNQ5E05ryB03u64FM5HDwspor5nWfFE9ZgVH0HB7qLW6oZJryjWdMsZl5OxaKbF2LanqSYQP3/QZTleJ+bu0NHLL8locyFXMKfkioDymnApS2PyzR/3JMCzyBicf+rDLxVJ6lUM15pcSqfVs0/9hOi0eS6i96Ja+86vBzZy7ztvVqLyQxV+Te9bTilcwdN6mS9A1aSTOlUxqurwimOcww1FcHNZKOahUWhsgHEbpNmGG6RgF1KBMxclKVbWDuI//QChtufvC7vdWOGbNLvsenN+6VIagH98RDOApRsMxaxtVeNsthu2DAWY25Y0sHgeX061s56Pm61/n13NAW75WPM4aCxOspNtECz1vTbRHHhvHqlSqFdI+PMIuia2j6ap4MsSEerdN0WFWsXz2ePDwfdQtWjuY3cNjwpPneQD+NgldVrG44zQICSQ+JYk6fI5fCL6Q6tvbMKFDw2SxDWivYVN1b0S0bR31NZ84h/r3NZ427y6NAQIVKftShONGFdUoT/BWiXDfYeH/daLp5rTpTdwyBvkIUkPz6IxE36yvguMf6xC34pgg4/P4yg4tln2NLykhRyJ+jVWjfC5zpnltJ8BwVdkEXufevAxy3C90iWfaXPOAM7vZ7gRENmR59gbH2jiYzcKRAVS0kp24Apxrmnd0vfmU4o9QMqRAOOV6R06KbGyoq0VZk6WDOG/WgKfsp0Q1dXZIbQypNqvZ7WVat/DX7v0hBoN81ieRoiLYpKVOfdItSOtzlDnoBx0rvnwsZxhIUa9ipyGE7q5h7YaO4BR3dxVtuqof/NEVjZX4p3E/mC8/wA7iyReIJPx6g+xAopLR1c839bcjbBZGq20pDEoQ2s6M5gY+XpPiFeyELVj420QTqaEmhhaMU9sZYr0DjeDxEYuB1mT1BSYTW5pza5k+zN1Yor2TlVlVwwQFAmPzGIqVcbeaAr1wj3bdNqtkz0T2FLMdyJLD1N3kcdmObImgTGCtMilPh0ZNHHVq9yhjMgFvKJtdnOzGuoMmQ3RNavfJTMPw+cxyAmxHEh2+lWH1sVyuWZKA1tRrtunNxxObwV2O1807h2Muc8sFfpf/YTgU8Q4Jpu30AGC+EDpJBPIC2HaK3N73S/dPVOTin4XLreNnIUokgvxpExVXgSoD578RhZqneMnoTHgVgOnX0y1NfE3fldkM1y549vDYoSHqhUokA1zGkbFnBA6JAryOpg4jNvLyXd1sO6+18VApDLpGHph+mN8czf/hSJTHZUuOoXDk9RPAecKR1PEn2L2ZAjUWDqMs9lyZVCbUdWmk781i1oL0VJZU69SS3uAz8q7uHHaJeMVa/AfJAw0Jz+KBNu87V2/FEk/snZIzVQAVtt46G5psvOPW6CgLnhvaWgkXiE931CGxX46P2/6yX8ZoOoBOfKBSLDHFoMcBIKnAqNf/a66wuGDfBl84IzsLbZE2of5eEo5P2Kk4kpDbtIq4SIkeSlF4ZwM6Un1BWXj4cIMLwD5BqmuuVDbu9zehpGq1tBUwdnMsWI/Tj6Kucq32T1xzRFKlIYcS6u6LzGp2EPFshodJ0mm6uD1iJLOhAyFNNNRwmu7Up1xL0IdDYKF/7efvZgK8PsctV93+axnBDW6bIFH6OFNKrFetnBeIod2jNKP2T03B73V0Lm8QFz3QgthtEEs03AYqfvIqx3vFJGEZwdeFFbJ15EwDT9pEYZqYnWbA6xfVgFOhGbdoH12S+ndDGwN182Ra6XynIBy/+dzgHjGKbZUB8n1Bvi5/XaH5tzBuq76CTjWPBZy/6mKCU3VtNv7SbmTyqUoX44dz783aSXDtFcUJApEaXgvEJtshqbU7227oN82XXOUYO0Hm1aSvCvFb07uvmoZQZ7ckbEsL3csl3aPZA2KLzRi2WTYK3ZFsyjulS0d6kMvYbF/d4bnQQJb2V+KCpONgkvMPopqdxJJ1GVfFvb9w93fuWhFIxQQvOZlpYyE48UoWxuxHzdAH7e6Z7QHRbQl2kcmRR2VXsOWkteP5NKFmncXMRB5Bx6HxqFa6tFYYKqLSxwdzNUkQXjbnHRbciPMvRig1BQuCxPr+t7By9Oml0yx2KJQjsr4KlDWlV5Emuvw7hFtpNVgzF8OH5Tf0TJ7t3pbD9t5y1L8JJb6dcQDkdk79ixOWP+D+06UYNqABT0/RcTH5bk/DAHSy3JQc90jKj3Uhb1Cyw2pffsirKzUB0cSpqLn+olQFxPvH37UgPYW/rNAoFVp9mkSO9h8NM6lYKlcb8MpQWFQGln1Ny1D71uB0mWmad046xPf3GW6Yt7Qc658Ti9bScQ2m/7C/r+SI1HjfGIB9Wdgaja1CrwWmChdOUq9Hcdur/F3jP3NZ/rdqvQfsdg8E6dvf2+XIqmOsY47RBeQle5iC0JhN/SCx2+6fqX7uhtlY1aHA1on2c6BWCg8z+DgxYjaETgG3Hsa1y+zsUBxUBGd0xWlJw7lREYDfaCJAnuk/C+UM9fl1/4l9NDdmV+1oysiNEZApUbrdcV+vMyQGZBWHf257CdOsDTrEDfOlM3QzDB1Tq1i2Uc+LyFoQ3EglIY2gj23cziCEkHCJEoBmJNB+AW8Y7orwb0JKtLw7OO+pkaAt9ZBNy47mJA/MUjWtBvjwPLGrkqINIQQnGva/gzFuPm1dM411GZFaIOo9qE+By9zaw19+LTS6jK6gVAlt4V2XhAhRwkXdjrJnNIAkC1oajDS6ChI1pNUPST9JKA7Y7qUV5WHhEag2HAoAIsHbTzFVa0Wiq5lgMEgfinX8BqidvTGQTFbSz8OhaLJD/TiqO905/dEETlvbvNTo4jojYr86UpAPF1PHbD812nC6KKQ14bl0ptQu7AYsStViU0bdpKag8ZK2gcf59IzoawHprV4t9ChfFzRNIejcEC1H33Xk2GRQI78Z0xSF7+OKNbEDk0Jqu+O+3a+lgxy5qqSBGrPxyf+AGtMpJrEbgn1vdQRAesitc3LeUhGHEG0IbR/2q57IrRtR5S+OfPbLW0dKxAEOo1uFzbMYGjSBwaNNwS8NTw3FdXEnjEwAqsUay5Bsmse3cktgTAuiknR0wtVDTA2L9+ksHfDirB7TvkEURi2UVGz6FIkft1cxlJDEfDFAJTojsM1SmzIyt0sJ/vAHhrBf5JIXIjG9uXAB+7cQhnb8MT1TDyRF6jW1oed88Mh/zR8+XcZnOYq8E1ud6eGH/Qpzt85qNS5t+YesuIspDigRAxktpwT+X20r7vuYH/wdJdwrl6nayY5vDrkGu0BKGYbyMof0uCKtJUXZHzrUzi5RdLVZtaU1ZHTDvzamNuR6tqe5CfHH8PBcBf9XJzW5jAiiHm/9xdRQNkQzH4uw1unmuzP94yfnADUyGJMu7XqqZ0VdGWxvxAdxlrAccb61OEQOfbHiGQ6HKWkHPvoe16cQquQAJ5qwrW9uA/hM8rPtWGWUfLE6BkQh95mE7I6njw5YtqLSIwn6e6pU0VM5wy0O8+i+N1ZUN/Pu5SCHaBDYp2rhTG+MDENRMiL9dUbkJ/kMdOLR41Px+gtbqUv4McqAUVudlnrWweDN6Q5Ku3Fi96cCaD2P4zIlYwOq2fKn89LWNN/OhSsYeGso6mO/Gk5YwMVqm8xK61h2XRJ0f6gbFvZZH/Ksd4C3/dbdTUori5DKeIm+BgFZs5pactCgG53rlEEdvh2eF8fRJSqWUZCQehpeYlpod3Pr2m0FQPzRIWeeBhgsuox+LyEAaZhL7GrRMw1/jkrVbi2ZRmilVAnNLK53O0FG1hVbWi5fH1O6WPRb8vIHXC2wAjndibl1B9p1rbWqWGOvdeykvIZ61TKQBgZS+6HolH6g9M70BwA6/Tv/yA/7++qN9A7Jhlr1WASc4MrTHPTLwmK0ALqZ3PXjNsoXkCw/onhGPXLCytvKYk9MIDiELZCMoQHdRGLufUNt+5I+eETILNaalCevvBaKgpZnX+jozTT0QKfqgrzDHbjr+oRw7ShzxMnSwt4GJ1w1d40QH0u/hUfUCBu/ZDNZ+wLkiN+3HJgvOSimasCnG9TC0bRKl/a4BXYq0vLT9fuAnR9l6oOENYeYEkxu3EL2EgJM3UR1/a7yv9SUalp9esH4r3YET/E5W7lH6Tagmq67Nq1lNlLjLNK5Ksk1g+x7WN7n6tyAW2xTAcr1SnOwbUTz2BECaIbPAEhwC6UN6xXqUgl9g5ct9kX4A9HrS4ldfAtsmU8ArHPh7jo2EBnqXdpOtgTHwMvGWYHWOQ3u3Z5C+b6famzK5Hjyk+mricP6wVRCv4bPNc1D2eFDU5w1Js4ZCxq03UAvDULqRJ01gozenFq91MzCUwuS7F+DWk+s/1EjVT5kaNLwHuJRsKpzWgX68+PKCI9LVxu5/bISh3qXJgB9lG2API+CxW98CoI4wFOpEDTPFPD6pnB1OY0ey0NhLX2L/OcQ67L5rE3r/m/229Ja7URX+Uh5NgvfSqPgiLMFwGNnalcIkbpw/XNTtvmlqtlopLkBCcXhL0z5zxaLQgTIpqQr9Q9YVgaijwdBXYDO7gkZVpZwDj6sMSWSmXtJ6olReTbn+4T2OoAodTQFNi/16MMLYKivaUniCH1Evkzn76Y6liKRSwxIOECNzquzOuAHkc6jheevhqXaDTJOKsLM2IrWqq1Edj0SUBv0nlky45IG7nGvsita/RUEslE6+KVALAtrgRR8dM6QOgN8l8+8oP0r2WPFzgp+TpcdH8Cgx5hwOA32dYjWrctGLi55Ki6wwGHXAlLYC1M0nLgQldVeAoS/VxZUiDs4JZdJS2n7APppWvSF243UTf3ziVuJlEM6v2aOyqThGJiey3SD1Ykf0dYyZDBbHSFbyGkDRs2fmH7Lnw2/Tmjf97snCuPIySvfMx5yRXNzTbsv7tCrKxRkvQs2oqQF7Jkac3VHZLnvHRTXrR5LxGqukpAibMipcIkWpmwCtl7t10yKlpS6neH+TeRTpMAEEB3rCL9eX/nd8ikUfCyyc3GhObeCMZ4PTKORzXT6sR0/qEI3F2Tv73QRDI9w3UuRYdvZmloCIzJsFwZKdWUOGdPSGLZ+2kT69LDaovEro6n95R8jbv2aHcfr3PJ5hEvd38rDy0rgcFOrcqrW7uknakGB10kKmG5qilAugBsoEntRdCaBDglcEDLLHNmkIpVY6kutN3DboFefzd4x2BtdhXWPMVYnNwHPrOEaEm5pHfTWHTXw6PWTcuUjTm2VyXWh7Q3sZoASkG+dtdtUnCUNnlwYsdgDROw4jWuDsv41CSvMgqjuwQ02RkKGyBQlJDAa+3JKqZNA2wXfyzASgbPJj1SSCmiVPwJeeY5KAGbPQD1bJxW2E3A2FPQtD79zqIpoZHt/xecU7TWMLmEILZZ1fVqjc5NcIbotqVAOhg8mSp/gfJn4dcJN2stW4V3RdPt2THRwhJFY8jQpo4uPzGMyVdd4HFtizjvEVYFkU778DA84J+Fhxy4hK1gVauCVoB2kOmnCcxQHeq6tEovmVc66P7CKSwPuIZkcb/fKHFvAsoWMeySCaronosqifYyLqAnPpP9ELYoV0jNlPvWBSOeAg5uNG93dC0ksV0i1LbWdBuwxo+5QBGBLpp/2MaEB7mnhaJzW9znSPnY+CLB16utSRQp64fg6JMQ0nFyRM8lUvsU8sbF+Oi3bWf+D7TMKrQ0CZblTPIaEg402yT3lU2h6ywwA06mnyfZmr3au6u57lCBm0An+8wDkiNOvqgmChXXDew4QKxJsgA59SN92Lh4iFOlIrozAdg19h6cnGrhB7zUCy6l6ShsdnbG87GaQh0pRiir9awnwhZV8+FRu1Pex4mAysJ3I8ximjEXA6+zPr6aMeiGKF+6uGX355mWny5rSFf93vTXkpHZNakOt3upVoDicLZkSGd92jWPRW/zt9artqITWU+77VNk6SBGSEEoM9CEojDj758sCbLMPrdoXW5Q5xmzr8OPYLhBb03xhEvs47UTftl6tJ2MJ+8TYNZSGbeeMqldG1SuC01qtQYjbQRMFeziiLo9jfgqfCJgN2h/CjKiHmGWYTJlz2MudK9uwAJed/vJkBjj6gPNrZgL2SY1xo6YZg/Dsp48mILHbID1av9tXOduf7fGTDlAm3pIa1wuhmgc5PT5R7fr9ClM2qG2u5cUcdOHYUdcm3Lt5v/yhHnix3Rf37FY5MKT45OV4u36S6vfmjfuQapt4VgYp112THtPHFvNh4KzMw6gmJSsvxyQOyE/HuuwKlF+OWZd2Tv5pk5xviwf07JvUOFDVrtNsVRTtsI0TytxOI4HmJvLTC4waUsSfPZ1ZnPpYWCdNafhvaXIXEAoVfLJZqCnJSWpbQQWxNGUQz7/Nlz0Ow+AHsxzZ78LXB/r2wWCIxlQxvkiqkmXL8WFnnAI1W08jkyWQAG3BZqDfXvbakJ9p42/ksRE2rV4SQ3J/0Ss8V/Zn8yhvh9XRYXMZ9Ow0Gapxs6vfNMXZCqZR3r663FNdu/ybDeGfjLuTXYPwzE4W+vlLoFMZG7sGrXG2k5lLFAWTrMITRIAzQvtAQMKlm4iu2Jr0VNwMKFrL7C+N2A58MzcXEKgYnGVxrCRhNIKxji5LCheo7Zidt8zkNO94EQ7ZaPRf+ldOPFGcUMLqfljS8tn5ClXanM1DDHxXBcB+qMnhGnYatBFmzB5PDlHIru4fcjw92SEdvTjWtaVFYBjRXGKjGgkCV/BfbN+ZlHVAiVq6SJ9AKyFH0uAEEA5pebkHxrrXzAml4dXFZidTQA+hL3NsIEbNN3rFLdlUl2juC2w48Uu9pnAi1bO88vJ4rvhY3rZb4YJ5911gxg9fNou6mTJqnPdLc1xbgQ7giSjxTwXTrDitob4sXtwZYa9N4lU72FwVK7+eNgwwOu2eRd8wTtKKb8wxCkT8TEntYoJUjJe21mQXOBw3n6hB7ODJcWuCkv0fbssPJU3VdSkspDAs4Vl5YJv70gnbBi1IWYJn5h3icyDAt+cHjHXg4ZkEkkXSFG79sFxO4+bV1i7OaunrEQk5vEbbS9TWN6X3/0qMlCsF0ahptvHN0mHPpn2Z56Sr3t5ASi2o8zIq5kDBnNAKI1VI+sug4gx1xRNYTwAtkU8Ut180A7wt/iu67OjHBSG17bdupB+1EqQNq3qStP5zlkpO3oBI6ISSEUimcBqxG01S8cSN3mR6pUXMf5BSSJXbR0rVuxNj2L0LIfYoYNZwAV9W7f6nNQgMi9BLwywjFJpVnS5GRgp+CmLRvxSRf/KQ03lGDlH7E+i/3zxxILUrbeWeQHCCTZ2cDAIVkZVfwPbJHuoG45N7jDOsl1WIq1E8skz4DZ4raBuqjyyVAe1Zcj1hZTevItXwemK/DbF7/locvDxXTtRUx8IDmeOMz7wiI8qzlV1YoBUmfhlWQel/Dp1s3mbArSsc0+ZPiJWX0qyoON2ToqODOGINe+EQHwyc15PFhPCQqCkS9pAZSRSktwOZhDjDPpyUYtgPAUE6KtzQbuW2wRnWuaP/SbylTxmjk7l7UDmGc0ENcQnW+xii8j13Ni4NXIdYGSYTBgIKkNnuUcDq7yxb7nJm5/PUadcEMnSzjDbCa1ZkGlkPjTLPmGF9+K/tZjUr2nPPyPuFj9fnvCNyqcqRuK2Kys3sUq/bUF1qPD/GR2EaTyQNpOKANl2W5oc52rkrX6W6dO+kfy8LDjIDGa+oppq3JjY65N8K8cc04ltGZ9kG+BkNuY07n+ku41ieuEui1dp9E1Ly/qUfpd3nF+1PvkCwN3xUIYzN8oshabaiBx3PtNCmHkK7+u6Jj3vqFDbxfvdmiMyz0dHbX6kSkQFEnA/AfJpBdTTvQBj8i1WkDixh4g+g5Mi0ua2/7ygoUZiUz3o2eodz2oOt1gg/TihtlXWgPNgmlwdMh3v/kiOEmx8uIVJ/qSVsLbWNaIsPVM8AmtOYXXjSThYUZ2arvQJHjlxPzSrtvw0bAKYTit7falaDAy0cLzqD4K9cm7HtvYGPesx0ToRHgv7z4GEmBdrunJrQFkAU0JUxGFpotAfZTPfcg3gxIc3mlh6xpigu3NXfpBsy9AnMHxYkBOKg86znS601BrBjl7YbK+Jz5ENgL5+LcvRQ0V2SVJBQA4KCHngJbtU/ilpKs7/Z5AdMkv2TvOHtGhgtEhNGKjxwyYg/NvULCPWBJAhvxl6Y/+OpL/itFHSGqfxH3jL6EGzAEWPuGysK+R+nb35mrMvQnXBJRcFXDrzqcF+B8h2pQw5pwUIJ8x/p/DEF/Hx3zVF54kGk1EUThM/R/q3CN78pTYO2qTwx5k5xi0HsqieqIAUBBLzyDs1P8oQ5dXkQJaB8xwSp0PrqRZLD354DrCkWLo+ucYpiCXoRFKba/Pw7UrehrebeMhcqHY91G0YV5bafUsU++xO5QaM6ymOM8puy17TZTBKEnhhkVOYmSe6nPKJViw2qZTmy0ILgDP7M4eEMouhGfNJfBm+sQ12efh4qP0gmVMcBgv7XGyZkisXUq/7ZZE4O9dF1ntawJ3X3tw7KPuR2FSZXrbuqnE4qXqCAXBjDcHaGKDMNCH9cQ0YBEsXhoJOJIFmzL2hc7V6ajMz0LsLB25qGb54l79ZIJIxusA0fBa4gTdPIXdlUBGbGDMDB4yCGpTEZihd0mvDgMYJYkG1nVABJ/t3jSQoWXNdikK9zeLLKHNLyuS+4N/6WUVGCUdzP27zkJ66KQgFnG4Mf9i5P3ZZSF6Jd8X5ChiIZVIsNcPX5bUiGSXg0lTB95YbBA7Sn6T1xw6dY0M0+vk9KAwu2uGJ00TfJv2VMLrquxLsDXrB0pdKjU4WDUhNAHWI5lFiiwDfhTpwIPPQLOnFWeqZm7w6IS4kmFtrOB1bQrgQYBR1A/ENISUHDLUfDQZXPpUqa3gn6wsAHli8YEjoiZdGg26su/UD/yFJcarZKhhiuDqjnxTITiW3Bh1T+51lqdRACLscUW4U74aKJu7F7zhqpv1JZAN51o07lgya03T9I2h4xG0H8MoYsxlfsJ5/O7XDMcpkvuXY4a2pdtACSt2Ns3ElgoOQ3lP9sYTNmBsdLY8JGW8ACS9gKQzCCLIWGLx+hUsINBRacYeicyr65C8NP+Wgh2khBy3mGRwByK0t44hIubDE0P9S0pl2A6dToWr34wj98x519zG2RN29LJqaVZSQyHKQhwYlt8Q/iWKtohJT3OLDyJLgwnyCrL9sZ9BH7v8Zc0mciImiCcw0/OZvzyruj+4eFZGu4r9wa1Ac4rKU7vWlzdS3YBjXR+YAajVgJpbgzQTZsPEQ/ujUuEW/Lvzz2Aw6Onf3F3etb5FfDCzJbD2d+ubq/AfOngRf74CMO5IH9FDkpc/96JTlmLUdFr75oQRKJLxWZqXhodlDHHQsId1d/AGLLPnE06T6WYM6DxnBPDh8Y5lsA5M3FZs7+QW8KRg5PafNfufuckonDPoAEqnRjzHiVu7xpvViuXoi+MNBQqvmYADvPoxQX8KMffSMug11g/u7gILpGDd6AufCSudRaBbEpH3Bk6iZMXXW/EOnJzY8jdc+MTpOAso7xs73wanifGMmxYgFnt5kRfUwFkn2EzrQ/E/YFsUmlGgLHno4RZpHtVku0rDhiz3xLpi5jyXA998vMiT6cO5cPiULIw/9cULpbYZatXrm6sDVTXI8dKR/Oor3rLdvPq/qBNG1WQyIBDkh9886N5mh7J0oAY9XRszCycI+1WTHnIUlReH0i9XaGToV969xGjc49f7eaXYEXYhpZaI/EBlc4wLpiOcInquOz2lPYKrdQx9BWBrH0eWmgcHCoprmyajCRfbhsUXdE3SSzfKR8R087Vd6FFyh4YM+aqHlqvekdpfoLJL577rHYM3IOsVnDgL1chlBH4hGK6cFzUoZ293z5/k5clxhn6mvxY+ldme7iwmp/kJdLQBO3NceclzBCAItDwNdT2jKbC3r9ljha68wmVqopnGT62hqBLjfefh6KD2mvfyv2NyMOn5kEGvwFEWXwvjr3KD4+FXlrJiiZ+7RjdSlKoiyq7FxwdQdFcrdhDGPluEjF1MuMU/LyRZj/4rbkCD0BuPPxd6FrEHxxs4KmebyN+Vwc+TlWQXAGm1CuH0ikeQRS9MttKp2JnbqTITMF8yMwkG5FBFp8fiae1kI/mWPLSDcmZEpSebJuDQksMNuYkg7vxE2/MIfzGDbaS1QawPkzwwJ7Xj5QNbAnxbpG3YzP7ZQwnaigcJ7/eCAjqql1eYSxz7rdRd6pZVCaT+NA3v5tnQRhY+R/bkYHnlJb+ovkwMaj/6yVKxJVH/d1MXLB3ndLIZmwJMWMrZBUmEf9DwVvr3XYgbWskTFjLyfPXCmUszXJrdCAk0P+tUT3IcegY6arEDw7mK8P7n+IV0v8Vxa8mLIvROaRgk4SnNjjTVigEy0e3Rim3pBsJSymiQ4oOFkCPuZ/IuwN9SQFT8yzX5SdX2fuSg/Gnanz4xDTDUEs7fZ6cJnkNQ4kEGeD6xpoDrIcZiZf1YjgyDcdqGAnkjX5RuL4hq+2lhbgPNhD9Dgi78BUDDc0iRsdAEPTprpubPma50R+AZfmWphVpL+aAD6ZiH1WncqQn7hnmnJ/x4ukshzYqQxDkdhtZtVPlMD4zXiUnZnqHGRHKiotV18/vgZ1XeWVeMOaWk6GMhOb79EDZ+gLvdFc4Hrg99fVRlXTYQyitGDCT8JpuNtelrTJDYAshog/puYXo9lISkj/fB0BTojhzU2+M5PKoRu3Z7y8jcgDKQJlIY52sMlNqg7Eeu2vuB0VAu7szE8tOeilfJo7J5OLW849sEaPfhwPD9NE8kkU0zQQkLq2G9AqmcyKnqQpel0k7oOshyhcCEnLeTLT+4pEtzt/u+zFL3Bg8XURjtjBCTxjwuxAM8MdjzB6gOaVuNMutC1JEAlMt2kDVdMeM2YKf1YDaOorrGd2S70JoQYLy0Dvjo4c6bLOxLrA2loqi25/Fl0nfKD3kiAoLD7oRI6TZilh8D3T6PI4TkpiXJe93nhcDfOe8OElh5iFMB1jMwlHdaQeCKyp9qG3I9LmFclmqhZ00jOdeeQfeHUQjn3YCB9tGCKuo8o6Lz4YrqHBMFBoOdoo0xGDlOlYmsnqJSB0pe4QY+VdofJrRKT92ezX6KH2SY+bxgqV6XueHwHP3wKnOV21yrnzQJNzNfzgiflAS4wcgjTAYg/6TdyWhnxl/zOi85YS1PGU4AwQqfSsHhJIgjDkhzuNuiroc0fCYX63er7mdXtvgm0do6V0ZnnlVQrkHiI78FQCJkElQGapKSHHPKtIKjNV5xrxPFnOo7fF0V2F7P6YIKZllI6hf/cHio0lGEgDBrtBB453CGFdI/Gw69F9TH1dWtPPHmfaceu5+QdJisTjK6LSIK2IL3zUbgkoNgfAfYZZqcdwYtmXLrmmmahnoq2ASosKrZsFtH6may3PlD3nRFg7ErrahoccOAIXcyaKDuuQXoFAnW9//3A2JrSwSZWkZKBH+Xv1oUpkyqaTlFfvqbcaceAasm/MT+o+X5RfMQwwd92zhlgre7eCgH8HhMnsHyJRTfa5Svf2+/IrEEmXgNUwDi6dJ9tpMFGd0I12COWwXuTr8LjxAcZqSmqsAEumaGVO+1t7pxA6cBnfG9JbDINUKxc0bkgSnZFmimyultnAdfExWYrU2GklIbZlYTKn/h5LIwZ1XfhWh4VJXNpd3jD1XRuw68m6GJJupBfnabhoKPcw/REHt/QZKVIisJa13igvXS2NePTGD7WKwj2ARHrCy5P7qXciFjG5nAAJm/D6r2Zb/MnSDoSg0jlVsEScP/T4vx7SfUs43P+501+lviTdFh0oJo5epWD+0FXGjTgHo5HeiHHDJ/T9KjAXmzin9Og+mtsPkMsLDJaXJ4H6ujwAZXVMgfkAbuxu4JYEP+/Dkj9m5NXF6w/6adVlHJiL+XmPycZWol+MTmQkIMLSe+oixhb+PZW2vnvR78E1InFTnv1xVYsZbeis9qaZHQpl9gYp2NmD9xOF/4NGFCDHLgKDHoKHsbWS6phFlM2VjeJRUQaPcmJiDKK3XT2/bHeIR3Hs6kvRtpegzTCMPKmay4DiUoYeIy/CAdP5deHKcUNmBXuPxrTyFVvv9wev1WrdL1jHGsZaxrL8+pBfSwNNhaDxzeBBUiHgAV/jAyNe6M8HY8TyVRJQuFG7hP9qXpylZE5mxRPzHaU+u3PX52dDwamGOnYbdJ+FjbePSCUhWfg7qtJwcJzcgc2HbYsvjBk7zamj5wZh/AY4c/aJyv9Dw7TmHCYDsBeDVfsiayxZcU9qhMTrffrXHHfpR1yciFujWTNPSUFaw1CmP+6JDgO74qL+PEA/FonoTiW78chMZ0RYKvdX92DMgPTRDRINit3BujnPNHA89V0Mt/CnhB2R6D2Dp4GD9MxtMyufAynsglewbm7MHNKhCZYdZyjljnB7/HYkyQ2TkGKdc5W5PfgnNnJkCqeJ9gXIJyMm8zIY42JFhHZZ1LHEoo82AfzQWKwUkJQUeRPr177G7gm4PIpQh/dboGMyC7j5dqkXQrS0klzOSXUwfkUvyMI/fXej/yFRhNpV7I4eCQ6RGwND5jdHV0y2M4401mwGIcjRyXj+MPoDhBzeKO6DWXfwrmz0z58aHLhVA1J1mBBDrD+wSvZW9j7XsMj9a+ztjYyw60ZBJ/HV4X6Q88ZI++pjT5Je9TIH/u1j/Ho7HjaWDYGXW98AGqh0GTkUIGsMUzxtlFcIu7UgH782sMt+/stBHdVRMneIm0sm2jBSjqaziFAv2LKWkAFfPrc3QkxxPS1n3S+EaGk6SMA5UuGHu2CI5lVlCV6guFadSdbIlQ2BaB1Zof3s7QOyrEyVCduojSgIM2IrY6XcqxPxauwyT2P5PCTzDoblH+ahsfiynrPLH5C3pjNZy6L0ZCxJ7U/VGNSoDudWcy0RZ4TEkCIzEbj9G8yOIjhIr7jEU2dtLuGAKixk9pgskz+fIe6Q74bgaE6/MyGbSpQ9b8QNM4CWrUj6CpJQ5BuwD/FMoMy81Dgzx+1ErUZXNvsbJCydzPnYDLtDuu+cDc9xz0s8o4Gc1egI5P8GrsHpZwKPvf9OAT+YpJsZ3tZK6hy/7mt1IhyRAQnJXCCl4HONG8eDZFZfUnIG4yAtCO8sUwcQDWZ960UH/6sqNaqpnzzTy7F9cgp8EUbVxwi6LjoNjU0SSTYuOIqthc3TDXqgx/nGkYMczj0fgdtG1LJihC9fWkQ+Ew+SjpZ/7YSOv7lPTrRTPDiwiEJqSNoAIgD8fiAMz29kARQ4+Z8GF0uFyi/LHk/uhhWehio3IksOYzHgO//MfKgD8O93i8IUWTWqf/c704qr21MjFsRydBYAFgYOcAymr5ZLlBwUtcLcjQa+C6g5YqVKY6Bs+13uL9r95H3tdPI92pqAb0b764wJSYSgvmNZfwUgiVOV+drx1/sKQFJBz3z/Cg2EWaihJMP0KBgRVYit9yW7IUiwJrXkTGoOThSU/4+Iy8tVExmv4B7WiDrOKpRAWfhbPZ4IvXeHBXZHhS16HLhla32JRNVyPrtvVb8EPgTeMKSYKqblSblOyqZlE3B/dehBybnBruOnDYkx5gwvL6ode5bUx5koyaILpL5kpssm7wP8UZYuSYGWuv5v6D8yL0kezIrChbI5xl9MAkgGN+jH1Cc36RqaP+ndPzNFKwfAEmKgmE9kDwvSJ7ipdN7o3Pyd+X8BrXmZHjeh+QV0oTmPZIxUIe+Lb15y1TDCH0CQdPvRKvMLITFK9QbZvWPyILEzWrbXp7F0GGnVo/twtP4FGe5j57JQEZV1S99KK9Zo9eAGKsdhlJ0dQR5kp7Q3dbUCY9f65x6idwavd+9m5LHChhBKxMpmpRwLosI9mTWmUbjhvtT65HzW4+WESaQIb2QjMfBFV17hHyDoQ80sXKtpkMmXcjgQ70F5CXvIMaNng/iu7vWgyxEOsurQeNlWYKDeFH2azr3rw0BQZlwCEHeBO7SDPf1yr6WJ9+/dyaS3RSuMVPF/GzfV24S50ODtyPfjfqyEECs48mnmAftMe/34pH4iT2gtd3iMV4hJZUAGIwiOnIE3y3kDYx8tE7vQO+gpUlroj4SHxtXys+F7Bco3tw8waLP+8oZbE0jz0DT0vta5lMt0OyAEF5/mHt9rIVWkYbQBMphQ8V+vXG5BebtAJ/qxZiv4njBRmGpUBdc3hhMd2QMJHMVo1REX/V3WbX+s5F2lSK0RbDbtsRNbWZKhjOiMdzkYqGjuKS36V0VDKPipSVzeztt7uoZeyCR0UAC+wY01Rzjj+erhQTBzB9NgbdvRvR9D9oNAAyX6NNb2B5pBFrkEKI8um1hU5V2vY0orO0UUJ11dXHTj7+lfvlNSYKBXdBpDpi9dElz7G9ADCBxENBtc2bUXYy+F1Tb7D2/4DU3K9P9UcCFyiMWbfSW9iLydVzkbSIy0RiQhADs5Y2/hWjZhrTXQ4OwTu14TTPWFsqABYeCUnNyWigSZJ3kx2IfOo56DJSf/HEc3qBkVBPx76EY29D6FZ+2ciIpxKmlLyOYGvHo2JSLozCw+yufFahqR6xKWL7tw3bcut4UARnc4Xa8zcF1LoVpTrCphMbMtLfQkIkDMuCo6rB+bMLo9aZxHcKrzMG1cOReiejwdCvQwz9xxR+HJCMGjdtN7Kmtt7ZL52cKv809mdjvCYLej4HpZpgIEsh512MkctVu9RmMm8g46hhlWCM13bRlUcHQoS1DVnCrFyyIdBlYRLsCPy3Hn/GYmUGtud6bf/Y2JcO83UMMn/6/9wQOqZUJaFkP0CoRF+OjICkQUCl/nt8wUgfYMTeEAzwiKG9Ko/wHuIiETxQBM11P5by/Ad7QDTLVkUENYwE6zkTyRBvRBjrKa12R62u9UZdHhLlzxb83+uAIMFySf/hp0ZShNII3c3VZXntM89yYR8ILHekFKCgfxOZu4lQkb62clpTfL1tINR3dpx7mnLejThJt15dQIdAe/zUJgn7Wbb7yzlJU14F8qea2h8BLv5K4vgVCbbY18zrDQ+YNmzNtHZkbiqA7pUzLWTc9mo/i/got0DKlfRi/+RaBiJzmqCcIyMPeCC5Fl+UIFDYM+mtlFs2NcweSLko9MpOt7tLQoTbymInpnqYTdlvY7l0SamAJIhPVczYgJiU0rGe+XJMBdtQv5xQQ9tCNTvLAIpVrplIvLPLvbDCDb5ZllX243kd88q0fPAO9hbLp1uxCEuYag5BjDZZlwPjUuF0H5M+XsZr6aqMOomDPUXFQKDziUyEgQXsPaWGGv6sXWoCY4fdjk7zLgN7rqsxuFC1kqalzjwjuAt5Ww/VJQJOGfljETxIScr6vsBLSxjAFNostt4TMfAJq95anSKgADeT+Ibv9Fqu0dcI94NBvrrQXpEFU6kZN0Qi5IaxjHlgc5WqMS9BunQYHzqV6QbeiSE3RmE0fa+MrLD4fElNlEqkLyY+CbzCYVN0raRcbof1aUkZ3S7PbWI0PsovqoT1lwq961z3VISCKJkHg31zG0mzSgWysSBGEO0AvQTuoM57g9vE9VMZWF4GXi44MXHHNUKwnGqjAUaq7QZ0tdRrS6RjDI/+sfQ9TBQNUzsSIM9iOeWo6C8vtba/sThgGU5Iemrfb5etSLaRFdxciIs0bV6kegtmftYjev+bOHO5H391y6dGbVhUN1Rsbf2fw8HHs/iLWBsOwdr+mLU9ja5FKgZ6NTlag2E3c6iUWDiArHin+fykN2rxQkxxBEDvARAZd7iY05OmXmb9Dt1X73oi/9vJQxIFt46JgrVGiiOXsqeUQffid0ZMXq1kJcBR+ZDFbJCW/Oj0b3+x+MxZ1wWuwOFUK7ySwjw3APWJWo/G6lCXpaghZ31AmftvGV+H/Hc97wgYmijI9jXeb+Bhkn43VEeASQElAtH6RkZRkbmqvdBTyoG5oxhps1wSwnt5tnS04l6twtZPQIfe9HblaL8I+AIEPJtE3Py0BE8G+n1RC9oQIInXIqKYNiYEz3fcGRA5+UbbLMWBw3zwonGm+nCEj4zLC91zfz5xnYOa1sVq3eXS8v3NA5q3nfNi0liWaAz6Vrex2q5T+uZkqObVv6oCzPB12ir+AejoBBHDcHkS4o2VWonk6jmVRNybIVTqrha1l2OSc9/K1GOMoZoDiFY8xktVkRxgkPpAdQFXFYFA+v9HJkfNemo9Uw2hdaNPHyvJUNNLSwJpcYWtPiUsNrMQifARSlYtsXmDz+d3SOFTxV4rbwAduVzqx7W89reU0AAKY3NR63VwNgAvTFkjt9b5Kly1DChzLV7ahBwEKI7znTxHyP9ced1w+a5LDRlxg3lvBiZajNN9Nmvf045W3AWPorxjdDb3+wVkLqooREL3pgqV8eok6NV/J3IVIqTqpw7Ue9Xoz3n/hrEPdhEwrWizu1Pr4a/aVw93VcULVt4ZczTPwJ9ConoP1F5jbEYlodBxfpLgMuPC8FLAnDPboPNA/OtJUnQ2GyUJd3JzWlI5PWHAZBw0YNvhrVFxQbZOsEBxFp/7PL9r66WZ3//j6HpOSber5lUrhbG4q6uJSA26zgjYOEeD2Zf3A4p9c831uCchTwhAux1Dix1hc6EjFXWGQJpJFFvfS4jgWPSreyHd+OOeiXsnon69HN5OsLw7YRRxMabb/j3YGJbJ4ZgeFDdQ+xNscoN/jmokDQWcSwV5FAmOtDXu+SlcXkvZlcE8MeIiAc5PqhHkpfm9YaESCpPO8k5yH1g340QXvsj0bjCIAHhI4FBtnnucIzJ4J7La7OIJocsdqO7YmU9z976AmXdWjZ0PYi0cNkrsXceAT3OxG28LV0l/+2uczdrZeVJw0jYGdb0QqUgVSuLygnkeLBqOaJ9la7f5Z6VGKwk1LZa/f7Bldj91ECrGgm2oTAO1CLVHcHxzpFL4ZqwuDEVfdygar+6G6uobZ5yme2Oy2DXGi8Si2LmSmBfVgB2B9KNhAAtF2YMbWFrcLvasVMGgNliUxi4gDNkBSAE9ybteYQCccDYVO5yze9zlhXap6i4K1dAopNYw0U5NI0UIcqh8aTxSa4u2y40MMhNScgiKkeoZCOUvlm4hg15M8sT3pcd9BpsREEbjiRZBwiw0WWI6c/QPF8dX/yX18cqKE/eqrj1UtBIZ/kYMdUiC/5W69f0soslqT8xFuO36tFFD3SFJTixJsuyg55UR12R3RTIiNKnwtGWUOZtHgbUoI308ohh1LWE3c62tfwu8gLrX70/Yp0KxRif868zIN0aUB5u1Ya1AtS3sYOqQpZn4HcOL6+cgN5Z0ihajKncMxQSmganw+oQ0SWckinS48Z35DQSE9cKBGJ9C4LbsqgSSFCAixx4uLerzgWRtEDi8YNOwjoh4FvX8sOxe66cKdDsoxywkvmOYT3a+MXX+Xcs62GB0miL8tdxDbx2bK3ZoHZ80btmoMk4f2dGQr3QK7JRkc163YWSMtn7PhFM5TXaZ/KH0DP97jpJAcmp92Ct6VNaDSUNlOJssJ0bP7yifZiNzmDEoEzw32qAg0s34wMugO8JlsunnWyrPMLSZ4wYrwk7tRL073WzDpeX9T3Ep6AE+x27ohAtoPlH5mIh+jGDwjOWuj7jP1vyhv/ni0Qk4dFQwganrLbyxPseudQhrvLHFDK3U/Lh5fUkB5vlYTb63C8ZeogU8BxdSYD+1BgeA+9ExjALa+WChSYSA6SWxp0INP7cYdNQktgAmIfnLk0xd6xLvkjI9Ku6Jm1KRO9Jjkj/idsgp2H+hjCuywJElJ/jRrgxRFl1dz2UkDutD28QOiuiiqimYJHvsBnCE3DHEDYIYG4YmqenR6PRYhtgJf35JXAYuLrxM4C9BVsoL3WyNrf1AvFEbrcgCASYTVShGUt2C9lCn5Wh5Qq4lI2JTviXJeKUeG2ONtrkRe11scl2LJ0JWww+TadK3wwJv/r13n3i3IcDtbpYwML8x0PJGQ4Ax6pHioDNoPQkbAzEurJMoDLoNzHcBHEwaa6HJBX1SouD8QYuLnhkRXadfVU6hkEMKAh/PwF2RWxiCIcV2LIWR3vQpVozjurgPMjUyJYn+h4/n7Egco0I57R1n3McWA9PGeK5byg4HZCoI1ohgLkTSHDr0LDoNdMa9k11UUqb7EAGhefO7D19M1E+HhBF6bPHGzkXh9V+4pjHAeWGwWgwlErf4NCOQxAqnUUY9ZW+0AZgIDVGAtWELMQULZDph679e7KPbb/bZ6ls+ajRlqIDDptAytsXiQl+QyDxasmsZjHPjsIDoY5WfLNxexlE3IYFwOyPTb3JbjQ9yNN+yeBk9q5Z9FKFIlhaFuzkg4fv74TbQeAWg6NdH80RBV174U1/J6X6yEgoYBLFKM/H5rDaWl28fevlFfj3O1bGV9ugGkpQGonfju43DK9VOmv4+hNc6tGjyUo/2JAgmJkRSWb403QCEcw1zqCdsZBo0/8qplQA9MRuoZR7B72szOuRb+c4vVNeLBVXGJojPcrlPJ5HjhRSP03RYyaIhv/8KScrhYKyUqVmtzmcqb9lEnDMIquOTrA35Td66GeC2gh6whC4nmeiAGVw1P/muPc6dRr7iNixdoV8sTrZWsTe216L/gVEztniWik/n6srBhonjayGXfTc2ldON8+jlU9RrTIK4ew2O8FU/hWvtJQzWNPAIFmfT8lHiUPg4jbtCEPK14tT/rhGj1eWHGILzgQxoIQmFs5cmigfAoM65DvnxMvvAa5wzO0FlBZ9nOCOVkHkxbS0tZdkYaEya009e7PKhf8E/UNkmRs81lpspHlnYC5Z5Fsge0ycpjFPhNotNsYjlpWUk6dtMRgxa/GgFDKq+IDGI2TkGTxhtCPdV53ggJhrfXd1+l/zK2fgTDUKYiMuktIpO9zqoJYBTMxSFAgNxczYSnLSMPBRZYjE0m8UCVd0JA/813r7w8k6KUpoLLcspiucCH/DfaSQ1Zk0LPdkMlxyNrD3APlMvdRxwA06vdkWjEL43IG3JpGisuGH9XD0YwA7wj1yH2gcxNQqis/BBPr3i+ISBicAeYtZjuzTRIx10IAxrUghiCAXIovsLJJMS9VNPLBA/yNIef7yzcibhGn3dcYnwy1qCemYDBIFdWZopBjyq9TH2povq+EF3sRuYSLpTDoEGmGKt/wuQ0Ojr/J0VftxYpSYVqcjOtjOGeYBCjVmM79oy5MG3+bJnEPThCNwPKclIu06ubI7zQzOpgqR4qLiw4vHXrpF+hSnGC2gFUYIpYHvFHeYL/85Li2C3RgcWbr6lAziwyHghIPKp5kiRsZFzYTEgQV0AXmL9nKpeI6RYm/UtGx7bKe34N4RvRuXN/zy+7FPKVmLrfIhtc4K7+lga3w6GDYIILykJdnIzqJrUeSoOqCtkzJnVbnv2/yNkFdITcy+nu/0acfJKBkRGX+v9EmxCwdI2o1sLz6RkdsmrBi83N+r70KeCQP3kZR1pgvEUqECwKOlrAjzKPayWxsKcJIjk+rKfztUr5VWnoT2WEUltaKcYxS1BVJBhCPMz7GUPyZEu/jvi6+KmXVQWxjCBMp2SzV4C9gdBNoT1qU8U/A2A00uMyNfzix+rX5xIGrqbOTy4mwKp2U/L2MEHgc63eU0Kzm6qTIFfw7PIvXvXUYZ7llp6OwaCI5Wt+0KnepDb0XDlG6ufH56Htd0aO0xKen8jeNeuz94ixoJH81VIiV6FvAifXtLbtn/s9kIojupnk5jlNqU1nHh5+OWkbIQLqq9jvCBUmmq327s8L26H76wOpKgqqcpxoAmy1kEqJHJfJRm1HGINkss1eEotqeEXI8bIfYur3V5YaaKzQQU/NmwpDQ6q5esKKJ8e4Dkvd9974066IyBR4YvKC/WSs+1qTLBfvNVz6msXblpckkdtfWMSN7LLjgasOAOgP1G9UoA5lxlMWbyenAj8Nyz4uDpsf8JlfcQqAHbYK79oh32mfT3LdXLF5X+OWnPSTONdhHhUxj1Ca58SMwwuZp+RxxUPu5WSxxij8IoHl8OoS54NcNeiyIc1i+9+lOnQuC9Voj1n6PIY+E56EyHb6tkSo2tB6gHeejRAExPL9JUJuOf+JiwAoEApHSfPVWVK+aFQD3zHzVwtM01HqCiOfNzUVREcshY0egTbZEwpIwmsIcsAZAKnqsHwTaAvCEBz5TR/nj0nGqVZZr2AUcpQknRF6Toqn2QTBMurv0Gy7HMSXaK+8TG0YQWMHS5HolUQQl5nbItVTUoaw9H4S8tPKLBHA8l4T+5xDA1hGz/SGEtV0uhB91mToBI4zr0evr/oDgHDQZJZLNCNp6pWR9HSj1SyYSlBPs6ONl6+nN3Sd4WYrnEm+eipzScINpoGgTz7SO7Yc8W3POuXXeYKw3cU1WjayCdug38E/QiRckF0FIo8tRVqFfhFx4gC0e82PSaj5vifcHKEjPmJLu4aiQGyJjTkUjEidLOIslUlawGqu9cJS+sLOJRgFTnq5UStGJtIZXHZ7NghK2MwNxGVTciJzNuugOm/wtKnOOLCutFBkfh+M4kHLDWrq8S6Er3lDag0lH2iCuKSvmx8LhARY0sECbPdEKQqmsmSQz+VqjLzyoVCsUGk31Arm9HPkhvRHiv8qptdh0MWeRO3MLhYUWNr5RSaEj3Ka18gE9ooQpDewluW8EPWxlBfxJflHu/ki+zIAw8sH3dQ0dk/d/1tuGpY4SNg8a/NZHikVthhx+baBm+q8kfD5xx0XgY3Q4u2bPAOnOEwtiqC/mUczPwLCqMKR2uOKFuyhYNMtHZiU8fc8gaOX9S+8pfOs56M2jQtwCuHuLbmIaWENqhDZbANipxUQiCutHAQzcPktJLFlAj6EEfgMqBJOQrunyC0M/M9AeCiTyULsvjjQ9B2I/XcdHpta4VMp3TtUKv+WUpetS7MFeT3YJifHPaeaUm9H8vrYhBtNHOTLL3M0iZbFk91R9H48EfDaWu9OuymKVDrRCBtc0OLmFp0XJA+lRa/rZ+C4mgQfq1wlfZp99pcLF4z8NksaxgtjabmsTYukq9UEcAYtuzYOU0mR//h3LDLmWJJltP/sNKNGcRMH051GW/Kb9rHkVcRI1v3PJeFcOofne3ukybxx8LZIAljmXc4hR1enwUp/OIEeymX2BrebRpiUL1xA0eK02Iwodl7ojadfkxygBh4iATEJHNH4kAmrKYIm9UlsjiH/06qYCYbD+ErGU4OhZbtFH4+eGSpGrOnv75uWU7NSDkQ/VR8z+RCdtx/nzZhTsIwM7E19URQV9C+4uc49CoiN0OjOJX9HecUrML0pmxwsVkKf0rtrK+xFu23TnQRLh/1ydvwPb9oOBg5CFrIo89uEhtXm25JgM4RtlXPhezHaNsEPTtcDY6W2vDKqbXAWjvUMFOjny7QC+MuQKF/thPI2yPoFs18lCJ6xplQ0XajKuPk2K1rrEkW+8urBb79sL/RYz9Dwvph9WxAa2zi55LgrfESoIC3vLYZ3enerEoLoN52iEzQmB3S+d0a604ejOjRPVQt4uJ+p2PoXxmdBjr8KmDCShvs+NFkWgbOwzT3vY7UopkFf84KfjsIcarYM1rsUxko5uD62hL0GoJHq6/c8iZ+5k4TsfZHgPK7ni4hHHsp9Di2UhDUViDwa30r54xZCnEZAs1WH3jtOFgAyQDHEvrA3YyyY7+xatcQyEa1+2CXT2D4PVAZNLtPAwpzXN3+sOjWpReg7O5tSUYbOmfn9WKZMDTkvm5+dQwCXu/MAMKldKcD3PO/aw8p8BB6i/glvXAfftCzp7foxA4JFGG6hFQ8Bi5zBTGrpfzdpJpIIhH3TpP4+Wfd5QW9NbVh/dzGCVMXCymQrfKzx2OHjxv++BaT6dnd/F44HDPHEb1ZrbIulsPMW/af+u8zKkTn10QvmfT9yVJyXxgZ3MHkwCTKW8zYP33cTtIFTxukHsYYuMVN6Zl2FlKpRymGWoXChTrnd9PHvkya/NI6Gyu+eYw5ddvIm3K3Y/dQ/IoOMsUXBK8wmvMG7HR1OMktqpGu3T7EZgc1du09G+ixfIsDqKOlTUz4p8JvWmFGRHLci6slEfqNDPNIIzCBpCXzUqAsMnw/BFBk+4uXsDR3BSJsi9OmlUVB8nXK4ZsTkSljn85AkknG8i79j4cY4qYd+LaTq5NAK5dF9/HyYFBwWQgJDPK8OLD3gP0ulOHXUcto2TBjoIKhEPzT+KCdTODUJaHUGfOTPO5E9EO+ld38Tn+66oprmDYXfHvUzPKHKII4Qgkr668ZGewf5tw/cdLtl1rj9gvlFdLdkzjKqZskxcjww4s0BHqvgfdYfCMxhqxJRJxa5IP/3xMFOlZCyZKpEVXy7cJPdNYwMGUkFu4SnDiV85FYMxRFqKWJH0iDWGBCiYrs24SFVZlwq2IgiofR/K2A3PaM9Q0GqtodwJo75F63okQ+s0xifiwsbbOJeiFOCSUeoIJiVWb5bMyboQcVhd9GsEl3Dc9WZJv8UonOBemNFulWhDomGnag6imra8MK1U0ghnHaCflS+C0thxGT22sAT/sjDXe5VAeo0e3hhRTx4j4GtEagZ2ccTFzrA66XbpUsj3V7bv82Jb8fjTfY6DxkGf5+fC0JoUmemTKKZXOoL35Pi0ui+usqCuyLaUJrNyYv7KoEi/rXCXSeeUKSrEb18xtlszlc+wT0uwHDE7LmxpIFBqZdNE1L0MDmqnbSTfwc/OkYCnskJMioPXWUNG2DZjwrjxGhSTWimfledTjnzhoJPXNnW+FVmWN6v2wxJPlK0Fxos4IKL40KQmzUZ4YmO4lQ0zaUcYq/Zvaf6kH6KrCEWDmxO3xeB9SOxApZ84gVpGM3wD3i0lXg7LJ0zKdgRf+2WU1vYEEVlmSMaHi3Are/Klt2ybJIDjuz5/NaJZk+R6RPAt8GD4Y1cGuUaXdVaT33NU6yzAfCQYM2sOVAR/96f8NU3nwpQJy0gvRn2QuoYiCvrJ2S0uTau6o3pFHVFYKv2TR22TJqJbp5/rPBJvPA1nsxlhgH4v71CfM6Z8lCGQSuS5XJLI3GEyHaafvXqAL6lb8rxn8dw/zTvbNaL6TJ6QtH7s47/GZnt9Q2pfdTtVwO13cdrtCaH9FqWq67eQRJaaZqdBX7tPKxNukoYUYd3vHESabdpphU+1l/W12a2IIPU5wQ+NGuPvbT75D5fv/dabypYB14cjHJ2SesgC7LpmFU5qv4T4CGaHh0at79tZd4gb1aSH+EIBjMP4ySPxVhImsJaeiAnoP6wlxXmNWZDmluKDy4m5kb0R6yaN9Ltavabq6Me3OQK8a8uGWbMW4B1JsIQ0IIWiJpjYZTj2NlLlWXdrCEyvybR/hHcBGfYGyWLF1GtWavv9ixlbWb29+8bcleyhQUmvmbG+wG+ZEmqvy+sodqFinNUJa4qUh9pvi+DmUXHvX5uNaeOSBkT9BDUR4SIqmGe45YkC8xvrFjVLuKxQ44NFQKrx8M9C/jd+9ycWLCiduLB/02a73inxAzidPpr7nSErdbm7hX3X1OttDsQnSwTC0vPz8yaBJ4YQzYpg4zQcsDKUeoI6XKYlsP7s2By5qlWhq5/Xm9ytdRENBMQdFyPDL7RDJzZ0n1xcQ9PF3Lp7i1YuiqHOvqXSmXe2VeVAoYxmGLc8qhP3k9I7DbQ/Vah8ZAx2gw+oUtvR9Xc9UBWlB2bAbAvopNfX607GDQMTWrI9wy9pgC0rV3QMd19qB7MzXMTiT/kBI/VWTx+gW/m/+gRCESaeUdAGMINbReK8gAwNAJnMtWVCvFDtizN9rjZ7gXmwwWnzPVQjRieqzW2L0acGT2zN2Eh3zHJs4KFokHJoTH/i0L1k/97EnXzcqeB44hmRXSLGzG8xsfKcU3XCyXQlK7VSbkEFoYx402NeavBuzYbs1QuIsa6hfe5uOGtp7fT+Bdh53iETsWb7qFDZGnE7g0Ii3wLFa7B9s/2LBSNZtfdSy0bwtR8PUb/tJc7u0lUyFHl7P0gg1wivvf+a8KKmW3UTH/mcQaK1fp3BEvHhRC1+9L2d1cKulVQykpGPRgG0tzE1s2joWJmtptvRnPZg+LbbzwcjFZbuQmg3eeLtpaSUgNjELW3+IM7oKFBr/rI5TTJAqpy/Bm/XknXFSfQPH65Zp2re05TsM4XT7B7oPyfjcyDWOzn4ZlvNrZ73o0ETXBs5EPRYpf8QY55rA/gNTfUC/9o07UaSvox4IdHozYgQOel8vMsMiCwsa3nbAvmszxv5IlefOehYmANcA4aMQ8dtQoF5VnZ9Lktfgr4L5kL3OLgcHkrEDc+2DQqktpqA0HLSaL0JYeP6lKygrEBuoxzDLIx+oqj5L1ZKens7yXUHG410aYSHLULYHLm6vdCbGElqUHrE5Misxgy+GPsxs0f2sg3W3MEaoJcGW3uXguzH4N9Q3SywPWAdq8Rrq5UoP28Ho2iMdCuqA2nxhgRGfTvMUCHNuzMvJrJtMFnj73m90FuBzEY4TcUGiledrV3iMhokvn/qi6kp3pJkO4Osxdmpc01osstx2qD4YE5VWXKjenryEdYXQjOAmYQ7wNFCHWZ+J2o7df+V8R298rawgy2778N/uJZitU+siXIOhSbE8Kj3tOa+cQS+am+CA2cMwpE0bjzYyXbUGgfskavMIbFJt7HEqAwNrURCMCBGogmzh357rJnRc0mg0HPdbI/UPZrcXrTjSnDoi7htWD1TjitPWMeN0ABbxkIFPwL+aMyZ9X81qBfwssxCW5/n5gdr57vaO5w3FugPmIP6Oh/IGH7SwkMvqoPzl2ZTmmzd3JnCvveUCMngSAp4HOoiXHkYjdVWlFXSaInp2ptyOqa5SkNn+RU4dxitgOjoa1TRCupdT33DQOAXoej9Ei7zul2iw8STzO7GDiHkT6n9X5Bb+TZNEDaK6FFVmuFlAOEwco1vH6JnWqofEN+bBRSP387ifJFydcxhg2JWv08u0BAfdOdxSpOerZTvCOqxwzUAyvSTYpvVBG3yAIlUwXqFCRnzEwwN3DaVZtv+jRjgyVrnB1ngP29eZErWh03KDk4bANM5PD/HzOsNVlz6WmJmEgO63+7Yyb1PMt/cyRhvQrdtdmrhYNVxoLoQ8dY/tVdzVcayYKt+0IhSPTX8kAkChiBPZxmNp07MN+MyqqwCvYzBf2hBR1Wm3UnPZZQxSd0b7B5g5hmmEES6/wNHfAy5yrVJ4Kf99Tv2nQUIxdXAQv9BE/8vj/jRbyOpbZ+Ci8linmuocM35PvCvnliaaP+Ni6nyiEUdnCLQVnL7AgYdE0CXY2bw3oJw0N5qaUSwPnEMHgNfenbVb8Pe/I5m5xSFT9XSsiAttzjXI/J8bv0PvfUk+IREmIM4+15COR5wnCYs/bJ35Twtsv1DRl7Dlmh2Dt7reseMbbEArbrFBliNd69IvDJMp2iozefUFTpE1/PKCvU5Zz31DFBaQAb3MfDi8IgPEeHrFZejyYia0+SOORq2vTSWJ8N5ovB+7tpB/lz1OYmxWxLdY43j5fPRYHc5zYHXsa1D0YCKe9QSUKXxbIeT/xIYfddKOUjtA6khX4Yn6xNHHfwhR5UaLS0RsOUmJt8/+53Jxzw/cErIyZiF55My3D9Xgzoac5xJjapvE2VVrZPAjEk1Vp1BZrKfq2+1eNgXnVPeSas1+HaENRe1SgV2G/B6rHI2xC7R0UHlXJR2zF76Y2uCt4516Uyric7HDk1+2KFC2gUPI3ZI0PEHSFxZ54TUJilZn9oJQv/EwG59c5q6h4cxm6lNOR1bgMIlFjImQsQ4Cql0o/tILEf/6oUQ3g/y51sbg4WkaO2I1I/fRpuI60bAZxrBjootwvGliGx+L+Yqh2UB5xCyxd5TX3dMmZ2j0Pdu2NuATryjDXm30Rflu1nayFHxLaKd/LNOReHqidW92IQ4RNOSDMxYddHs2wr0vBfMfnV332febGQVLqHPjfM2kebT4KrHMoDg0SwIltFldyRWr7OC+Fxk5AJZdWLlHsLkVIW9ShSEU4oOaDi46oAisQVkkRJwHxtSvCvIaXgiZshWAt968P6jGonBrWEWAmlczguYWDJ9o5pzJoEnf3lvf8TAEG7SFP3sdufhN7fpYjjZ08N95vBvztFjWG3adcdq0V2LDcgaDMdsuSJa7DyFTjcI2V4En/DeO8XYQJsUpm0nrjgE5JaJU//p3AyUQVzENBKlCXSSCY/wuvJyhY4WiYGwk/+WmaXEK4xs0EYjAzusu7WKimuDMCgA2zqWDhFzcWKO2WbrR/BKhi1yR4pfuCTtdTZQYW5mb++a4Murupkr9aBMN8hipWP1NJivxEymfNy1BKoygNNyAX2CwpNn0L1IWMgSKvm1dlszkg0EXIpwJV7sFMq+MmWXeZmUkoyWmj103+yLzkEDZlMk9mnbbbQgdyuzT0SxMkO+h85PgrSk0evZYS8Ue4lCpIQlBbfc3WREtL3i9duDGyTePLjpiYJLsVc2lO0J1CrKsfySLGcadI0qgNIm2Pc2SwsGOSG6TJyUpKOYorUL3D8w71JL/JIybjuPK0FjBCvjqyHZkM9NKSbV3CzOuNFeftWBXATC2Uql4k/TDo3jqlAN7hFXLBC7fVdMtKNX39ct+/PBbOeot9qrDjVax5o1nwVONbiJIo2uFEWdtTPl6MXrBcxbFYzmkliuq1Isj7WtkfuD1yj8YMM8Q2OGIcrpxmKifalkHqQX0HznDV9cRUAZKxxwQv+DJoSVHJx2n6YwVAR0kBsrYVSX2halAaisuMH3xhj8oVPUHQlPXoScOhkkdoAXhBUvrpVgwtKw7DF84trzEJ0vgruwqkldCTgmAl2KqRyZOzcsJsBA2GtrDszq0pbnx9Cecm5KrYviV+dmUSl9hiiTA5incYoCatsvifHE/ySuWJA/2sNh+nMJXZn2kbaufgYQVRCJv5tVyyIWJdvLJVH8NDF0LAib4DZJysgjVcbz1NB4PdRjLFO+i/B9jGWqgFrxqMenY56+RPLbEa/UgwXPBucEu+xdDT11P2q2Ph63ZiEwmKLycBHXvmAU7xBdfh40vI7bMg6iyf0SB9+ossXZ9iIKhVrNImVH9QTS+BGeplmYuCE66Gfh9ba6R4fdT2xvcbyi9QDbc3rf9nyyBa4i/m87Ku9yya57A8TjV3o0IEOcb2DZCwRHcqRtDYuRckqpAHOU60KljJQNf+8Xvl2RO3wye1VotJw3xkJiaCzZdp8XNdTTF1KC6+OI9u4BlbPajB52QQg0Eqlqd3nL9u++ViLd/wfm8ZGiyN3kxZwW3hQVaxYbKo5i4D+MwRpW5l8zUCda0nNUAAHowK/elQNT/vbaB7Pj8/44z/zoVoGE5KmASr2LedsTiHjJw85WQv3DFI//lqgK01GkV/t7oe4OGn57G+B/i39z+OwZ7HiOpxExzFCnU0HcXh65Igje6S3qP00jZtzt+UXekm8BNNJI4pdVKU5Y9gjsYl5QOF9kaLd/dbAWt9Qv12kvue7/nEEw73Npl+sJwXroVP8xbnv4mZlZgGVuqI8svkM7mGw8dvdmUPSYTMDfcIn9JKf9Jc5LFeYqp80pK6XRcsNtOkXHpa1FpXU60YmazBEAsL0FHfOm1ujMGL3FeChrc3ix10vQt1a0JeOG1fc6aKcbuIG7/JKHMzzRgVc4NSbs4fuXjcrWR+DcuQTqpHyY0GmJSlhBc+elQ2I6n8kc9gck3aCEaPoNb7raj2tLtBOXsI3nun/0fYUgByHRB6hZSUfi8A94epxTr7ICEwhLEaxJE7RFTc2OEK8zSvko7ryK8P8+wS5ihPVmU4Br1+dVeLtKq3/zWaKA/6hCE7qfQzP6C91op3DZWLwsiLinp1HNHiUQXPyKnoJVQ+uOnHPRIYQ1pLB9ndUU4Z1tmTlGLghyc+m4+oRvRC3d/X3tPYzR0f3NWmXGoM1PhQ/A/FyyA+Bz4oemGbIsMEokksgvGRbhGkDO+EA9WZ0dYs5/S/9eDO7yv+osgyXj59ZLlrAFTq2MjXvSQA2smFsFVZb+BLOud+R1uP1G4ErbHfVqrBarjC/yt6utZZDaaW9MryXijJqFSHEf+vrsC3skyAF9Xm/Y5kItgmV21s2C8hcHwLMh4Eno2Sr7olBrUWWr0jbT4GFKQcLePA6j5BVSo0ruu+0JZX+iZd4kiFwEvWDh9XePuJl6A0Bla7viciIGJstfHe47iFb2AeQ57NTFv9NazMp9FHttq43PJVPQ21OMKiZ6aZXgKl8fCJf6woI48nLMofQd32d2NO0FrmOZ4FMbH0FA4I6knk1JPbmdw8kuP57zOFWTFBXphPkFuAHD3NkXkzWGGb8YY2Z9KFEKU/0IEfsqVC9tLyJHkSpMULi/CHGMVdhtU0loguwt5uePPol+LcQQPeq4cSyDuCFp2la5ILuyxYtmUjwZDstR1CiduJ3TVO3NC38Bk0JUZL9tzccg7D0zWC7T3mvc1o5F1rLz4OwgB4JWj6tNMGFK7VQMnCnalIlMQZxP9uCSBNZFmU0gqCegS0A7r6jpCTg47kh1D4tk5tg1fugfbVT0rJkAKmDhq0OZovLG8LOhENTOr3eI3FrQxuXr4NJg7q5yEHviciPNfN/HtMaXvrt7PzHJZyaxCjZizy6DxaoC8O2fk46VQwt7QLTzypJeBHSGZv5g7YO6DVAxbf3uyfvyRWMWEntm0Fak0OSDucip3yUr7DX+My4AkevuoMTXnD7H/qXkpYSDCJhi6HAJVHoujJUgaxcAMNfPeZw2UJ0Sv6Fi4fVoK5vQXFjUoBdh3x7LAjEVFcfYfBtVh4rrTNLtTo7kPZxTja40OwtGYtLDcbvts+TOpazE5E4I3Sv6Ae0yQYk1r1d4ZU1H/usPXjMaI0lZ+wfQqWVyMDxMONJFqoOPqTTX5kQQXqptnGaB1iRucnOcE3ieUBZw0eoafBuW36vgrpZEdfDoO55Yj6wEWni/gQ6MestSnVzzGSrlm1ARhpa8/ChhUlCpg+xbRScfp1Q78RLSUJJ3QaRuMew0zupw9ti3rxNrVVasZSnRBKFEKTIRhOXial6VTJtqtKkVZvQharQdRuFOPAkT4FDg/XFQN5jfwYQcCxkuxdQMWvdnXkzATBg8ufxCTNZKwRDXuHTWi71BpM6ah9uFNWqnx6NhwUY7J/S07IOULdWXt3saU8Gl1TKowPT0riFFEUx6nR8GLqcr3uPszoJvqQaiYnN5xycvNSmHDgRultdSKuUCyJHilCslUFzp4E+rjWZhXJ46j6O6aFBzBfZ6sdGr/GZwHSgrkIA2d6BYsKMJo6xVYcBMj3VLv+aI81lIon0NcSOAzICHnFI6QkooKpFbGi+HVnOBaYIcOnxAvfhJ+yoLrm6sjVeNihVzkK6BniBphiLcM/DPR84jWLjRn98EX1xWWesXkfxJ2GA+GTXntRM1x+Y8s/3SGzvGVtYhmOaMKpbEZQB60RKcL7w4l6nIRwngL+ZRh+iZEz/dN+PqAwQ1UhOGHh9OtmIWwFSU5faDZfd3Zpyg8JC6cHtK/enQ2LsNDcsyh5AiU0gTyQpKA8u9S0tQYdJU6VOSw6nwF26pNGYs1R4HCIHZy5qVjuWHw5/eZSlshNdTte2cI80BIkIR230EU3+lj/IofUWVRjDN5zZj61D8JgT//s/4pH+9bLJzrSjE5jtlY0nKJ8HmP5luGbEe1Ex5YCdVavjeTPRwzab/51q+NcK/BMFJqfTgBe4ESf4UOIrP+5XRYtsizxTmWSsTn3mlXHdBxWFBqYrddob7h6KBXRczsH3eo21XUFHCa1ScZoPmccUX6x0Qg/uZsVac6n7swBi6Q/cJkDFG0krxhfN+B1t/30/FpJywtWMw0SIet8yQd82Aoo12H7nAxnnJKQx6+z9KwtqtjNQPfayBQLX/ipwMB6hf0pMSmc2P4NUknTEAq9THQfK392sldsU+hOULocDZWba8K5l+Uk+UTgAXwgSzFC3OEQQXuPTFIKQPsunveZ5OY6w3Np/AY1eDPcZDkBjdgQXGnvLPE2lrrE9jhwxeN27xfEtN/NJJKsiQUw1IGLPWRwTev3wCppODzyQDZap8mTzZUQnuO6oLcM5+iIUbBSzFJlfhXDLM4PPHvWDhxSkQ1L6qn0/61glhE6eaeWdOUCgOlA/kA8W07vekgDkohh6dOPTY4NZ/Oyzu/uags+ABy2bv8viF35dVM6ewjyesHjlILl95PBl5Nxf1TLpDNNaKVBPydba7vqpkPD1KlXDHDRSrPbV/BiRw0/a239o4XsZ+HHktNAQ2whgBeirQXIiwEDSOchwDCKUV3FY2oeMg+ngQ2cRm9OM0cwhsptoCiOew5+zaoSYx7nrBR/Pzabwbwndrnw1PDZtmCsRN5FQo13XgzijDuqeidxTZlju/ChJ7ITOVbAHzc77Nlr6uEAUWQHXDvqCTcA1c2RrUrRZqkCLckA2hUBKdqGPyLC0YiQbGoqnj+2J6aZnTRQk6VXD74jXbedpn3xy7Dtndqkuf/Bt36XT/zme8zfpMvJeSd7pasCdTuUyMfAClj1kpTNUAVvaz4hedyVrz2WsQuiGBMEhyKaLM+RLgVf4gmttEP/ZmH2frNraiueECmIMbWjCp9beEwH+O3AsFkppa32KVkoHep7y4OXkL/wm+e483XGAoSHVK3/tMX6FOsDb10Vi+tGWR/XN8+c2zVmm6eT/tB9F6kHnFRMHdOpcD8rJymjz/LfS0PGl/9Qq3bal0inLCQHLmKCFvcyxNwvpyTPdxaPMfErI9GAhg+EsIjw9mCweNYReDtdE/flKihiMCsJPBt2TWdpOPhApkx5wo3aL8CJ3bAIiH+E/jibYybrxzUa6O2BfHK1R6+FRaVNEk61m6bN9tJ21tmbdwC+KyCn3jurQ8G2C9pmVChDJjfwOnq4UveBCQGXUYRr/IWxFWv8DRxsYWepsOCKe1q6URwDuid23Up54PY17sCiKGEUGrsZaVbXQEgdfEucb8cEt1ZbSFEHwuyw/Eq3no3KGOH5Z5DgNY+fB3Oc9p6X5bXAHJQ4Ad+DtmESnj/9gUPjLGYNHT+evt1kjSbjQC3wfbbi4+QurmuKhZqDhJjWFmaLhkGsMDT/9GUtGlZ7bsV3UuOYthTsmy6hMQtxBi02JVyuDTYuNsYKH7ZAy/PKbWz7THciQ2KbaTun2W8/pmjqCSQb3c+uA7XTGS710nOs1/ktR61sx+5C7f980Do/4XxrZdXvVH3oosrii0aMguHzrgGZMPOH1vAKUPsU9o50mCQPS3xnYZPNVEnnBUrO+hLLk0NW/I9ei7UQ2OxtYydpmFfQlRUYQBKPV9W75oquxIFfk6GMYxDnVEAdcgWcRC4J1PyVpQkEEbILtnGLImqOuM3eShU/Fs1tjSVFMl6taF+QFHeYdbagwcaXkx2eTGHPO56dfQYWZxGuJOJhjHx1gMfPr4o8ItlCt7c5jp02DfMf3vkc3oyqiyE/ymmOS61YsDpEt+NXnfo2VUq4cxvP/WIF97MTdE1QiNePEgERInz+/YOcxcrbxr95W3Vy4tpJhjkl+j+uo/ObXmotem7j3FS5YRZdHgOsUFxSC+woN7iIt2FU+elhYE2zfxXnaQx9XYQ/gPw8GE5DjBXUdtwLDvqwr2EcnnnUi1bWEijtgVWOScwGlLW7vmL/0pO6+Sf3YRdaBFSG6g9dRhWeYgoIKoe62fXcbPTdUYbYQ3VbOpUO06y4umOR2xczH9TfODw3cMPT4m0kjdf/aJXQ/tKf+c0t/RCGG+OzenzramIwQSCF7Rujs1hoc+vk/+tdGWIoprfLANLe8ng+4yUUrrFa/5GOHNbyutWXALMdSQx8hhUKQkKpjFywr0ziPY9a1p3QNcbHAOE6HZBEIu+qUIaY9OiCG2GZpszrFs6fmAccC3v5im701oiSJ0apFVMqSz34t3spfB4cG8+wgeBntdHU4tSbAuGhD89O502TKA7tGd4eA0VZoAVLvy9Z8dy66vMftKx/uePkJzLJ9RJ7rTsay3ehM0DNTmbMe048onMB4x0UkAjNaXO2nnFjFJ0wsETktgj9rso8dkTaBKhXf2mO4oCAODQ77QKCWLve33vFWJQaFy5RA8p4so776rlyujDA8/R19IXdsDdaF5DNBDA2LuatDwxNo4cT0XvBnpXONjolgPqiQj+Ea2dryk3cIREuRnKIG+4k+8JNk0Nh2Q/UBbrHeabE9XuXl/mTk2mqxSP7cSUOl0NHRuUJDnLz3IUX35BaHu9Flx+YN/S2vSjs4Ikoh9nplPARTVlYlacL1kp71Y6HDJGRjbJsLFtfkx+efJRNoy5y4D9dJ0Gcueq25vccgVa/egO3+Wm0bOvs0qYxBZ2xzaFQ0C6a2uajjzbA3jzrvukIrAmPLoPA/MN5HrC2YJ5unGsvsfie+SZn5ORO2g3BrMQ5IS0/9eDsY9bCRaJvpulkuHMfjN/AeCDShjA8J5auMlOLk1RUoZjqbgz403hCRAqrc6y9E+n0KZ/pRhUsVvHIUnoavoMoTGemdiB9+X2BU4TSzvx2+IteUg/TGhyoHbTd0qHx5ORt/XtQehwJg1/EcfqknvkNay6zOHGcemsQDyLg5mK4L37hCyhphj5UEGlGAYjBbddUM7pVbXX34vsbnRm7yDxWgqU1dEDEZlRJY6HhoZZyN8bbBGWZYSILnMeh9nMwle9t9O9ZQgUUTlUcX6TJv7wP6m/+3R2jPyzF2Lis3DisbwaUGwRa45JSJJ/+Fh1dtF2dcAQKNQpVNd4gXdn41Sfeo5bnQTSy2Jc2f0Wr4jViB0XI8vTeEqOJ4SfO/BkcKG68jVg5xTjd0C1IGH9EHYKZpEC6NUKJYVYeFJ/sNXP7k2ZSA7P2XLeECcfIpvVPTwsJ0gbCWyUY8YMpJ2Xpu//3BSk5yVVkD6qG7cdnxGIhvov/moy1N8DmsBy9MKORB+cp/llTid8x7yn/vBOp4gaiOpDuDE5D/rUabTgceeiv/AWlRL6jhivJ+oP2dS22rEKfmrIZuTNzcHVpfKEGRnXk692jUocwkyKQBodBdOLIgSWOtuXIRTEfQ4hbHj+5euA6UcQrg52oerPJ3W3jq5QsoKNucEfRPWn6axdXMZ09FsimPY/2UH4yobjj37Vfu9ZeEQht9I0kKjl1YaMyW2QhHZBN8eyCrLRNAnMTpiEvMm8fVTWaLbkYMwI3l+2JC1IoC2DSe0MzZ7Wv9eWYhNmZtA8i819hhIpq6MAdkE3heZ0QJ3fsjjGBWzeN6ydEt7YAY4bSfta6/0YfwFhmSnpc+MOeJSHNrZZRDq8NubqrtNjdFxgK8a4XmzAYm3QxLFWdCbDuKud1FkOFofYaG9f1pg7CnWtG58/HuNSV6Jcvwtyt5+Fq2FNv0xuSXJH/PxxfMT6rfcKXQQO+xu08Dj2jBVcLtmzhiUSPzHaoqrlC6Moz2nZKq4uHJLQFHebU37Nl2eA8GPtTQDGsf01HPTP5glGXW00MbTBySgV22odQ7OHglvG6AjXkURUxRNf3jLfAS2/o2SWAa+NN3+Vomckd+T2c3mIs8RW//RwQy5ahnFng6MwWE+Y890UMavssNIVo1unZXej5RL8bsyanVHvCHQDd69n+6k4R8L3p32UGQ5p0TgCL3VtL3XMmb0EKjv3HvoFJF5x0Dv0+LNHGRWu8ISM45QIU3uRJTqXlTim/xFNJ5JtLuTLLDRlgHD9SSbJFx/0DyeLM7gTVCq1Xr332fRZhFJKQh4ET0LmHko2nfKLhfAuCaAAfy1vrRsjbQiF9vUoIt+Z95BFO8i2a8ktja0wHTI8YzIDEubqGrwPTLPc9SggEQhKplM+ncgqwKqJApQ8UecnqT80umGA5pWEN3dEV1FcMbq2OWKpBtfHVlLbpqtv6hSzPQT4ONzJDS7CDzOSADyZwFoXNmcf7oCHGI5rJKKox7tprwQKixi8tlm0Po7gvB8fuZzw0Idglf+iOkmiR/wRuRY2miM6HBPZL4sIC75baxObweC4k0xn4Zo7K/xxyNrhQGxWccjcK3bpfOqCK/Elx8n1OR/w2R6SwEOUaSJ5QYnkddCTMuGqZCHZ+i0sTaml7I35CQqmLUWJ69/CEJbGrjyxwiER3p2wqBXwzFO9mc4Sp2A0CRbZn8sVOBFLLGNOvXG2F15mLAJt2+gfTszpJeWs38obBCR+o4n33foS/IbuIYaoRHR5A4qMrI2dDWp4M4mbg8hg978EL4KMph/n4IXcZOjsRGNl58cAGYEXE10sWz9sl1z1X48B3+Ro9GRA4AjVGqFylwWexMaDTeAu5/SZLJsRIufNbAmeZbI3whKY/GpmhrnnK2eIlyHbAGB+8qqBhdqLUYtdoe2xC5a0HmKOxpuPU/TAE5UEpGulAY36NoKeA3NNiiqUHiV9FLL2dFTwYQUqP1E60DUSP7QBexLFMeZA3vSVEK0+1YaCgQoNZng2ODXJLQMfKi6lV6VTge+8dBd3uZs+9w/A2fE9HfGh8XfFnbjrWKy2uViFut09UlKMNwokrTUvhuvc8K8jR+nB4Tmiv1xokgdHKXg92NRUx9xf5ZhE8yuPO+MvNwupeDA2AVwCg+/3uW3CLt9T6xXD4RGeZewBREGfHdySwi+ml7Kr7UfBqviVoCICAI9F4wp9dUAjR7v2b202rshH9SdLL9ivA/npQKkxy7i3QDjBGIo4OJe8ysj9/rkhE1x08eX1t9aS8TkJm+SxFQD4S9Tv6go+u292GzRCwCV3yDmHKy7dt09uAvzkNFag3v099hCDbzZDuqd/rbr1ZFHr1biPM9cR9RjEIFtyboqbHs35Mg5yRDy05PsvAz5PboiH1pJfUwjvhLkOplFSdgL/AKk4Hu9Ou+xkNZWiP0RM+0nKe08Gd1aLZc3bWIqfFZ3aSr9dKhjvLbr0fZc9VKwT3g+9ySgGVIC265ThLK6wGwZqkc3L6KdgdHNHFLgqrRM8N2gBNOz7ojly8hhtshTrIeBWJMzKK4eF21mCAdcFitenYwX4dZ/XbuO+35z8BAxgVtZJYcBSv3XdxS/o8VkCfGSlFfRXHgFGV8L6GvvKgq9t1iRBGFb7v6dm8faqcdE7JhoHtNQgm1VmhOV6goD3JLPNt6dIHg6MW4k9pobJ1sY5JtZsBYOxsK6h/V1EgRzMBEeQCBwuIr3TDOfQHEgPQiySbCLHlwRQMFP8oWF8RwdRf/QTd0uIF9BG49ic40DeOC2cdY7fHnqUKRtc2Ne8nJdLs5EcDEFNMVOQdieB+pxcMVR9QeLqoL+FTgkv2dgwol6Tc2B5azcNiVkmMRotb31cbbOamK6qywace8Fp8MdOL8kHA1heOZrnXjtqia34y2YZvtieWf5wTixzAxFq54lx/KMav6BelqA2AOmNarpkqjO3ukYkpfD36S0xXo8zz//9Rj0EPlCg4u8UqWyt0gpCCOYyi2PJxLVgbQy8V/BpYIDfrx11VZWk8wnYgUs0/bAwFgApZFLDo6u81hiiCp/yqLoNYb4bIdQZ8lrlA1DStadT+dF5Ua4zysAHBmSiCMnJXs64t9u1+M5gaaBwaSr0KnwL+Hhm923Q4MtTTMnx4zElSfufSwV2gdXo6nofvLOu19/m0pyE2TkOo6+tAxtCE1S/7KDqdzsnR7GtpaHIs255dPG5FWRJ9WDVXvijw3/VHLHRUfxvN/HwwOWNtv0zwX8A3TfCj3yFYUmbCSWqIwHwipLZMbLANFqVIaBZg2Aj4YJ4lnmQXRhh93c0lG0gvzU0fsg4Qapz0nkaVlHK5mPzDFyiG+h8CxTmFO0vq52z2ixKUhUB2hSVLA7RKMg4AjQ5fnUvJtMhAzlwcZ97ao8sE1C8HifpKovCNvQhzL6Q4BCj8TQNbaMOgqq5MAdgv+8e7jh05Mz9ZDRUaBQcGOQijQRAhDkqa4jvshFbvmmB8mGJSM7bASn+cRNAbgl6hRrJ/nVbdqqsHay/uGWxwN3sNHQaWPwIe/sGQT6R3j0qi8wwb3oTj9cjn5T8uu+Diq1KR/FwpLxvyKyWQUk+7cPXXrKUim/c4XotmPVY/yCFeiB0aEjq57PDJhVhWClD2krE5DgIyxmt4hHqwADhboPBx3nSqcj8nsl1/p8q33EuoV6f5upvE0RR/NhgTYdC4OxgmI4l13dGLUj1pvjbDqvhQ5s/HNaBVvRdGB90qTNHS7Sf+eCRU9vbFZlDUNuxH09Z+gNzFTppSfdPzewNDmmWjJjfFqxY4L2atBeU5Hq5t5aLePkF+EbBJPz2f+6buc5tE5gFAcLx9yCVgJttKHBhJ3iCjGoC3XZZ6faAWrMnht48yTeph4DrlL0A7Sil90MdCGnNpUYtf1lqb2E+Vr0v1pPFp5pMaUNDDkePqqOiI6l0PNl6BiI82yyUnY0aMXZe0NwwqUcqtGUuk1osfGgmTmgsN+hBR3+6WnGLcMegbmOYiXmKopHZfsz4PDXUdVAnaAXQBiBA8Sz7+vxHtSwAUDaN8YHLvhy2cfIb6J3L1KgmtRJBDo4HCiN26nE/PUrttdsXyG+s3jFUakWzYdAYu55dJ0luUJ/BUVRHAyUaE5WJJ4Xs2zydaEaEXye6hrCJOmtl/tY5lvdU9ejkaQeGSNaI6XoFKBwRlb/HxIfK9K4skAEk0uo58WPh16mRtbLj684u/BpM1f92qMkTn9xhPz/eL6SVE/ll2VauIMb2pC3w1Dpjmov2/18R1zrDmEQxFJTEUbvmDnqXEGb5odAPIo1f8i6p9hhavxQIaU2Np+Cz+Vtz4iBp+ulu/TyKnRf5pMHcL5RA1qw5HHwOYPuduuMvSUncNM7788Wm3z1AQ4Tq0HTa6Z4f5iVMBDNBOk4hJvFzJyZynTYJpEpnhzcawGCOLXs3Ahzwbhw1YVeM9TIt8zs8wYGaWUNQtz6wgVR/jbTS0tyllJo5vU9EwFKv0I3RB2/Tbcod/H1scHAH8oVfQcpiEf87pMjnzVG3xb63IiYg1tAVSS5+YpJoinXdYYCHqRBRrYzIwrBw2YJ6/7Cxa9UzgUfwz9EiqT1LN9QmyIqWbiCO2+Jta7AALs7zsg1T7A4mQcI5U3rohwKr/DCihkWkk868tAPUgfMvV1pHc7bVua5oLVNTigL35Z2+bjr4r/ufbixlr7rgM2v61hNxQJFzwc7r60MT4xp54KMGygqyYpOGK3QhpzwmfvFcaHMAltD0TXicTRkka3JdJ5dilgfjCzhv4q/VcXqBlcNQh1kQzhocdynkVG6Y97f957fjFRiFzJQyGJ0oCBBu0tjQTgZbymTmTQyzlsYzpfkrbIDW8jfbbmtiEyHIshzJwOMK/0hC7ep0d4StVUbGvtYPkXVoZehoyo08IyuDrWc+tJ25zhfSvu71rpql0q1VIcm/0/jtJuiIF0Q1sqof+3lKJv7Ca0jrcv1HItTWf5wfqvIebzygopHf14AaDlBC83PbksCzYAPUpxFVOVlLfycp/I+mkuxUyCBB5bgulcSAwETl05vazoggqg3VaaG4NP9F16SeWZ8qp3/fjx4jNqDk/6i6JTnROowNQtkvaL1H2bm5N5cuVrzsEMckS4T/Me44RNNNssjlFW890A+cgXemR/oBmOrJAxiXTh2+US54/wkB6W8LLOq+tlIl7gOTuOPoBGh2pSo7geXgQyJlEULw3x+sniinKGZ9tZXVlSp2ATeeK58B9H5UGmDavC4JDmF+b5Yc0pPX+0k/7ciEAQcHfCEFuorty+JmEaV+eLMerhCnKfSAgP1ZVxIpIMSDxl61ht/mpHEFWyOaQqbkb8X++qag8GHLcpJ0MHqGM7+2wt0Nd1KCVvoscDOoPbeWqkP6HclqPBazmoEAYosEPft767vPOchyMyMokQrzmgmApHENN222pm5Sb8hLb0oC5v8J3M33ElcAj3GifXCxX/IMM/sMKLbgP3XXOPvAYrD5aOnEuz0zJzt58D3EdXQLGTQOfgi91s5+tfUy1e1cSUq50Cy/ZIaurMVFoqKv9pVRvP8RWMrFpnQsmhDAzdOILPbyUf0YRsGZAcIglLHKlZS/HSF23tjn16oxlULAB7m+Eo+Go3KGJOcbwuWj9Omt2SSYJm3EYN+Rb2suQMh8yu89unnH4hKTsM7JAnHd8vZkTHkfPOazinr6uUsjhtz+0DHfSEKAeZoZ41gFGcuJZOU0ohnUxG21lkR5u8i6T2eTa+T2gae2bm1+SnOEC6s3ZR6N5HdWoYyPfiiO4EL7VF9FmujtiHBEqR/TjxSGwvXQ4inFkjg9+rUYQg96FzElLTvUIVx+i87la/do/SAdjcDM78MBOYLKkXIKsW5Utszvs11sesdktG2okoDZmjcXuTK0ARUhxWUlIvIX0xY3u5oKZx0tqX4OMr75INB+H7oZjsRCtKKiDkjv7eCyk6OBtNGLhwy4jhhIQB5Y5USSeurUagg9DvUdPNRCx4BOqKiZ96NVdvhIZ4/U3ybaH+qcVvQMjBSn3FwHC7VsTy6wz8z3d2gulMLZsAs7pLWzFkk7wJEtai9VAYUZqK4yGhIq1cenAI69BdEzYE0xLUonngnbOZKZ5f4wZvkXE0AjS/mC907Y94RqzCJljf3VpB7WDdZLCGdf/OvH67WHbEjn8ft0S07c4ffJn2f6d/JEc6baqbKlhcKxQN4mGMLZYAAdNxOOsRIczAeK8pFNqEpEAEBUHHRrm4EfScT77rqCdlqPaMG2E2bwdCKo/hi3wHpVY6qJ8MtQxSRk2DbH7I+KGs3HfQm7IkJxBI4lLsLw98x2An09yVI7WOZTelP+OOvAq+McS5b77yfSimCvMbIAUN7nF87ZJyIOqrqaiu1XsIJp+KGacjsO6i8u8vySk9T8deGol3ijqp6fI/+D2mhFar6/K1+uS+xEcMxMSDeyXuitPd9GyOtpEoR9SDjqndZ4Jjky4LT4Gn8hYE6VxYJignwt32sZrE1twtRFRwHG+2KXjP7wTR3loItuevToBnTTM3hfLhr3z5SeayhpQySMOTpXTXhVVfZDMVDQTiZmru452oJZ/AuU1NdjCUeqHS8SJsL9MmphK50O73tgVOba7GiYNTZvuzPVsJ/MaZptce82TrfRnq5uQHdk7TT/+BVb5FDEshWeRmOWFUzuWmpBGFMjV5Cds90lix+nBOlP9dqi0aKkEXmZp0YpsHx4rlBD1RBbGBnN6NpEtd4kQG8as3b7oQUbgvaVdbvo8kVBwxL83vGovSVkK+kv28sbbW60JpxLxFOBuS4ZFBt+zs56ucx1zlEaAPnjA0GWqT/ctW1mCdZGet0jVJL/fdLYZAcN62XOk8eRMvfxoSQKEQOr6AHNMK+N0WXFojP037GktSWB/ugby26A91ej8leCzI2A2R6V6FPVTZmTxXv6mkv2LblPpqqdfviGbCOQIil21eCvVwv3E/q+sT7YaB65aDq72opVmYO/v0prCmGdwB1EiaWxzQEBf/p4Q3Sbn3ljgSRcMZYOZB1w5LG13c7VAmzy8uBbUZFCPHNJNk1NGg5xky03RQB0LvKSHmVVPDLapGCpfka/hWvTUdcOe7WrSfXzVLPnbbKJJTmvDdbaOiB5bIz/BMD6CuViVeZnrk416YPLZNHquJCYQTZz3NweN4UPGjyG7uw/1FPhqFLsEL1dHceRWYDC67d0XI0XrUHe114ENpI/4B+PXqLjSA3y2rM33wa6aPYAZsc51inzgl2zGNCDs3P7RG1BEKN5gz8p3nlL+XCsD+ORFZlgIMwZEAy1lVx86wYvDTFUYfAfk6dkcUSYxoh+NmuZUWCFcZsqZCwl0A75gAHkxDdq39/9nYmtiheiEQgeU8w21Zk6HRq5ZC7dXw3nqPQnnv5O+PNPbqQRohkqK+NDgxkLLkcDeEq2m2pWQ2lTmU+KF7slOw4xl/PJ+6u7w40XNoHmmuOauTuRKJfXaK/URXPItZ0dizwNOWB/y/sjrv/iJMg87grIDg9Y9TlqlzXwYMftx76qlkS9p1VHxXDzxBkL23V4zqCwS7VSrspYgvMD52ski6apDTYybmA++R1bBe475oLjdj3nbhLK9HcfxZLst+7YbJu3QQcJH7DeaaREUilLQELOobeGOooPH/ex4Q7xqyHL6CKYyqIRlfOwLkRb2Lol096HWWUlbVqANnagLQwQptmODpmPEDDG9HLsSCReH3j5m2XQ0B3VYb38CNU2f+MNB16EuMIXwz9JAD+bj7AWawVxi7ydjrs8RUInPoic9LgmdgYemIGkoPPJheUziJ0r7EreKBAkYawMWyrOf/s+iSjDSnwXkRNfSymgsZgLvd6DDyKX4+FhhUymhzOiyVRv8DCNJCT4AQCJ/y2W6O/jDi0EMgCgBjUjJw57twIY6aDMxPtX9HW5S3QP8iIjEomsFDioU3ElFEvCSBxcO8cEbkhWThRq+iB5jP4/9dwDFT9dwkzCGBUk1E9Xg4BLApoGx4135sSTg5G3TK6llx8eD0xqEIrk3ELZuTL/zCpDnD2gis8dT1RTsE2vYUL3d5bSqMokQ4V+lyZPATRWpLlTIZ6iwczZN1iRIotvSxhEHlOuayju9y+xpcBxA6X6ZNlAQu3heXs/+BXswDyUyZ+KXzTlkMG/9L7McvuPwrcoKuYvN50Rj1R7pTFrQZWn81vtrEBZM3QTEoruSp11RWkmMkHVr/k57GXXicj05+sKg/X+sqvUCJlHv71l2b1wyldsRVtl+nG1tqWPPu4hMQdEgisGxV5/6VfsJMknSai8ttWp8T+URG+8sXgANDluAqynAIsY/iPGyNCuVZ504EC0Mklgi1oKZuO6//5f0HsT5WCndnPO6V3poGXg37Z3aHG2+7oUJxAHu5+pFgpbMbrqK/6l0rEv6AHUf0Xbiv5HtfzTO+9r0p/T4nlazasYGCTNu8Wrx8dVupnaBQubGCdBRIcmMLyguBl/ACjeG/IYQjlQMp4/BW7fr1V1S0RYM8Kr8aafvARIi+jKuDxDEHOaqgtmitTJcb2CfjeNhVwDF11BmKkheAx8Rl40+pPpG/oeXxGX9QbZ2gHkGg2coh20osJNdzcmnVpyyJeM7cFyyEb3KJUYrpuF7gQA9R2hsW5FJigT5gr/7hOv7Mrdp/umYQwiZTpC71vNNaBGnfswOcDE5ensgZZWxAcq6g9LibfJFTDgmQPDJI3nwlUQUKMvw7TPtUXXI2Tt0LAFwMeXDBun0bkQRITLtC2BaQ+CwYGSAHkqVrPfVI7xynbwDbwXBRF4bk+JYowy9wgWN93pRRER9ARFNp3+0N23X34wmxZIvAqyrH7jNQU7lrAWjRTcanKUf3HS2PoM6oMfottGBRe62JJJC05pdz/mZ3OG6CyKmCtwmNHdmEK1GHLYgksgbg2SMUgJzzosD4T4VFkg0ZRhuDK06JVF1tR6Ffo2w/MrE88hb+mYB/RQfcFiDyh2QJHklL+hwft46OQw7KRXqu3gAFI9FpGxxJ07oaXhWQRprsqwtRB1loVw9sfqpPoKAfTaVC3JmWCUdUcxnQg+U8IJ5pFUQ7aLf61i5RprL0/zxSsAqXGCd1jFvvq+Mu7O8YZToi7nwMlgFGKdSia+yWmQCslU7ZmyAm1awxHq+o6xPvi1B6/5iklJ4CTsSeAcOW9f+ZSN9C7MCzNdjHOPTtxO1KjUeGYvkUE/KyhHZlvO+KkXNK5sMPgIRyawAU/MgS/Qbu6NaBJUmwCBBF/yg+HtnXhzcY9wHqJuVtEaXLRA+seFjIY3pcWBtgVGed8TO4ZyQ81/dOSDt+FyUKd9o4mIASaSEqGpod5EHJzSZtCxA8PsiGMCIa/joaDBx7J/lQP1HOYDgyajnzt/rFWsMjlKeHcjST+vHAB9ErL5IEykxdH02pjmQH266Cxh9YbcuLzlq0ZKUoN1QIaBMiLzRpd59gWc8iqbyt9fwz3gMGMeCU6MHVV98PmOB7tlFhD/VjM9f3MtF3u72AX+oqQji8OlLxHEs9J5vP8zQBTwEoGPqijLWm4ir5Vdb0Hb5trhp6VvTzZG1H7R90PhefJY8LH3ZMoPH4XnBYkduCbJpM5Aic2Cu6W8YXcTQAQhbRWuYs4umC3vwwEZyiQZZUINcCQgMLCR4QNpVsoRDHsteqvcVzO86wfKT1MuCHCXTEJfOlUUCEXDx/CFrB91BRZAfAOQnb3IrGV9rknC19lUCWDa70y7jqIVgTiZNtJ+K/qjNVulcrMqTCSDN1/sznC7G5wcayz2QWhHm8lG1OORNOejX/tFmq9UbACs5GFOGTM2DVuGLyECa9zyWqYIuQx4DDDRild/NC4EcAOGvaRer78gd+aGr6szsVm/JNxD6JzbbBR56sWEYTCUkjXrVgoqCeM5hVSVqOiSV18mxVzHsBKVrg0pwugrlI0beLOhnxYrjD7qtBDFhJ2stsA7imrQYxHTrwbsLV7ptB87upP9VZI4XkTkY0SEGMYjNorYR/wBgIvRL8HzyGCBMQ93wqt1qOOtnjAMION5g4vY5RFdEixtam3JuRdpLLZbxWVBALAjBICkqzGA7axC+cJZx2UTfOo9J5KnlwnkENOFsiqrDy1MLI85e5MZZJujqD8krUjtTY/fwODzPmsTekIH/xE4J/uraWbUHYjlZfPKSH2QO8pWSMCiLz6W/hlLY+1G7plka4ElCqmJfZ5QwuDuiOE+8O0LcuNpNDcr+2ueZqxQmxamIEAIRy5YR3Pimi1sC910wCjZoXlKH0HvVqoyeFhn84gqSaRl5CeqK5GMoQws7Zs/LDcQvdC3uS7TCZiiVirY73Vaxr7Xk9hYxKaknPH3oPxDf4Xr+Ar2Max2Rx3+8X5JBT3Epwk8SszZAciYCe5oju1iWpt/7EeMHzS9rSiEqPqgyxUuI1DAy8pTn7IA+nlsOxJ/nUhZ2JvNh94uBWKT76v1vBZoMqaA/lSS9aZ6AttEWg/dsII9REqzHyjquJ7iu4OiA0aznhjBwMvQKwnx5/HW3nUwFmwO2VO7CoF4NTEV1GuZUUvIfG2jimZ+sDlAWxqamA649QbivUn4vQO16cDkPthjbAN/cVtUgYJKtakAs9KOo+Crf2iIxczAnKLuGpcOrpYHZPdDFFwjNyTzm3LBbDePgnbxrHhvG9xl+DwT5djzzlQdg2FvYfUklhyfS7BAn47j0yMEi2NRd5bj2ASOuh+zhCdfCDTsmpuEabZtuiHsrcZ8JqCAxWnTvY04j3KJMbiPfh8ZiMv2iWyKFMFjMUB/splYbDbrDOqEj2lxumXVEQWd3hP60wryQWYfyaj2FQspOEum+yXdiId5sS67YHq1FRxoM+Wr/OsU+teGPFOfbFTE26e3eb+GoRrkGRJDHoqSGfVjIZu10G83bJP/U0yJdyHnCrGVfs75fummZUbrRZCNnufZ7xAh1e6oIuZRskPDhlmePriulMR6Pl/y6ZolNZSK4qIqUTsjpW5IsRUt/HgXpnJaU03s7uVFR/HL4tFo51deGK0jUjIYeVVfHc8q4wurt3pnBCbLpHPlStpDkKODhjQ9tIrs72CoB8CiQ/91X42YXg/1oSJQb4J05qSOzubchN0Y0E6igjOfEQ99oqk5i7eI5kKf5ZyZiNxAHt7RdqY97busZ9ef0MeD4HD1HiDQ9kJjuZnVGLicvd/e+NKmtuNfamaD87iSCSTywtYDZjAHoktNK2KHUe4i+HtO+4dFJsRsZSHeEgbE4ihx4c7TtNzvTV/QdpwIz3tgHo9xkyM3wvM4vf5QgJXjSOFrIvVLi57hsoxbzpRjjbNbOE4I1iyL1B5jYtD+lvPxwQdoECcIPa9GLYC4hqLhE9YWLF/nLPK1f4xVku0EnpFJVgK2cHWKByKewFBkjVbI2IBDRROptHTsJUpRhu/zKXj82G2RffOPSIguL0yEnQanN37SrS2yDHWr1H5cfajhSxaf9+pAUDXaX7u9Lnahcn89EE3IroZSeSpKYeL6+jpdgDJVTtRWlcmZiRlchn7qBUiGWjdtKDRed9SrVXat3Th/0WkgPkLkM2go6iGfuGlbSv6j4pvn0icfKRAf2Ctx9j3ayw8mxXUbRwMRRWvaUcKUeI/5DNopE53NK0p6LQXrBz33LySzVuPFSkSVZKx/P2KviOCswqeA0QOlnMHIVFWgCeEO2jBt9LHAzftXH3AkU+7eXNeSxSepWed5Y1iIMwSdVBz0falFgi/9DOtg22IYLpGeKPS3j87p8oDXHa4IoperSnZRltqStAvaOJpCxEmj1pziEcEwJIEozToW0SJ3AHLgUqbqPsQJ73tGvRCmKMG17759Q8quUzSiGv7dR2xD1n6TAjD/ZU6pVkGI7rhgBLTW01HBxYYCVb0wCjhsQtNigDxPoueAX7Bv6sj4w0/dXi9QlofEnIYqe7D/qLK13hUL/UrgUYGJwTPLm3QaHq167irpjJuN5YFEdnw/Aq1EwibwIadhCnvx1CZ8BdN6afVsYmbwf4dqLeVRhRXCGz+IKjNiumpOqtf2ea0x2dOYFMjIDeAVLTNVOC42Pu8eRCA1RXGz9wzL6nN2XDSozFKsuLTdcAdPwyrM5QsDy6eHbnuVQs/+1lzKbbSzC8MqlFCnAjaYax5CqrD/baPvV5kvwWPid5smHBwty9dMNxKsCeLwakBkpULn2uFdNO4ewNa58HzcADsHksdfpD1AH56C0whGOBAeB5+1cFXPwAkbHMp4iR6XxeFgKK2ueT/1faUFWRBxHeShptZXTyuBXCvcN7j2GllfYarNunSoKX/G3spIU+sEsaX1Ku+Bk04KhZkdQUNi2Lf6zmwpAR4iBRtZMRbELvVOFCX9aCh1tq5CfAjs+K4510biQS4O47UMSXXc/MHYqo/zVqqr5FWdzE42YQ43c02XC1Yhd/1k5bRtnFCUZXIgXXWa0yLQGUaLtlKWH3EZadlkJxH4AKTkUVmxXdytgXTgQByLIn1QxkrmoDCwpfSSaahc1f7xHY/te8FLbzMxoC1pGin9W5TWMAAMV8l5PnZw+9i3GeHQG3XPI7zcAhe2IDBeFCFL2P24XoW4+9Sh+p72ObZzQ8v4IY2rVmu0bH56rg+w2PXY3RE+9VFaWy3aseN/Q6LTPz68CHI+PXAIrHMbe/d6sOU09JGdNECHB2QSKGkyS03mL8TzeaKFop5U+nglkDgG3Uj2U737/Ok8XvVQrZgogsroMlqcKRwxtIR6TSioWHlL8v5gA8VKsh8yqbz5Fm0lwHGtJiEe4UZ3mj46SRQe0qjlkTZHzQb8+iWJCov1bOJPz+r/E2SHsTSK9Q9gMIgugqfxjAb8yfPAddcmnvu6+d3iutnYQCSc1RTsRFUHSJVlQMpOoTMnZg3FowBIRmiGaGLUdZ4BStimdRDLe+0kioC1Pt1BR4WkkFAPeUrxtwRk+uevE1boYYay9CrT3wO5AOlWBrjLZcVUyCxVvexj+OSlTzXRjYd40m+jkyleLTB2ITlasKF8toTGYIrFQrZVTiBjKiqgmX9aJv/Elv0QXC4IYp4RUNJlS59GTi3N+BgtUgCVEcIYELKSE+GQxAehfyUgPz1rvqAH+D600l7S9fcAROifcxjo0Qk90g7NAY3E6AYpxhtPXyx3Ul79T41ASFZdKI878UGJr28EtR2HfyQqvHl9ecEbH6ET7RKcucreEA0WSRdSvpN8j7ydDy/Zhf8l+ZSc+RyM93tQuNVkHNPoetlNg/yat+P6iyH+7r9odpVnThwDWse5cgEddQAP2/35mi5I4PjOmGp9dlIrb9mOtM6yIotsA5TPYEMR29ZIkqDfD4xYzJWZzqLbd2J3zHjDvbakxcQMWuae61t5aXbr0Q+6NbY8LIWUxQZ6wLEcOyDuiAFxLZld5PdgqYvOZtts6hUTI/u6165DOtdN11zfxzbt5JitdYxkQ5j0zxAV8Us+fDupIbAv2hTUsCzdETpaMXVPUmw5p4Y4A3D19pNfBtC8idpiYwUy8sRvmLjZwRs30Akf5W1iBBdZesqMcel58wTd1884N35dHEGn49hVoaZzQRs8EupEBgSvSxfsWm6KuM1PSyBnjMpCGTS9C7NhTfqcDvcY/D3ajRWRNfkkPU0RyLc0VSfoRnInRJXV3tVlxBlvPR8jWZvRsgm8AJaPw0fXxJ7aO+0uEI+bEzrWFHsI8wBoRuOBQ572DP7/gmC+5EdTM/AT0Q6EqzS6xqMR8hZ4hPyGig5HnD6JS1Ku76N4eXlSGCHb1m+1yveCfqgijqtEHT+LUvhyzI5cvuk5jxKn/koXtxQ6z8bbx5AsHpp+5dbViVF93mQS76B71UN14UPfPWrg0eKWAkuqjLVJ7xZXXCNFPctFbxDlYJ3Pw2gbyH53FZSjWX5HNewTh9M6ELdjLYi2979OZYw5/FhL2buHYdQR3sdZO1sqYHi1hoBFIs5mkR/flVMCiHsNBJjZuNsH9FI5qebHkOy4HiT3LsJCVZwotqEDl1PnIC89Ce0vpRlsVpb5JKQ0x+idca7qb/eeQcG0d6J8BgqChQW5hIqYAor5jLQjhUPr5QLyHasZSOoSc5pWnR3hBGvv0uJ6hdj2y1gVSSc+MhxWyCCOY75FBpVW/GhyNe+4WSLJQfYVeW2h9BDMqZ66hQ76tAi0FdUGQ+s0GX9MLotO4cS6hGtE4QMFSJlbsOMGUAYCOxoIS+XwGFwql+85ePPnUnKMALY/7kRMDOI5bH+gmbhb4sjRiHqZ81N9P7j6AkkWTwvU/FLg+EOnbLzGkaObEdVRihDIVhLVLExzPKI01EE6PWNC0J4H+VKnZb2fIWyLWFkeBVGjUCifurhw9c7TY+fMRGY3SVbFFfqu8ArILb9L8q9sknsrLzKMXyNZILPETAQZpy2O337C4qR4KdBh4KKlvsuKSKW0RjoUsDrxwyzVTfrxpUqBUtMvhO2K6COGXE+Av0MipmahW52guFLvQNv7ZIXGoZZLn0sM2XxlfevU6qxIB0G0O6tFadkmpTIpdz65u55DV2DRDXjoHOzgsXp8aoDdhGu50lAIhlETc80yhr46Q8bFrO9t4aODIU667g/XPRLm8XyT7C/GaVtb/dxVUaRrWVTJjVIKVmjIp/cXho/07iyh5NChQPRIR6g/A6RRIpzqaJ4tzxZJXOrHsSbgvN7Rni3APzGGQnRUbkBTwQTywuEXtIugd/09dgOykVTtiK0kVHA7UmXvV561Xs2nY4HuDgLKWmCttTfnB9ad0lLmTBjWAsir46DVPYyGJ3O02wEM0ZdXDLbHh4c+q0dXlKDp2vzKScTUWe2a3HS7VsvCbQU1lPGKwhPIrQkHN1mMLvxrQYSjGvosiNQYxQffvG2HByHvp8rEPVwaAMjxiyBlp7JWd3OfqVZ6PF4FolDxPqsTTwnBa/6ts5kHMH9O6TAJBq9/O7a+bOtawOkElzYdChY9omiP8dyqH7M8Qm7IE2+Aeu2W2LWjsyQN6Ue1G/jrgKx0BtoJGXKkiZ2iNAmCoSmcyhsSjw9go2SOyqRbPngsjc8DOO0YvjEBIr3z1rCLG/YtKn6oy37cMIcutQ8JPWJ+R+5kKgX8vgFjXKKypSk/0LCf8GRWoZWb0qVhI5Ur+ixRKTjjF4eE/vm5y7LkoWBObBCSr97DAFlIqaBlWcn9xDsiD+rVRGf7rrT2+89IcXAg+Yn1tyJRtWWXDCEaCYdjDbwpbDyv3v6Zo2wKarCMR4O2q+4ciaXB7Pfpc+M/B/o2hof5oK554kj3eMDAoEBWLC4MCr13kdTOKJuusxZnSPQAmwvkbcwZcVxOe8f8gJlsqfWQV/S285y65z7Ye1wHbdXyRhMMK1SUcirbwbIRsMYICTCwm/JILfm8lIhNA13EWrUSn8sUTFV5PGAtcQSRTswKS0KuoZHdM8alto9rAMItVhjKFj/ii7G7VDOkza0AttSR8Y244jIkSkg2KFWZM95pYPZfbZfyelCQa1u2tcx0xJTpTY6ydHddIsnzmWRrWYLXGcKnMXLz1s/+hivGGkIET16Vm4cqQVGIPTqx/nTz9pveLd0AuZczUWHkrSMS6Ui/oITQ1razid1TZU+gSupKn/oVfE6zXjJYtC2aaxVZCb+O75Ruk2oyJz+TU0Y4Ao7rWpu7VnlUxfofhIkF5F4qEvETTPVttXcXRss1IX5sGc9jCJUrD5eFuJ3xQfCz60jIFmq3+zz8b+UK/mQD4YNR5DN3rbVuuG7pTSambgasu83yqjEvLoBQuniH513uFGUgF00BSRIAFmr5JtY7mWTJZ0lL+i+ly7wtTghkqI5AH6q4Wv5HwHjNVRKBXfYciTxY0nq5mhL0td4PmRDOG2C7J/Gqr2EWNbJQgAIsHkzsM5pwOkSGIbCs5bMT1JfrzCN9grkZl165nAUndeq1ePfjwksDXBeec2KQZxXqyVfWiibjSP2ChdFLNl5FT9zyyQVbmc63pSdnjmoMWApQssJ9kVSl9Kb6T2rRhViaOFr4r+wgqY6+9N8MaPsg9+upxt9M/+fGX1mdgzWkffydHwp0eoleHQPAbY5fMd2HrPkcyQUvptfT1tDyTUlO4+Oa23Ush2xe8DpnUatJLQgMKS/n2o84lD+mJlmg+L+WoZiDbDlkS89tVaVbtoKL1Wz+p/OPUrOAW7nwkdch2+medJRYVsTDQENm49jlsxEUTjRaENxoNySNJ3s8x6xoJFiIZiUDRd9SoYDutZ6EgR8zKBx3mXfhkgTSL8qiE6T9cwJShQCtg2cUVi8A9PWNPDJtl7Z+TGMs0oQqFHilJErYRxhC9NcwyKw+q6yGiYr2niTvYlj5Ef3bcOKj3QyQBLOnkwdZOYqDK/Vd56HkiXN/ozq6pdFDks9eCeadE0aN9hP6ZFIFbiMAhAGKsv17tT1iy5V5tuqV2AgYQOqy4KMzWF+xiMKfccyLExU2xOk9wa5kZOdoMm89wN1GGSD9lz8kVATsMFaj2c6JlDmQnPSPXqi0jdjOG+ZU6qktkn+1NW6tV6vpj45aV/MDwNBuQsKSDZ8ScMTocbzXMMnGHJIsESoF0wzF/3XwaRb/JFuY0ViZc5eMmz9XdBWAJvptz6qPoxi8bfpNqb0uZc6w9VRF6Cc7sLZWAokFrYSgMdpQKTkOIJLP0aNR5bxZUCbRG1rmIwts494545rrIP63ZhyLTb8BtHQewWc8GA35PfaNjAEZSLSmis5jnaIMgjF0AteQdNLvaBQ21pApMZGSCcUCqY+tFNdnhLfGmrBgQsgmHAeCRLMQsldxdiQRbKy22B8jIKTBsfX/rt6dDPeFvlgSAnqeEq+EnW2Ivp4N8IhKwFyf/O8IPIKXN/bQHimfo5Ovhz5tbimCbHN/Ps+NbMut8Z7AGByP04Hk29grAjy7skp9bZqsRP+FI6b+i4rqMQz712Q951C5O9DeI9ASURoIP4IUw7iXgYEEir1EUqLy0iE21qdEqkRBUpS+kaJ8hY702VkhiyyCmCyMy30M3z12kEnjq4emBdsItERagIAz1752fnmkEsTljwr02dVQME3vo4DOHTujcqCPlaSWLryKK2qhyARCgFZ0goJVdbxh5ewKP4km6c6PVUuq2mTivbntLxGJ6zbjptxbPwxsFP8c8zisx+HSat2vjhkWqGfB1QcQ70v5tQfmO4Lc1SWN576eLgsBlGQCe/Sx1PcmlX8VQgVOMm37cyF81+psTex8TrmZ4oYcAmIvPrg5dlFJinkyJjNJVTteCNLkbsbIZGGza2YAn7/L9h50dNjrkyIToCMA12FpcdIwnSLdBUbrjbvOsNVqbOTik7qs37Ub4l478NEyO5V0tYEmk9eF3l7TJ5efc4mq8i3oahVO5oI+6NelcE6MUWoowGs29gM7/3ZntKTNDff5eF8T248PdBCthslkwKxVO7pETyDePVsxgesA2lnPUaLRbC/CUbYUBWIDsnLZoivfJVyIhzBhSX0ds1vKoUD03g7XJTkBkznlXzv0Tm3+/eHE9Kd4WjUslbbeJdHF3KZwZXCNh+/sQlV1UULdsR/32z/dtYxX0lEPfLsMiAa3uEl4TLLZ3pSURSRUk+FROhQGtLpUJFhAQEvzan5wViRP2qZbtylUhZKFuoGKYesrC5QTTtCNT30GDzLSdJyvq5QpUgk1DMwtnQ3P+nVptYlpyAbsnFBYr0/yXI+dBxOtYcGOANFJPiUuN1yBDrCD6a3QDnk3yxgmSb/DLpMaqM9sEApqhz/YCgEurdJ5E53afJJyPvvMJSuZT0wbQsc33gAMdgCCLHShVE3QWn4WpQz0AKLndIPSC7cup1NGkLhApYuzqHNrMro+NxdPwI05aHUpBZHlc4MA/8D9ecy3oT7yO0RgkBmSqD5zLGoDAemhYrk1tioPGgtMT/NjIEUmPav9iHMaHeiIqO/otGIv8Ne/Oa7WeFM2U/Yte/G9Mznfa1Nn6k5tvNoDQMd3yCM48Zwhtwh1en7KwsA3V++BLfhyrmiNARox+IxrXMlOrlSi9h60SW3yqkLWhg6eIRzmx8Z0FC9WJ8lsiNtO5tgLPZOnHGfGAVK0gv9GXCaNABxaOKFGrdsPaIqoo7Tfw6XfrEffq6ZyKbF5aNgc/OtXNjev+VRTgkVM3vftEBuvKrMWIWzrSdHWqPQY+7mkvgc+GX1O5ryBGeSPHZriNwOW5IVoxKQVmGrXLwxhcYIVGjznQwgPmbUbQd7BF6LddET6QtnzHXpgr3wt+Ex0libBRLK3Ct2V38fhzXS2AgSoHQhF++n1ZkEHahR1fKsw/i4cu5wM0JNS/0uJX8RqqU0RnH7Mk2KrNCeiaa+JWOqujBU6eG4XyXztgqTJbPgtL4b1Cf8d2t94/aJJLkw7ynAJdSZpNql6wWaYDB0gY+V/ZuOxVz5GH7DGsFW7Q7DxIsv7NhoT8S0yDIw16S1kWd8nhgjYvxMVcIKraMLUxsbWB1z3SbepZjnp1PhU2b9NnglQuePf/2RB9MBaZilvDUs/ZFTNwmcpWhlj2xDk72dupUlNPkOSaOYkpyxdY+XtigTi94i6NH1PrzTfQ9RAnzPFRkp+0UTi0BWvQVA8f1U4BZMSHeZjiaQKp6iGtlhVu2M2c8wsEDs2W0ICZfhg+gCwHvOG9h+Q0YBBkjnV0tWubj/nQdSrb5ihujIpGBwqN/fHkbLX4a0sDN0EBm7QTSSgkyuG96v5p7IMFRv/qqruouwSXegfB9fyRJavgeGN1icW94symziABTB227LhHsYmWIIQAXisQQg7WUiwSKJZ6ZZD0UUw20NZAKqJz3NFpSHqUb6S5VOj8J+FW4AjcngUVCy0y/b4mvf6fPGDiBq9lJNtnOqT89FGIy/UDj/BYe2uMkZRVEnyz6fXIyN5QnlPUIUfZmoq9hu538JdYMstEUYVXFniEWgr3UzZAyG+ebc9bkX3T+HWrRyb58DlRxdZaLBBi+cEJUjKVEzQFw/mG50Jd6dwkWECz+HWvMpDmeoo0o4eOqwab5i5yLwLjR2lT6lvrpkWsdPnYivuDoMW9vVJMTobarHgUCQSLdIwK5gihGlxK5LiYHmrU3UPCYe+eSQdvKhYgoNeCq1/6+RoyiJNeoBtygk/PT4KVJA57eZRQlY3nxF2H040VbP/oqWo0s44PKc+wMcpVr9a1HIi7CpswwSaD29ngoQUUuZqJEZ2h7LZg1DRjOWcN9SLDNdKrYgSfJuBKMc4GEpgXXZHPaFXDkSiXOh5Gth4f6NAxkmKvL/DbK+5l8+Z9hZzf+suXGhAaV83hXc7u5jkxBgn6OcJzIUzvqWzppsVqFHx6b0X0U6Fr7jbykS6lMc2FhYLGNFo0JRFvcDjNBp+M8kW1tEMds8UFwICXYDlWR9vWg4SQZmiuwZFU9yVS1n+S1mSAm7SRGmQF8zbXajmeCBzhukMrN9s2Gx74KNyIuLbT9LofTzVRYg/oHNSpKpdlcdLXFeJ4ji9J8usJWNc2rerFGxCW7eHHhdTAzl8rUxOb64aYplvIzrArA8ZFBEfKStlmoglLbaQYWjbLfCq066KJGGh+qYkb1qpLljmgvdyxnsHtpcEveI/DujW6eaXtmziwl+5PrI0+2kl3RvEJCDyJcvc2Fg/oWjvhA1V7EsyFXrqZBv3vjevrS7as/+NCO3WC/LVS5M1DlC78Bi4GBiQ4Qdb35rOdEZSAQz9PJXA1BNptqKn/+S9gp6zi+0ADgwKCEltfrSnUhND+m5PBnrcceGr2SN3QzbuMXEWfjqG+S9A5+FnTAh5ysQ1f1cw8c+ntg1gz+yVw526jJnqNXrAhVqUKuNQeIjDyst+1F4weNmZ+xIglAKB/wbhHoIugJ8myAmdEyANUyrXZrRYFcC75RYFgm7tt7uwuHXQju0FvBbA9vRywD+cxXRw5WCkkq3CLtrRk9Ev8s50RMJK3dItU2nnOTfSqXLQL24+sV3g4DyEDlrPhPWQrodyluU2ZFLELyNrkG7Be4KFN2HbdRhLeS8vJDORsvI0Q7lYkzf04HD8KSr4/UdEn7Q0+iguHRuOkLKFssPmCUBi4Y+aT7uehOmeH/qKDiXQpXP3FQ4MgG/NoEDYmKqvDVNw06eOb/3yXAur6j/yfLn9nYqiAjprqSCp1muoiRFJUfSAYP6appWi9t0YE9zkNyGYMpEpTjoGp0tEzw1+LLigEZgfR7ST0hDbUhfH5FyhiX0BWFwt/8Q5CLp3iSOlQwr8f0tgIKCwK2H242EO61d8tePkRPy1HZn3+7Gg9LGGUn/s81+UJWmvN6YEzhYo2YodRyngvr9G0SiWnmhqQgDhLCzd2x+y0oaLh6oSkUR2ojSG32HTaIr7CiJCz4ZKrjusk62E12EHIzK50exuLJqM1GgN+HmcKLhONkps2uWPOCr5VrUWBctlTwv7Iwi04JZXRftrO2iVk4d/5iD2YqWDD4yg6JuE1YjvIcCDB0HbaHQIRahQoYcZZdwncv2CLjk+jHthGJ4zwlgeRbR8t+Q5w7Azrc1qWhr5pY/lKh6lXwI7DuPEajSbYLKCQ1W7PmkqKhKMvOhhK5K1p/9EDoJBUelaJL0RJzqeu3pmp5ea+5L7RnuzPGg7jHWoiIdXxge+nGBJRNPUPP3coT20Dve4drwYABFb4hUsxY2iDJfgntirHvKbhs3Xc0A7QQnTogTO/LyKet18ZX+8dgiTPTjkC6PGu5FbDzNYO/fcAg8/1+lSzAG6P1NwcWK/xUxbKG+2c2Ax7+onAS8nQjPYZ5OL7dXlDU+tBeWsrqtaD30gxavNcqm+Cb4FULMM5a8Hvt4Ls0N1NvREAL7J98GdMOjKXVW6AXgG55XK8dF+Dg52ZSowrrVaoi1aZzLSrZxhEHSRucuQEu5tECfs70UufmiYGUVln/bJCKYd7WjxIzQ5226bamrM85Uh9z3Ozkg+nY3NJzmSo93UD9wSR5juNxWtkwj9UNvF3ajVRh/MXausYbeZRFyR7W33pqMZ8hA6hctpgIZ/Pd0zph4qihViHZc7c99HqvNTmSkUVdX5uumBXbemDhnW0BgJIMi4CumDemXX/mlkw2y1m5CBF3lFgu3NC9Z4SJHi12uGFhaGtrYeyJzWxx5Qlykkh8irNqFIt/n3Uz7Cp39YJih9anEauHBWNl64hpk+sOZMSZapkdkINclanqdqPwuvjrGHxOc2cmXAxmwif2t9ZCdl15/WeOSo4YNgVXK1DJYeLb6IIDDnxNLT3/0Rgcw/VHnOL+iKegdVYe7u8Y7OAyYOBol+Nc5P+cYgS9rGqEA5ef4XDk0VLQ0OJTbFzFSn5QL/2yqsvqexI4IyJomLlP3yZIe1QNpcYGZQuWb0gqB58AtVAFSy/WhCz74Fx27nM7t/0TsZE/NMgVgR3GzRlSAfERiu1XPhWwB8qr1kwK/AKvgdN4YUF58Ah4mnJPi0vBb72JoAg/KkAq+i2PFFRiVUnlcohrrkSstZp0NNzVfI56RaA2TOoKm4bxfi5ZFPFmE4b5yZQ+oKkYzHflGoMgcQt+CTshE+B0Oz0avr8wZffzQ3Uw39jiq8rMXFQfHZnnnNGfA7J/IO7YJ+z44D8f3hFEL1YrlE7/g3eXF96lRZC5VJ1Qb4p/r2Dat3ADGl8oPq9OCtJNWD7UugeRodVVgYDCyHHlfdt5ZpVLrFipiW26IvI+QoUqruDk+4ZMbNM8ipyfqt4FKZyyOtU90k/7j8S2FnWliWbuFOcI3G+0AXLkgGH38acK/XKVE8V5V7V5Z13Xvsk39llL+nEGxyat+dyMeYSIwdNsAb6ezjDwZ+A9UmPzOf/JTOgZT1nBPhk5/T22e4tLcHJrsp3acm4qMeyJbcdVKKI9L/Mi/vfdQsYHz29beJCxdF3gPN53+tmXb2s/HBrVku//RCV5mY0qBD1bj6F4ePIFXnKzbI0ePRtU8YW+S/r1um1jkILq+cdar9W7fcOlZ4jm5CtlOWIA6KfA2Fc58GiQV7xDz8hXTTQdjfy6biUOb26JtgcB3xYIfpmUXv3e0spi73xfyFb9Iui6ue7IBT9L/SVbMs07wU73cZsqEDldTUsijFs41NNI1jkWwvGqMe0TgjQs5StPNQn0N4Zay2vKymIibsZfyo7XlBXCzv7FTPA+npnny9eTywbfdc6EvqfjuqrFAC7oUyEehzwou5myX/9XJR86neCI4auXFaZi7P3+d93darBIckuDVevG/Eg0izYjm0O5hS1rYfe9wBqjDMmGZHux2tIZChw85DNSaPJORc0E/HoXXSvesb/qOxpqoViHxFWm2WBbi2lFDFkvtIURnAF5auHQKmYcNmErJM/L/EyymxRHZdJlaO+cZav3NuGnjdlOP3lTdTtK8h4Frk3Hw1AX+OGaXDUW/xLebrta9J9mk4+83CCbR4pKpy+onDiZIGcUsRV/yg2yC5jljU3SNGQjlGZcpBLruXwmRDxjIdH080p54tO3CvDxYwsHCLOCVXTb+dCUxpQ0B0KB5bc8zWUfndVXGAq8LIb7MczVsQ64EUTRmR1Kpz6Vs/5ocuTR6R02S9S6OcIrT4DZKPWBf3pnsZjv3tEYvkw8aaxPKRCAd216YS9c4YC8U+t4b5W969lWe2RHK5mZr22pam3I8NVlJjLUISKW2rKXzdKXdmFklgCL1VX+MJX1HRnkscDOeWDZe2MHFLIrHQI3Psa0R3fB1wYxox5WjCm5G0Lj610Wst+uCLwkjJUFX2R/xpR2bk01kFNmIRBB8rucakM3HXY2IbNPeeEhd+71XeBXhbF+5o3K9g8AckN3pfQNzlAbd12DXX+cuomB+Ldj5yDzb8XGbS7zHLUB7/KdPgGRiUXvcL5PRmShD8Gx+ZPukjCUVjjsyp+W68fr2/BdzC2oEh5ahDuFfuaL0MhF1jl9Esg6+2bIbP3yICGatN6yRyfuIMs2FLbcTDhDIQzDxXIsUmBkGCbo72UTJrcLInO6VA8RA+M2M84A8R/Jt5lMawVcM6gtvpLtRtAeexkU93p9AcZJBwM+oq0SB3dkFWNAXzrRg6QywruKj648WfhF/8IVfF35REj0O7oWv0OI6IgXUmEp193Z1dYFSR5a7zjyIqStck3tUtcM9hV5mDZpSWPBwn20HwmLrO2Z4B5swDLfQcTRrK0atPzMtjmxH98iu6YDgQRp8KQqBfhnWIKarQI5XbQZn6XLqgNbbY5q1radG++aMG1jKeaP+3GhuftMBLKopX2WLtcbhQDJLG7sQRoZbJlDjdEDh1dmMvebELUs2a5O29vEHFoPnOLvn0Z9CcMG2jlAMsEK0LrByJln9T3miO9gfuhrIB8ec04ujClY8opAUPXOhtRQYgzXLtzHkrW7VgV5BpLSif3ObrHqDCC6Fy461IzSxnUzwr1BkPrbIcogFX7KDz9IowMnMbLnIrRcPqZc+ILjYkMhTz7OprLKyX+XTeJYJJmAfM3H4yQ/T1/Qq6eotdnw0fGae8/E8gmnB74brBvuNlnBr+12mK9UvFlKBsc0i78hUllsJXE35lPoHxjHRx+bThVQpoRHqMrUKFkrLO0GkvoglOcy7VZC7nkw/OcCSxS3pxoLM4daxHrlCIUTcdV3ssZvXm9bWKYIGbYLBNYSd9VoUjMQUwKcb0VAtwRPwAAkvZfjqbFpOr3c7Qa+iDxJ0Ru3TwfjlftOZ81UhwZcS4rBT7Dmbt9t/M8gE3NI3ZKAhN/Z7k237wi8a01LptJ4Zc74vcCeqtXJLbJWYcdsLzcCNRow/VnrO70gkGS6bW9MvoczDF3yQeBVzKnMprsD/CR59Wm+As7HZr48+DqytFcAAUMAFB6jnEXsYn/F81TswxF1bPVypXSKmZ5WXJzpEuzjWPNHWg4eSMiDtKPjzU0wBl/tXDmcigGFDZK1IrHBb5AfBTJR2iZlIsjHq7LtYwYuQl6ozTG9IFIszJLjh1upKFBaBYFgta8L16NIXoMUgaK0ngybIRiPiUY+JaSm2GDMZ1mSUsiVZRhmc2hZz8WFQokHxW6Q7ZdeIIzHw3SXEgjCd9Q3Y61Na8ewBhC0O/Wf0Yi35kay88uccPPxheteYcqX43RFREcfr+2VhtSfTbW/xGy+G2sKWjRWBCWpPreJRrsyDBEeAGf5r4Mf5nv0pdYa4Y4aQcgWoAmbbc6AZYIj3hr6BvgmUe2jgeraDFj7SDNXb97HeIususUQBSg1Y2mafRNDR1z5DhyZtaYWEKW9xjevm10Vp2VXGes8Y/42iyx3NvZqxQLyePhkzIp6qqzZinui+sujXLRQA3kPLXJSWOyuIph9Q0MA+VtzHdlXb/9+mrOBnBLVUw0R35j2JLtvigHPb9uk2+riyMKCYunbg5X9vtDV1tpIF9ZwdbUpRiN8LCiiRShDqNfTpT7qOg+tZmfTV7vmsRy7XXioXH4JoTFU8DwPdTpMMQQHC1u/NlGSjPaHZVl2vNkfxwBp+VY5x7vVIIU7lK4lx3uW1WGSLog96imvxR0odNnA96crYcx88nmpTSE4L2PCy/PvFq4eiPhBfQbaFgesnrjyomFcPvAPU7Ce59a+k8EvQzUGz6Yy/TiJAQF64kewHddQ3pYqv//GPqzT+i8vk90wn/a2JkaPjVf6SOO6Eg1Kx37sGyw6KOz9Vjt6f2yqRyOJNpf1wWCIdHD3eyn4hkitKnF1fENC75rARvpBUv+01q99kajpomOBzTtcCmrDEFWtcnaqvckyrdezqP9wisdhj8CDUDlZr1ZeYfZ9BBO/NTpEYdNqTyI0hZDHAw2Ob7EtUjrY3Tula0W/TnjA64KeYDf8vsLPYypPHCSWeKSw5THkxjAe2CL4JwZMQOucahqMHxvLfioWAbqH9Po+/XyokvuMfsuOW/gcwma5wsVQXFJ1UA++KcsNEyxPi5KXekIk+DRPB37NcaenSTTD62mTiB+3AyCFmUjdb4tKvcA3KhLm5ioENhkM4UtZp1wGCNP7OIxRENM8bkn4VOqOSUXWvq9DX0WXX/+d128oykR+Q2VJa1cBi4SoKrqaDY/Bl/ht+2/ukeOlEXtwUNj0RJb0p94R/SmNyGuxQxoxB+4//wD6npGOsdsJK9frpuVwHeWJ9tcJxYqFUKlx317ckL/ZmJEZCVSC2R+19LeCIRYFbhSIJ6g4gXurjVVgs2+4zyUtYGet5acdaQMLs369/5NtSQb6bi0pWzO/sFNsxtHv2BigHDmF1dqiqPEuo9ki0z73fExC9CQ9FH0Wv7rarRcxDyGyvmWBoYfrF/BLAI0MpQwp3zE3y+S2uK+2GSejFwi4aeptJMkE+KGzbGlX37HJTNhRi8BUR5Ntxv9rCRY4x969E3EdHI/Lmp5QuohUnKvDL4jLOENAdQdGZIkhhxLIQ7472j2eSGQKKuckaH+o4VBwgb2ZDMt8zncvrNFmi8sH4Vo5zgzTV374GS+KU7zIyI07HZCAZcZAgrZpCzT++eqDcIszJhoogOoYNu+CvydkqbG+g2/RmInv3K8WApziwMFQ8XBtN2TYP3fSQnt8ehR5IIv0ccSWg9gc/xgeqv/pvgKyNuuUGOFiIaKN2y3URAF63kErzSPT4FOuN2RlKrxPYV+VbgJ0TNf8J1OevehyQ73/ZpC6XDYer1joszOK2BlB/cq6ZLuoqCBbNh3eo8FerRDTtxbieocZtKdG6YEHPnXW6jURxYzQcC1cfDFUHE69AY7F/MyKsTEWjcl7szkQNIV+HMr4OAZEiBTp9AEIgghIDO5zjWJnNUZNDrB/NZbBGVkcDApP/c2BOLLzQFomLfipzBd5lbnmKh4X+x1PuKz2M7jdG6tuObSFUG5vMo4gLLSfQ9pRCLbMQSHWYZsLgMM12TdQfulb8chPkrMBzXKjPSHHZSUGcV+nG1ErKQhw9ctg/qrL+OHHX4v4KfR//j1AaO0l7RIsNYIsb2pIYMNNMlmtbQprcqXafdlHzlmRTO1JHeRIyJp0XB90IsQ2OVGnHTS7ME4SjRG/jR9JJAIlmJ/dLuOXTN5GLgJC3+Pb58qe8+ej8A09ZU0hEsuf5gNwP2WIxm11x37hutnG834DzJANDBrYqPrr4P9dYLMIkzreEvK0DcNxabgckzlkacsqgHpnZNiDkLPXrMIIzYlDXpmwOqAFv22bIj3zYcAVsGzNQ4z4TT9U7GeX9NmuBXJZDFdo7S5Hl2kJ1ikQS0Gq3b99HhP7uTYiWuvE+lDFz/yUWGqjXjJaxXXb3g63hNPpE8SogvGCG86W3aE9s3BESQ88Y8iqSd7ljiAz2nB11xeEeznkVgSBtgNGpTTt/vanHP+Bbe8CDvJUHh4aDoH8GJbNkCqazQWWwCIsc5ynXLWr1ZZ0KKiCOKEAEjOZOohuqhXUkIvmirvF8a/qxLjHtXxVI8ZzjwhJ2hPO24tna0Q7SPoZI67lbAuVcS/ZsJzjdPQeEzGl//gHDsIUyIDI+WWiMpPDAduLLA4baXqrzU/DVd4yFViB06GX8FvhiqDGsI4sbffGeMnKQBE4rEDE3KlRwsznRuYg72TiJXmyLkzPtMApvO2L1Qafg0qCwn1p0Zu5a2uI+oi/dYdbZfLAGFG0ByIjpOZqlR+FpDTYFeWWc+R5NaCgb+JuXFrfKvFlx4epJxCDxu+tX9HiTFdhQCGGLinFltpftvWFK4fXnEOE3fsyiIixkpWx8HzHfiO1tl177+vPXCHzbmA0T8qGDx23AqMCsUsucAkKsuN1ThdCMG13Oa/2SoKKUjwnY+ycxtfEfprT3to4NTsYA9iq/ZzmUA6JN37VRVwRu+WFi7W4OvNpSmU8RRv6+F/j++rqhopyxFcN4DMoa7ILSXdMiNxcewrdpgyEQdlcoLgoY+wOOqltjD2GY9NmFCxc9NrJd78tglNMtaTGZREOnNWNQ9UK3DxgKn8fC5iIfuU6usnMgvZJI1jDl6NBnap16pyobDlVI9v3IBo6YWnQKAodSsaznwpCkFDaTCC6HP9sGklQOjw0UUGC1B3SD7za2+KSgdWNZmKjgwhrghVX0kMNRZN7JYYw1BsHWU8Z8FAjRPXQ94Md+z5n3HawoRm3U0jHMf8r+YFQ9oQrjMwPj5l7z2heUE6lm7KSG+qWEM1tFsPeqfB/nJjNLJNPdW2o2kqTzh5pEDxfy1kiIExMWddOvOg+NYX0mcgk33D5rT8dflcdXkjBC7Y3KONJekG+1zRYyIDsuz/AvH2JJSPwv0wQZDeDRzDPr5UiUF2dLBsa7DKXWu3D7oVE7bPOceZ/JwfNkBges38uuqVnriE9Mh4ps+nf1moP7MjNvIwbf95ZxXLUF5MBQNQNQYwPg6ei6gADjGYn5bFxM+9QIBeyFWjJ//xjmRa+qwQJr8Uyh+4UVVG5Cfkk89i/vRohGhynlpuL5ZysbA9s4SSun9FFnLx3i7rnJL+aTpjE9JTE3iUq5db8oHGJa7vd+/xN0DnFSNczZNkoUJX71GNkDy4FHy7B+3A3z6fwnQ51wGEcPRPV5crgGA7Q1HrbIyVh/Pxd+03JZY+WQFRP3q/6F49iBDIbgHuedPmjQC5oAORDqSREBc3dDkmOO8e6JIk06qSS8BM9Rv3wx4W+B4nP//srAOHOelUj7Hz/JvgI31sEEIQfCQp3S8LiMYoGhpBC1MtmzYhLYgSwNnN/caK0sUZW4RcfHUMXxX2bPy2x6Dqcz5oFX84R2oCAfBBfmgejUztefL0FFcJ5fNGjEFyUwV3avAGMhJuKJ+a89ZsIBMwT4U+YodUxaefDHpRRQz3AQskmps/AHPtrRCRAwMpDgswvTQ1SKnBtd62uBLgJwwrr62PyD4iIVXqRkViuhsaun1s3XwH+3xzRrbzEX9f73/Zh6gtS5DBu8LlBRDB2IuLRQaUiYmC1jj1MaZWUhwXJieJ4bDwEX3rDWkCNf2fnFFMFt//xbagceeABt/UEHUFMCgdR66KdUVlhcO/RRZz3LBt1Rqzf3bqD3J2P+EpeuLQNt+O4spntqJD/OLBilpC665QPsUHzjAFywMeUiQDkJsJ84ew8vtIIh1Fihujp3whYMYHNCC/ssSGyEEYyFvTAXLf1CZB0ZLzhSJU7l7XEcGaMarzdsbSlGibEKrRIahKVasWNN4fQ9r5OkQOqIcw5rZSIc8N/Pj4EUfbKkpoqPJK2gD9ZXME58/Fs5LRfnjhhDQCKYR91HJ1mawIhduFPdRZIzw+k+49RYkNQFsQOfg17fFKbAz8tY5QPM03SwYTsBYOVQ+WqkbiaXAT7yf2jJcl4tL9J8vZ72qx+OigWs+It4nDeVdrYMye/wVDkBgA6Mz3PEWb0LJzTAi5UDyqpMqKKSzzMc4y/2XIHHEoGkbPuCUto6o5zTLZXueeLPFG+qydyZi4hODyfRhEvPKIQrvLo4zx98FLLO2HbshkSEe+PtmlvODlS7MdPUlPVrgDpFz4IzDwKXT+GyoucZSNrz38c3eTYK6X4NPmcqkbA+tL0HvH70LJM5RE9uv0PaMviKPToYIppHgYNWO3DQVHH1I8N+7TL5cqYDZkNorZCij8dJ2MfbX3mNDOQ+QQDwHbsK7Gl21HsD9DjLBaC/pw8+kIfZw/UlIwqGKPAv+9PB+zWFusAZifsdRLLS5A9SGhuaF4GmW++RYF1rfiM8Lj/pn+bk0hnDGs4wFNRlpQkJdK2YhLtBebJU2+mxCO0tJGn7qEBnZSbShG7kNPxvFyjWwJcGC3pI3OoQk9gnM1tlXA4nc0hqZK/Mm1ORTW68zmXDBH8Y/L0dukQywXKJHG4AQZTUlqtd5D3uRp8B8aRDxVbyr4lQkvI7l+pHazH9aLww7UUXq25VOhz3mCglYpN+mpMZLIEtDrS+w1b8wuA09RdRtjVdxvUU0Lnpj2liUQJYu4X6NQdFEDFyHieUEup3g9SERDCGiYszCTIW1PPA/IErZTpBcFN60Kx0FNs6bHr6LB6cngDNWZ3GxkPKJoiQKWdzyV5cVpo2dcfNPIfP5lx6aG9iXUihc4+OJs81xXV5ZgvH8r1qSOZoppWg/RhLlYSecu/sYz9pONraNRdPN/eNQajBiQUME3da76RBGDMJO6fQ8L/+tuQO0cQPj8i4/6ewrYq1Eduo0W6ecayejdniRzxGjCzx3sPKAplS3iY1xPC5qB9OhBFIOIFT/EF/7iiGXpzMlK8lJFWHvpEDMjG2/Eco5q2mxplbHELrJVDtc8VUagxy/fvfgWpcSV/mXwfdo3NEcgHshJo2Q5IcXuMBJ55G5jvG2fnfwM9+38GIaHHmfddVzH8J0oasZEWXO39dcqEswbb6gJuNqkUc6RT1Fe4IQ+ACl/rYSLeCwDQgWCnyN4+8ppnGNu1Dc3hm3gp66Ma67/2WLzSKftoQkPpei/lq4iTW1KIaLwrL/tGgnqWb4Itn/PkgEt3rn94znYx6C2N11GbbdTLFMzHIYvBSD+1imY4SWloDB4RrT//hV4yKYTgTUOyO6gFPMLV6bY2ekeH1J/tTwUrt0HOcX8uaLw362Dl/UCxZmkqfqaCY0UQ36DpjbJiMT03CfDKRhl22pUnaGxnDobWXeUw3kv/ccE6B2AxAFj/5ly3eTo4PiHpk3cl2cFfvhj1pQDIRbCzDMhBBaubf/RAsJOMBbagz9chdPEI8bwXr/6ozXBs/NlmQDqYamGP+HbB7GvA16A2ocnhsQEEj8QOqw6ceQrp/3xGz6AJTeML21Jjzq/VL0KXsg6wUE1dCApWqKNFDWxt4y7NX7hIKRbd/mjp/z4dgYO5/6hQdLL6Ete5DMZ0tz2Gr5CmdDpNwQxyq6f9K3PaPmXwgpz+eMWVKtdYohUfZZYDsc2LMxnawE7QRTzzPPlIu3/MfvVRxyhKQ9CTYw0jRC83/ELIyJ82z3JR8GnyeHYqPOK31NkT68Al6kxXD898i9RTB+iHxfwxBE0SsqW7g9GrOcZoaTXVw16PQ9Sx2WVvTWfEHiAOirAE3fomewu4YK1M41YgLVbZE/y7ZwxUv151j7znpdplYQIsLO5aaE5ls8vQhWD/DsWljaDHkm7GOEyEdTFComx3/zEMt/+izvWYd/0A2Hy9WReLx5bNzneYSD9y++iFD7A20hdw6kjZi1AuL1GVaMA9/Rdn2X7MxKneNkRUk78pc0aSW6Djc4voN/Xj70HWMO6XrbxLXUjGisaeaKm9HZEyeidEXcZnGN7rY7Z0OxMIfgL4QzxKeFZRI4VFQcjiPhs1z3mr+fQ4hx88rLMaT/Z1i2Qu3R/2Uwe13pwwvoFc8JvqxVIoBkADzjTZEx6+VeI+HhrVrO8JNcdNm6dlKNIh6JCKjTC5GDqwDTkDdyzA+Uf/tkKy7Nfo7fruoOwoZGx0pM7Lx3x53x2s6XfOZPHt3w4tNw/bfOvq33OCG+5ITJgVgWfUNOKxHvis5cwZklDlCrqRWmADHjmmHLsnJFyCGHFAODqxH8DuUdzWSpegpYVCA7UqA44kZNBnn8/rBvFYbptBGN+iKUyUkax+1RlYAFeEMnFWheLc9tyX0Sl+qKF52siYTiucaQ5e3/N//p0Ld2kJ6HuGriffa35DkiEOWaPLU9qvojS/neCemIkAOxX/oR9lwXXJ107IrmDd/LPDxlNcT1Ke/Yq7u82+tFt7iBvY//iN1ZsdbhgHrVXjFU/OHib6QLtmzYXVMlNxQQZxjnEn8yf/uxVva7xoVAgXADp1OLtloLVeZmE8OnBo149CDFKisHMjfhhGEKMa2lGDoh9wDmWmmhcWcuR9B78XFLlPlNYqpbrpWO8XxwRE5RmYqvKeZxiMQhcP+A7yyCxpDf7WoTt4Bln90lmgplJYvadAeiNCS25RnZPNY7tM3lF4GCMYv/J21dLWhmVS682MeAI9O8T0yehzD3N2SavF9WH8qP62NCCin6cpxOgWprNJET/UMhd95lovMddf2oLzUL8sqVwjADJGV8H3SLYFb8l9TuooDa5PwodFXk7m3QOSM6i1OJROHggjdo4kxuZI4rKQxzuZmzQ7+16CL8t4TeF2qyzsirDY6fJB9whkIXLgpsceEbsPWNKE65whKgIcb5cC17nAbvHeK9ws/Y9WvEYzkTSTFvyDFo+q3MAJSTdKLi3o2bVLQWR4GlwN8niRB0NUYLEGYpSj6pzxUbp5s/wPMhtZ+a6BKA440DW8WjZ1JheAnwD1CjlxTKZtYMiX7FEeDHceNn10x5Pn0l3hKTdWjc6uaGlX5KJDPBUBb7iVaVVLMADJ46WsT0JKdOQ/9GnhM76JVJriA5r3NF8Uf+eLveYYdLFVMSsRF+wLdzzvzscoDNoNrnQF+hRhxLV2ojvxURTCrovuj7Ki74XFWq3SmOZKDmzp27GYsb6DNIkFnLFxgF8KB/wOAdR9DRPNevZ/eOwswuIQ4OiLM7Kc44IkEFAeXG52D6LEkYlLvnPV+ramzLdpkKDa5UI9Vpm6Kvgwtn8KDG7OqwtR35LHCDVlqX16ia1lHYfNNPf4QAQtTQZB52X3DMDi3jGOo7xds7WC843MR7Xy1EKL0q8CyAgndOIL7soR6FP4u4RSG9MXBeYQGk8dRQfMMWS1twd1PCutTpCoC3U4G00SvkDo/cMuwkYKyR30XxxOKy3ofNZeIFMgXjFfQiOoQtFXv6g9yUCx0ZB/VL4TP8hr4NKd64uA/yTlevGCpf36qB9anzbVr+GdOoc/12O99B4o18XQKVv1f1GNK23r4pfGB7+A0cdnPVsdBwKhEMHeCZ6QPPhqpln/Dy4p7rJqj59QgBNVr5so9URxG3hiXoJP1+hsCOsnHgQAwHP2icfV5zRnaJR1DmBuX9DeO8J52lqkOKZDf7vBg7yGJBMOCV2Vx48P8S05oXZ1sgp3oIGzGl/g45U1JPfsAzERJNLJDCVR1NpSC7wcknDHw+za8XpW/m/vpSli299Aqmu/s4phg3QUutAg4ngn4Xyaz6+kz2o4Kydf7cj0qOs5os6gNCjBGrv/nKJdWiCzEteLRtvFZwsU6xJh9v3s0XLHBJjSwwRFNIXnqSOJ3foT8YG0BZexRoYNxJGbRHGvUyb6868L5pvNF7/3t5LD5iaCE/r6OksIbsTLA0Xfks6naRz7rua6SBpc0oc9dVKGg75nqNFhLdKm8BLamh0RfkKS3ywJp6LGJwvWI3QkU1veq7sMDnvD3RZH0kMlClC7A8e4OVcKY6GugerEJodvZ+ErUeQsfHPs2MRJ/+j9q6iScfDQo4xxZWhD5y5VFViPTlysgO3z1EZDQCpx+2nnUsLnrxCAYEH1BWiJ80ZPiXg/6t1G4CYa/4uKvuo0MutgfoLhndgQbbGm3x8RsQApr247Vye/fxAHg5ZJIZPkSaelN30SH1QeY6CbIq/NrkEKwrYi4o2VSlWP+nhzd0Jm0+vz2KaBMDEav/7JUjlqsMPAVnC6++BoryjbNUH5z9sIF+mkOyvhYVejws2OeSgthOYWrDnZlJIN70gUf4EvRonNK10GZaksJfmAPweeO4QksEzwo9FtUpHrB2uX5gk6rZBe+5aCYSm8fSuURiqaLbRd33zYl2nn18VlHUsOXYkvK0v0ypOkKifny0KNDnFe4VxqV8QUj8J88kV3Hp3dsJqh2BCVT43dd1uHpVyzIGFhZIPPd4tyKWxrKwqZ8rwT0eLqmkUBip26eGFFI5W3JSGMrmRJqc86YkmMtCWLIDntvlp10MWWeJ5vC2Wbmzbhgar+vfHHZ3af7+r17d6G+YPIBkqxMHtloGQk/Fq1ABrOSZoxzDSnw1yoEs0LnpHHFsISXM5XwvofoWfRxkbipZ/q3oFTsM4v6xQhoboZM+TSefXs+gCHdFJJHAd5EE/SgSk9DG8kQhM12N4PzYVyw9TZUFEYh96zeHHZnrJcgFgPdl/X6im0jBznB2dn/a8dUopJLCWiW0Cow7//mMIZayWh4AWaJXf1qm4FMTQ+PKG7fRxZjimaofKaXeITHJY0U0UiwXWqjCVd2+8zWWxlR73FCpz68bNj0AurebE3LiE8k3bxjJZgZjU0NmvwBD5VQDPZKNami9VzTz/h6yhb5TLJA3RQMGjNpLwg3PUCehOdCc7uaQN119+BSzvhHwNJaBbuscT6x+TdAct5YtP9uhroayGcgmYpE5Z/TuTqpU+MRS9hwCrhl9IR3ENcytjLHHW8T5Z4mUPfAf3aRqs0MsZbxst/nvGXjv1AM6spZLnGGX+8P05ifYvKDr1TmIRcWtbl99w0LR6YuZkgCHPW7ENTfXGua5nqGdhBU8R6z+ICQKxn352ITLw7rQFMAKifbj462jCp6cIXZ2M9eTKQKDAvd41xyMuf3v7xjWvCyS8XhEaoERiC1dLxIfTbEQIZ7qGJD7x8ObQrUoikTmUICQeKda0T7PJQ1UtHxMq9C1mxtv41oFuWLVRUfspfxEiU7XZqDvhEJZVQgTua5dihXGYXOSUV8yV/t0xoFRXb6FP8uscTibLvr4vBcYww4A/vUFemKvBxo3uFhR3icNHyB+5Vkzo2qz0CTsggT0XEXWwpy1JdFLCjKiIsPjZHK1e2Xmiwom5sFxRUbhbuyNsdqJyaBsz4gf+Yf2PNNdH9iVVQTqp3hWTnRaDoslWGdGOovMWhFMIaKR/8djf2uNjv/mObfWUlJsQIo7B/QY3uiEVpKSMWKr04rnYbrpX5oV19aIg4oHsrjUYfm+gUwKi0A7CX3rmK5TIX9zSrVu+Tt8sNQOuCNOqvWvmGIkvgS64TdjBSJ6BQIXjj3S3H7SO1pECnJWvYykSXKwdSx6KtVXEHW5QB/fjvbAB2ZHbTyhk4cOA1aRPtAnvuFfCE9hWjB2UlGQkaJLiWfgxgcy2UxWAYv4KJNDujMwzG//LdevRyin5IXKU4IckCCgPWc3/OU6/CNrr+KO47N1iWKaDJOTmqrZkQ4YNZ0DcSmeJMa3uOqhDph0+fJRuD1qy2C3lZzkROWPDiCOlYNjTmIIRxVeoYsgFKqm6e2yzzJQtMWYA0utrL2eQSmpax+2medQPwcPU7gA8KwTIaKPXa1L3Hug1s9OEXoRc8mOjaGT5MTO+NZqFbrJgeE0AhGs+jgKJasna0sJiFsHpz2a3EjS2avXuW7HKUOiQYu5OiPBMd62d9j2kqg1QlA3AfKzFYt0iZu6uHK192wfHxxpzjD95hCmk03sCP6A8w62/9GHagfBtExb1CfO5P7fb/9tMmOzYftf6Is+ayIv8+TknckjlSt+ck5XHN4ZFhtlBA1nWluYcVzuKWTnFxoM0dqWaVLNRPb31LDbHSGonqnxGcVVUImu1klwjvsjNTtsh8w6frGkJoUv3NPJjcBcv40wH/PkQQEbJQ0GZsz25PXb7HKQ05AockHdvOUmCbPCnnuwxIf4ibw2zSV/VqQG2FQ7iP0HUQ1o4fh06cDXlICkpJqUUb1t+B8v1LDCg4gWtIwWPax3hDLP02SGV+Z8gpmLNT67/lhajrVywwjhD8Eara+mkQSnuFTE4tNUqXqxoVN8lKVMJzrOM/oBOsQ4bA1tyjRG25NpLcbVgYokPyXwnIuljdso7RALGtGAfzbdUuv6Ik/8CzatH+XueZlVKabj+8dE2D1XJLb4OeYOYIBEoGT11WvBYHxMUXNi3h9IeX0l+T5YnWTQUOrWpGABBD4XDVnviYIuFEURrYL9FJe92OzySvd7XTAOzIHjzQ3xTnllwYuk7F57VjEtDn80Hny74zYkSPAKz22k6y7JhIbtPQGF6UcXumeWUm+IGHXUETybqVGmHztuAPmD8SEqMyzrwsmnE5vTPZwT405L6LHF7P95AS+uNmB4TxwHreP4xqhAGCmMxtS1U93Lq6LrCM75JqHVl2mKAvlpjCUa93t1zojj1EtVp55eGrHlH39/MHAYRQwiBlN0r8cLS3/Aa4FQL59UanPwiMiAOdR0LyJ8tHu0IrLyPrtRTwwP+6vKPbFhg6/II9PKSdJEdSjBvQrKVd4xhBHTWeU5vGI792laeopV6TBrS/vh5NG3Txv/zNYCpiQTTN9m9+IRRtA93QICnOPkYJ8DGCOgjq8ixnOOVoMOk6jj9MNL7pvvMvC7dJvVNtJ0/Jf/2l8LCoLA4L540ryGgWm66Bu7hmyYOuy3nVi3b89mgpnASm8rftqoc1HuBz0oBOoHXH/f6ORnrLsx6cuBe8tyAt+2YPbADnGy9M8K+tEMqLTFR71wYjF/2qGyVVBeRIUtM0IvziTe7wJwN8DzU9kbgKN1c1t/zowMXXwkSPzIAyoZ5IPoXJdYeVS7lIEGcXNhi0wJnqrCDpthUk87iYCqxolVoeHlwhHyeoFj8nb7yZ77zv22lIrZLGqbtQ+RyVb8fyz0I/7qj1aiA3+wPBw52PmDowfW3Q9Jjwdc0bqquGT+Ui/YbNkjI9i9sM3QZvLqTQat97VDzAWf55o8bKUswoNU4sCDKCrqK5Nk6TSKe1wipj9HSEesIjS3GedXYkFSlyIpaFfDNk5P6fUXUlkuOTjZmzbkm4UdwnhtG/0JVd5nTE2RjznSJbd2N42ZXgxA22uOSIVxwKnITA+h/lPq01rC9ANhC+vM/jcX9zshDAZL5MYnvAFWWF5AxnGSAaXOyGmpxDigA8iNYIwc/E8CMZJEutwKURnH+wIQxKhCudCmAi9svLFpMB6ubWfpxItXWWlJD6oto/9m/a9y4zbPOWHx9MTEQBeBvF8xNxcJPncIx1BgjD5d50MjT4UXoTwQosrVm+Q1KQquiseL2JTQOYPPnOkygLSntPetivXTctP+HEaiGe5tHVSaAJ34pKn8PDMkK3I0zVhhHPbCpYB14mtQnlKRu/eLTDn8JeS8E5h2ePcKiDBv9ZiQbem+3tvjXFiUyPeK90MHSxKpPj1CswZvH1so5LqtskFPjfZn3kz8tMakyYB5BOsiE84D96tIUbhMaTuAWDGRPQ46jvVmFa5kts6n2vIeWyp5tAzFhHpIYuIkgWAa1wZ1dQ2HWlQZlY2/ukRHGvUOy9D+dlq+66q9Upfq1RIsImj3qPRoCI5ZX9vyo8tvg9Dc00/WdBlKVsCI+bFPJWnSlfnEah6FTYknLyAup1yK3kxh5Jw1C9tCdPc0PpegpGS8qxwTRnPF9GONLxtyGFhwtoWR7ne3TGGl9qqD5tEvYZcTCJ7nlz6P0kDikrK6lzsZGoSFsnK3SpfQs/uiq22DjmRSDSqRn8HV4abH4wsgu8MlIBiTN6wuDHQIRZYfEfe74MlnCWWTAMDNNNwotNR5piapbOtxRL3RpeWasfpXbze3MWiYLLEwpz+RW39tUCqJ4BJhMVmUj3qpTFM86ic7INheFg7GDFdU/i8xUW2tYXYLvpJeptDc1TRl0WMB1cXbMRrEx/MLtY5kJW15wsZH035tC2jiZm0KbXrL+b//vHMQ9YtnycRbRPeFxlgejenwNoL1hA+SWlqUgzwYe9fEBHlZs6o/yrIS8taLV63v4onAqiMd2C0s11wYiPNXf6EggyhCnCbJn9ycxjkVVKOf6QUGxzmq3JmUCKQCTtva2hZgnWeWApnB5ftR8ba+npMbnMyDYzeJjMXZRja8uCpDaOVn29remgX24XLTTp54NG1lnLi1j7/C+iwP7fjB37js7URiAwVCMqZ6bWEgexU1KJdt2plFyzz4e5WqpGG/VrZ/lZsr6E8VSfwaLtOGTYZPPW9cEmUTkttdSZlxt1OhDXI2/l1kmBJVba+m99zKr08frjF8k+fhvHO2HuDQQTHMdmqNblkIl7h192qEzwR8UVcjXzCxpuygvkiJzbzvCGi37HQMjIHhMDw0pOOq5c9D0en80GwKovW6F00xJ5ScremmaNSzp73zcjGsN8ZJEHW+oL8wM1uHTON48WXx5vJ0MBVvzOhlBOKxCMcizSwnZj61oioyqycQbUyhQylTFlB9aowcb8xkmyZbVvhgkTHVY/wl27P7rgmhf9FRx24zxExRocYwRiEJiHpv2O9csxsZacRdfX+NgYuV1k77pblTA8xnCTwOedxJRVgu1vaxDyCjFoQOFXYNR8eS0I5xq0671/gz2nxOiogq1j4FgseEW/xviNjo8wN65vdcxixlEAuOSCpkApOU2x62yWFCpXQYv2/3gBo+qwWR33gnsvthJ7kgbLUSD+ycs/MjYuTAqLzt4hI1xvn5TZbN6w1bZjNPenAjX5fMvme8OkuzAvbYXWYEJWj5EYndjDo+YlkA8CDOJtGUB522y3BEk4PC8r0x33EjZOM8E0xA8mrmtYul5JyPmrMOW4tG3SlgT7xGwq3OR4VI6BbU/norkQFJOFHyDGD74OHeq1n8bWIZ7bVlibNbvI8etUfjUqsX086zgtKmCRbM+jlrHhN6nbqXvfDAHbJ5QWsp6t2Lk30rQRXEHBO7D1yswAQSd/PykddosH9YKx/rxcW84CFGYP6F+Zk/HfQzNon1B4E6t5RI+TOs/VcivEcMDEWALeWzwYAS/KWwbgyLhgkO4F3CRraUkZ7YgMahXskt4velfvssnG9BqsH72V6bHSWgpaMrbXAkfMzOADKo5NHZoKQivAg470RAH7hY39sI6+I8Ui03i1Ow5aUuXBtll4BiA6yjURgpZ2wfh3b8M0jVoi8heZY7NI2yEZvDaVIHuhPX1jjo9QEJN3KFNR9Bdq02dbtPe1jolrvycAzrr9hGxRPqV3PM6lYHYYts4eX0SQ4Rqq4d0WlsEVUXaf28bb9HkSswhLlnCbJDfCp8Y7KIxXbDfH/cAd1xJIfAUFNGFqnx1kq6QlQBFX3CvQCL6rOFHKOJe5GaTCDjIG69wrTdkByZLah4ZNBVG/Lqfo6LdgN2dnuiluSBdi7kvVzUFZv7VPS3c9Fg437NSelWeqZ5DdsxRz782ZR1zxGqTLPT3bM2ScrSYKFH3NkBK+UPLhRu4rlwuOOS/bafhsnUinnqW2eKdw3xOxSu2H8zP4xL1mdKlXYfvq/ki1421exdEXnwF61xdiA8ILyw03jr3oON481Hc0dYNU9H7/Ye45HxABOazIktz0Vv3EyuO5bHqykbPp+2XJtyf/DYNhWDsSJj6HOiCTuXalb1avqMwgMpOajYXQW/joBuFpujsjCzzz5EfcrNHyT9qp2sL5VpETrBVg0XC926R6IbsSMSIHUxH27J9dyGV+4zy+wMeQB1RYUsS61WgKCQXvmmeNEag+FxRCsYGN1+6Agub6RdTc1oumhQafpw6BviWjR9W8+odH5wCRt6BzajqIPe2dMKPgUQTFXfuBztqMEpZr5VoAWLk/j6Ax8MkorPoKbAaC/geslm1+Q1Plzcw7waalAFItqHZjNZY6mPpdy73b6RVhjS+sJy59k5a2aWl6OsUH38FJxX8a7HfjoTlet2NWj7QO2YJ5KL+gDHRnb7WxBXl93DTzxO0TAAPVdBmTt/ZYiYtr5e6Bt5oGrWWfqfbLjxkXWhFecuNHpwNi1e9Hox06bhE31EaBcREsf8fLRVGd4UmAy1gdO5jEF9MLbzQ1dyGPRm20luU5h4awAL8RF3GUCOchmyTSL8yCsJkGysuAvSeKfKvMYmWEP7kXNIoqywY0qweKm0b0RoQP3ePdfDikmRlSFZTqVZYviTNsmli2z7Wg3pp4sVYEm5ZsghU4OdkyCIUbIyatOaDgyBsxTCU7Bcf8vOCszSSVNpdw34OtWYvYFrdJnwJYBOavOTOY0gZ5j1JiZjPuqjpHqpz5gYGVapb7fy8sLMpX/CRQwHMoe6yVi4waCK8DaMl9Ajz15DsukFXnMo09qI/bThb2kXnhtfP01iqnVbeQlN/INg/m8+LLVDaI1PktGZicykeJLIX6ix7/njK4LgYA+YPKqr6AtiT0f6LAZQGNVU3BvS7oOzFE3s2M/DnTgAR193XUWFm/zNTHUChSGP4lWuGq1XPPzpMQ5Lk6+j5jJTViFe2eJrdeOicnB1S9uBGLJqio0SKddNBh/vACNaIdbwFbBOqxtXYqQxZov4yYBefTOnwTk3hx2ng8M60JVueG9/1oUe25m5vh7CTpPGCWSkwS0HZepC+n4HhfwlR3o93QZ+3YUrV8ioqlTdM3kwlFVf0ugQ3RiXWSO76aO6I6hi1oeUmNnDS9+1Ft7ZkhCFK4/5qYjfmhsOth5qBccdOiqdSokOKj/PBZCEzl+UmFB6JjcoLV4FgIsuw908Vm3de97Cta10S4inNleNfw7vLhkTVjjWmTyp4YVUGlTqHcS3M6Kq9/fgKafSJgKQXoekW/cFUCXDilDQ4XaQOysjB5N9FRjorKyFpRfuPdMIn9f3IvGQgy9VwByZkV4vKmjX4cbq2c7NAG1nzPUoOKYtngwVtkY9aXdayUEq7C3b/HKVjE+9h7w5PAJCAVBzFDQVm2NhX4EA57Oltet/6SVLlCBK7JEXKrTpA7b0dotb/jyJqvgpaoftHSd1zNSH/hxFXIlxyILDA/p4vmq6iHLsRFMVykvdM8QsLheXsnsxfb+R3V2xBPuLMuRJKYAaFriSWNm+UkGOLsrRRR+9qC8Huvyw55JYrgHkMiL/suW0+0pQOr8AmI6PVBpXO9XVUCTpaPenZNtxVFiIclXos5QcWlrM83NtVgW2BMaF1Ayhy5Dtgs0N6LUReWwY7rpjjfGqpvmXKhGMFXzvmbCoFYirqZaWKVncJ+D5SYrXieUbdEL6KOdJdr+x7ccvosuOi2ZOHAYJ3dkLNfTYQ6KJHmVk8HRXcsuhXV1fH4sqoqbXwBgLQ55k020ae3ouftaSd+KNEB0EloUKogu/sYGs/JVtmHt+VuIr5W6iLZ+k7Bb4yaR/mV1zkVo3XD6dc7dpzYt/zUppk9JGZ2AonLph/a/bPa4nu3NNFXknpjXwtC3312mGKmXlTDmJ0UbQOXmg4V/ZPiBUYXPC1lzmHYqn6q8ipRkvFsidVx0w0WdqhmIywtv90rESAWr/CC6rrAwgVmnHxTuuJBTaulSYwYreGuGRNQ4XrD4t5ibWGwYQEGmz8HGTpCQthgpK21N64Xu2th2TW0kaFozb7KhZPkWUXk2R7hFcGquuyXZA2176rJa1vmODdLPOOVE4g0NB/K/y5/02aqMsZTJDY8jrW7F/jBWM7H+uW1eShypbn1v3MR+rIC9Yct37PN5hdajO+GdFDk1Mu2k3a7xEjk3eM4QIeqShHMDymu1DwbDnUI/6RXg4hhivmKqgOfPbkyw3Ty8ELLxAg4uxV2T3N+Z6CYSnT5qAycu/CFYb7W6XCv61e4OQNOg/fG2XOHqFCJ+i57uLhCNrHwvNBqrjSgL+83qhlu1zSTSosa9vsp880MTJDjufh7GaSzAx9DfHbAmfbO8LMH9EtupdGXs8spdyeZJwI+NBh+HbRddb4lV5bWiKAIWZp38m3IYgD6dyg8nnEDGzyHQW4s20whr6B6waJYupuUZrZdYK4KR1isj9hZxmYBFCCzw+Yb8JyTuULj/zm2nqswsyU626J2HJUeQnFK4nU8RmaayeRA4eZjeND+u85Lz5DLLFcG6wqtgLJRLRUB+MHOpZVNevnyUa1vJzNN2dYsKuLSuQY1GIaQx6v4iSF1R/YWwLTp6wkCMK3P3x+isEQbcLAY47GZB6MIiZx3n8DptekG9gsHMplSHqgPX9IC/ecIFPMfUNfNKwrYtKNyKbUODciWoHB1td7iWenFjRVT+z94Y+vNFE+r4TLrFuTr48drSRSBPUdZeLioAhTzq6PB5nikyCn/t9+hEI89ewZL3nrHltW1NAnPEx0mwelO26Oah+HyUsZpgly72oxujmSgKy7saEL9jlHvfpkOovXYbuMvq8slmtCKKzD7YfW6zngket3M0NipBDmi4cYB1h87YcysojQ2PBLTGWL1YrTs6PfXEefa/Y615fCY44Fyl2TOr8ZabcmfTG8i6q9g6grhrGRCBGAtLuRwspfliUE9iyVXV51b5DQTFenT3SFvfRuGBcvWUXTPrSUBI9UIFo42CtbtDRUzhgjVF9JFGRtHjrOni3pEd5fNrHp0c5BD3YHplT8FOrGamfRVQpfqpJcXbZfwNdwnhRhl5Uw3GFEbNEMGh2F1J0W09dRu98UX2MrpJbQTL6CDu/A8QyH29BqyFlJXfN9nCm3PwG5SbZt1vDdGV/h3Ze4P0ZR3zTAkSMIlFsX2xVlBL083++KnwlA6XPS+cbl9Y2e6XabSDbvAqBTd/0YI0dMnl56HW45RtTzYmzIhP9tYWJD7ewUjK8e+LbU86jJauo4a7wU5DnXtel8Qe2EvJ+pti5X7mKJzD7NeKQkF3s7b+nmpYiDnfuYPI7L1nkHE5/OUEXsLwXogNGfYSyJ62XGf0tnfcXYGYUoQUJyOmB7YLH3o1kJplI8zMaAeuJ2hl6KD5owuIruvsp+kJtqblH832GJ3SSkMPJZyejWJTfCF9dHvSbn9Gw9g/l3JMh9IDA8eJ4BxPzFf5n4yvrZI++8VaNjV1hhIAR32PMekzalOBPlWU9TnXTAnzcd0zTzvZcwxi8h2S8NZMkkv6eb7U3gPyhBrw9VQmwJP5hgHi/fI97yYo4pn86AsvUKekWT1pLDjed2Z9JmKY8F7n2jX87wivINq2tqsmbR6DDezaAZrDphIyevC/ts3VtHj46VOoG6VUlzwEf14AsxShME7c0G5SFAuzjIg9F1YT8pc4a6f1iSmGS8RgT4kKt0H2FOXJ/AiqE1aM7kvdu92Can7nta1sZ/PiSFbCOyUvQS/QzW2MANMQB4ONcdBLJiYtVcRCV/0DH9a9h0Xf9Tp4b4HN+JgzO9CBtGVIcYGmfm1rTZG6QPCOJxwQzCEBbmbzxU1BmI3oVhIHO8qhdKA8hSarUUq3c3tHPmulQ8dRp2AuNBwxPxW6obfezWdG7133MxIcaiXgXv15Slmh/xNubYbsvib7K60JqoNANunXl0O92ZWknsgK3I6rG5EtkWCiLFlJK8MHzWqrqkFKnFIuKukiXVRlQ2RcQTg9D7oKV28MrHAypBqTxYAkP6wW+9Qvlqi0UhAFJVnYfH6pH5iftadOXya4hZlEiYc3noOEkAO/60I2Wz/9VQPWCDN/Lh0Lgyln0c1G4NGLq5gjaDD4vModEoz550xxC58js56ncRuvKpqOibkg4OmS4VaEDNKkEbK4IfpWOOxTc0DQiOAjigh1M2bBYWnrDc5Htp3k5iOlwbrFjPr1BHBU9RyycrtOoChVh5pBkI2+wH4xku6AKzm8MQTSp0QPIacZKa4Z1m4AHoC40SnJhGspeUuXXLl4/9a8WEQy74Qyi2qchF6yTQO777Y8wAxd35DNfQ0RhShRK+10TuCDujBP1ni3bYZb7pUFL5DZhnxu2slEmDIdvpobyNGYrOmKEECk22HTb1Cjc811DU1OxXAaamrgtgl1S/P6Gzp5od7EEq86+34/zo6P8IckcDu7JEnzqWGY912K4PhL/jESVy3APfYOmHvpOgkk11wom10i35gZuRo1FsJlhZ/Zpa3tv1E0k2x1bH6P9KgXH+REpcppzXwaqRjuqHazdULkZcik7w7YhGz9XSxZdHbYmbZ3rPwgoa5mxQVaSMUdZ1/dk+iRX7yVsIJa1+z99CxrVTFOzXJQt0rERrZH6iQDSSdG0nIo3rHOZyOXU2lvnOweDuCOdi7c2wahN+nMkNDGBzZLNvgEsQWjirj0CStR/T+Fr1hfSBxIkC3E02dct+TX1U+aM+OPZv/DW/ZHy920WjzWCo9Or5mhNo/EaiFpxCEwLtnJAlYkwwkBTuwibmZtIzOCz7PZKCZawAQfX/zDEkUm+lXR1f4GdpH2guCeFWlPtfBhf4zROz69xS2A070PCD+ja3zBC+RZBCCQHLxVgHAKqo05EoJknZzDtLXi3kONhGx7/jaEe0U+7yYbw4KJN3dpIv35C2ulplBFf+waJEoX5hIf//QTtI0G/oedv8t6Bheu93ttO+fEyJbjtZYJeqOi40Cqhmyw/sEvxebxoycQup+czgl4FcTT6K8yLdDADe6FJRJ3wefWmZHKNObGHnlaUgGD2q0ntxFYiMZb8zE4Y4cjOvaTjiWxH4C9EM1PrOu83cIfZrFQT0XfoWA4rJVCWjL0+0YEPPbe/I597NdpZ01g5wzI4nvxdHTuqhD+x1h8ML9cleM+Uert6+aMIdiZ5NfmhD+GWHBehzGY+S/CJDMTJRnlhyyHFE99JuNtiLhCWP+sCPdvzBtRG4u5iJig0SjVmCdnZbGYht2hnYNWb+638wc7kcMT2JCG0dEhPM5vXRmf71XPpt24wYQ9ELOGY9nibtZ8qXF3cUmzXgey3MsGZQDFWdutOGDjb4SvIHWTQY1IYUK6Y5AX44Zvecd1ZfCt02qISIkXy3LR0XP/69bYAHryneu3BGkE9cUb6Mw0IEmBARrdtEnDIJrV+ER3kNKX1Ioi4UoQL3sx2RghRqxHYGDQtsZiJv7nrfgO08hPaYtuAxZVgE0K/yh3tizkXJivhQaCG6RVm4hPEF/9GTSfrf+A/rzrzx/JlHBeJ48dDT5O2wPm3h0pv23PTcbaeasDs+tI2CZVuw23Ih3p2rtdUZupdxyIlQ745qf992vbnq5906Ha1ZrGMFrdmScVYc4p01obfJsqI6C4UCK1UTuZnrUEVp1U4zuecKuy+MaOciPzP3+WH+VFb9SHVgECSjJ/lILJcigoNTeTB+g1rzmYdmmBziyhDNgkfADIEgK3HiigkDlc2o6Ezof0DB4xvDcR9UKwQNN21/kLsQY3ye/9hx0xDfUBpNrW6xJYFLCP50D87FHoDXYpL9GqFJ/VMpxChEZ5XVEVzYVWT1Px3q+2z3qioMe5eB/ILu+4K1NWMtuqfvvYQm6CJQl1iwKMrxsuPrXn6X7qIpfXPyAiGnDsBP0z2B9yMrf+SyBM9d/LC3gYWV3KE53p5q8JNbNASWjyJwxSx6oxHPRdkM9VCzkNW7A3uH7HJ8s2QxDL8TfmWXjNtp+UGDyNuYIzCdvpNtdlh4fPuDqVbZw5MevyEMWo8DBzZAt8Rld2ExnpKgb5QXw7QZsLjOpdZqZtGCRB9UfgLe3SatnMC5CSNQpsKVWi5NoqgbiGA2VgEdMhLmGR70ZovnB8xg2xFo4Iy7xXXSVaiN54721jlBGrIGVp5SNLbK3Knm71lqKWbqAP7VxZJ/y4UG/lmrVjoIvWyDBiN5Umfyqjt5Cayjjx/dBQWfn1SrgVaJBkHun9RZOi+Tmf/XncuB0iHPsyGBVHK6PVjBk+DIrsVx3WTGOXmC5K5gfOp3paBEWf1xvra9vea78JyaOdYaqouBqlo99PrnN+eh+Arp1SYxSEvEyf5ldjDhu5iZFa1NPSaPE/hzEMwlbrBvesaAHeBXwvwQ8XNjPwILV2eANvFOcOg9QxdLT3S+EKaUQ1XApEKNNb6qyOg1idhSZ+IBnV0/7YstsyM3L8VuXk4KKdlpk4kT59Ad3U1aDLY7lCJr+oNhVtzHsBGfr2hXWSoPOWZIHiABCT+DLmjZCxsfBdpDV6sPqSpccsaKv+Gb22+xVtgXZ3xgBv7ZGCN+vQnCKNXtBYybpm5kLRAJuxz/yHOpKZVFNkpgiwUomOCrV4gQUXB58bg//Bn9xhJsx/Hy1a+u/SrCiOTH8GsZrdcgHJns/m7jsKH1Cf5ugrxfHUr08p30VwIm4xD1OeuU51jxtewEJd8nAksSoCDcnkEKmlflmIa1YSkM+fO5Nrrozfa0SPo+wOtQqplteLqAYOJUdxPYoT93Ps+xr3A6EcXH5mJ7XB4TZYeIAl6HQTzxbJeW5BKG7PcycWfw5oYvkQwujmBwLNw/Su8sgcXQealVCav0BRQYWg59adtsAn4ucLEfkNzkoeLJR+42agrwt9gTu1zGfd0VZXXWVowonG0d1L0o2XqIurWeBrP7NKUYvJMSj9lwnqBaNShBeOjfXoKaHoHpoMt2mqDgEptxl7e1h5lAZmN3vBxkJR8sZGnYZ0/RG9loRnQYcaM8b47XckyN1b7p/M/cERCeoGH86neY1yXNAs3nxnC9f/0wRlK0zFOEPsAtFqCA2doVPbr/9QIwWqplMkUKgeAkTq5F7gD/JNLX9W/uoYiHPjDJoFr1pJi54hsBTpJvg1TS4NvI8lfSNVkRm9J1cGQLtcMJ9y66sKg25jVeEXUOmaR9xBYntQF5IYEam3bp1V8ALB3WXYbQ4DP4Ddql0gcuKRaMi1fWzJ6+KJ8oT4h8ROhDFVtODACgQmIfuZG+eRS0IbUKNolzCMOy5NwuIV8v0OvgDDlmq2qJccqpqcQFoMrKD0KIh7tRc/Z4gbCHrydQUhdqmBBGd6ycf8RzZwHpsfim6+L1ZQzhO8m43BCER6zhBb/BW1/J6bFFXXpFEp96ksBt5dp0yX/Qfh1qcSJXckDuPFijcnMCCxu1qYQvLc3lcZyTzpfdYxF69jOjbTNsp/g00p1xJO1u2EZpI1hLUk40UmtPeCxWb36voM8PJlf4aCQPXYbN+YBZJqkpj2RFVdFbmMjJ+Q4OG2R/eU4b0iFEEcSUsUo+FazbpohN4Z1ugfinASDsHuQ/5MBwAAY0IzyjOsYCTqZYni7QnFir3tey2cW/8yVR0GkgJFfCyqEF3sw8c6bZa4yVf3QFmeUDqjF+i8wQmSfniV9yHJrYRvpvjD4249ItdmwkIH6zgSDvpBThCtpWSil7jq3J/xK508cU4qwKf01knA3ygzeNYS8Qd+aamlXl/Li0/p8dz4v2xMJ0olYqf1kZMQ6cRZH3PE+JDbxZIJL7IQoZ+x42n8SRtPCpmEi+j73ULu5w5CsMZqDY6wF1ibyaeuU//2fVdlkXSZF6YpRvQ7C3KLLBbG+eljPdV1MBJCCPrC4ZmW1ADAN3k2xRsoi47ml0Izy2w+eQaR9NyDP598Mgx/iOpZYYSvscCywhg/0UBPAaneAi8tvQq4gQ4kEEP3BalARvE7iBLXe40U4cZiaGtmTQvHqUTYObZINwAYWwEF5IKG3hslu0TYZ7BL09abe1VabNhUos5KtQcZ1lLMcnPQIWiiqDObwMZqIfLQKd69d0oexLHXrNBLe33FfHhEUvxXDRSpTOLWtr1fWk8Q8pRTpR02Or1CAN9Q09chgjNDYCTciIMoxiL4IEzsSONKNaY2E5OU/j438q8N7dVrYhctQ7MmJnCJayWoETS7zFxRusmbM4Q9tOFXqjjQBg6UGSjtt589mSClrV1JfEx4rM0ax5mSNsm4SiuB0RXfz+HiihjEZqXwxma+qRDxF2+YRXW/XqgLzB6UgGPQ3oI26v96GSDDmYgEgxnf3S7EaxYUctstXGEsYAfvdT6nAafh+iEYtBTwvWKuGUC4qY5t77GxycQFOQLpjY5O0xw4s8/pXu64irEqPxps4WLTrcfjs7Bc3bGWqDbckAMnQZXDpNpRrthyWUQLyQpFMERicR4VQEd9iyQLaKwIvr5ZTrobi5ogsfnB7eKggwWSFXDq9A7QaUYhjfP0GJ8/qCynMuBEDkpp8gtfGDye/O1q37ZwBPeSFksvfZPkibEldzslwT4U3oHv21L8k5kY9Hy44GjoA/mo7M6u3zaSivuKzo4eknrO6mCpvSFJ7G3s6T+t33LdI4y7hWFlfCVurnlPZSxX18ygxmJJmPscRDD+pXdDIw1kIZ7aNXq3zMsUy8tdnaSCgU+bs2HpZblU6a/xJ6+aWYucbXLbP+rg0dtsTUIjMXvYX4Wt3f5IvAUqKRftTyd5P3onrWdDYPuz8oNluPvlcujJaRRO/BcOzVB4xD5i85NC8UDsyRyepL8hZAyAMGPhMWi++VMaflvI0oPaBDSQmuzryxTcC2HH+zPhewJJmrt33Tr/BleejcbWg3iWqAnP2iHE+5TM8mq/k44a2ygAreepnznOxGde3Or8aDfP5+zUreVxYEH7kssq+IwY2T+rcBJquFv74KfWX2x+ZBVYnKePLSRQhax60aQhwbmz4+KJBeE9R1Q1L02e+F8pMlCNr53a0woUeFJBY7eh1q0g4W7NFId+gMsn6Cq3EyT+fVfBm8xF/94gz3objN9ffA7gT86xQDFd3YYww3ZFiH2aikAH+xay1ma1Rs+tHFGacMm/9zZ+o4yA/0f3/OQKBmIYH0Z/3tYCMyZSYcwgucHhJdwnqRDUvwSBODuQmdCE5FXxFt9zqeF4BvWpCo47JGmprlrCa6re1yW6ipcQeSkKGAbMLL6D9ObGMF5XG5u6cFfV9jLojovSRp8ezOfkwODwLV3HxS96MBTZ34mnM5reIQYAeQl9D4/XAjWG5tHX5cDKGZjne3NgR/xzU+JTFH6B/xOhjsg5Uzjj3QAlX5kAsuHwVobpryEO4gBFWytbXuYabMGUU3Q+EnfWg/H8RIRLkulobSG5fSa42szix8o20GmIQJk9b2lJEwlI2l04QcbTwZRLh1bNPNw8AEd9l8gVTH/EAR8RcbIPUeNICPPX+hGEgfIjYfZ/BFa7TxCfV+ixiPsGSWe7qZqQliqaI+8XBva65eV0ff58TIo7kzEQyZHzrGjV4Xt1fwPCMKmgwJg2DggvS18HopKQWBGttFs6uvAt3IsuGuZYseM+1SBjeMnjdDPiVmoeD7kWMllYWwwbY88FFHf9dp9vVUfX1NYIuFMdMN7D179HhuXvgeLcZVBMHb0ZaSpVSfBv/DdLHtAtjTuyVbOzXt9jCgI0fWsIAWTSpa/d5SIvPXSKiQcav3eYTZxDi7myBYsS6qNSvagZuzF8a0belbgMxx1IG8pWDFhLhR2zjvkOOJkyyadtOleVm8hp18T0O3LGkQdpr90ZOu7GRsQuWqNpafcugJy8GhyHyR/h2Pf4R67Z4V0n0lWRPzQ9ripUe0yaa7wn06U+b6+i7tUzPD8q3DB4474J3MVGSD2LJY8m+DAEkFspgC7WjYQ6GwuCjE3MRNGz++6cGGICccFDmI/2dlKmN9JyzfjSBn0rouH7VGa3gT4cg64dIIS0jsdp6gXUwf1o+aYL051vTqH7+ANIDbZXp+sH5Jc7XpnmyZ8RBomHwGxHvH/JC0BGXnQQHdqLkLEJzF1ySXakH2JIlT32FHAlK+tX9jZW4mVF704+bC4wwlRypxmmmPHEKN69ZaRYHC/G+ZfkHkhFPEMDHGHxaGA98qE4oFi15a/CJPeIiLLDAGy3ahTJiVc/B3oUemoPabizAg1cu9qff2tXwbSyha9iiL5UdcBGi8H5dEEt1nLRjmAKgesQoSeUk2FzNCWC+hyvpXTWD9NWuCdFDalShrIiHgJrWDLlmjU/HRuXxBS/wfMaNYlt0SOLzcD7kcM28U006sdMVtO5jZ/VVn6ZupfVd1GdYgNL96YVmo+EOcffo1Ao6/SKLIgi64LtOrSV7Tqe/PVb33ZcCPuXyEi9A6ezz2RFIhEuP/5CLfY38qrgJhYEcHVgs90zCdK8C1HvR5X75XOmVLTQgLMrvHdSG3IMyRPe6YnSCxLnbuD9kWXDx5OuWYn1wZKWkN8VoxQeM5q0Ett4ZHsZz8E+W3Yeq7He7wZ7lc1J+PXO8N40cz2gpWKzmRgU6EclUFTvK+Y6n7N84HJV4QW2jIzY3tlMWVoRQummSTZ3O1zgetYefWr3TqcOs+783oF+u8o/cL8kWwoJBIgQeNzODaPTOP1qi8T3pEahw1onjkjd2Acb7LPHwpiGSjX4f1flkm6TfAvup39b92rzkRxVNDWI2k3nzDXYimnIHeklOwLidO4L85+ICo+kca7mBDCobCZNz1c+CaBOzEB+8WF9rIiu1H9k5vcBaBu4i7tkUfbmN6RyK3iSvSj8MaMyPpZK0PQaZ5RHqzOaTCSsQUkaIYeWIEk6UqefCn6Exjsqu31NN7sxz1Yz/M68Ko938RPDWExd3dLC07dDA0CLkdJWFiokZwbFrRVw3TDjTR+jPTnZyprPKbHvKvO256q1vgb+UUhXGoR+4vWnJUyqUg0xfEbvFhY+vuJZOwU4jAnj+VqR7RXKbXTy4uVkC91ZUcx4T4oNjxn8DVcsCAt2HDm+XBWCOgt1KyiMSL4BNt3ezLHUbpg1YemQbUp2C+ECPgZ3gwHQDe7NPO+/DA8bdWhW93vGZF4vCdcdsS79F86Cp6kH27DGw0miRh3JL4SJDL0eSfnM3WEhjRVMCVbAeKnPIww0W/XxRFBTiPY9R9eK8bzV5a0DIOv5mNWBgkhR7VIphzO+T6CwMq8MfV9BaLVGclFtgxVfHeCp5xu0Ke0xLK+HHcyI8j18IoqIYJ/b/Wp+FBiSLJH0BECWl7u/vCzlXXtlKk6GTjhXEts9vLvss9hYv4xEosLKiXwb39x9tjYAVmlcb+oLdJzU/JghUzqp+GSXewsvijV+JTm3W8A2TNIvnVhCmiHFLH/sdFtIyMNVCC+3HRt8T9AUxWLszeKTdIeiUdRTzub//Ug6RdnIB9wZGu83uCuuQAGjjmr/LANPi1pxjTPjN83xJRJmCZ60fxQXCLmKkfILD1SKyQrmOC4KfV39uKgWisE9AJe/kHhzLHgGHibJtqxgg6Xmssevkf1AqaiILA8Oe4hRBWxsiqSlOQJjXLRGXmt/O2iet/U8Bx3L5OYXAwA+vxq/asZzVyJzF18I7X2QJCV2dyHWbbCmR1TxtDNqFz083He7q42VyNET8fXVxOjGCbvZxLaypwjYQBiZGoGdGcQcN9DtWGbiF0ANW9bcWg+jCKpaI0I29P4/vwkcPTSEMqbRNcjvF7wSTnzSgAhKMOv7OKFKWIOqb7xNcrwFMc22355RapuOYV5D4ma6EbKEObWmCviH73mGELtcRUtdjiGxKOSyrCCZ8REk5LyOQ/bMWRfoEDZlraA2RWrbDZci9i3nEawaz/z/vp9cWY2ZzBFUJw215jBOSJaocYKECMFS5vRRKsR8TejDoa7MVmIbwUh8fN+TiepDsRlhR6hvWusjUUq94KBDQGZXYXE+cIYijeprqPZpKMgyDpepcoJyXEG8nLNpOQRfiMw8GiIhvAGeV9FPhX74DBE/PZjN8hrOVo1lp1axmbSBRTQmyemu7dFgwyxncjN7C2da91FumPXbPalBPJJkT0qgpyfDe0VYhFgeD5G0RnUxWkjlLcrvz2focelg3+ikqsfkp9ZAjtdixi0lPhqvvBg0DrfDMy0LUSDrbWZlcLq4KvbDiNr9lPrAmI/CPrt7MGlqXbsCn9g1fkzAKhY6/4EzXsxIL2UYDAsJmqq1yCUv/yZEfbnoLlVCspSzObZmhr34tyOyr2+BZqk/3DQI6+JLl3p5U2de7l1THkRaJcQvjFP+Am1ttX9M6xSRtyWafauzY1MRvs9pmK//for8J0dK593PJcGrPg+9G9erQaifyUcrkY1PNFqLBIHBHz0eZIA7z/RUxbujCRP1jY2RHjT0Wx7EJBuKBaOhbE4tx2mKy/C5WDt34vXGJW3ZA8Ccfsn4Qs0OgSl9VrkXt8xjBdqk+JeLsIRODU+V1+O0Wd9PT/Cf65j6ZI8DqcBd3bm/ltNgS4tn/ILu1w3+8coJ7/9V4GnABM3m0v9UZjy1V/MvS1Bmu2QJvOLvndUwHICdB+dD30MjrTRKjof+rV6Mjw6F0PCw5HX1E3WdgXWTkSpc9sVDM0nI8FAOwUF9+MWjw8qfGsmbcFmYo4dS73YY/OO6raILfoFqXNbUhDTCQ+coAzgUGMyNNYE3d08xwl5il/4XyaCSKqHUW9hvQSTTGSgQS3Agu9hz9znytf5qlcVldrYCCSTPtcfGxhECP9H058cGACZoCeJB1z/8/C+XJZhhg+m60NQMXHJo2h1LOFbuOezZS6tABhHqdjcHYGV6/x/Ckn0lKeu/A2dw82diC2Uj3HycyqgSW8/mcd34WLcFXr/qDnOL2/+lyb0CL9a1rSRBTNrlxDAp6KaXaneX76o9Q8+mTch6ObZuJUXs0IwhDEh2Rcg7UCxjYxIRbyviodtiK4F541U5gGkk/jGca6p18VU8PmW2EScxk8j/7JZyQtQ8iDXXF+vDMHnw/+rkcmWNjh66vh6Wus08NUVyKHwXBgzraZAnhxA0evrxG3GrMu/ah34zi7PGoR2aWcO2msFY37W6ACzqsnOqJIGEaRnP3A5H19hhOJTuvAPr3MVWZuigXcT9YWjFjgMhK031qDKjpogpoYsAQN8wbPLUg6cTxuCophqBhlj/eHsE2NKAuS6g3aRT2vH0nHQPCSq2ddGhvRf7knArMsOk1UBykhVeVFROBkL1mQuxdhgPI1HVGY0rvFE5PXThVm35nl1t2CfSMwEvdMONDhIR6O/fwPs0IpGqXEzSGXlGO/q0JqXB7OBJK9uYQzaD6GKW6/Q1v3ciZ2NLSFvRacrACL2Il4n/KzgJPBPw4mRXUYqtl28uTwyrwBZSgT421GYqhQsAulpKyjX3fCkqrBaeCIYNn0cAaU8h4k9k/yiTudPVDc7dquCiXBRfmmFN59z06rTpaDOCgJpneCK1ksv/qBcXq+WNY2FluxGOJCQqDz7gdh9YOA7TyG7vOb7XR8WXJE+ueNLEyDR5BRAhajmM/2VWgpwxpetrkAIP+qwbZJ0KMndsskJkjzYf3W4LTyoQLyj3yRAu75F7KFSYGemy+nltCobzCNN6DGLO8hV0GDfsEp/+iS2mCxMJ9Lk4suNOfebmtJuDOpJ4nGF1WIexWWHgeMa90hV4YyOGuNsGVxI0OzB9GFTBAdxmzH3w3NMPBaiTgg7nslTmOQU2qn5stuS8rDtTfTP8FZUaLkVkeTs0zzL+A52KENNy7FGUNU9yAxT/0R+pUhPETDFkXRF9R+QDp2FG7JuGu5Dd4Ico+7kXXjOgvLqRLZ564zlrjcBFRvizNJZ0YN045F7B0EqUIi+eIYWfewE3N0hpAtphOiY+w4ftze68F2R4JCmic1MMFV2P0T/YXuLJFCmKLdu8w37yiBUnJwXIv2gw18LLpmq9LAKIpzMoqC913OeTfXIxBNfbHmAbXiEVFPAtQaznxWDz+N+fNV8SqW9v8LazGifKPbaQ1zePDoEOGr+krA/3mNs5bXpgxB4LCxsi83hZONJkr1tJEfiKCF6KvUXHtCQVp+HN4jHzsNF2iBangtY4D3btXqCosAP2r9vRd3Lff1DTzW+HFfBoeb9w3uIPAEVwe8f9p3b9c1DJiBiacAHld7N7dnXGII9acLnriRPKfYBtmGPwm51qli6BoBwh19E6XxZwyvR6Fp+AoC3Wmbb4UCpgJWKWdfs/ODYuC9QSyBJkYXbpKpywn+JEzIVQNmUXviZ/s5wfoKVoPGc5j/k++QI1ob4IPCenhwR/i/Yi8F6El0FN8SvCw4RX+Dn7e1WOAIHamM03D2QHKRtBvce7LBFySRv00Qw3qxyadx6MZC496X+0iEC5bCbITF40ER0hmEhJn3KOI1G2TkzPctaEa18PWVt/cQnmYYcqyVye9rhlPCPVXyY/8AIsy0sA03Ul7N0swy8OjM9qJa6U/7l1VVAFX6QohOtUR1SLq0xHuIwowTpIwFMuc3vivuZfvxgWXa11692kAuFVsLiT9WzE2FtxEpgdrQcnJROtYiAxyH54vm3mghBsdbSmDaHKr6vuTW93JIuTmza8w8Qr1xkknAX9NC6f/oQp76D+qe+t41zYr6aqUR3qZpsWVTlPpkkBbTBmzEB9iTi8OvNw0wNfIncVUrqYf1ZicEW29RGTvmh5jWlP1R+TqFuy8RsBaKIcOtjPf9pUVfQGf3WaKWsG7dk8cg46dJYxksmgJTsYBXGHvTBQW2GSVAKTxO0pwRp0jnTv4lDQXIWVzwcd6mBrwrhVgGr0/16STwbpGuKG7o3QluuTEte0KC487lPTinwygkND2JFrRY96kP4dix49GHJpkNOe+Nc6EeTUuqEjwNfWCZJWw88R0JWo94cKSRJ5mE9sxD5Wm6AFTVP/hQeIK6pQK3q668i5K+4K8eSHaXjWhRTN0JAX5bQE2N4T6EhMQ9hub50JxAcKqkpiPeujCkcwp00XhtpJyNuM1DSXY6eebbj5BageNF/lN6tbc2yhfcIfDO5AC6bfba1SzODqlB2OA6Jfp3NBK3/0u2Ovp4/1YH3jz9QlaFwE4pAK7/FHXQlMi6jvi0g1CkuQMkut5VCUiC3jHCqIFE+WJN4mFpt6BA3+TBD0GWe24MThV8koULHrNKbViUUnwdcVzXHKcLqIirHt+JZtKavQE0HeOHZaLhyOjKKzpvoblV6BkKO4PlAmrXQyKZy3/75eDkp/GG/KjZeTHr9EIZTm5H6Vu6PGpuJ9AWi26Zbp/ot3kvjV8KnsQpPhXpyt3Xo/aOMq9E38kPQBj2GHCqcOTejv09WLTz2s+BycjRrwHFJrxJIcYrNFSnYQvbImD3uPQBXFL/o/5lY8p+28drtPd5yZ0fGejFEhSzd6IZqEPG+naxKNBcmbh+gmja2DcRexn9KnmhtTGTAQHxgWrZ90L0RG2dUgAv2q9Y/3gkQLFtyL3di+sRkNwTu78hLMWeUNuzy9U8t6MuP3afavby2ANtiKkAGAkSWzsRe32BeM0Y2HETsRRN2j0Q0vvPWd0Evx9dmQlL/zSFBepS0QSALMSP4CS401Cl0+t/OuSePyl3sSPthlbk5uw/g4lFn1zAAHs1Hgoce4lvj0RZg64GhQdumjM7PaA/hM6YWUG92UXuo+g0bMghwTEtTSFZm3zGwKkpXo4linLCrQ5UYY4j+cqFUTN2rrXCmL9eWRkobnDm0Dtfv5AnLeXx1sM6roVLe9r2Z0ARVzSg5JoP9CcL3hPKmP9FYG3aAXLACLxWJT07sRoja3Kli1+cTgv2efuORLhVFjxrORSyattVbAy7cNEMqL41fDZPXNHDGTdTsUonwEt3sSCSNW/9lghjsJ0AZG8Xo0/H6x06I4e1nUsuTSRemw6M+uvVxiWcUow/ujb0eoOMnSJ3SjLTKTdeR3fUj+47D6fhL/ZPMICPWRCOuIwMZgz0xmd+KAj3qP3GkQTQ14aK0+anKR1h4eqSZInA8l94LJKnVXdrO1ql/Mbmxldgemg1TneqrHHWG75qM4mn0IzRc0FPDUq+9ApFdRY9ggFSrpPXvDtWGHoEjxeaQIPm1RcfYurIebcHHHmlKVEo1xiOIzAo3OMJ8a4VHnSZky8vG5nIUvCSPkcez9pf3dCHZnaPUnzhpEwMZpo2wcnHKOyqtDWtysNVeCnZNMJ3VvT4bwobTccHeuKLD8j9rseDBqH5F7Czc14J3ZMz5qNYcNMN6+uvYKnLvRNvYp6gZPbiE3ugylj+FchU7Q4sMX4qbZOZMNJpbpvgD0SiMn+vxFaYeH7FCNvm/Wl8FhnWSffu10y4YRJRyZKj4Udda1eM2m/9goN9m7MJI2dxXfd1nRjG/PJqHs66bkNyfA2fFKKyuvfb5TWWvBCmmdiEOtxQJ1XtBIAPNitZTBBURe5KPUAzfktUrRkFaww5QBEqhyDyP0k5sh2Bj19Ofd9iWi0V7QxYzstmY/sZWzZTOtWDqRSF308aF4CwDECHrynf7gJNzkP+NqX2uGw1rd9NpHGDSr+nj3Rgao7oBq6UCXMjtTMTBfbl/4xt+SgV3TVt1R1KH2ee65Spb7OYBToIZ8gknwYYT7fPDDKV4SyXBAvFh5YrOI+LaexjbG7oBSknXNQ8iGzOWBrku+V0ES4NEj985/spPvGtvHjZIVmHHEgzovqqJwV5O0/+1QtbtawzJ46MFCysiZ6ezEEcGRkkoREd1T/0bb+4DPl73ohNWJEVGl0wx4ZDyXtLaCfUovoZOQVrjnWd5BySdvXL9CBJs4oKhIlqad3U3dPSWLQ5qe5JCR1SttS6xolIng3oh0QGZkmbJGTbp63kU36wIfhWgogn2jz9bprnfuY0VKhiOXgTqC+llP2X0X6XgBCsfT1qad9C2pjewq3A0hZ8YA/WxEtlUS8XoCSmiZJ4DkbcIiuuQlxwMErO1WUBS1zm8SC0Vth8X297D2re9WyuTlH6cJ9Q4CEIuGA4fsQ6xXGqrM5mTKiMkmDO/+IMDr/cKJLBYy3qPFmft/l3DCLmD8FRyngDroTX090b0X0glX3AycitMzY5BUR5Md7JmOOR1XqVxV1TrbvRQnC0nAAzjjLXySq4fa0oNo2Hz6g6mh7x6fYwib8X5YR5qFLeAtBgxe8eCi66WmIUIb73YjdaHD3pYlWHMvbTaky3LQLgchjAzHKcVQbuB0MBkh/RRYsipqeNZ4JZtpreRGqDNgbM5q2qXjsckzCwk13dClz3NiK0yXJPp13+yE1h8ysa3lXmqOx/f/GXZ6LA2J9ePug+Qyp3uQnrJqlAwe7SkeLaIKLn9AGObTWlELINKTY0u2LvD++b++cmhDCAH0KU1zYPJLMlhe2ASbdip6rRAxKuRYFohtR0hnGY/ZJNRTqvVlr5Nbzg4ANuP1LM41Fza2HZWDpEBaADIh5UtKHVot9uqlJ5XTkP2JPR0XymU47wMpvmArM5vRaxX0buj+BABqQf3tVWBtdZK/B8yCtQpN9Q6yQ2BamJ9cQW1TVFZQNYdBILMXsGIOJ1ga+r5ozryflMXEKhfOLeLfN3jpVTOFOhoZCUh6q07AULUORxxy/h60ivx/Z0HUNwPZRNKsC0HUVmMr7XTyG2dOsxnWcLnclbOKrQk2ZHtHqfjg9pymJf+2mrPiE7j4SCFXQq7IqLR/rkkMXgXMP99yuISLXuucMKsNpf+lrOIWHCBesItog+x4xW3eN7S7ElMdo13FK5Q1EzKhCJtlQhlWSqU0dYVrLHVgVKbrd0Qdr9DEXLUjZUHQ4Phjg9o3vGRM8KZO1/Osk4t9jF5l4j1+n6BI0EHB4FGmc7mkW9iQrFrmiEYKdFbdoy6LUySrkoZ0hfdmS43xwusAm7n7b1U2z/qysa3mJRiBxoyRynBTxFj6EeLUA/1G74/9ymZHEwTTH8Yg29zaCH2di90KpmvfiICxzlZHIm5y5Vv9Dw81tsxhbKqic4bbpHH1fkJrJcyjSROJ0sq3Hh4mMWnZDKzPd73fTwij2WqH0Uzm+FxvtJOndH2/rVtpizj2UBJZfTnqrK9Lgp2U0f2btwra1Ixq+RM3XW/Yw2TLDgY+0FnsHOC4neBuMtQbOBH5b1Oy38+z880D1LE0CdrBvPWxPhaC6HZHEAertax8+WrlneCf8QPqeoVSp/pV5pmLQUEy4EWesIJuppOWG2a5x1W1G9VefBeQJYPnesmS6/I+kJnjeWnAeCrXqphr2bQwzTIPIkbazkfkP29AgPVASQL/a6rqWsmdRgf2Q4xeeQ+Eyx4tYz2mKH9+NvjQYQk3418mM+O0Px16QIW8bNtryNCtOoae+R3nTM990uP9df2P/2JN0HG7aH7AlIN/kwsCdHZ/2FLFZ1BtJcWT3BkYflEpp4/9gVpsJZ4pnThE+yf9oPjvvmGujvInagDXXAnwE7J3Myoaqpd7ZQqYar1+MPadFTLC4SdLZwR2ra4bUhhboKGy+GmL5mbT7gifbm/n6iZXr7dOG7titciE88fTc8JEfhsjTqWr9eQYp9l3Sq17JfxHPpMJLGYGGw6PsZgUDePAV28lPI0ppvR5BG47B1lwH7T6YqGJWVu//oLvE1fJcsKDX62dvz6pLOSTuHF3ZIq+ukgNLkStOSE4RY/ayo+TL6mEotaQrV0BxF0BBdhp20h5sRG3pOK63YXwf5NkV6By8gwMT+ThhPlqwU/F57vXz/1WK96rdA4o92NCRs3Xc4QI3KBpCRBX0ZHpgFP2CJVmkNjuXD6v5dHy7+YA7Qfd6mLVfBMkixOFvUpckvAs/XkD1HwhcratGHOPqJXc51WNX481dbBzW8HaD3n7E7FESJAse8j+6/y/72L9wE1Q+tzes5GaQugOyHbPCAkz1lSUm3JmTI1cV1f0Oo57htK5BZVSr+wPWPTUIV53FX6zv7/hy+tnZV2FZk6xX8ozLIDqvbaWCOaiQUFwnNV41irTSmT7AlnMKRwMTYJszuJoeOKQMv+8glnmpdQLHaU3bMTNFAgTV2FNYC7Y+WuUL1RDeNarizmeCPoQKqWCS2ULmkeuOuLzJyfD2sCPKIVLzMatHyyXF9yx4+2BIzhdwq7HytZK8qcRklaVulVGIEK1lZLJ8TN6rHBMwzcuvNecQEIJkThkFtv8KvsZCk9b/rv4MFfdS96rIRkt/tkF5gCoVR50yIwK7i0Xjkan7P62xe2HmYF1slmDRRjxz8eSloZAa7FAQDqmVsDsUEjbkeegrdceiBceC8ZKdCgw6qJ1LQe74IsC/JT4jlLMF+yz0WzDUY+bMRz1S9N4sv4jyGM4esKZHty9VhYhs43oz9xEOGwrMa0cRXttqznaQMAQYwzpz1hclPjajYJP1u7jtdqr7qBxiK7oEKf1E5eW8LExXBlsekxVNcEWeKyEXhET1+P6hHzkHLGaZSh/bO4yoRqGv73AmA8VQvQmOPIXaFlmQsvcQQq0ut1L60fSa0aZ2lFY6kRwys0dIuJ8JDm9S66MrPDYhKHwI4F9RiAFVvYFR8SbFoyCCSXtXe+2mnqGC1Pal9shdoeufS5TebkgFVXoPU76zUoUyWHzazA0FYxSJoBe2QTAGrHEgRECdwzuhFYUFKVvqvvhV+DCixlrZ0K7MWakdCemb2P5NXT2BZ2pd8wO5MzVzBHHhAYP181/v4aiPNuq5qugLFmfmhMajdLzAW/lMZBSwIbR1peSX9zP3b0Y8fHSn8vmNs3RJrfpbLVBbSa+qnIV1y+pvzUtF+q6BORGzajYNU1b0RL2KNhY8kpwb/jny6wCT5H7jXTrJALz3YiFKh7Qhg+FtcVR9A8rD/GYvto/YSjojyuz3q4ZEbXf7h8Yyofth6lh2cfnSpCoEpwWWwGyNUD0AcP7QA31S7mEdmP1MuZYwy+lYPDmPyrt3+cQ5qyDQLtQwACbk9YS6ZUt+d69Oz3e12bv5sUsa1SHVFvbBwL6umMuXOH4Qir30mRwCijrYvFelNK08Fy5TIhGlcoY3ZfECujvwZmW8Amm+VutDYTuT7nbA8zjDg0kVuPy6kOPdMpPDIkJlUGgw6Ku6p/8EECSB3ZqM01WD2La/XNVIE8BNn76gcECeJFiYILVMySGRx7tPWh64oiDyHHEZRdSNtWA5F7LPKs8NaSYwiAOdESQktol6yiot1/9bOZ3mInWASYzObX7i2jT+VItYIwD4/Wtq5ycGxYNCEDCSz2XOm1IRtVwKZKXNqPq++MXgqRhiPlQAQjGCLn8ThkKoAR2y64BvBjJVSfqhHgGq9NWa6+sZXZWtMHmBQW9GnW9qWXUETNzYoMmzlJZCUqlCPmZBqQtC2cWoXHVUq3D0zAultDLJ0f1sXXQA7/xFexy67u2UwoqwZC1/aVUENqExTf30pYYwPGsnnlQk4+vopnoXTDMeBjcn1UvR+PXdtQcXlCpyQLErfGeXDfbV5w4O/WBYHSHJj2tb1ZIXH1YAa6pSWZXImwMvvzrDNsxMStqnAOKE8VN4OwJ/MqccrTmOcRKNEME63s0DFYqQfQ0+7VFJ84MeQmLKNZIn5U+HrxLhNunC/eyGlyqiOn/AzjKSCU+QWTV2++AAQTdot7UFxFhqTjAMOtB5PGxW4ahpjltMcZK9WXIdsGG/hYkHj+CIqCOOULiqmS60QcxMrt2S/ec6Y5RbPP46xiYlRyj7v1G67KAL8MXYZyd6eQU9PMWlppjXik6bRGmT7fbIQYgXRcJpAQ/2YP6dYLMW950ONoQJP9tYzazHrhXacrSw2+tU8230oWUuEePgn+rweAS/VVCvuTIEt9AZzjG3XA1DnHIosjGQ/yaqPaOm1kGdqcThKJaJ3jkEpGpz0hXHgo56NekQFc0NQqzjUVTQKs1FdwXE+CAf4hhLMWYw21lIzR+tBzu1PacQrWU0ppD7BIuZgLnr732xo3MGpefm1vHRU/VlsyjmI3Kf1g7Il3lZCpKUnbfpy1JyVho2QmbP1hxPMWIduDcwsHegDvTLt+Y7ce3gBPXCUEB3YOB9UK0JHGnRyFLH5nfYCWQeB0gEcdhAJ9o2Sqj3oyEqIFsUn3FE0eyTHDacPHf48g//X9u1I7fh4/BkqyBPCmhJqbJab32p32XIiEc9ehxxwMfF2GP1f1TPRaQ5BaN2XB5f16WUB/aygjiVWncYxwHxvNIax3ZOy2kwFe40Fj/91anFbo3/bnjKJUOCCIky5SUIboXC+lHxJVaLNZY/d/QseDswUZmUWq6kN4Z5xM3cHgYvsPjIXDkDycM/fOAFpxZzfJ7dQDlT9OnsfI6aebxO5CzsQjHo0a0hsMgvu+1m9yaZBOf+SmzyV5+ZxofPAH6uJlR9UdwvqH9duSluTKSB2TUCgrFVlKzh4Q2GF39WaP4v2ZX3eKgVqNc+gE80DHl/c9FSCCYdIe0yUUALhP7BoZPsGXfFKHRVEJWRlAHpp07cbrCsnZIM5k4C1Ppe6/b04gJj4SO2Cb3mjm5QuO4IR5VAKy6t6rGLGmaP3tbl79UVbz6nflF8Mo07PIpflZtyf0aAG5vlTXbDyfMYbrbfGu8kQgHaazvF49S6NqW6ZE6q3/NEms82O6CkMDgByDbWLdZA77yiCDeuB5xMs+vTy16iW1FBP8PJnJIPzosxY08uZELiEbC2QSqNUVR7B0Bd5i7URaS7ECa1SBmBhFRE18OIA48ZBiwamIYJarJ1v5uSV+/6ATlkW8qjQYqkTztzHFxX3g8hwBtUx6U9KUechriryrDepi8jGeieTlm/i7JyhsN+W6yVFnqcTPYDA17SNjIjYQYJYcTKC5TVEpLbbM19qUgclbAPUNtqWAoevUekpNtwPC17pvo6u+rmngluRK0MB3vEfRjI1fsHGDXxK89o1AMRrfi98M3sPUR8/d+4hxJp+JB9C74vM6dNFIp0C1ry9EBCi6s7hk0JCFKycS5yxR3az2QAXYo8mnZan140kJ0wvVoqtG4yaMToqYQuC3Nrk7k7i/J+m0q48lf/VOmNbAs9XD8EIcKLvDpdacALwGk0iaaLHH+xtiIn9JiMHJ3iCuRqJDpSRLXuy2V7yZzON+9CDd1vcHQ0ItLXi1G1AiBcyayakZsfgdkVdfx2joYzglOPjiRLSfnocFEqrXmxgMDpugZcuV7cDySP0BYk6omh2UEYJKkoqV+eRLnTTJnPHQ0Bn9pWJRF+DxsmOFv5arIDiekguSRzWofNE4pXNESWjMjyK9wnyD4sJhUmDOG1+H1QUBTkGssPqhyZE68wNmC1CMKHIzS9ee5NKSI2d0cHFVtcJ6aUG53dPkxc8cvKfK8NnHZ6uRvl7Uv2YDt8YqN9+Y5t2ev+QxqXPXTDVkXXDqritZngoSSoSGwXFFr00Lp8pR4GxiSsr4s+RzQEflHfdm6M1FCwQuvIDFmEeG1twyxGuTx06+bCghw7pPFbUCnLzfkCVbGqmo2Oa+8Q5gLKO4qjQWMWamiglNtKt8um2SsM4i66Sl0HrzVv5RerXIVdRiQr/3cK3GGroWfpqFubQQ2TruCRlWi6QyJp29AMY1pKWl3VSeMK9JaKsQgoJcJdrvS0iJDL4pJ0zJPCS0lZ/gD00ma7V0+gu94zyQWhbjJeouLFLKV7F9uhIpxqy4NDq2hB5UU/c14R8pfYJozsaGnkrIUT96TKPeqkLMkWtU+t8VthurzjFAds2aQ+YixnOCEThl75u0WJiQnFucaTcgEb3EiiN1X5Bv27rY1GMwmfZs/2Ux+LvWkruZ8mRXGwVpNfysB6TLlGocqUus5l5EbMfJ0D/YEGqivq+z9AgONiPejPvpVyGBXDDoPnNfmPblpM/+r7xcldw3o5TNAye5/UDBmHKhGJ89WKTgUD7+fAVj4PK3yF2oHYq4KpydPEQTC6ddqWk8uFLnqB86Fj9HbcRBgzc75ftSkle0u4VnLHKnPES8XcNwzl7p5OBwwUmEiAEu6ygdiNzl36SmYme91T/wegyKAutyu99br29nTBBbjO4GTGvQ8uf7NAtBdVBESSUdvwVcUc08Fr6aFX9Ze1NsmZF3ibxk0JZwIYPNPBY5AKIpogR8I1WQcWSUEjKd67yOZM3B0XuLQ0nuCDswkiUF4Xhr6hl3AKVI523Pl6qp2GqpI9jzr8typw1CVAv8yOZFDuG/ljCQway7NAXcbiKGJ3vy20hLyRCM4hjG0qbDyLqyhZFH7UHRhlrn8nWBViEknHmjo7p+FAF8DsCc2buqnlTJapjkSRxpmW9pJwFabTp0FmavkWdjduGfePPmNuoItWPeYCUi4ksiiXMQuokByZVsmysoTiyW5WeAX2w42LbcKuTPvgBuVa6QxGmTKcY1T2EESWdprWT/7oCIKkSvL8v0XYDN/TXq917VtQ+FRtGl+jVX+4gMOdUGez5xNK+m9TsgAlm1yLtEMFSb8P77AK/OdJREj42ho0TGA5syYT4gVPa5GgYb+AQNOzfBr6k8odqk6CoBn2l4cmmQIzy3lz0994Y0Pbp5mOa8v8vHNeE4bTBRAxIzILUH2NajnI5dK/URA06KWSzNj1/8iku8THxSpf85WKnXoHZAAFFdHk+t8hHwNdQIqCSLhjzbRmPVgYvHHDFNd4FK1ck6EfE5PsiwSUA6yI3pWUngXY7pwBFs6HZRQvG1JTdhQFBGPIJPIjUJxZXy81yiiSUh/6i4XYuIFUjeh/QWo0FuURrtQ19zkjh2hAX/x9ipZIUTmG30PY1jq9dnLM95dXTtgYO4YgUyy6nHQQeifXEe9yENphZPAD5AM/XI2Y1XFHFsadv7dgMf+3cEmR4L6ZaMqwtw+ZurBbQeMIoYAQr45w6wv5DignXL62w/G5ySViIZaeJUn4YS6O5RgnlVvzmzbG65SZADR3TQ0GCTz0qJ5VgDmqwxiZZMhat7XuisPYxzeLlSdWkJgzH/aOvNlC3dTI/Oew78qD82j6Ep9WKqUhD6SuzAhAAfRlkWyv0Nj027mavj2bolOdXskB+IyJCmUI55gSwLzsPysXPOjvlrlP3noaI9SIRc5zndAgQTa3eeoiE11BYiEZwZEBN4ue6JK+wqbRHuSyImgF9qAl00DxcgDT2D2bp6msLqfPHRPKlFsQxThrW+j21lH7qE8SqqhSNM2AS/BZTPQPscHtGFLXptGNVLS+W2rzyKAbDQDDEaHcRsI16Wzjpql04+kCquXS8yFRbJh6IgJGRnsFBeLmsoJCz2am3vnJuAUcCpOQ0PgRhogdPKnekys9lgtNGmt3UeCftgJVs9+ZvmXHUFjrs9GJPN5DV5eiuud4UNSspvlHVxr5GfRz13D5v4/NxGq13VXH6KXk+KIxAgUi0cbtLRy2HULGgVGtKJzkQMg7rC7sOBwuWGE+XUzofAkqAxfpkoDRLqZ+cmX2p0vx+vRdyGUrNlC4hbepQ7yyerLcY9y89zFgIVPZ5soOOVA+tRfVuiqIf0ZfXq8yieog/CznZNvPDsQH0DZZvP0sVMuSxF8lg+ImjfNNlFxmj9hgo3fJlE6oalInBTQMGBs+8hphVDgjyYFQKbIqPx9TVIldSWnXQAHFjnoXdRnMEqNCyE9n87hZqEsOxJyThasEOzrFe22o2SmMFSdufVNiV4+uhnPSXIjeQG8Pywgn35EZYFQ5DsfHtfN1kZW6l8inN6HdZRGCM7kR5Rcqk54hzFLi/ooXAfb5y9y0yO05qvgkHIiw4DbDlpGCEwNjSM0BOt8NtFd7uZE5RP5LdGP7M/mVI4yoBu9PQb40cllPXJGC6/0ULKXTSrfFBcRFg07/xlJ/A4CvK+j04iL9dhj7bvQZuCTTdAEZivLDVnpZ1Xnaiax9DJORuBi0wxE9W4VCZPuZbC+jxuAV8S2nTAECldH3foKBX4pebEsIdysvP4J/F0CtQXyntHoFUUn9N+ns35Jpqdy5uLSBdN5gxn3sQ34I5VYKMLaZDbfSbx1/BgyzHegfGKRx0HpWZHWt3AAx7Zs6e2vNe2CZNsDtbWs/41bxpA507cGLnSELgMrbxPckINl8cZFfQhbpg4PmihpFZ47/c4kvDXMP9MZ87CcxDmzWAXMjz0MWcyq4ZEY4AdYYHRBhDu2MznRvK/xH0jNsaCBgoMK8QKe0ZtXqclNzpdh53AQ4Psb69NQ/tmV0Zmw4iR1R50x82r1LS4wBBwHca2giWvwJUzRGVZAqbyHQsJqEg6iFZqZlT8Lv8z7SCFdrMStnuheBln7G8bC1vCnk7vSMjcjD2yBih3elUueEqVWHuMcaJUbUhoQ0FOjZx+cCL8G3ZpJUOn8SYbGWFgWvYQPnu1+CU4rnD7XhHe7DZxic71gJXxH31gW5q78TxnUt38oJkZacNcBhuTCFRKCbjT/ZVTQyv29+ANs+QVkLVkj3pS+uzceF/msz70lFwXOjKYp/NkrFoS0h6WzF0SdkU9oDBp/iK//18UGwQWhiw3qkQHVg1xqh7xw+KwocRX051omJ5WlYaj9ACnqdciExfOE5TzB5SIJ1VD4aURVRvziHowg/GB/39nUlAVlp1XMwjFaqKbOBPyTDEnBajNGwo5Xx10s/pxk1R38zMeinsTsUPU8gkTxCP6LKFh1vcDpofIRiIavC4/Q9wdvOl2btyVOZWZx/wDOqFp3/vWB8M8SjGfskHMnSwQZII+fxv5PFvjY4aq7GAINVw18oHlFhDT8PpS8NCi8ilfLWH/7NQWQQoiKiymXYABOwGz8g2SIZj24DU1XfwMr388rQYlTNGA2uaSXR1bXOaVkzKDAIQy9eR5Z45b/0A64uSJWm23Uw2u4cRuDyLWlD9LGhtC14GX8QCsJ/OwzlMBn5rUGsKBy9zOHhFDY2UDuWMAvmTOpXTkcxGEzpQigC3yWOeXduhc0zkf1ZQ+3E256hJZry9shu4RwZq001YQEUfpoVZoNRhCgB9nDFGN5pHNDwJZfW/60QZ+VjNBq/mWQAkVVMQ2TiWDrGoOmDdDvs5WKY6hFMyZMuxvRct8qSe2ZI8OFgkS4yLbIkpvC3o/WeGaT5/2tdBzBWcHj4cQ4GjtdpnBowSoCxXrQNFLbKrlsgyVVy4/8vs1u+ZuNI1w7T5F8NBMlD7XB/S1Qzb4gRuXl2JDqf8R2UmLZzakrlDKcXpvHeLbBDVT8Z+jegMMuRKMfHkDf1pjzvoF3FYvIdlKoSyvKSGr2VoxkYOQBxWn2b20bdq/rcDhYdUq9C6j0t2I+HI4J6oANwhzdeK484AQHfPJVips4Lx3Gj7CmnjX8DdfscJQXvZDTY58l4pIkxW7dPteOhZKl/WZeufZka6iXdSsUfEfoqi/PW4Ahq8B0rS9nJoOIndz+yVFETrxFvXXZw7XB7xwIYAm9H9HAyPyBdhl6kt4Etm5tq3R0k0q06drYVLexY8J0EWIGPyiVY7R2h6kiIlIDRJCX/lE0Uf02R6Cll0LqdCAWD7/kmq5JKW6Gk0j/vRdjlNTXFoQfoA/c+CH5O/zMrU27pT4SQ8uZ+pL8dE9NGPz1zOazJqiVlzCzXfrXMR1M2mYvw0lcCd4SplsXeOiNHJIhy84fMmYP9Sn7TwcntkWsb4bKmNwruw/R0M8Oy+eSUOzy793GpMWBmXdCi4s1gPMbswDLT7AX1BB5oqNHvdu1QfKDnS7I1Dq38vGzJ8h12Ibx+O/Qmh4Exr71aevI8yKuqXKgjCvb3vtk36icx0pUODZMh7g/tsGdBtKnyL0CviVXOQqhvs/KJ9CqPSBEtANr2LBAp181g6IZMQorAmhKUAViVPhAHpmntBFBOCCnAfHdXYFwuGonMfvL2cmYVM4gA809oc81m3cUipcfWBjYnlGuH5aRyROoqcuL0Cix41w1W1DDQxpGQjIUxmvR0MSKFy0WADMiSGpvEzxpewxREnjh7tL9GlUzgaiV0UA0pyPwEFFIhdSUwPSkRJPMChRtijMHttmfwXC7kyUAU1ji2W9s/IeYwHN8UnYQoUZLKmrGVUox3XKBvnPSGKJS/UcpOe7D9NmejryaFNTwzQvKIpipIuMHQSMoVp9lalvSSfO/QHSimyT6lUWWtDRdXl06lHea0jbKqc2Oab7GzEQKFoN/zsOC6PU61TlbM+at5CRtKmwjkNzYoegg22ZSIjZNgd2VAaskMCkwKJyMvZc4OsOS5J"/>
  <p:tag name="MEKKOXMLTAGS" val="1"/>
</p:tagLst>
</file>

<file path=ppt/tags/tag21.xml><?xml version="1.0" encoding="utf-8"?>
<p:tagLst xmlns:a="http://schemas.openxmlformats.org/drawingml/2006/main" xmlns:r="http://schemas.openxmlformats.org/officeDocument/2006/relationships" xmlns:p="http://schemas.openxmlformats.org/presentationml/2006/main">
  <p:tag name="BTFPLAYOUTENABLED" val="0"/>
</p:tagLst>
</file>

<file path=ppt/tags/tag210.xml><?xml version="1.0" encoding="utf-8"?>
<p:tagLst xmlns:a="http://schemas.openxmlformats.org/drawingml/2006/main" xmlns:r="http://schemas.openxmlformats.org/officeDocument/2006/relationships" xmlns:p="http://schemas.openxmlformats.org/presentationml/2006/main">
  <p:tag name="BTFPLAYOUTENABLED" val="1"/>
</p:tagLst>
</file>

<file path=ppt/tags/tag211.xml><?xml version="1.0" encoding="utf-8"?>
<p:tagLst xmlns:a="http://schemas.openxmlformats.org/drawingml/2006/main" xmlns:r="http://schemas.openxmlformats.org/officeDocument/2006/relationships" xmlns:p="http://schemas.openxmlformats.org/presentationml/2006/main">
  <p:tag name="BTFPLAYOUTENABLED" val="0"/>
</p:tagLst>
</file>

<file path=ppt/tags/tag212.xml><?xml version="1.0" encoding="utf-8"?>
<p:tagLst xmlns:a="http://schemas.openxmlformats.org/drawingml/2006/main" xmlns:r="http://schemas.openxmlformats.org/officeDocument/2006/relationships" xmlns:p="http://schemas.openxmlformats.org/presentationml/2006/main">
  <p:tag name="BTFPLAYOUTENABLED" val="0"/>
</p:tagLst>
</file>

<file path=ppt/tags/tag213.xml><?xml version="1.0" encoding="utf-8"?>
<p:tagLst xmlns:a="http://schemas.openxmlformats.org/drawingml/2006/main" xmlns:r="http://schemas.openxmlformats.org/officeDocument/2006/relationships" xmlns:p="http://schemas.openxmlformats.org/presentationml/2006/main">
  <p:tag name="BTFPLAYOUTENABLED" val="0"/>
</p:tagLst>
</file>

<file path=ppt/tags/tag214.xml><?xml version="1.0" encoding="utf-8"?>
<p:tagLst xmlns:a="http://schemas.openxmlformats.org/drawingml/2006/main" xmlns:r="http://schemas.openxmlformats.org/officeDocument/2006/relationships" xmlns:p="http://schemas.openxmlformats.org/presentationml/2006/main">
  <p:tag name="BTFPLAYOUTENABLED" val="0"/>
</p:tagLst>
</file>

<file path=ppt/tags/tag215.xml><?xml version="1.0" encoding="utf-8"?>
<p:tagLst xmlns:a="http://schemas.openxmlformats.org/drawingml/2006/main" xmlns:r="http://schemas.openxmlformats.org/officeDocument/2006/relationships" xmlns:p="http://schemas.openxmlformats.org/presentationml/2006/main">
  <p:tag name="BTFPLAYOUTENABLED" val="0"/>
</p:tagLst>
</file>

<file path=ppt/tags/tag216.xml><?xml version="1.0" encoding="utf-8"?>
<p:tagLst xmlns:a="http://schemas.openxmlformats.org/drawingml/2006/main" xmlns:r="http://schemas.openxmlformats.org/officeDocument/2006/relationships" xmlns:p="http://schemas.openxmlformats.org/presentationml/2006/main">
  <p:tag name="BTFPLAYOUTENABLED" val="0"/>
</p:tagLst>
</file>

<file path=ppt/tags/tag217.xml><?xml version="1.0" encoding="utf-8"?>
<p:tagLst xmlns:a="http://schemas.openxmlformats.org/drawingml/2006/main" xmlns:r="http://schemas.openxmlformats.org/officeDocument/2006/relationships" xmlns:p="http://schemas.openxmlformats.org/presentationml/2006/main">
  <p:tag name="BTFPLAYOUTENABLED" val="0"/>
</p:tagLst>
</file>

<file path=ppt/tags/tag218.xml><?xml version="1.0" encoding="utf-8"?>
<p:tagLst xmlns:a="http://schemas.openxmlformats.org/drawingml/2006/main" xmlns:r="http://schemas.openxmlformats.org/officeDocument/2006/relationships" xmlns:p="http://schemas.openxmlformats.org/presentationml/2006/main">
  <p:tag name="BTFPLAYOUTENABLED" val="0"/>
</p:tagLst>
</file>

<file path=ppt/tags/tag219.xml><?xml version="1.0" encoding="utf-8"?>
<p:tagLst xmlns:a="http://schemas.openxmlformats.org/drawingml/2006/main" xmlns:r="http://schemas.openxmlformats.org/officeDocument/2006/relationships" xmlns:p="http://schemas.openxmlformats.org/presentationml/2006/main">
  <p:tag name="BTFPLAYOUTENABLED" val="0"/>
  <p:tag name="BTFPLAYOUTCOLUMNS" val="5"/>
</p:tagLst>
</file>

<file path=ppt/tags/tag22.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220.xml><?xml version="1.0" encoding="utf-8"?>
<p:tagLst xmlns:a="http://schemas.openxmlformats.org/drawingml/2006/main" xmlns:r="http://schemas.openxmlformats.org/officeDocument/2006/relationships" xmlns:p="http://schemas.openxmlformats.org/presentationml/2006/main">
  <p:tag name="BTFPLAYOUTENABLED" val="1"/>
</p:tagLst>
</file>

<file path=ppt/tags/tag221.xml><?xml version="1.0" encoding="utf-8"?>
<p:tagLst xmlns:a="http://schemas.openxmlformats.org/drawingml/2006/main" xmlns:r="http://schemas.openxmlformats.org/officeDocument/2006/relationships" xmlns:p="http://schemas.openxmlformats.org/presentationml/2006/main">
  <p:tag name="BTFPLAYOUTENABLED" val="1"/>
</p:tagLst>
</file>

<file path=ppt/tags/tag222.xml><?xml version="1.0" encoding="utf-8"?>
<p:tagLst xmlns:a="http://schemas.openxmlformats.org/drawingml/2006/main" xmlns:r="http://schemas.openxmlformats.org/officeDocument/2006/relationships" xmlns:p="http://schemas.openxmlformats.org/presentationml/2006/main">
  <p:tag name="BTFPLAYOUTENABLED" val="1"/>
</p:tagLst>
</file>

<file path=ppt/tags/tag223.xml><?xml version="1.0" encoding="utf-8"?>
<p:tagLst xmlns:a="http://schemas.openxmlformats.org/drawingml/2006/main" xmlns:r="http://schemas.openxmlformats.org/officeDocument/2006/relationships" xmlns:p="http://schemas.openxmlformats.org/presentationml/2006/main">
  <p:tag name="BTFPLAYOUTENABLED" val="0"/>
</p:tagLst>
</file>

<file path=ppt/tags/tag224.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225.xml><?xml version="1.0" encoding="utf-8"?>
<p:tagLst xmlns:a="http://schemas.openxmlformats.org/drawingml/2006/main" xmlns:r="http://schemas.openxmlformats.org/officeDocument/2006/relationships" xmlns:p="http://schemas.openxmlformats.org/presentationml/2006/main">
  <p:tag name="BTFPLAYOUTENABLED" val="0"/>
</p:tagLst>
</file>

<file path=ppt/tags/tag226.xml><?xml version="1.0" encoding="utf-8"?>
<p:tagLst xmlns:a="http://schemas.openxmlformats.org/drawingml/2006/main" xmlns:r="http://schemas.openxmlformats.org/officeDocument/2006/relationships" xmlns:p="http://schemas.openxmlformats.org/presentationml/2006/main">
  <p:tag name="BTFPLAYOUTENABLED" val="0"/>
</p:tagLst>
</file>

<file path=ppt/tags/tag227.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228.xml><?xml version="1.0" encoding="utf-8"?>
<p:tagLst xmlns:a="http://schemas.openxmlformats.org/drawingml/2006/main" xmlns:r="http://schemas.openxmlformats.org/officeDocument/2006/relationships" xmlns:p="http://schemas.openxmlformats.org/presentationml/2006/main">
  <p:tag name="BTFPLAYOUTENABLED" val="1"/>
</p:tagLst>
</file>

<file path=ppt/tags/tag229.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23.xml><?xml version="1.0" encoding="utf-8"?>
<p:tagLst xmlns:a="http://schemas.openxmlformats.org/drawingml/2006/main" xmlns:r="http://schemas.openxmlformats.org/officeDocument/2006/relationships" xmlns:p="http://schemas.openxmlformats.org/presentationml/2006/main">
  <p:tag name="BTFPLAYOUTENABLED" val="1"/>
</p:tagLst>
</file>

<file path=ppt/tags/tag230.xml><?xml version="1.0" encoding="utf-8"?>
<p:tagLst xmlns:a="http://schemas.openxmlformats.org/drawingml/2006/main" xmlns:r="http://schemas.openxmlformats.org/officeDocument/2006/relationships" xmlns:p="http://schemas.openxmlformats.org/presentationml/2006/main">
  <p:tag name="BTFPLAYOUTENABLED" val="1"/>
</p:tagLst>
</file>

<file path=ppt/tags/tag231.xml><?xml version="1.0" encoding="utf-8"?>
<p:tagLst xmlns:a="http://schemas.openxmlformats.org/drawingml/2006/main" xmlns:r="http://schemas.openxmlformats.org/officeDocument/2006/relationships" xmlns:p="http://schemas.openxmlformats.org/presentationml/2006/main">
  <p:tag name="BTFPLAYOUTENABLED" val="0"/>
</p:tagLst>
</file>

<file path=ppt/tags/tag232.xml><?xml version="1.0" encoding="utf-8"?>
<p:tagLst xmlns:a="http://schemas.openxmlformats.org/drawingml/2006/main" xmlns:r="http://schemas.openxmlformats.org/officeDocument/2006/relationships" xmlns:p="http://schemas.openxmlformats.org/presentationml/2006/main">
  <p:tag name="BTFPICONID" val="b920fd53a7916ea3c157f39263f26c92"/>
  <p:tag name="BTFPLAYOUTENABLED" val="1"/>
</p:tagLst>
</file>

<file path=ppt/tags/tag233.xml><?xml version="1.0" encoding="utf-8"?>
<p:tagLst xmlns:a="http://schemas.openxmlformats.org/drawingml/2006/main" xmlns:r="http://schemas.openxmlformats.org/officeDocument/2006/relationships" xmlns:p="http://schemas.openxmlformats.org/presentationml/2006/main">
  <p:tag name="BTFPICONID" val="361a6a4ba6eea8c8de41ab27b4013923"/>
  <p:tag name="BTFPLAYOUTENABLED" val="1"/>
</p:tagLst>
</file>

<file path=ppt/tags/tag234.xml><?xml version="1.0" encoding="utf-8"?>
<p:tagLst xmlns:a="http://schemas.openxmlformats.org/drawingml/2006/main" xmlns:r="http://schemas.openxmlformats.org/officeDocument/2006/relationships" xmlns:p="http://schemas.openxmlformats.org/presentationml/2006/main">
  <p:tag name="BTFPICONID" val="32910ee842e3632ddcb49b928c417feb"/>
  <p:tag name="BTFPLAYOUTENABLED" val="1"/>
</p:tagLst>
</file>

<file path=ppt/tags/tag235.xml><?xml version="1.0" encoding="utf-8"?>
<p:tagLst xmlns:a="http://schemas.openxmlformats.org/drawingml/2006/main" xmlns:r="http://schemas.openxmlformats.org/officeDocument/2006/relationships" xmlns:p="http://schemas.openxmlformats.org/presentationml/2006/main">
  <p:tag name="BTFPLAYOUTENABLED" val="0"/>
  <p:tag name="BTFPLAYOUTCOLUMNS" val="2"/>
</p:tagLst>
</file>

<file path=ppt/tags/tag236.xml><?xml version="1.0" encoding="utf-8"?>
<p:tagLst xmlns:a="http://schemas.openxmlformats.org/drawingml/2006/main" xmlns:r="http://schemas.openxmlformats.org/officeDocument/2006/relationships" xmlns:p="http://schemas.openxmlformats.org/presentationml/2006/main">
  <p:tag name="CAPTION HEIGHT" val="2"/>
  <p:tag name="FILL" val="false"/>
  <p:tag name="HEIGHT" val="5"/>
  <p:tag name="INDENTED" val="false"/>
  <p:tag name="MULTI-LINE" val="true"/>
  <p:tag name="NAME" val="Notes"/>
  <p:tag name="OPTIONAL" val="true"/>
  <p:tag name="ORDER" val="3"/>
  <p:tag name="TEXT" val="&amp;Notes and Sources:"/>
</p:tagLst>
</file>

<file path=ppt/tags/tag237.xml><?xml version="1.0" encoding="utf-8"?>
<p:tagLst xmlns:a="http://schemas.openxmlformats.org/drawingml/2006/main" xmlns:r="http://schemas.openxmlformats.org/officeDocument/2006/relationships" xmlns:p="http://schemas.openxmlformats.org/presentationml/2006/main">
  <p:tag name="MEKKO" val="MekkoChart"/>
  <p:tag name="MEKKOCHARTIMAGE" val="FILL"/>
  <p:tag name="MEKKOEXCEL6" val="False"/>
  <p:tag name="MEKKOEXCEL7" val="False"/>
  <p:tag name="MEKKOEXCEL8" val="False"/>
  <p:tag name="MEKKOSAVED" val="1"/>
  <p:tag name="MEKKOXML1" val="4HooU0THZk28POP9trq+pbTvvzd/gcV8t56cq85kb3NDTsUhojRA0EsgEHHMH7oYP1SYpn09ysXVivguJdhTvfyVMsBLTGvcX7WPTor/CmV9WzVfHy8CnMUuNyY3ZV473ScLfQTvveA/j0bn2fyJT/1XWBTdM9AhF+ExlJ/xLQzBZfiIiuQBaQzIGWXVDFoem/VVWHtmDjiHMMB8tiU/YMVNjdFXVUxqZYv5JOZz46Jl4oMeQknpcuT0iVUsJQqtCIv1LuNvveGL6ZzQfkNnHLInY4LWAIuvppyo/ZYZlceZq6mKGr7LSa2M0PMUlmyaDqflrquTglJ0JMf0cNrIg7ESFII/6J0/uS4qaEFBTliKrdUwCqX8Q0qN1AiUCkjYoxLgu3YrYPx/pdcB/A+yDlwEjD4dx98Ikae6OQpj3KFNG1s1VtbSNy9A/LNnuNum+YDywW2u+lu3esep8gpsbAQWPlQDIjma0M75mhYaaCOf4N1Jdi3Vps7nhtXDOmDW0rM2VpAi8zqQX863o4L4asAC33A+BsBxkBU04VWKLvmUsgO+hIxUBKMrZVFWR3/3WcXwkztJygYjE0bQmob2S6GSWN0hhCtVeB70Zp4pmiHaqM8LO7to+/2hUkbIAgI3rv3E1FWlfMjz/tg0sT7rQqJfslXy+fpQCOy1+/0EfIYkxV/62z1WehR8xw002ANKQYYi4s01FSxA+g6i2VfhRWn/q7FilxbC56aqkiwVg2HNB9e0dEg2HdvMd9LNvEhxJHWHgZfpGlzkxIiQu2GovSaBT84/hDKoO8g7puQG29OJH35/T2FRXx1IaRog/gKCZTZUqjGGdfq6/Odle9ZLYcQCELjjDlD/66Szz+1wZRH1nLbRLnQcVzYGzcGg/NAFv/M5zv+V+RfJSrhfPrXj90by+ahV32lX5QKvyJSjMuhmujcoFkv1W6mm81cp8KJedn48Pa1hGAyaVoeM7S1hdUjSy4O+r71sSBkbFGBYH2Vqav1qie4Pf6bDTF6nO9cwF51i3No2lg8SSQAVjqBVLkwr+8o+XbOURz62uI9X8sHgYr/+hQ/6A10VlNh0p5NX3NPn45NJoW65B7VwjLUSNVuwsIoRLdxIpbjzfnMk2tOKqVu0zTfxI+jiNOR6Gt7aH78ZEuajdB4PglOFe2jjF7cnJUbU18lKUkgfmXhQtdLvOMGZFxixncz6n3+CUxY57QyiHg28ddWZBuDLXMn8x2WkWcprWYkCIezhNxd9cp4ulUFYkszMadSdLE8557XDXAYUlzVm6/EUm7s+FD706ohKbZ8bw0pl1bAOWcksct9nS2tBFSz+hwxgiPJjcqXXhCFiTdlnWzz3UAvRNxjB74fNKl+rIeAVvfetmi6XO46JwRRHqD/NA0A0cJUbKDyNIEOqDwVEcKoyBB9ZDkvOKhbMj9SaoiKIO+//cAUqElFT/AawALssk8Txt4QDbAL9y/B4aZDlBE4+hS+aMftU1oJui8nwFZvZXgqWhxBoydvee+jTi9hu4CYi04N4Op0vOlUnNkgbnM1QCBDdTziaNN1sGTPUQ/bwWHQV0ilUTpj12lnymfvIcXbdqkizz7hbMrMfJ8D+8c7rXBV4C1dvlJCI4JFlFDBxrrJHbmMAO98gGscvHEl04lp9aTVHMT1LvCYK+hqsClcEGwiLSaE3WDpze0l28hLP6KTs0MFSG51YrUoD/ZKHHh6GJNI3p4clQQ9IxAhi32PLZB0obCveswyWMlE9K7RXsxy1c9NSeiPE08tWuZoFLM/HwM13dJN7vFyL1KD8OCJeJY0iYD8U8VMWgovXl/qOZ/eW5hEQdl3Xyx2DLjykYx7fpzIPQD69b7y3tAwTolPUz6qiG1yBWui6gt/XWETwmMXIdYe4y+L4TLimS/N4BxQ6u1N5UQVhPNVNEdbO5sspBhBm+5Nclr8vXR4fXzytdKAZGuMGCHxuzpgJRegT6cLHP3DggpZ3gTgExwoMWtlX8NBhY/tmo9UTNxdQm2fL/ndqOKqQ+up+Q4SKwVrL5dZxracMlh/wtYdzv3OGD+QwBwn/ahnZi/jMBxYhElEYesZuSHlzuOYpYTOj53TGJcYI+kV2h5vj8rSia9tHQPD0Wf+Fsh9ZRTb7sISQgIy+CAUvkVQNfyToJ96VW+Zl6D/5WWCZxP5//xpDDZ9DeMCdVjf8baL5X8UyKKYMJDKwsc/wwJlHKz2J9VNoXgTHdYKpu/IDMu8IhygjvXZHDib/JXPDCG6Ipz0HzZjEBtV624PjeRAXlX5QSGrGue4MnxOlfneDPKSZnqNFH9hyJZjUK1KcSy8RwhfVemx0YfFNqV9WQZvXt/uE5+CA4rMWLnCboCFw8wRiJ205jbpWthYFJAJuWNvdIcUETS6NaFAKtoUETzdeM4uA0K8lQrWnY9wRCjyZJaGZgxCi8prBQMNVoeq93BJs/07fYGZGI54HoXPKMDbNFeXgGMx3q17AexmZthsYhv41BEyI/m4k/vR3AGpuYIxuztWAzhNh7iAkH5BCz0M4z78UCKiQwAU4pRTW1Bm9s+kfmkW5s70FowoomSJKpC2ZG13HM5EW8wCIg5Hdq+c1ofzK3UDcn0F8ESdE8VR6uNCBN/TVZzjzUfHJEb/OBJhm5n2U+hS7nunrzWt546DuEQLZ6jUDW1GAiQQZ2eA2RPEfB4AMAnwMgVs2VWT/e7NeqcIeuVKTHo42p9HMc8/CQwpCsv6uTVDPROqMhAbUKDPGFmoS2mRytZCUCQHhCnaSzFxumJm4V6RvY7a+haeGxVxCYJosR9uG2KjUI/J/F9jW2SWs81ksY6Tpic+oESqC2jWWTL6Ew8+ripv16SGoYRYwNNj7UigEFI3tm6gNHPsDKHr1xOuP3IgQMvP70nk+marHk102PelLL1JKPvDFMOWTFvZQK+437EcGiGKfo0r8td5uahiRT8W1NTQDy1PZlVnM6nkjrJJtskkhy3ekUPxGZ+MDVvIUfTfwurbopSwzQtrlNYP1YnbwVxsZo9LjDzzqBXFkrlx4f6iy4lK7bX5IvZcYXranAysg4t7o5QpF9G95p2CGdHIiExTE04SJ9eCjxrGghq8WZc0C3tqFUJA2M25xvbZe8PH4Fim5v/8Ot2uiEOpUOV+k5ChEndRW9S8e84+NeDWVpPQph8HGNPIQwuQ1uJe3VWTo+1N1dN+jCh1MGckeRSdO7FomiB5X0zV3HeRKkaIyJhSqlop0DVlFAbtMDlWYTGOP5eycno3uVFEscNeM82/nUSeiBTbVMj+20nHJAd8Jd1yuZlwp2FaGO5FXxHJ1Ar/7SwXxRJJO2m1y/PUbxEn8vjr3QFP8f1i6kNOUCKz71OKBj0NzOWtRfbkf4fIkvpgUnO2TY6IrEmeUkaHYn91R+9eNkhgf5fCjt+OWrAwsBwI90h67vKl1b1tDkaA9+ZIpAsjkGhCrv3vuUZF0jgYo3prLKSIqz/RmeiMDTycKLZ8rv1epZIAO+uDBig+7hj8rTMMNfTaqatTtYc2w9mZIez4AlNXUlyn2jcfI3GJ/X5BsOy4x5fBWlnbnA3FNG+BLelXaD8QPDydzvU6sVwfdNTqSv7XO8QAuRaG50AoHLyarFspGYTgyc3LKcAPS6f3/LEh+8DVIR4DdJji+/fCJH8MF0b4/hN3q5JHgXeU4g1oj/2MT5V47iWyXgZkySNHJ9TXvi/UjCtKP+La9QE3k5l0+rQ0einc8QQpNQoNqGQ2XsgAiCCVZtBtMj5SJK2FDbLqIoaVTJGS7JNZF6L3h19PDKIeHT12dMNkqnkkWMzlEWnuJxWHIxqmYS3GGebcCsDk8mvzIVyguy6MCIrrthPoWZ/zjTOoaeTuqQqCD8PXU9EmbgyU31vxTlosSEz/DxqGMtDI7SMIx9B3pntjGTQmJRSNcTvk6O542zlejxLl8KCzfg24qG/06uxvAbqbFXZHl3Ohtmlt9xArcEU2Ph1YAl8D+a1ODRo7Hu+vY0jPZm+lr4TmgpKy9robKejK2/gBgHH1vwXUQFhjIxYXLWXfKW8oNvCdJZze93VFktrOV0KD9nC88A1GxGvxyPHgZ+mhtGXrb4J+2Kb0nhMeSsaK5BAeAHm2YhBL6m5kjLRNJ+hbQKLLXwYP/+qMhSPmSoynHnEToFdMOMX84dtJX2QLbWEtXccy+FxW+Y10ze7koTH8fJWpdR2D7AAhGpdUvtq29z7kWjtyqw92DyXfGNava/UEeMxNhbx5rmFG63dJgfn30HyyYq8T59N0A7sTPfWtOADqv8LDbPHBqdS2yprVNxrEQy0jRAkQozqr0vLy3okqm+ke6yQAyWUxj9stao1DRADS7Tbvz4MHoOtc8wXobLPfLVMrBUxpBqYDcxazoKxpXRIiZ4BoRGNO4ly7H7jMTFWVm1ntpvNL0keVHVCCOVzY358jpgoPGQFzeydkaUc8qVdc7VwkWEgpAHKCMAPFx6PHN5odz96wY2mQh7phylAqG1fMpG2d9C6Y9GX6DBRME/dr7t13vVy5VvwHbTu1IldEtIGhrWaekfD4cqpJdxPfh1dJXjgiRgWFxh9Y1RT1+RO88QhEWmou0z6HWz3smy751vayh9k6YIxe+EK6RqJJCqUkdM2GqTvZXGFtSoY19q5K9yGqHIj56CG7e6dEaXQCDr7phadLaD1nBrfbnmX5i61P7Q39KuukvvRBOq/QBUBtYLLl+bOVoMTA/gO/Gk0yckpIvc9rFFg6j3rGY4ZrhVGE064UmgYg9wu7CXvR2c6w/bmx3lq/a3kHeyC14hwLF+Ud23sx0wCHo8SPB8tuT0tZ9NC1FULpFHcZcWIOqwJYTemmQVKz/7CkcqSRPJrTZRNL9vq45pfjPJXWb9fvVGpvm064oTnP3h+sZgcE2EjDdVSzXdXf0CLY2y5JO955q3vtNR32g28XAeqSXP+jIHOOdQHPhLiCPmG9pifpKwQ0qUufda9el3vs9EHkDpPxN5CRpifVrHKmxgy+TmDPYS2sSkJRPfHGtDiyYC2Q9gTdpO1opoHA4OEfcokz3wet1brgLXnCmEj/cevm0hoL6VoD7qCcib4fN+5+aCLWz02cMz96BSHoV8y0xukpYhIzcepQyoHOiNVc/e6CBpB5rQt/qicef1biyYg7eqTC3isqwvNQ95SDZpvVw8Sql8cEcLNz2vdHWr1+5VpC3TPK56Z0ggXeuzqFlwSz435vzKmmh9s5Ex052HFFVIF+EEpGJ3rEn3C8caEgcfP0We2uY70X6PlI7wWyouGLct1dCorbEWq07RZiNdvELtPu5WDO7kqDAv/R1vuycfLjgngJUwlxbNK3U+q+22CIDxRiNy6SFH+MonjJ+LT2pmOzPlqkwiCddsY1B8zEm2b9uFv6ghmVt6IRKNkHQOIOvR22CfKUMqpeGzjOphoKPWZbmSBz//5hAl4hZ2Aoajx6bu2NwtKIlXsqGCNa/MbBy4IH4JL+pkteE3mtydQBrIyu4sE+73NXP0T6P59e0Sxvhqu+2YPoZ7cixyO9YOxJYGsBEETbHVp6zoER1BcPISllQ7KKprQB+eS+aAsFDrPT+cgZ/QOszc91p4/NGPqaSKrlBASbHPwjWOjNBSFMImdAP93A8UDTB1IZXNcz2BcVWDSdq4DHXvTNtNKsEj1ZtZ9dAP9x2RdFBVRF78lf2LLcxDZIYsSdLTs9/brCPQoO9NITXGm2Yv/BCRYdkm3MgXCr+I56qMaZl2b5HmrOcXVB+XAIIqE1mxuLStHgWsfDjpMMaGer09+MEPt+IFgC8tA4PsEmKBzs+ziqTGC8TVezJuGtBVt/5AeXBDIc3tLXh20+QkapF8lRVcM0JhW3hT64A8hz19Igq6yhUu/9+hO6conLljJ3wnFKrrv9JRXs2eU4tMNx4CqtKeTTYUssVW53N7A44ju8Q78oKDF7x0Up8UbbBotDwNJOBhSuS1qmJ1qGDJP2wiQnzUNfyqq61dCU8+uAXUouDdnaGn7CamHQ4bWQlfqkhTks5uji+U9c0qZ47Xe2CyTKjLlkRXn+MrxgduZXeDC5lObKNT233aV3Vkck3K9YSCcfH2orKmkqvYhi0Di38c/P2cVolRKYrXG25x3bM8ZoWdXMy26RLDj1F0otJCKvc+EPVpYgfhRk1wyJFX2YefKkNlL3hB99L03n/iHrPS93PqtJvewzS44s1lHXZTw2xMXvgXGLhcWEI3xQLjO9hR6CpmTY3uBQEiUpme147ufGe3zohaNL8sGTuoWgLlFHBHSpIf68uEm96OsB7aoZDNO4wiVAVQY4QGolirHQYskUtkEUFys7bXgBxKox6oZuqK4KRTrNKNl2zKxIbaHhvxt2BCaDFZfjKW6EE5UTpKFcjIhJlIpaUQme/ReKhdnHF3Pm8HAF/PB+Bz16+JQmLl83TuwjFkYQFywdwgCdDcoAxSEiZeH3nI8RTAxz9f2DoRvn9CE5Agu1tUVl33o4s8BYcL3s05jagXunbdAr8g38QFG5l4qXCvkU/khVJBv/6CfIXXfUiRPe7xmZH7rUsqvLPz21KYzNoGkG16K2N6GN/wYslYzwBZzH5kQJ4ntfhcitz5l/Lx6WXF9TkD1kqE/qZ9dEoMTq5xbVhqCVxFjobnRlGWHDL5Jnf7yAXKpgdwpVSJYRX1DTNEzb7gDEnNmHDUQuc+zyEc3jubko4A1HBlQz8/tYxv8fN5qF6VG1tQFSeh99wZUAZzjXxe4gePtzVAhfPEqeC6c99SiGMO3v5sWRHO5pIt4XmqLF7/yIBaSdiA5cwBpcJTHszpKsByR/pXy56WyP+XaiW9z7/rPU5agz+weiPWtUe9TJpiqYRH85bfy52oea4MlIjgfgvvhtyLSw4imiAx4juY6pFqVbfDe/UGALmVECLlO2oBtfZFMc6fFEUo0POtATds61AZvzhPeRfkV0IKcs9eRj8aqqLdWtJbbDKOGv0BURdEgpW3Pe1kIlxUhlAsCtKEqsxGEd+DTm1RtFGnc+jH6CdEKseU/G4hWZTcPO9Phv9GCOIsjfsz7JJjVBhoesiCwr4nkVKl0YKvIEQDVBQyzFL5DnJbCyN1bpD5OuLdu2UYKXwvnCtSLdD+jcs32WJFyqwCdAB3r3CGUACHLQ4+o+s0MNGn3rzZKJjSkIVmNGbC8mFMtuVlB1VwzH/KWQKccebSbaVBM8TljXvGJK6451/LLHWjxaeR6HwBcFb4SndB5N0g/1JEpnBmTvqG+Ds7LCEcDCg/BTfMr4LOf3hNLSQbn0LR+0HhEInz9JFz5C6vtH1dMsGnOi1LQP+htUmR8/FJu0debyceQKjPWMKgIkzsZiILFV4svR8ke5M3MORf7WZEd98TsW4Qdg8z9OUiBDPj6IDSK2loD1U2yWdO+/eR8dbPNX4esH5+2GK6dMMOHW5ar/ccdQdNL1PumP9h/0VNYwoP5zZ2mWKeBEQwYF01GUpxpDT3ZrWz/DW+0xP1rUtv9jdS1uddDtv5iDqW2uTZ6NdRxRlEI1oJuolf+dwFysGlekOYbFfqZAGF5ez3CRujZ1ZIRSVIUwxP1pLuRLV93Q4VKWzNoszN/FFaitfZcfloqZQNyoedHlHrHbLXnTZXTVFnYpsiX0lxLp+m87XJk3QPtLfewoq7tXZeW5YFs0dRZcDYPLmPEyeXOmbbYXDgAza7K5WwmXND7mpJoqBE7ZRYMp3pymxoj7azd0P7XkaOBPkcOTN1p/k39AdJZNOnQjJlPY1sqee9/vyz1BlqEFX0ZOAv0mFDnfKTbbC/y4rDleVJOiNZ10W13MEJ8MJVF8HdoR7pQcbUel1i8kLBzcNBldaxcNN5Yg3liHhBTP7X1yYxs5UxfhdKZR3JnBL34Y75BGxoiCaAwfDWBschP1kK1TvtrfCZPrtdahB7VGNFsE1QuwzELZDOqQzIxZ/bTJ7aDODHDzLcZSPgjQFHY+8mjfewh+WOQLvrZ9R5PyZkMEIRONtfg3k6/o3zFWDosIbTgYBg0eFXQvbjt690U8JCyL9uxgMsTe+VFfIAG0/xQ2kpp9CCmtyHnPmJtVjE5fdyIRdMqB3Nx/w0ci0EuKs3kUQeGA2EDavAohhpBxTliVFe2I+5wcS3FiYCV2A1RHzSTZcNRzyjuUUHhpu7GlKC8PsMWLihytXywHM71pfwacCACsIJt8EsxHE89mBwiO7h4icfoTlBnM479hIpdm3Rcgj9RCERuEPcWtFVSSU6T1uYR9I0q7Lf8grRg5CqODkR8Q3IXpqoVC/FPox76a82QbVAuZdbX2+ufxRVImqMaX7jm6PelLl0TWEUFlZX6LStoWuHy/JTShuuudLQqm+Dr3olLEbjl766q6Eku7COxgI9MEF6nCZXhDzkS5UaePObopBpPN5PeLKu7YQ1AwLYN7CkXeER8DQJwP2IB5St0UutH4YUN/Q4yiLKpKadv5uXiUsemiqruwXHuRRXWxIv++VJlbf7UJuHqVsDf4u/UFDLf4+CLHorHGPKS6EASmIWdGq+N+F8+1ssXvCHoatxM9YarJeA7P5DKD7oUGendhB/g/ov31zzQTd5sJ8KE14ApDk0BOCVr2IuLUPM4E0+Cau0YShLVWv8Yudu9UJ0H4aU0rV5Q5qFPuPKTZ0OhOE6CEjesqCALmE73NwTvJFGfA0pZHEjowI8ULNpCxo2sAqWp7onAcSdctF2IgPlwiX/Hh433qPxhdkfhH98ewZXb2yza3XnYCRT8H8n7v4CCNKuAg7UrKWQVYKKJhE5iU2yiMfsYIr3puBquG23cgxnBIitVhk+YFlChOrrW6pYF72fF4z+wI7r4sl1/KGQYcWtbsREo/ZpuTaFYbaXsk5A22gegwY7YNwYsBs4Zk9ad0J9x6fvXR8YOcsWVzSCgJDtQyJlwhA0kIWf2ClUYcYjyX8RUwMeplsUcbgCCI5G/RXph0wWx70c9CQpjqDvRRYkdHU4INV/3BuRplzRSOGzVOWKFCVPBRZ/mRp0n6dncFNO+Gg7nDZohPXiA4F01I/sjJmoPoqYWaMq1fxOUt/kQniY9eBOViZICUyr6qLvWzCRPnvTpQwzWeeaIGLX3LTowIX6arCgcRH4Ptjg0y5pJLVn403C5aHRFFVkJqnj1tgh/q03NiF4EuHgmzNPWJkEuuETBuBsU9zRxo6/9N17AD+I1oifxW6dmfel7tsUyjjuM2H25yjNy7Vro4mm1VYz6uxQPZIq5k0r1wxrJaNmDI4rQAg5b7ZYgNt8RcGdxQAgwIGgPjvbn0Tudt97eGrG5qLGh73svUdADUVI6GIGMZZUK3HndHh2VvT0l14Fxr9yHALb8QfKcuy9mNCMNtD+PJNGfQ/O8euXT/Ow8touFf8mulaqXi5DsSs1VIrwNXTHaImqwF8YyvIqyvIWrN6AyEjNsneW7RMsCw4+t2aQHfIhv9+5ni/pnMrF7b/OeUNC7VjBLdFpNvsZzLa0e0Wr6Mgdk3+oO7xX0u+m0J4niVKWFHKNTBTe852nGU5mbe5pTeqQ6qPZLHKpx0N1fqu7DrfLRo+x15hHPToi3waXXy67CfqbOvvSVHcmgInaRprcN54oW4pZpMyrPPrk/RpRo0tFQB+HmAsMmU08YtaCJADRaKIdYeFdBg7BeYWPAjSSYVqHlstAUq0381VqGu91oddKFCze9AbB9qIFNLivO/YCjZBCtfeczgFeQDpN2L9HdqWhf2VCXHv0Hf95dMmOVHzVfzDVw1x+gfiKM3My1rs7oByOfjrgBacLRCI6x7OBeqs2MKqg02YL3uU7dVBSwrjBn2jkJWG/B99IhsRz7jslALwIR69uvlI0qyxDLMAw98TtdZl4pxlE1MdPn51v9DxMHNO75cwssPuxGiRjwFcB8qPmi5eKtF08T6AznNNcGqGqtmYTOlbqo7NJcY1dxCa5nqCcpEmOYA/Xq9NlGl/maOUul3ojs7bJGYAbkYEpAs4RI46tzl2m0ukzvgcdzZvnO83LPuGR444/x25FzRZ9BkyZIMtHYQdgA/8bjqjlJj0t0e8xY+w2uCaI41QoFN5jPnQOhomCYBuyJZ0qHJMe2mLDEUBmmxzZ3Tp4ZPg6lX7sTX5buEfulHqz1A9Ak1JxhHW8z5wzyC+n6LerODQHTEEn0AkWuvsbcI33ydmQe/rwB360rQlmHdK0moTzMvmi3OPokgHIxxqnR7Qc3p2GUh7Wurge/FuKXCQ4MgDA+uPk3JZBvk1PJjJldT67mAYOBtOhUXZxXNt8wORQ0nA7n/niu2M17NVehQsCQDXKgRxyNrW7NL3d8eBcDMeR6xb4IcIuvmKCSGe3QJWr3saREAN9z+7+9C6VKg6gRxBsf0gTamRkOSNxU8H9i1UMdDmsYggpNj/GWLgy8LpIrtK2A7l5/qZygT5+sBUI6Z2c4J4nGTg5lBdzL/PPF23ttTSpKZIidLvQ1waahgE7zWi+yZeECfwQraqIYiUVNeEFfA83YysM/uFgV0c0x+1yBc3LRKD/FlF4HKJ1TkiKFoNWYEuSXIc5bh1FmC4zbyz4zMxwVUDagPVOdZYas5FbT6kOmwaKvjOjKTFNg2IJg+otA2Zfv1RbMJvXn2owY7NTK4q0XhBsCZCNB4kHmuhQqwHtsfoYmXqJ+nh3MdAg7UP+48uwJHmvW2BcrN6Heqksn8VNxCOSvZS3RpP2n64mX7MPnmZeOY7f79vVIuu3NplaGZPUUO9u7sxPiQUEC6ZxnnoS5pp2vsp/OBmD8f3KuZDwCYHbuHnvxDxOj6Rh28U+Sfi7nypH0jal2SSUfT+NPFfUDz2BuCaivm1xuucqA/uEkKeNcK1BWdxOG61PyTLr5VYRv8JYFWMlI4d2wEKoAw5cgQ6uyYiedF88EiB5fBt6NLP8y/6Fs9TX6bLlWQbpHzzNZdyOOBooJALuMFwSr1iLHhRsbekKGqGHAHQVjWJAGK9//ggmfOzxh6N/rIEP8OfS/aH+LlU57VeaTSKp46XyKRsNu9NW3VtvTRL/qy+wA8jReeBY2BU6V1lVklVnudhP8+IKfxXeJ5gPu6mSiLwyWfjB34Q4ojkxXMdy+BhviK34gikTOHLSV59jqKHvAh6eESo8qu0yEp+czbsm4lDkWwv0Z0MgaS63aSQtI7IaadL5tu4KUwItUolBdl0m4eqlh67O6152lljZfa8diToaVKMjf1WSqB3nvHPGEq/tVMILkIASCZ+hVGaVGPQcc4jRMpuVTVep/mttEZrKu9HS3PsofDL1E1QNZYII4qPKdMCtx12tquUheSVDsOFLPLFeLugi2QkrdNyT8FM2LCQMiEYMM7LOI/XyrOSjnNfJbXEDvmaBMNoEZI08MYr9o2z5pMAFLLgS/KY+RYD0OHYfSWLQubgPdRerhou/xCnOU38gwb/kSmwqmzUSwlhHuqrXXTgXyo+3M6OkotJYKOSP3o78CMlx9OLfiU4moeSj70EvyQvcOVeUYLYm0bCRSFVULeIECxpbp4NBbzzoBZBZjVfkF8mKOw1O8qqbKWwjPtg1Dk6ZS9WScYKvFgNkA0DS7spiGTcU4mRaEl4C3QP/tZpOdYEAlwfFfXviISdoe9aCuEL66AWqyGFHFE78Sbp/xSjXI/ROAXM4kqK9X60BND4qdfvtHieSZp7wNGsaIHqdJrwvDleUunZja4WkBvUNLI6dyb03AE2LWFQcyNzDUGhttaeOso6XAxG0Qkg5fqsIwuUjnZITswXrq8gkVJcbuYmTEeadyoG5GZFF8BwI20kAUKHmwgync2Gj3I3fsybhG1SbeEEJsIsHsTpBZ5szfa+NrQupb8Jd/2BqUiJRqRgV98mpipWNwmYS2ywf23Dlj7CCJoxLJX/i7BuV5rqLOxLDQ6BXjfQTSCt4++9Aq8r3MARtKOYJSXGpunna+SuNFXVWlGv68QCcerPReGqRhjG08fkCWafdxUf6gpqnoozKNSnQvDghZDthNhSMYkrCdCtPkDy9ehYBuv1m95nR5MPD12XW9eYH/lg6g2qZasOYjF+4VWMV2VDPTKIqfl1tzoS67E0gCsMpktS+aO2BBwT/zchojFyvkar6+In1UzBkizaZ7nmZyzHZ4HRwHioO/RZbXivUdTVnUqNWLQEmNC4d39W6cIAP58Ni2qmth+vUqMjG+jV68kB7dAXXoMGxvYT5gWjzGlj+aqgDQ56w30YYxI36iIeGBXThxaOWsUPZjz9M2Oga86GcY4+ivGAgcr8CayLS2C5V0S1JZBYlXZ87uVdgMR55u1BBd4jzIbsDdCuOKSyFLM18/WSz245y7kc+Gk77UyjgF8LoThXmKAE6igdit2rdbzi6xKDyJBgt0FjQLaDvXAP/xVT7pD0uo8yo420EbgfjVSIT/VtWH/LiZj8TKjupRqVof0g0JQp7wkNfHXFiYSOTm1pU+ssgt76sNp6omUcz9EXwIzHBJ3ccJVxaZtYSMoVhNiJrTGKrp4/pdUhE7G9U6GDGxcD5uY90LTW5m39TKsMFbstP5oLeVIRNelhCr/+1CGCHCq6wXkotndCQzKWzoNPxE7aUNaY9O3QwTB/+rH0N1wmi21KNXTKGKy/h7/UJcWYU5iT6y8N/8vrWCC2jPIeqV//kVuiT+N8m+CwzntHcAIW+ZyVmkarFPnzSGlDXLtZLMY63/ug5JMX2osV5FVJAhH+7Sp9kriNY40PxsPMvj6x1miAc0/cmI74dI5apiNrLlBORGvpnbUPobq+kwQan6Up13UpiYu3k4b7WlLBhYjKMK68Se9GIzR9aUsY4OKQAfYTKL9mUeCmhC3/DRHuJyFUuf6735Cm5pK8QC1RK3M3k7oRRC1biMLrJ1ZgRImdivpKnrUItHTCv4Hy93VJ0n8/CAKGtXamgOumMm2KxGUkRz7B+Y4shIqrY2MplE+iE2O6WdBQFOHMCfJDkQEkxOJs18AzdQFvaQy0lx+DX9w3EUs7BXgZz++ilDOuXCmlc+rp8KIbFAHabU0NkEz1uV8pxFsI68Mb2bMsxuHSZxtWeA4LhwuJbmSnGUINeAJ2/SkwbAd9om1NipYF6I6to9oL7Mevs5NLARb9c3kejVz3IH8ay7gzBlhccY5YN8kTwM1UxHPC0hyliYIQMJGFL5JLB4WQiLhnbkmsek9GkpaGXfO8mvyONbX6c6i0Qg/oUweCLWyX+Y1Oh45WEnrp4Lrc5vExanMwz7k9Jwkw8FByS+WinJ/UxqkHymZ1F7UyouQSjfxTm7QhLevGHS19Frym6tBOfJjwu7OKvnHGI08joRGAvuTKr+aE60VAl1qYQSYmEp86mTuEEwLWs93EeI+WG1sjCISygE5z8F84TGh1Plmqo/RVGxPY9r6G3C7oE2wc7zfRcOaR/TLGze8TpsNdLOOJijjPrzMImR3xlfu1qmDnRKEHkusDu3Hw8haICltsiTooYrO3tFm4ILSUlvSc2P70XpAooXt5FNPMHRUPIFAxgzoE6Q2cAydWARQATmYJ56xnR/BBN65Tp3XHDnuhjaOlLxE1iuXWEHs2pvHz42B5HzJUpNTUtQRYLZ0L8jL7fshSiTGcVecPKzT8abzpvZ3/Km2fgNfMsclZbpBSgoT/eiT5bFS/aYoABqvfESqna/rd+cla2iFCe6PyvJyZM/8q6pBkFnpVRSDHNJrr9FqlNHplMwONeP9QbHZuJwIzSOeiaGfGds33FcMabXSWb3zlFijuW/N3PfEmW3dOrFacEzf8nanUoHmjkvAl+vn5VKSVN6nzL0CB05VJVn0PV9tE7hAA/E+UwjkF3wPWsP6BlZG6gQRcu+H4WmVRZE/1gMmEnH2MtQh8rt0oIuXHmQR1dxkotQ80AosQ+d65BwtLENnuZT5MwlpmUwZnsHugPL1CJu7o7MqSgHz8t4mbJAENjZsTxVFF7GxaMkR8WPkB7IHnrzEnk0hpmLiVBuM1F7DJwfoAGGrS85eaK5O2KmvGoR6q2g/MFQ/cV0yt4S78XgJ9v2jNmDr3FWzhTCa4CF2PmrsRKUQxpe+76N4ouGa/tKs/VxhMiR8BUzdkffwhqjoEJ9dietB+ZMUZAIHR9BlrRHBMTNuT1AUPJEGbePsWKoKYYE0k8RQKEGCXs2nGS9Ns5N8ZaNASiZOOPSOIHXShjybTqifvUo+vIhKHYTk5JLJYFG6uIkOSppdIRjp2UXVBPXoaFM6aSB65h3hSwzP2dpOXYYRZmITPMbgUSVZFRnJ0iP7M14DBjEyZEMz3vzTSnRxcJky+9ajrjJTMSKXBbO1Kj4pbOGCIUXqZSq3tCNVJCj6az8lso7mqrt5sZDU0H/lfaaNU20VRfqoWku4usC99qPvFVx7J+p4T00qFRGdsjCvPrTtSVQZ3XLgCffgeiG27iBuObNWfChc0QFmd9oTWEH9JQVysmP8F8ok7PzzpiRO6pp08NWtwEznX1fd6jtyCgug+lw3ibO2EIt5dSJHJ9FA6TiHdzRC22Uy4Bxbt1IS11adRmjyXFxbcD4W6pPbQIMQQne0NIGP9lgjaQD2RK7mm5x+mzprWKtjfhVi1V387NuRhdzBglrmkYovvgmKmJUXsMxDp8olhv24kaCu+o/xdnmrjObbVB+D7GnlLEbvR0OVcXUKMpONiuUgniyqJbjVdPJQZJ/UowZW11v2LUrNXZDZjyZCQaDzyJ6qerKjUiWbj/WI+zC9hY3nJPAEBaW+9ySIQcCH4WtVq5eDIRTjJnO0PIgQKIqRDMLQE9IO1rdYwrefdGOxitEl5gTwMYziu8TkkmCupdz3qWh4b7CSHUBYZBAXUxtqJxOLWS0PwFb3QrOPra8ln3YVFYTZXLFe4jwCvTtP9Rk6/xj+QVI1nF3YuMhzVGEOhQMGQE/Nc5lPv7n0Jgdeyfy6zQOrHfTE51xEgK3hIqd6LqDTbdHiiwiOcBs3iIIF9kM7nKnrENhj5IM+HACS59jXiM9hMIuc/y7lcMx1t7DuG1hOvyybVbcJVmf37hw5Ua1GuTPfDLsaZZ1n5pIf36CMVWAmgkGcMbG5xTyL2gQW63GRocQ/Zny4v0az/53lqaaarFqw86/K2mslvE7ZsDCfoljt07vRS+iz6kEDOpgUrjF43qy4sK4IL1Y1cKI+1dtX+Du0/mwucyg1qf7BDkuACQ1re4M09Zp0ZQ0sgHjd0nlGWe2hzNuXiqofHBzHrMIq5rIIIVMS6HMVgBfLkuugjc40tm7AFcP97dCFDqeXSGcyop94/TM7ZhUnj8Ta9qza7dkPq4gr8Y4uEypfjjKb6FM43jnWuPaUGtGKV1kiQWAl7Maz84+/JKWmKitMOl0h8NWc0Pr3zbKHCiVtloLbRojpE98U5K98spSwIQTjlv+n2tE5m1aYXVfxUmkPKiwzYOMCqdm7LLUbSkv+64SLUnM2fBf9u/MlEtdAbUuBtawF+E49cGcwohmBRquNKIQIHcS1l5918t3WlIoZcuEPRD6B7nXKsl7pKPatZ4NfjVmvBwd1ZnyTyZefz8QKUn7kPsThs88wKfYAKMdm7/U7e60ZahRCYTON6QU1tZ1Bovr5rsrT5/rf+q/5eaHh4PHfKRQKb4KgXA7Snxd8rMetvuWHSALzo7TvkRg19EEJkIQqh9nr9adVOK/tjYzztN3fN0UXNBfAyyw828KSC2WVSfScrx2y906IAaXDqnF7QFsPWP9yw9aG4gH6DjeB1fQ5V70s4TADndKmjITB/Nq0wKboP5haiR7aAXi53wkdaaEQnhLiI7kYUSNggJiCU/cfK2ub3SqOGE5fg2wFV+GeYIcSMy/lErkkUsacBBSKMb4blB+5T6f1hT0B5CcZawlsO45jfQvCAG0OvP3MFJhWt+yymRcc8jXzlWGoKkVdX8B2BZ0HrH6KtHVwaClSZBI/JD6l3yOVxn1ubhgpCw6I9nNpMrs1/VC5plCUfvH+NpVmRvGUrJ+8PTJlglf/A1bmRDzeRz43lJnu5tq5gAZgws32ni9wn5uxFEshVTZ2KbMYCF5PIlF/UD5xsFDa9PKgCje/kMiAZdPmMzpYJQlt3KLOIV/gc1Vi0oMD18DDmvTjanX8g4jM+2geVbFZ9a1k9gKdpNYPbogcjngMfO5DXuh3Q/KXhGvGIWShe/YOil07GUZmMvzoFMR4LvwGgjEZupgvDth/yZMJWpHCdCRkcLSOA7cyBBv1cLbTK7anjCgkhpF8WLhRUDrdLovUoHneHsUVbgqmGmDJ7Djv8Y9GSE87WTeLnhQRYfQNrLrXtbsVP2dp/k20liqb8GPr3YHbbMLW3E3673nsX5RYaitCPuiOC8mSKugbTV3ESHJ5XMbhBW3BJdGiVq+DydCToUY386jNQc3YYsAvT25XQaKBzKUyCUAjBijNHxVkKmkjbx3D5kup2F6nvSRPNdZMqQjZr8MlpmkNwNY1ocZ8EXqTDfTCdQSe+Jzry/HKVxfVVfnIeiqcPDjz8ZlSRzJrLmgMim3D6kawzxFHI+Owp1SbpDkQ7ZHmhfRnJN8yzvG6j3a1O75oo0vuIn79AQ7m9a0L1+1WP2Anv4dT6bAGaXCHh3lN/CDOpiYMstkvIirPMD+0RFK+O5HcDbBPzmxQAWZa7k4rZ4aaubMneqmD4azYQC44cwug2eb0e2Ub9cAyGvIhX1Qt0MDWylCWfc/J89qBjFloZn+4UFqFRa3PKhBKgRGGS794dFZmQufKHtNdgLKRas7Z/y04ApS37M06m3Mo+WKszVoxVdgOpXY3sYtzpdpqTMj+SBsXeTyWqTHmniBEzNZemInv8QG0hb7gulH6UEnCl9RPGY6y3I7hr7Xr5azdl4yPh8+RwD1az9OnzwRnizN5qo2RJOHKiPMJhCjNx3CAl9MjwPESg2PjtChRT2BenPivHfVb66sFdyul2YRIFSWiiooUTAXdFXyRDYFCRj3uD4DaBI2ZlD6VAnvHKGnfSuU+1MDWi5i+boDlDUu4VZhLE8GBtThYQ+mykGhHMOo3iTyeI7FqF0IihuRWuhuFQjBm2peeXmIEX5xTVUdUwBE4xv8tpjL2dJoy9rCKZ/fecGbfW8Th8PxV4Xyu7iH1BVrK4xP8p7aqgNqQ2MJuzynMbnaki0ygp6n3hkkVGddqb6fms4fwX+6ildztl/8eCnLXtPCMUqHz1DklH6cWPGr8RBN9r97cqYEElhYGjbzjonNkkVGL418ILuuUYAbkdV+0UAv6qZN8d8ZQITNODUlIkKKdp+pT9g6aizSR1ptqWOqlsBftuL02L/9W6FjO5dA7YIRy5qRpXxr99Uv7zNBbqRMX7CpTK2x+/I7aJ6vEBp4rGVCh7sqD38aURVnHJDCKNXJX3fQ2TNq7c5ftjab2HTsGSKZodrMmgIoA4TcsEaahxeUssMJM4/E7090ri7/Sckmx8hfggLAIibfz8963UFmvDfFcSc73l7mhI8A3nth9nsscNYpGv3smwCKSpw31QyIco9owUfybZfQxOBZocuyi+MXQyMV2VZ8pUBgh97AxbPbylQMC/sSdORNCPGW3mcYK6vIbX9kb7HrTdaLOAsCeewKs416glkpcsY3cBZFNO4LPjo6bsY7pQGKV6ghBUmZLCxXjCyxTm1oAU/tkueoi9iWQIj2UrudFNEs4o7zXuXLNKschLXW5Vr2Kj8WAhpbqk7VaeXZjTvHUGe2WW9msvKwqGsp+BoDPL7DOzDYiwigxDH26YRh1cCEORL7P7RfCRxmUpSSyVyLBf3km2eLCkxrrztsz1SqinxIrvVDjIEuFh98HNJyQsP6aM9sUI9Akr+DDHy+T/qemfpbVd/FqYa0UAXNmVowVv9Zvuej4rRB7+9yFBWOtcElwg+5VOap6pqOUpgRO0FsI9Dr/g3W23kqKg80vzP2IR81NKn5tQbQ41w7rktHIkor9h+wXzSEx75GQazlHcssN8Vq/VPMnSdi0+UMlkK3PiAIEggzrB4PN+ebmfzYzjgOKzPoVwo69U+nNX6gJHQVUOXixv3kdjy/7rfJMza6oUAs4wMVHUhWKe0WpLTVvBS0YKeq+cdr2dHl+7vcIvjHduf1+9qn5UES8OymuwrwtoQkXedQ9PFsrbfWp5851HhoAiki+1WkO2a4GVQWapO9JewiRaG2xASZDzNrRi0JNSC8pD4Gz8CpbTqtDmnJoxv2Z/GQ623jzsVigh8grOk8fa+Kazk+XYpRzEKaO/XmIvL2YEyZuOrLn0opWhHfoJT4st/yNlGeizLWwVT5s99opvhkWfhgDHyEEzMJYeEdDb8PXO7fO/PeX0ARzbUCwK6zQZxlP7GWdkRxsOzsbiuDRe5SYKqpzvmagAHSbdmltnqT0F/GZxYk3vAxk+A0HVN72p0mjSINYEUZDr+Fm/b+N5y7lYmlH12HQKiXBDwF1Pc4nqp844aShHPzkD9mHQtLq5kBO9T/S9Y3F/0wBxY56lpM1yJU1pixk/HGcM3zRmEa8L3Ij8ZCl68cVGYAwPkTJMcq09jLs3uxU+3HsXXefumHWofxePIuTomHNp58dJIiBjKM8bLsTqztIVKrvjEZR2Sca5xmjAmOB2u5RT5+KOLQ2wB6aPRPzX0+6ONTwXqHZ2On2jczdfb6YHsG40/FcCrkpNdNvC4B7Bu9jy1SXBQh/TlblxRRaoiQGRLQJzhdBIpvzr6L6qA7pKvzBmc2BvdD3IIxMpPochTtTgBw7VUSffQwCe/tIU6aMYGtE2JSMdqSDueX+ThmbW/czzOQhc5Axaa3xynXkw0kvT5X4k2ioi+65PXT6OPug2mnm2BgGpbkyStPeIPRUlllOKUQA7FxuJUnmuTLHRRZFpH/TVNTvGv/mLH0LMxR7v/GU/mqRZ+2yFtmnCRj8jaM20oO7vPgI51DZx3MwXqBvX/1EWt9x5RyVklOAIZghkPLfesavp+DMJgcGfptpPY7fGkH2ujEqo1IHIv6hO0eG1ckz31ljUku3Qa7h+bsNGq1KVcZCCouU3FYTK7jQKu1AOGZd7d0zGMK5mPeZcHKi/DeNqZSE2MS1ASmUxHxx3HhVNvevsCc0rNek+33taK0JMyBk7pcoSPAMUjs4SE6NEL8dcTA9ss1e9KDoxa54E9hBJGyLkPi4zprJjT6wTX7outx9VJrtCzqDTUzNr9tUfGWtFBK/fNRNjxLHgNlKuOpknXMtfsFMyay8vDjVsIkoqR9IETmEAb8+MNmPSSBKFSNdzbM5PCB/g+DPvMNBUeW+T24zhc5SR2aRPkZdU3+ki0mkazOmJl6V5ETYzLe4X3xB/PHsFnkcVjxF4FAO9H6FAt2KX891OpjRqbLLn0+lPzIH4ZBxr+M8O9zX0SlbxexJgH7eIJwrHQLZeCT8CT/TcbyKSRXLlKIiJx/ZKsPl/FSgWBHibgzyYONdhfwx+fdpmveNoboX0Gg/9FGU//2p754uX1b1XjTvrjBG1mDKULSHpoD5gAXBn+gdtFW+jCLHPxXIKrtpPVq7oNzzyu9cReUc16fiVX1gcnMj/OoAU5umqE0KmycivWwNbBP7+ZuUisxRj/DD4Rlc1O7LxA6/kYDKoXVUgvMdMDGX/bbgmvQm0L5SfaXuGKjZrMZP+w+vNwuyXfN3oPajLFIwBD6ImL/28xrf90tx/8X6AogJ06bwe/kH5JwGglpzR76n4WI70qbfnYim4al88+OntolMhiB4L5JDGGoISNwralREpQdsUXtyp+nb1yQFL+I5v1bjtSorHMKxUJlVwZ5CiZn8zqvBv2VeHP+oDpnoqGKt3GLk3LW6lxZlDSS5x1rsl10dI7wDZxb69vT2YNMVoBLLiPzTO7mws4uM47vFiyIJk0UYd44FMVrtQCeCZ+SA/pYyS5o2xexu8YIZHMOsnRIBJF4pm/nZfu5qwFdvMR0b2A8bUIIqvNtzf2VtG6PJx3uShao+o+/WErSJ+bSLSFzDYc1kGbNGXY4woocfOpI2W0sjF13yj3WtngE0RsZErVshGgePxTmQ7hFwLq4bHivUOYulCteM1HBXZTPeN2EFZm8D2Q96W7Kd3u7Jvjwq0hfIA2LoExGvufRsh61ZU/MEObZkG4RTXrvtWSNpK+9spa4Q5JuYd8/k7NVURYrTQWLTehEmdVf8C8aPT+LNsSNvZwLU9wLMSVt8zKT00TlhA/tdIAaaVIVawDqlknM3aG5H+QB29nYhRPwlhlGS143975pIb1TrgiC+gCGbrtnuWMfOz8WNl6YLovvoBpt2W6B2ZdDR029Drxfez6toIZs2bZywTHilQUOPpX3LYjfHVw0HtOW791+QGZ61dkehP2SUJ663wLkc5jY1jCQUe3XSfomIuHlczGJUukVXQUoAy86K1/yvyTMrsrnegHgOd5Nwfggc1W/93dDfl8FvINzygi0tyjYTlIIZ8dMUeMHt6UjNJaqFoGaXUfDMbXmwSfIRUcIqFSlJBIsVJjak10C5dWxwEJzLqiKYaxfZoZSvjOcShFV/Cdn4D8sOZrp8vneUbr7MY4yJ30GdGFq5acn2408UEA/VItPNkSrSjQj9Dis85rzvbQD3sqqU7CBbOMkHPTgJG0ql1l5Qu5x6s6IRqMlw/JgJIWb7kSGzdQU9kQP+hl46+ZBN2pwavXtUBM+Ypmjku2F8OHt/Mz7AI81GtJ24LI0bX3/XkRz9/IMulnMwIyfXOMH7suYJ4igXhhC550qeOPUMvwkCweZ+Q84o6FPEmqOSTegM3R/XvXoe/+m78JKd/6PAJygb/KUS2BkUxxOXOxRm2Z0q5eHAIr7gIrH60FPXFkZeSAZUv+eCb/DfkWU6pn1dmLCNiZpIoIdWRpvXyJv3qm4zGZ32Ih/vTJ7Q5AOaANO1/DkkDLzVm2/XGVvQ2lnqWIT4NhT/M/cvG8kLhLef3LWJ0tBTw21S4KxnSdORB3ZzONzQ3iWwWgrYEllOUuakaOH35MPYkNx3A/Kv9vBpfQu8xtfijylmAl6nVGVOF/pUZ9RPtbyarGRTuv7gjBd3lLPeSvtcWK+musmBsVRR1D+fIu81fQDgPT7Xgmtcug9Pzj+BYT8j9sc7pQoGp8IVgq6LJWrRNbFeswcCJzwdZupdrjLLJCIX5Zsn2nDhdshTvb6dFnbyDLGWcQ+KucVZ8tQGpuBPZKolXCdwxhLR/yC8ml+KezPBWnhfHVoNiwLt5r/baKd+J/mUGxfiklFAczS4YHAjPTETfOvhCa6M8PNlEXMpsLOeZCr31rfprDsY/ipljqlIrX8ho9193JLngzjHFvL/yqVQpndduUDWEGmK95H2h22XwS7OSXmWU3SyQ0XF0L8hPShCwEGj4Cry6Ae8mPxC+A6FzypKAn6V7fNuP1olRSE63QbicJLgzTKwQ7NKRU66hHIwaVNzunliIqVETfeVaYeaC1mFH17Nrl1m+DQ3M/6COn+9IcHSY14SgP4zqjrzfUUATpEaUBFv10w3zxiwR0wW/CEsG874wJ47/j5Zcj6RcrRlVPTFd3hTnupBNZHCCwmZlzVAyx8AZ8C3BVFA11goxxE14nGVKPiuml0XX8tX/fKkK0Jdm9wDgc6qOW4KX4zUkjATtDL5xqEA9KeqcEQB7BEFJzynHSmcjkS13yKDFShjAWpjKdvJFUPm2CDtBe0Jf5kC9r6ahes7Ec7OKrKYQKxbT8CuXiH4Iy1AMTEeYBal4DSwAclkOwHoDzQ2NnA3MSUQT+vy5EBS0JoM9EKdFYZIXWjsnTduWAagmGL7bVr5FYeJ+TxWwob59W1o5MPXdj+oqumIWJGfJX2rBIQjEzLzQvUbzLOZtQpkdUlAMBtx7kbW8pldPUHCc5IJuSSEacmc6kgqOcuNg/YucHtg4D4C0i4AeEAWnAwROg8+BmGbrPaU5W/+d1tLtz0vX1zJ7EFeodpyGDKa/HasVqrOaI/KlwtUczj1QJOTOufPkFR5nWi1hhzV7QususP4GPQRb42Ym77U701Ezu06pZOcAq+asRcgUAUQ6vPGehXOC0qtxqc28pqfQoNs6mE87UYLpqcX10zDK5Nl6UKMgzDUwmSW1ufHNAXszbMn2jtGuJoTMeT5x9AU3QmuzFX+x78VOZHW2CBx18qfsoveizCQ+58k6EU/CAd9QCExy96z06Gkq6RuuIwhWBw8eI/0rFsD1BKgQlmlOzYsojVmouTOVB5x46sqnCEkpD2zd34qPY6A8waQIVaNDw2m9nlR8+lwBBcSznjWQo1ojfDdmPy9RPALm/yxVmiqe7pV5v45PsAhXjmD2x8W0mYdZODL3DQnPqgwEbkv13IJ8cF1Yvq1k15yIHDPWVOwhausrjw1rQaZ5ZabwvfxgR9GLMkKtgrPAsnx870SFCN+F2aY5LewxMyAs3YKXnzEKf3MdBRzOhFCtGb2uEWOY1BNrM4o+jLf1Oe/Ij1CZKOkJSuRb649nRKGbc2UUZLfobA2iIytSR0q6aSL1Z5KPX+qPHUD0vpna134XC+bEbFdJkwxDt8ItXPRVEaGJS4q/K8FnOSkCFv7ZOPTkn/qSnapu1K8CRpbGnGhTqIq2bC/+zqMGKSCRcg0A65fG52hiZR0Go73VZBUpGQy/8+nMKA3JtCVp0ZpxCobd/ffsfmG1NJmpD3350iDpKEWGI0jHDM8/s0oZ20l6vk8RS/ADd1ToCoKIDajnu1L/5/hRaFrfD9iXd9AMPJwrSItG7JIFKEHVi4nvJeSipTopFEY7yfWUFSGDID5r7387h4dZU6c9aCzsTJ0YeOtEn7kSawIRS602UAsUhATxGF0YXc1mAbdF1FtUK96qVDpPTLWFSJaAgchEiSHXsgOWTussZ75E54FzvIkDDa3fWjAakj8BwkbtzTJn/0/Hl98fSWhsWsMolS8uERSJwg2OfIcf9J2ScEuvpKwd3lEakkDM/iwPsxHRfE85uv+3iyVBnYY3fvepfAjqfcvR4R0Uuc6IuHlXi9HF0c2uog5sIoLjyXnL/lpMtmcgGMHIjt00drIkrn2zYZ+4mKqk4FcW6KzPSQleYoTQEinD3fk0DpFskFROMD/cy8+tfn9uKyw7UZpL+mepkEzn5YU4s7kYQfaLsNt4xkHbJ6H8H+aq1pLsodBT70L629tlwncRZqLVngkzhAn42oMmBbfokokJFEcHP+Qbsa93aCcFy1l/AJTVfJjEmSUAVkhmKCfp5LRKyPrHU7wuIeQpxxSheoZqoRrFxXo0hfeblyufZ/PXvykb4+tCRhrsj2bapw3kNx0Rzc5vjvqXYX6DaMyoZep8AZpUQD3cJT0ud5iSwrDC9E/BvLxgnKGtQ0O7cUsAFcs++p0sy0Mi1jj63O2fQLhxIORMlraw+qtrY/mZNv6Tk1nCZTyg+MjPBXpCl+q9SGU71j4vVziNS9a1D1MTHb0TujAe1prxYf5NqetabJylDXTjHIFO5iaxynbjvHyecxDnn+q07ez11awadGFEirHch16STcFzFM+Ay+AxJJz3Ba/hjdKh4wFMI86derSKh41+re7k6UT1RA1398o3xVcfm67qmmMMGrdsfn3zycVzoPNxB3JZbFdZwfJAHSLCU4X+ZkCGW2SMSuHLiduNliK3oGw5FUFYbf5EWkyaCe2FXbVEIvEfl56zpOntp0AaBTCZ5XIvF5ucxkqlvwBR9C1c/YeiNXqEGnxqOcPdjuKdnunsDCYFLMZqtk24hJXOHTPLRF0UAUmHXVqlZrixWGv8LLDSfs11r4CZ/vIaufDRJTQY4EnNxz/Ta19qAPn2N70Wm1iboo1SBOSa8/5SxNKCVIw2g3j3HTjJpHNvafIy3N4EIhMcXGywZhu3bw23xP3idUju2AgO8piyW90luqY/Sgm6OB+lF3k8SBFaorw8aayi++v0vtqMMn8Mh/wj1lNzvdLZMzqsq3qRSLldpRR+kRCcGGIwKorqGChNGBw8sT2fNgzzKOLtQjbb9ki9OwWeaDbvjCXhf+pL5UELWQWAr9RguRApFUP0NWPwIsLuDxjiLMuQUfHXLsU4iUvHbXPFhKh+8BsZZ8TeQR2iD19IlDvVOn2Ns44OnmcWgqb3sEnkgsoZU9iseWwG/xUwMk+yiRITraZIUh2S2O0H4fmM3uerlRJU+CCEWnv3fAGgteVtwXIZnNmxFuCOvy57ZzldEZMa4C2kcNz67NdSZKcenszEutB5chCluARVVR0GYF1dCAzECkyLQ+wTej5cEydjBy4twFSoyJ8udEfDtnWf9LLeV38Vox/ulSqBgOkYXiIvv62Ci1IVwyKDQm6c4NgQ0Jz+Sw66fGzu4FE3nmJKhfqjmD6gLXt6zXe+lJ8pf4gCSTM9v55/QwozvhpV4bB14rveuaX77MZvvccd8eA85q3ugCDueqPxSF0B2Wa5m0TyXB+2uVfUYKLx6pqJ7mN3sFbWX02moR+E/5Bl8jTiL/mnvl0wfPFDZzPrzbnweqc7412GvVQkFzT6ddhI3q4FLzDMjl9/kmHgHHmAEp8Kwq5q5IgLpquWmk9bl3KFXrAiQgcfHzsJ+zUBT0fyBC5W2j3dx+lk3Hks1zqpl2pgWcMFB5uK3AnEI7bShwIvpZq9tQsQ8aJIvfDoViVEGVwo0xMqST4UYqxOwCbmM0hGVi2lT/UEwb431uoHvvWYO9bacniDJYgHcLv+eTBENZEOgE/nteZuDRE1HoiyE1s6j4VuBx/y/hhlUr3WY4rMrOnQRXZdKkH7c1DCtzQYy/9DbEwFIl+r9pBq9RvKBH8TZWh0zJidB65rHFH9Asf3cwwD1Gpyzhb7A5aRZt0TRYBHXXORhC+HM7MmFbT2+2ynYMdCi0O7PSjqHh4x/SLM9FXdvOS58hR77H9gty4L6RPmCiNfZTDVHGEw2iDMnJQzP2+YvlZK60+43ExwA0VJH2GutDdN/IL2gg0ao8LO8Xk/VZ40mpsHfO5Z+URKdWg8VllDC0v2j0zVAmDtrC38lWEEIMy+Kwb3k2fO2er+28Sxa6tkVH2YXNVojNt9csktwnDMZUDoAYaifnMoIHCoYYcIeW4LdtfkePTXwlFVmxnkY2ZS0tmENUNxCwyIxrg8nLjJHPvdKOlQrAiLWAn/ajty8AAoe7uZQagxYqOM+c09mPFf9ItZcPOroFewadJ50NQ2Ybxx0ewGuU7Wab8Tb4lyBdW/opFVHgrfgO37xvCtrnNC6FxxjxUcs1yFDuxJUL3uq6KyAOwp6yW5jWYYzcM1LOVwBccPvvYJ9mH3biPt7q0ifFC2xJEURh+ozimc9rsNNfiufZy3mdzk8WF4947ePVBigdgRuQeCG0nQVVR/QBfrI1MQS2Rs7XZfQkmjnVoi57L1GGOGepj2sSj71czp7Z7W05+e0duxLj1gqghK0T+JGmJV3SdZF8RR11Cg6KHoAx8eT29hK0+98MyR54U+ZtMPfMpQHp6ZAWoeFaE2XRcgpSnbh5pJfM9yUMOf341/7KzgEZ8L7eO9rgLA2kdIsAtn3Or1kUK29NZybzWsn6pHDJJr3gh/tQPVTVcpU5ahLvCbrsAecYqLEzN9O0Kcy1f44Va0pfDrYk87a9s0o7c2UAs7G7aS6EFk1+G3SXc0iewMr7qHOGMIrHLEjgISCtGPDZVMEyoq6QneYGNwnu6sIi5SH1ZAUB3HvRq9LU8t81btvdD5wjgPP09EFYmpjscXk/DpcKoNJgHyqCGxV+EA5d2UAIZ/rw5Pzvh6pdCxXOkPiu7u27tTUF16luZa1P1LtucxkP1b2pZpDgR1i8c0a8fXEPCF7AbesSN8msxSO2h5RrhxS3QUaHMITog45yxk4hVeUrecGP0v4BUQFVnTpm5tXpfxKKB7xEysuXyAqoJV+Wt4XGXM0CQVoGw0n+FQo+RjNilDkwPOif+p6i2RNxegTh3uY/QM51F05FZO3CxRePvjWKysAGU1xxMC1C7MghH0XdY6bTSuMv9bh4FUhiaOLol5pyvisjJ5ckriq1SIC9u02WbkY6Lh9pLzN/k/LRKK8D3By7O18oyARnb2qz4jbh+2+iVekStCbKIno722vd6md1CQrpsCH4V8HMWkpHYhMhai9rphzoDimaSZanKmpBya1nGuTz1kYMkBk3cy/xqcZ70eo/6mQZlaoyHFyYdf/gDSo+k2Sx814WnKK8wxWrQgkKJrzDloefdbQhRnMLDJqjqk2mbXuPqP+cF8qoHfgijy164jlv6+sjH1KNyabTsd7qB7e0Y3a6nVIPBzhML57s/QD1nBHqfOP3Cw8XhMnEoHI4zi6Bbo4y4nPwl7T9OAV2s6rZAm0zT8hlfnAGMivnQM1lcbehdA0mZqiS4i3vG5d/PmPLjjqHoteGL4wRY6fv2ST7kbZ2r69V89BBGfJ65cPMswJC6LgnjJfthe3zqyIjCZmq5BPh68HmBQZTfOmnT5wf7tB5dIwcsWPUcckJ4JlWNpiWKKgIP2e+cwSrY6fB0LdKBoDU0AhjKIiGD4MtcnkLlwuitouuYk3rEltJtHvXjXjsox6SsNptrFQe9YJ0eGVagGrFyHCVwa6GfWyHMFgDM/8NhxE0VuGT9Xhp/Uy0WqJNAs7bUVs5oFqs8CsCKmss4u/r5ZmT/gT49RY4k0K2lLXD1kdXezauttTOp2oEybs5EPQ7InDQtl5FCumtchZx9qRUiLcxvCYNaxvmaiKP6PLtFAfCQGs7vYOO/vGT3+tTeAxOSCXo77mIlx/qDOy5S4WAsQBjv8dbYCL2ose7inAI/e5kF4ZJMGBWHF2NcQYQQLXm5jv+l4lsnjt7isJPvSYFTAy+l/SjQrYsOJtlLQ1G7ORq+xl6snmxipLoYvTyMg0C310sTC/f+rZgABXvUK7hrxo7JMfZIajJzN8hRVYi/es1sYzv4JqtLHnX+0GuLNhLG2lJ5vxV46pDIpXG27BT4P6fgpwkMSFxXbiSg/CGI+PyDJ5G0zSCZw5X2nLKsCo38ic4iulhD9pn4P0XVDW5Y7ny2A2qep0d3U8ODKQyozzU8/Zw/GJr3aGYNOyn5LlWtL/p60q2TlocaP4SRnXgY2Gb9kDhN9yqYGvxP8zjCi/JY20hfOVLNLnLYtTC7GAZ+omvuxGeEsa39VqhrffDFqxSUNyYmkOchTKsxd5NW8ewl4oKkN7u8jF+crcXyqvE9U1Z+875gMxJL0p5sERlXlRNYBsNljtM37uDkbmlUlBk0EzIwXke0Hp01Qu+dSOWeWMLlQL7n8i9yVOjPhmsZXbK7sUH+lw5HA5DkA3bUIg0UOIGXGTDGJYKwKkJyOROZrNNa7ljDDY0OkS1045h5fuhftBq8NzLFC8lQjm91zDs3hagj2MK6XUw7LA47zQu7zHixvIL8nUuG00zachac8/JG+3sNT4slqx/XJuJ661h0AWmdQhVgLrZPhCRnBHgdHU1IfQRYedgscVdgEr06bKlBxjcyWRyqNXVoc10qes+dCGkf6MM7G9W3spTKPCDWe0bv5SqhGU482m1rw3i19Tzojvg1nQQvGKLGTPeJGrXdyFOlAdV0i7OYQI44f2nW8p2LeXNY/HH66PcFAmNLGG95kFqsCMHlFrzfBDAJgM/4Nymwgyh8Cti8x4OEzE1DehiX/uxn4PREkjF3+JNwlHdauTv9HuMdd5xC2Gky0WX9CdkIkzlBO0OUlUkYZR1095uXgsCg9HOn2S3MSXq3swtv5J4gzfRsn2OMH7M/i92U7eX2AzE2aEJwwZwfJYskPbcIWZUhmdC9UJv5SSnDmomHR4yBrNixHVRw6KrxYp3V166I4SfpNk+x/YH5Y3KoQV+RWXNMTudoc69Kkt+3V8Twz3aklQ7qmlw3MFFvKPTE23qhVg9ii6UFPnCwJKiq0NFQzy0kj8XvZznI2FO1lPqkBuV+B1QoRtMW4mk7IC91Cm+UWjKw5+Ajzw64/JzptCJhAQcv7JFxiR9isme0+f59CYpnDBSupxta2imca6KDELJQ+VX81IXYRnPlSp1z+mQNhH1unnjIQqdC62BJ3rPFzlDb6GrxHkXAlczd4Zh/22iEBnppLLmJPjsFn8vtanvgjPFEUO/E7+f/c8bn5AE4z6HYqFeCNm7Hv6OYvFyaFcscec/4RIMJfDhrqurXs3f1VB/ARjOenwslD3p89GGUZaSCxxVZ+dE0Lphaelb58cV5UegIBLpuoBp9lIbxvnZ8heNZM/nD3O15PeIgX9x0i2fVjbuSEWk3EVPE/eJqeSAwGx4UBBNJOenO+vyUXn6tZD8v92Uj568vJ2T3saD5dMQ33WTNnETL/JinUWadbfZQASVccCg2TwgWjrAOXobDAK7X0AWs8DWjFfhLbwtmx2TNx1nRcTaCn/IfmQxVnzDJU6sGC//SkA/2SoFI0+XzzPPPnFvb072OQ2bbVqfizzR2fh62m/R/vtxQaoRCAErJKMhjMhUmOAHVLft+rIAjEJpB/442gE5V10QepLguHXzi2ht06o2FuWo48Zope3RQx/VkrbJMS4NhwM0CO9rTApAVezJSzURHZMZmyDN9ki+je93F21r3gwKa+P2YMNBW85nbnz3KQ19S7K2eHGqAJpw2cDv1RCbWJRXyAqT7kC0lSpENwSflex4CLjqDsQcHpA7bBlwezSTizLPm/yKebtcdx9Qca0JCGJcqwAbdS6EkkEMAUOh0GM4jdVWDHyplylZPaU7b0ZdxZ0uC7SLkJ/osxbDhZO9lV7GHPIjfIQLtFBEq0aeSanxUAr2hCkxPI7KAfPwoxIZ6LbcuKa5FE2T3pw8a/W2LGyAzO8swG23qBWTOp8pF845pyCrQC2p6IAQsfP8MVZrqTnTe4KtZDvjAuxWZ6urkqT4YXgdgScSIbbtCOhm0C9LhHDUBn0lczy0qCjOvj0PsCBH0r5DzM9SMdJK/NbfuZ76SU6DwsmBd19GayqRAygYWvu3oTvVbQo+9e9bpudTTgJn4XgTsDim6el5qq4vDfk+5PHwtc4VjjujwZ3/SLj9oBnZjsBS64opLEs+G6B1n01KbbjHuzs3qmcceEMxgBoQv2i4dwYqNyq9/FwqOgvs8bxEkRO/iynWBLReAsMHyaUwaDC+ftgMx/MWlJRaMt+6bc+LGUys1aHGmiA+CeeKPfdlikKgLXnlguqqWgoAmdepKFQeDmCXqGpJ4KYCBtotDhtAtv1LFHrCz7PjaK4DQNfpoaxgC9XRucYWyQY5JQHubgHCLQ37MG/c1D3NFuEj7U//rNzBXs4PAbq1I+E9y8PulBIdjjWbmYGf3oPUNetk9ATEY+fh2raX9wJvLhUmcdpbooYdItV2fGdYMKXCrq8jePjJMzXEsukz1NNsNjzwyvvtyPCYcTCv0cXrzbYS8CzfDDTbqxq1qcJ1hP7Aa+oLpQn7kP9drAM5Ya63hsKOjBqWYNHwESfUVovsZ2wuiFHyeSW3D+qOmCkTW9TOpcAyTZjXHpha9leC6nzx6M+FuK1N0Uj61UFtmHvlTEK2+N8mUMBeVm"/>
  <p:tag name="MEKKOXMLTAGS" val="1"/>
</p:tagLst>
</file>

<file path=ppt/tags/tag238.xml><?xml version="1.0" encoding="utf-8"?>
<p:tagLst xmlns:a="http://schemas.openxmlformats.org/drawingml/2006/main" xmlns:r="http://schemas.openxmlformats.org/officeDocument/2006/relationships" xmlns:p="http://schemas.openxmlformats.org/presentationml/2006/main">
  <p:tag name="MEKKO" val="MekkoChart"/>
  <p:tag name="MEKKOCHARTIMAGE" val="FILL"/>
  <p:tag name="MEKKOEXCEL6" val="False"/>
  <p:tag name="MEKKOEXCEL7" val="False"/>
  <p:tag name="MEKKOEXCEL8" val="False"/>
  <p:tag name="MEKKOSAVED" val="1"/>
  <p:tag name="MEKKOXML1" val="4HooU0THZk28POP9trq+pbTvvzd/gcV8t56cq85kb3NDTsUhojRA0EsgEHHMH7oYP1SYpn09ysXVivguJdhTvfyVMsBLTGvcX7WPTor/CmV9WzVfHy8CnMUuNyY3ZV473ScLfQTvveA/j0bn2fyJT/1XWBTdM9AhF+ExlJ/xLQzBZfiIiuQBaQzIGWXVDFoem/VVWHtmDjiHMMB8tiU/YMVNjdFXVUxqZYv5JOZz46Jl4oMeQknpcuT0iVUsJQqtCIv1LuNvveGL6ZzQfkNnHLInY4LWAIuvppyo/ZYZlceZq6mKGr7LSa2M0PMUlmyaDqflrquTglJ0JMf0cNrIg7ESFII/6J0/uS4qaEFBTliKrdUwCqX8Q0qN1AiUCkjYoxLgu3YrYPx/pdcB/A+yDlwEjD4dx98Ikae6OQpj3KFNG1s1VtbSNy9A/LNnuNum+YDywW2u+lu3esep8gpsbAQWPlQDIjma0M75mhYaaCOf4N1Jdi3Vps7nhtXDOmDWVMZq+smt+q7SJc9NN9eX9HruRHNRLqCmVV3bkoPNIzY1Uf23hJoNZ/X+mLOjKy/4fwi0Ptve37fBSDdewY8kSpyJiAPwmInywYchvzvJomLKCTf3V7c+ufeikm5PpF/q+3tREcSNSVBYA3DzSU0cVkNuec7RnLsy1vI9phjVXF3kzXIz/SxQ3aIzyACUq7uXqf/MazFTWDvJbVDWq6usq1PvShznMeDZOmjh9WRv2xHZlNsSDDneIt6rGVuBSBKK5bmTKAR4VBSviK4ZiqvpnxaocdsVmnO0V71SoRDoNecESF86adsYnFEpXLtnRfvm1VeT3BbzdbNOidJ4hO4/cH4rIJ1zPk82X9chY8faGghkDHRLtQeVAk869xJM9LFFZ3uYe8zPMF0f5J2xyiuCe662n6IauDopAEYRcQQ4ZmaxOBHFfX2A0XHEHlrHjP9uV0qnhIl5pEZtfGkrn2gkr3TVEWxvq2aIPo+jOUt+Z2j20fzKmYlUDuIAJwdLjxOgWNJQkqeL0b+nD2Ha8atwBHDw/C9NDDQd6hOzIDs+14Y/CqWjEMQ9RUnjmtd/5xzaQyD1Z+f0hzSlUp9yGudKJaZBP3cHTUFGNocYllUzvcUmOVvOJlIaUi/AfVw3fsSdnjsPIWPCiEH4Yd4ydQWp8bgBy8kgqvZ9wM6miYl4sehIbZkf07MNowddYLeZE96qQhcNpHcqYrJByic5wZ028JyD8OpycFOSOVahRkKj1uz6hj5TR5gkfpPR/5r9ScxDGBQ3m8EY121S+F9TbJ/Yfux4y0w++kHpOEgSCKfJBIbA5unFHebPJXO6vfbwTOcYqCKucAJyu7pVCa8AvuXmMd8s5m7rfTVMkuD7PTgH09UV9Zu/O/NZdBmRMx5FFkOqb7v/l9Ka9XvBciulLWYxlYf0bxKAk2hKR7X+vtVZ1CFKEpRD8Jht/QEl+MkqWYrxLCL8XDgBmAGFTHNbxlYuYMNmDVr0UNJGxz31q9EIXXKLecQDqTMwohhOZwttY7A5RuqpxnwIcUGWCWDejMWLtWy+/a2pBaj2RBoL9+zES7lpS9wwwLP+NViPWgpMJZDRKNWvmJ0UbZGO+wACyWVO6+43yoa4J19ld6Dlnj/g1upDz351WmVpl1Vz9YBeu7pa7raeZ8D8aGa7eoiGjhKXogSKOKwdQB5TSZ3ZujHRzOjKIPI04f1jEVY7EdkQno2rF4Lur5RobrZ0sswx4AI+A5UUvW85ZYu194tfXEyZO0/gWGCmUmx5xYDsfTfZ2RiCAUsRkk2qZLPZHFY630JFVpgII8yTZwSrjQ0y9cgLUPlO2GW+Dc+ywcHiJt2c2HUyytc/OqoZw/2esY40TvadaKC5S6zq/CpEQMPd0i7mi5OazN7FppkMH66ej1dWkJBsmDVkSj/kxptEGI+3esdAE2fnRlh4+Ylh4TnTCniYbiJ5hFs2j92CTaPH2jALaQitcYZy+i3CeLb878JnnmIf+Eadr8u49+EL+PPhtlJ1UWdffX41dW6HEQ8Oe8fJByl9n/ewHlTBh4gVZ0mU5MAcdwy9O+FEF0L85Vvywqwf35dM0o2qCw8mx3n/SHCEW0xFzWg6LrGKfGkZhZwwh1dbtdm7/JY2RHHtmdHyaMMMOwhp0py1LQ/6E1l0GGTNiDpD6vsTZqwLx71Rkk12xJKGCUjhGfAPy6rUYws9AHiFIqii8cqaNXoPqt3zpQlPoHRETJfYJotrEIpYxi4K/GEe8AKo8hhUUbr5sBZWqq5Z92C1Vurqge4uZdgNuETbKc4hSmNxmTXhW3oHlIYeMYaDvj9eznaubfCmxJ5OZ/ov3edpsN8RhHZSrCN8gwxbT5kwSaXpKXIlszZWmtRaezEa/rSc7tF1KD83qVOQRedkEDb6mDk8AnQ0WJ4xTtB4bfzEYeeXeNW0+c6ry3i2SicPura76PzBzl4QhAraBTTd49NFwa582iXQwFA14x3OZDoGkJUxQFKoyO2zRpqPyCsp0nP11YtWaZpU3ZEEtQlxws1LXNMUkrXCsTBjWarK2ra4aWntb6rTLndggS78zFebjpPgaUnB2bXxvqwbwagBcRg6q5S2LBDSzWpPZuIV7pflKeRM4RpaitWi2qAhwny40I1f5N1hqs7cgEZvH/GBw0lAyS+4ehgtR7q3Pudg+aozr6i7Bh1EDVgPNfYUbmX6rYDsT3/kO7+RlF0vWq19HoYeYn1TRN0fDV4ngFL5lx5mLat1cphHSYwDG89xHrXSNTZ1R0aiFp6Slq8OwGVoYNhWF+GkiTWaExTct+Jwk7w2kUKQK6Who5ZLVbyFTR35/Vhoc6DyGBWrb2tagzQb6G7s/SjMPAwl4hqy6ebZWdshQa3a8kiVWw7sTvdCOJcfpc0tD23RaciN4UPdxtaj0i0SmLVeOLHmGUTHipGY7vTHebtAQyUMyES35FbAGUGdCd4lAEn5AMPUa5XbDyob55ATboa2VwBwCR40EtCMql0iKwtY/mzqLFjbcXykBuqcXvewr0nYwx26dyO0+hDAXjiWC16T6HDWv2h/INX/BI+x4eAfpESG00FG6hfZ7jTY1mQmWEREqYtPEaJlMR5RVOX1YqIEtmAM0jEsT19WOikVYgSvQXlCxgjNUEUz6d2iJulKrBhse1dygZQHiXFhehG2LjKn3il/aDETE/5bVg1NEsnKTU5CnXfpnVzQ3/AKh5QphMpMHHSMSTuJ9bm3WrhPFddWnUI/nbp3tkknDqLa/nlzDkttG8Yfn07XaoP0pnBiSYpocoY8x5xzj0mvIAkbXfPQHiOhAem6RPJX83p9DnsxBwppnz87nfWBzO8Lr0DRHbvd7ramDbAGjF6jL2hRMKVqp8kWpVkCA+a6VaLdi5/SWCn4pwhJYGGC4ub2mUjJvy3q/fpU9b1rmZXAM4tC8QNQnUDqEdn0gkfYrYyQJfMWyjpN/ee2dC2gZQxNGybbUlvNyMRFIJ99sfn018EfJd6LDJZ/MiWQdSVJ+ObzHNeqyUDazjRX7PRYgjgoExbCPmWgTdc9AzzXdDycZzoug2bsruCpVv6xkCxL511VnDu9s8dUtSXIaexJAvaxy7sCnqlmrbrn538C7EAtBnWex0VHlUVSqmZ3jL7dc6e8roh4+DegwCnYCOh9oj3XjO9Zwv5zsZ3G1snnS6uvZ2JZQyn0kVz4K4NHUebVDfX+xSwKtghBSvuEyR3gXEUC9uYs0zKX9JMyPIiZRd/JUAtgtoYFwoZ324aNYB2sBkw70r3yh3O1eFTjWE+Qvnc6rJfNfdsWxs5sTc26j6+EnsOY6ehX8WxCKopMi/a1LGiDqPhPE441lZQo3xZV7BXgGThFGcoiudswbhb33CARLgHwKlYcjg4zc4/xq26244T49dMG9UqHo/+dB4ouqyHUBf6y545cWw3wJrlYJj5ojdWzx39Jq+nqBex5YrC1CxCdHvos07pagCRXIO6Cm0No53+nxU09ByH2pyl2ZZPyQ5UNmsTbk4lt5Nv7A1Xvmxv5+H3lD+LoPoMwZaqjTusJwD4aHVslawy1TWZilkaB4mfnMQsCQMpqdea4xo+yjIIQ7DWOqtK0FxMgxnknuwI0jakK/Ex7VCttgVpSzl/a3iyBrIN+mQRbq59q8WM4XZV7adqpwnnHreCgsMTdfHgjG7zbsdeY1HQin9bGrf+TSLn1zC2pcfAp9T6txtqHFSSHdX8IyuJiGCcH5xUR1CvZoc32GqFDv0ONFi/R2WtdD7cefUqPTk2cA6Gec6xf2+6fhBJAP8UfXc6Z3Qwb7TGiz5VBabGniXRZikLc2OCyikGSpgT9ICjsXXqOvpE6qyWlsIk2rUss6hDJ9cZWTwawmIIQV8mOnlLXHL3I3iM+2UomY53bbp3FeW28ccPYrERdcWKfa9C0oW4cGmqwzRNA85t7rzdWCTtO5eR9w2djNZpvfo+Q008t7pjO6dJw1Oa4dCQasCeZ9mKgD95IbA2g1+7FsH6ukEw4srV52I4VRfUdJXnQNT1sLp1Yn9im2MQfuyAAY3jHjC+PkYQ3Hgq5v1yrhvMnFGUGRuzGXeyhapOHUdLLu8cGHevlnipY2x4xNYxw/sdYN7TZnp3zv8600srh/SCiUzfd4Vb7FkF85kOEQ3wThK1iWxquQQDDIaBReASUpyjvDelNZTUSVYq9buOrD4ylIl9ABJ9kMxCGuRBAAGjGogLZGWXwJ6QqJNxaNvLqFP99lFrI+lelEI0HgJgxgJmThQY6r+uGiYsgXKFpZ/jidc9xJRpSEHw6xlAbUC582PcMVjKG46UngCe5vgQw8Qzj12qqP4D7HEwNxZ/1Lx9cjGZdtZPvhE8ilFjJh+WMMVGva1zqJlzAuAFcnrEMn3H+bPJTtjYQi8KHImAcEAK4Vf0vKi+QukYmymaLdjiXcTEK6L7pXvUA/GKMaDFIpgwcoPwdOenarzL38TPrs4FRihKdCmTDVHn73L4uri4SE+L1KZmLqgqIw7BFpVSvD+2JpSDXU4cfPntqIktTMXtZU5QbKaK4mw2oe89KyDC90VhMQLAfNjvHwTVn7r4tIOB8U/vzFM/Ued1JLwWZTqR/FO78ifkHT3uFH+5afCKyuY2ttUNk2ryQmYRttSIvNK54hKKIpAHPUGXMabdR9ut3Ib9cSXfw/ih/ZmMoRUyRW/bUA1BDuwFzf+qdLBQhR1hSzdUMWGmey8AbYaRwvC1Wzo57aXh6PDTMJikSOM92o0BuVpFdjdfLPP5al9WI3mt3JTkrg1m8Z4r259eQiMEd9DyvBdKbF7biySlX9fhIQSq3IqOw/cPCUZx6AFPIRtiDG5WVAh2bV39FaeFJCREOq02JJORx5GOeTzvmKHkaA3VvlbWDDJZ5YzPgprWlP/j+GIf/3wiILbNzX8M+fih0cEj7+ySWpmGbVW/5pRqRkCVw5o/ldEaK+2/3wLHzpZ4a+HwKWVEb4GbAkFZ6YgUlVjnPzN9aI3WG1WS8icU5uUOoaQs8P14ZKGIsSlmBpluuSVT4/hNNngwodwF0y6fGvRNBmC7b22aEg5TUFFuGeQfUvZo4gMrWeWMgMeoXC6Mg4TvJQC9meNjNvokYNO3kzVkTddtOZLWVSNIHKnJWxedBBsuaIzOKCOkkIYr5vfV/0Hz9pYzX8niBdbIm8Z0YR2HrDHI3x9oyolr4thomWCJrj9EmI8ekIoKvbOAnzdXmt+yMHuzwqBdcJoWo75zMoxk15yxwAvuRSKEusW7IyTvt6tgGtoFXth/qGxR9FYWFklsRVbsQrBpMP+gpA4R0xzEKkYFxgdwkOGtZLFW5/BfwbZDA+L1DmnlO4VMmTv3KUIRqK6+uVFuXH8DT7MQ/rkTO3o5IyLcqpMt543PjaJ7nO7gTCWO+UUV4QEt+lRz+tW38Epl5qJ8XjPSL5JkjarBG+BDvlRdnGznJ5nR2VmnQAuoaq3pSmRImmmsL7LGXdiUCAq1AtnVazxAxSOYaHoA/8FJQIXMRiN6710vr6uoshaV5E6nYvvRH3Oe/4jMW+R52sfJREQ5BUXTGgh6B1HSs+Khuoc3zhfvIDN1meKw0hJ6hanXWqiXdZcJQT3HWrY7t6OgXFGbXzD7nG0VR9hxMUi7y4CR3b9ytVAB1gGi8SqVjvEz71g8x6PDbFH1YC9g7uwQqwD0FcFIubInTRIP7+XZDFnRub4F3ISEjFgm/SUOw3ISyxKtW3oHPCbwL0TXTqbO0SVJt+sX4yrSaU9Vu5YXS4L+ZJufNoQCbbisbSPulWk6kVm7RiXAsEB946kC9z1bsfYrpcIFwBIPXVLa5Mt2JCtRuF9u7cb5XaI6I5pvo/2pCKuw+184xprq7FVE5g4vJtNB2KQDQZA36mkBTp9Rj4S0XMtNgpXj4BjRNdTZaSjrg2Dy/vtrj9DEEntbr6nLpp2a8s20+K6fffk0gML1SxiwS9eKNDyTT/7pFwE2bduHPFg+AjP7Am3jtUV+h/EsSH8tReBNReaEpa3XbZJ2VO0BsqI/rKrwa3Vfw6AGtgrto3UGiQCm+9H1MiGgECmJqGlPhjC3vviBeoWKuz9Iv5HlnZeAH9ZnG6S14+akZrHOXIjGBs+Ow+b6Y+77zruZbYsU5cRROKi0YMJyUMI3bEDnD9H/+WXqn67IHCtvWO6TbIt6RfEIWs4wKQ12rq4I1ukvFEFv3j65T42gt7Rf1aBtSO56CgBHLnm7To1tQ6u02gfQXPTZVWS010sTdwBCy4pX4Dj+A+BjLPWVc2DvDlM0pAsHC+41I3p1+vp4xwME/VlcrzpAvaCx4MhhTayRv1Xi4utHeCyMr9Xzk7uQFkXFD2dA+L9nnTfh3PirSazA+vZKIj+0mcYl28UsB1UMVPP9kxzFbyFgTry22Zwc6uq23WtZFQYSMoIbk3LEW6dc+d/IjHPPZE4wN/33bWNyha+OeFI32FfSMz4wEZKF3LahgXt2dWJfF3Ff3m/P7GSv6R8G5FxtNKmyCd0w0HEOQSCzfFzL08J4Qzf9CX4fPAJSxc6WaUrI5Yaw4QD15JARxQRoDdmbS7+NJfHRJEQuzo0Qe6t77TaexFS8Yo/y4tZhhbLZ8xG4GGzg+eTdR4xl70po9zK9pqXAXMn/s5XQ/IUHhaDUSiiHPsWvMBCJa+ehMn82nrXubgcp7wkf98gX67l/K6wjc97q0I6gp/i3lFZnJ/nxqukzjEeLZniX/xlQmzBRIoNrMbUsJ9GAELAhlNHyVP+ioegbvyFUVSDlMN8vLSa8dA6/yxCwxD8ZqkVVS49M35QPAaAzKRzdLWee6nD0LCMYdX4dd5fk6+irDRSVNUx+g7hjQCBSVh7QkuxWuSDaepxNUjDnmH8jtsl9W6jqg6KFjMb3Rr9FUU8WtZWj6OhlYgi89/L65Wa93WpW/OUs2klyztQKUy1C8G2LMyss4MYyPIOv+4kSrW6gjZfwxfx+Gn05OVCajWWhfWYwEADCN2tg3FavaiCZYX5CXUk5BV/vMnHZ33dEXoW5iVZo6APHBcSs7hIkUql0W3rzUh2kx7btjsHuIxX2nI5kZ3k6tnCihnBVpcgjOKlS+p7iWFQyjNG3fqqKJZo/gGzatbps0gFnrRdO/0clNaYuLUVS1PUYzRUNpzmIg+4vL8k9cb9vWba6q0p/sKYh60qEUXdFQTydWFq+GFJHcG64g2ep3SN2pZQ6e4vq50FSFFQeYHU27hDsaDpwElgxCPUqXXUgyb0UT1NjHahvbeego2FeJQP1/oO8OZihWmc9nLESwnxUuXmi5DmE1G08H1mVhLv+FIX1cEIfWyr2cNiFVivlvNDHXNYqNArEoIvp5T3Fzn/DyUrlcOXjowFa6fnwpXaDtOMg36yp98odafbdiG8tfX+qjMuxMZGRghX/zJhQLWgFQSeotCeV9aZrFNTsCJredKPGMV8Wue74xSW7vSvGSNcSpaxGSyaZAUmiUzYIa1Ty/BlMv56s/Tnb1CMW+V+YpAWxDP0kvH6yvH64m+sGn1i5/aMNJQoZqb45FdvK6IDSgMNOj1CnGYmK+9azJJ6+dCsupjPmfBOc8gpgOsz/+cpIPJdKr+TmcbKmxPNOPM5QVq7DcoIAtb9KCero6dCx0enNHCWR0l5KRF8bgsnQy894MqrcS1VNQbE2/XDS5BVk9xYxZcGRGL3pXQHnBcqDsPCCZkfXwXpkFd8rAEOplOnkaGvFpTmsVdCOFJ/a8T/hioh7qjndZewM6O/udLcC8NTIf32gGlkYZNV5D1jOiyeePlaF5dJXoJK3HRaL/7/EnvfFck7shbHgQIj4i8xMAkab/ZrkBpqnM85bw6BYa9TUpAQM48rBi8AioPwwEDhfbJYNS29GOZewwrOvoOwUf1YTW/wfegDbb2YEe62mm1Fsjl8kMLSMKrhaUjapgbaZCHyN644ZRt2ts3C0VuAToR19/NryrGrvGn1NU7IN/ayF5qRoWu/n2hEEGd6p660BZpkAHmL1On13lrDLJGyqh7k3FRMTiqkOJrwNr1Fubt0QIxx4QqYfmOs3b99V4ht8QrEcWIysSIpqMQZKylTanZIhNYFMfL0ob3J5s23cxZKESRIbidvR0dF6QdAr6Tbv0Q2HyBzJShxwfm7xEe7PMeil7TBYOeGgZZsFNE3E3bK3odY4wkTwibneNBw3jemOP6uWzebSCVEACxK9Ht+biVuLypsQSe5ygjQg9w/BG7aND1Ri71HtcTO/nJe20lIF0t7e6/6QRm7MkWeFIviDGZ4HYNd82xh+KcNUSpfyF0Lg+4PksiEmjR53kvWzJU+TCL9q7yfvkZnSwKTx8CmNFyH2gkxliXmk9dr5oIRX1V9OFQR/ELtXddrFLWq2dyXQiPWdFThornoKWgPinxjcafDa9efFNOcizGK2Y3s2f7ISgrDujBYNvmnU/9w/gaHHdqIGDToDORQckZ3upzcuxBdgxYnc6rI7KQKTe8irkK69xy7gQR1CxF+JCQWTKoSQ2tNvuQznfWMTkz+Ae8449SdkCfUKO2fU0OKlNYPxeG8XfkO+quyCuq1sWsh+NzOXVAq4dd7nbjlZeHzE+dGAX58r1bwMPgdmLoHCJT6jkRadVy3X8Yh7k0aL9QOBhd+GNS5s+4iD1FgxBQd2oJq2Q2K5pWD9e/w35LonD8jvTBj1eL7Uzt5Vyeey3vX4dDuO+UgQJ3IHx8lP5w4ttLzvt69PGG/phFSIuhM51nFsBwh7z0/qTFQOPCR/k+3VW/VSuCD3uP8KiuRCZuVLVnApNkO+vC7NXtBxvBvCZigr4KMCZ0bcTV7DG/O/W3BDvSMP48dVVXv6cv6+5hTUEuIerYxrV9CNcZSnZQF1ZyndgQ+l5T3IoWTz24ChLYfEtDG0V8FHHpzyX8ZYIB4OXxFIjrQ9L8iZjNu5uzq+47OzLuldaec4tP/vf7N9lXBNnjanBmwOVaUnb2ifysghLQzDUaBIZgsPLqNymS7wFxDRf/XhQOphIzgLYvyvhRfybSYXGrpfR4iT6TIAhDTu1AlYpjSIvLffq9qCdC1uD+4+cRJXjPRMrVXh/TBU2DB2/p5kd8pClsd6fQj9nuuaTFL6iShgEfrtrT/aXHJe3fTmkuvkP1cCRMk3KMRIWfrnX/8X+Yqyiob2TfcYUgE8elXcjrBCF/k5ggeYfOImKe7yCXbz08RszBS8PWTgF9OoCSjp0INPtt6gh3cNwtt4hJPoFDHP+2s3EeMch2iQwk5kdprcvHyaXMpFpLo0GKhehwjbbgThP0SwylBMjQUQowp8hhHoCh4awBI5+9cDj+8Yec3ADAPBogu0A0XNuFZ+CkrOfMQmJ3lDuWPIuU2JAaWyjrGBi/ZefDhYeJ2wep/VRlieGXBUvURbHaKGPIbo2wOPLP9WVehzEHVCIG97ESUTDV3Sfsp809Zwa+jjbNAtp+ycqv+F1gBpimPx4v8KvxXSZvOZNROjaSEvLsWWwAR1VBL5yIvei0cmORN+Jm/uAGzZ+Fn5TTJBtaCDcUVzapZX7wD76zCsZziJaHzomEK/HSIoyKx+7CRYTxzzkq45Z/V98HuRkDSMOBUrTZ1dM5wN9l2P6lW3fs7NL5pC1Tiuo/TuLGoKFThg2ME5MPF0UznPeiWNyhuwgKnl9fnQgjooREASVuNyOYVMVgRA7frPlYQHBBjS9lBUuebwqu493DI+N4QjgDogqqPWRFpyGl2l4so0pTgammaftoPvMRms9yo6RoGIwr1UH6e5qsM4Dw8FOEGzy7pmtKloPWNCz3Hbj7kkqrl+DH+U43ZHMVjBQmM+6jOPYueZfJEXsFELwZeLJoSq6XfMea/Gbnvb3c+Q7lem+iiVatkAxOzWYw6aLj/eIQ3qGCY1nC7XiryZcS0+voWZDjwE/oc5Ev6b+UImrrFD5kgePSo5BcCsqnopSX/MJ2J4ILfLlD9Uy9qRnjli1hdo/OZHI54D5XZzZQ8Lzt/94nIFjFf6Ka2jo+8eP8T3RdUUy3p/o++8rY1T2GaX3EAzsZKpO28AAjJfWDoTdz4Gi+SjSwAUkoBG5Kggr+tUwnRktsoFfwf4uGOen+itgiLCiEITk0FNtT1tmy3XkLjH1RKnzJ5ek0yRY8kW7k6MVMAKYKFWgFdiWXfTMM75Fv6dFaQT7sTE6g9lhkJVvkjzVY5qsJqSGA1hMYuZ8/x49bWfibYUpVkAQHJ9piYWO173uE1nQNWfZDPa1Cu2H3VR9cna9bYGiWFzbOTBgpE2vu5CeSJtfsUXg63UhhXnwq9AWISMIHHSXWcKvjdrHAm4G5FphUieWeIOb0RtvRdvJ3vr97kZ8QeTQVwJjaj+Y/lSWX8WNZaP8WmFcldJNibnlLUJ2esmQ7Iw7YMwx8ZdhSTx0RpogK+0KuNqysKa1S9ILPJoD0EgOtIrjHGkRie+ndPk7XrO891heksy4UToy+FelMQTr8WBuwgzhD6E+cufAZPE+mXM3sBMUD4zf3jRVeb7EmVjxsSGewOsP9M2iTC1mET9Lt1hc0Q5w3Bo2Cy0ALDwp+ONA6trK34k0lNWmWN6W9fPKmPMlWqTKdeZNCW0hJcQihJNcHo2fOgtRo+p0Gf0yJXl3K5GJz57Gp2C8TqH9+8W0k3qvISSwVqc5Wk7ZQ4NXeecbT+ImxPKa5qxyErm1yitSOl63DldnIdyGSpkN6v4hDliWkjlT21Crf7IOL2TNE2eqTEpV+kSerJ9J1TDjy8HOeD8nm1nGvGtceICnykCxns2NxhNsjDOaGH+1s0tjRLgpN6U2in6teKsup/uO80rpMh+E23Cr7hw4hb2CqAto3ASfrxn7GAJZGFy2r8iCMCHNxrOrjuOQFp8y/w+mT6hPY8tOELibbdIpUFVS33jJQyYCC6akuqHxv/x1Ozjxcchi9v99dWqVcoDUUew3tH0K0Vgqr4fsrwwZOQMOx5F4xSWpyjTPom2+xFJKD0n+rgB0LrhFttHQ7rdhEDZUor/MX8KizB1jkvKIGrISnJJOSztGzISEr5ptRm/oPQZR5YFKy4kPij1WrfPqskNYv7EItK5DnxjPN4a04iN1stLjEFTiqfwNEdtzVA9ndaLZ50sIaR58Igei0AGi3dD/WqpWP6aLj9o7ue04wR8pvUmpIuFlYd+1OiqwLOpoGiQ31mCs51OZMNhPEWEihaFqmn93UFc8nwrhVIxY+oquwzab6l0s6Yovltu+QNss6j3FJIJs9IoCewwWSYSdIiEiNpYf2ftV8RlBB4aSYlMQK+9dLVDu7SyOeO3PXqAwOxU+P4EK74/WMq1qJ+L6Jeh6Wms72byQ+DdxfEMJSgk1zk7Nn/2b0WwZoyPL2rKig2/Z9jaXE8pmt4zSUXICZLVJ+CCXq4nJvqNFGjr8xddfdNzIJ3BsBk10MI5xWKNr03jIETc/udaVNY1/SZTMKyPYo3cDS82HVzH/7N+FzGO4XHgTqNtptMQBgMf6KOqIUFGcqHmb0d+33mCMzMHGTU6ATt1777tMMp3TQYs6NRc8hjvsq6ch7lzuXUnhIhaydSAhAy4rU4ibhjTyx1/4WDEaL6aoEMzWeV8uooJrfBtf/dM8yAwKzeVvnBqEE+v8/NcKSGaYp8YxwsWBGQLVTypCPODq14vgWQeY/4U2FVaMaVr5qNjNedIBqmlhrHpA4s1GiL7tYCPPRZ3aE+a4Vu/gajyoKBAnQHAjuar8H0GmS2RGl9J44s2X4ZvS0VxPhw64SmlhcVgMwQzdffwWwwJ4WbWX3WgvC17vhIyTzJNMcjMbkiCWTwNu0YSonQDPjegLbwGf6jOjO17OyCGp0iRLukecjY6eOxXC2I1hxd9JEbz+eLu+Lq5oWyGlTsl6w3ijRz7cUUkLYmgtgHGdzyT6i7+3yn5vIi5bdoy3iNs/1cLPvL0qwGDfdJhBrwPtCWl+basHegJ6ZkZnjAddRj86v/zXcap1u3XqWev3WJhUvyBAiDM77+50GDdIyWQnNAPdkG1pWg3gnYFNsNj/+hDCzMKSFRnFm8xAgZl+z5Db+KRttJi7WMIMOU0wEyVWZc/JxdIRoubf1Ih3VfCqkh54O5aYCeqEtA6VsjW8T6NmUSeZepQpALiM0eaLBCByqIrvWod+Gwg02X/EOAM7bBPKIxWHmh59jzPr0lGrNvn9+9b4Ux6UrEDQjqZup3QG5smb5DWNflK3Rkxtjuulmq4IWDdlLsZRCJkxvHBTtAuCXHO0AszYllk6/oCC8k2YGWOwNLYT9JsBIeqniPRjUnGl80rVhdvsQN6SD/wkZr1bjvqzun5AVDXXdBQaB7JQouWuVni471rflbrpoCY0XnR71DyXDS6VuxKkLd1VDZF4ZHejHuYY3/OJEBbX0p8hrL/d9/1uG8OE7vzfd+3vTKERvl+WKOEQU8nVduHEGUbERCT3jDlvsAuAw4pRPBN/LX3PHZcFujcxqkCQgFmoANCLTK14PeIoHlB6oZXbM8DHiRjYBX0NUOjLLA7Bcg73c90WLO6hXIhxZ3GhcsfiyoNekMg+wlpgdKABQCp0VYKJW3j8TEpSOUXPqC/fVaY1WdjIg1NBr2p+QYhgMw/Vyi+5c78ls905c25p3Jy2i6JcAKbJwJUqIclaiqmaiNdt/ojdbgeNPbixeZLjILomeZMae3vqVxpG8CC4VUaMfWYEJOOpfee2ZPg24jjiXsnVUteAb3LbXRh1rTwtuxjKE/ZzbZcQ2uZ+GV+G+UNFqcrR6v/93i+J7AAJT5aZhg2Hjb4aCHL/QTT7DdBwhZKkEIPx58PArDtyNPUitKb8m7wSdyrVZe3q7BS/pCa0Qu21749tMth+P4r3E2IrLZH9EwNI9ftOj/bmPnFl/mAlkGoa3UTDEjq/OXu9ZCpZ/EEbE16OrloRIaX/C4RvdwvYg6SyHm3ij4CaGfrFAsPuhca+ApXTUfQnjC8quKexQu4v2jboYnMGjSAsG4RRrx3/iY5ri9PSIW/6EebBBMEFcVpNsREBq/bn7TsLOFmUEguTWk5qa0Mo+sBVczjV6EPwXQaADJrQeDrOZ8KYSsy4VyxZPANukOQavu8sdmTpZp7mikWUkTAMUkAo9fcT65YkqjStPSd5wkRGE+mj3pgQ7q3BIN18UqVx4t72eMzAp4oihem3jTHPv2R48KsmgwGo8mewaLFpq/UendC3XrFIUmDr6EbcwF9TBwhanoNaWTofmaGuP3C0HA69etzBA/lIlg33wVDVLikKyTlwmVp6rrLEEPMZ/iWymSbr5vIug/GpUxgnNFiuGKVxUDVze75eVQIl4YIBce15D/Pe72ZkF+M+OJwZBL75S2kg8O7TSiF2l4S8QyLQC59pFgZERlUJMsTiFwU2wqWqbB8vAuoBQ2wOL3Z8oH0cUt7cf81s1xNO/tEMzT3tjW+0yfthqjit7gUw2nXsm33GlMYpiSK+inPz2Sn1L7gDP2Y6smZv69jS2pMAmsIiGpge3PdAeXZ3guWDzqimBkrjMxXv4pFIgz4Uu0nia9HH1fNuzlRHyFUXLbaekwxC8t1VlJZcyO5lwhQo+PFmkzT6RsfbYceIAUB9LuVBDcaq9/7dXZBqeW+BkdO3OxNCGVpTcO7Np+rGeHhzgWd0DRkY+UC01gVSWwhehxUSX/6uPoT8nduW8SKD+VM/0WRhP5qeC9ANpgbZNloO3xPHdOaLihtmSvaSc3LCK7c8sAedIGLPahHa6QhEOL8xNwN3ORo3X1YQhG/hM7997je+cOeGdQ/F/mXve2VI0LNH0YqkqfVS9jn5Pl6yhJVUengi5W2rptfbymxnKDa0vUmLUzMHOR0QyX7EsoF6c8p4VHOiGJWm8GLtv9ABZXf+nfCQa4tBr4lam5rl24YEam56k7lcIS0NKcB9a7viHFuCN0lBccWG0ba8WgDsGLmQQ0wyzJ8hxbnN+OxN6INawfQtv1AlAm4WKHXDuvNXUUfWWAOm8lTHW8WXBWVE6sypupygQy2i+41/j06eTXlGZlWECFwTHuamCkCFjnnCYNXZSwb5fJb1tFJGBJfu3RrqnkvORt6jmzd5L+O39QZsAHWB1PtA5OxwqDuwkHvmi6jTP7oQQw5GyeAkGOLg0leiqU1ccc5A14z5Ybe9RI3d7+KVk7x+KXzL73Sn3Zns+4RkK2fcZAQh0Fi412gHzegeWJyI0wNDzqCTatz9ziDTpLPsYv8FbWKXhIewfpvuXX+mO205aJ/qJz1oiDVs2NyS8yHgcyFfnVC3NfF62T+9DwOpLseR/N2v7OFYpDpuzZ4rqbldGU/83dUsmXubh1oWlHIiriecqJ6tk/O6f9qdzfWzFOGN/83hqlDYYsGwM6oocBHxJaYtzYyX6NUW52A32xYImzjtXw2mSxXivudJUYwlOAupppx58QhgIsfjamr+GeLdZBNtU7DjxWFADE2zOO9exDiJavGCP5ygndLKypTA+XWNBglWecJDq346vwC4QVfslImaq6r5YGn5aHxOBhO/0Gmc5Ujx9wpkF20U3iJDdr17eoee8TiN4PpWaIFsHDJ409f7e6Kd08MHqOWEYHLk/6K5YEjrJpXgds9uVcWsHQAjQW6ZlbFmXq0qfSWNbh9vGhtnfXtKrrzZdbvI1TqxxNeasAREMj+o2nX4epFjXj5dYNtjEV2NuoJH3nf8EpTG3G56vSgnEtaV8CcYrc0MzGdaUSAeLvd0ECZY3jBzENpfKrq1inic9t0xSPFVY1OH0wU8NDXqAMSe/+YKMyFBIYyOpDjjGMfGpQMJai9HZR8YiU1XPkL2mJzUJM5jehPuNahOZHNmNnhqr4Xg9raXU1dii8kU+XUXu7/mIxJuw24ty+llAFzf6wJfsRzzzu6X3SHm5c5HcdpAUKDRS+AtTaFH6/9Ef+OKZBgD7kQ5f4C4/gCBFJvbpL/pzTl8HK804O+yzka3OOQsMJOhRJ56UVDat1H1qxhKWZkDq/ow5rPWiSdaFTeMERWgOp/EayQgmxEpLa95xQuZ0Q/BCTquz5WoV/6qTosoGixQGaNlqTBCrdc/0+/JsZOdxIyccyfLaUK2nxEeIFki4mf7BKxXPhR9Lqn+g9iGw87XYMag3gkwsPvZN9vFqQjYTtLSN6U6ZkhdWB7b9JKQV6GR3tAduC/Wax4Y4MDAsLc61fYpxQRUXaBBhY5V8XabHKIqxZ71Eb7iW+n7pX2dA8/8fNB7ARCSuSbmHnzMnk4prLTz916ApxnO64KAfpCPS9YGh/XmuoLCZtmEYhQjj/TDbhU8twFpdLKYnYKAOeElVDanhbnwGtsRJI8LLP+Pmf1+OhiRNxHtT6Punbs4qybS/1OUIlMAZT8zeJb5g336vSexb42e/X/G6TX5ozsScfWxfukixDpFmqV20v+eugj3FqmvFiXA7v63ktBhoEd/OCnxUXd3EG6Oawu+VPif0yawsHzwfSRu/GDIomDHpAZdHvyEX3Wc5Vl1pqg8itlVO6jCyqJSYc7YPsh9t7jqubs7yGznOpo7+OJq5BRWXZ1ULHyC60KzvGP5hTqCHaBxFRcq5WszS9SmhQJ9dOLPmGX9vAPM/wXHfYTa+HjGVbop/wlAr0gPRIhyOxvivszuGeghl7hAhE9MYlRaEsjbdq5FOMMu5zMVnHExnI1JLed3FqSz030XPoxHfqhYt2IVI23MatOCnWKKi9UGKjGn21YYqF+nTbqDtYxolxVGFJ5Ldyig/gyeNj89rY8PRN2ytS+4ItcYJndJNi3BBgfFDMIEsdXzUQvElTtSXdBge65M2K6rhwfLlDT6Paudj4qq7GAv4TFdZDori5UhJNUGzd7la+/rMEBGH3UeLkOa0nEtwg9TVEphLuld42CXVc69OeunyynRujdn8wcvfxONuWaAO6BKzZbCAnkoOyh7SJBd/eSRUSsJlt3z+6jskW5u7jQuhskBh+jdnzCgEyLvSahjQS464GIxBLfjahhuY1GMMixJ9s9tz1YyRvOo3m+UX/NrCdNjBaHVgQcZqV3LSOy1glPnM0pgbLptUGXmLkBTit18cVAfM3Kr+D+OcKsmcd6bqxlhMiBQNCcpzKjDhEUwnkne50BbdslDu8fx3jm6qIQInUfhV/eegdqWGEM0nZctoTJd46JKkPKNCFiBP/B8ENTgYy0mUU0dkhjSRnINiwFP9oB793pUE4b8viE6q/6amiNSRVMfXn9Rq50bkuK+fkDOor6NcNgGxkv4p2mPNfJC7lOFkIVRjEi1VSNkIhKeaX6eLMpSr7FwyTbnWfzcpHlhmSFAPHnzQODej4I9GQWpeDHGENzSqowmtNE+AG7yF/bQxzntit/9RGhOVxrpa2ORZVP3enduD7YjMnezrlFPutfmJNguwN6MnAZfTRU4rBbUghxik9vKntGhxHIVYFlSigQiGgbnJPKibqBE7I1ElMEplSh6vyoH8sGeBIxMYXASsma5noStkgNe5Id2D/buTaR20HABCZV7RK7VgjoS8OysyfB/+Th58FhS8vE1mpRulo9zMKT+ElIpDvZNoXGrcnuhWf4wxcpQASaAMx0k7MogdzrGrS9CvX9wGhnHWJz9/Eex6TYoS2MblmJZ9DdcvPrF8GNWSCVGXHyEAtPTLxFtxK0EnsxmC5nIFjlhmrGUvMZZhAR1eraZwSgFkVofs7b91UqhJyhhU/c6ov6HOairzlF4uw6SuRU7p0Uus10gk8QdruQMxjbVV9xJORhuHvUjtN4c3iaApFbA//+tOxZ4N+5wZbvenGhV+tHAR6nlj4lrPb2kcMniFnhGkpVMuNXTUs4sSgWSsrizbYNW5RB1fgQU3j0qUInPhQNWf3XvlM/Z994DmYb8Pt2c7iTA7PuCP1eiZP/VxWysKeMYvqnP2rnwFVQ7Fb2DBZ1aPxNudJN1LP3TiWOKOOBc923fAR5V8+lkGgJxB/8WgzWTKVt8B6LcaJv+SVTRz1ZiUZK+NCDgb82xoXoyQn7aB4IRdXFPpKVI5f/SWNX18GT57iVn3+CM/zypgOw30N8Xioy7cLghCvcK/nBBUNpbdN+5cxRzGlCLx8Il4OCUHcdOR1z+doLU56qU+hHDr6frLdA1xs4O/gXqnDHa5Mc3GLRo5igBfVJTX81ISMJbh3pndds2DMTIvNOUfJ5w1nvioQ+7JRaoWEC0MOmDq6defxrxBrvmu3MdHP9zS/q+WgPUmhw0wcEX/PMyPgjkVkeu9Ij63rv6+cyizqSbRB9N78ArQXDVgSGnOfOJ66XqqM9900KHRQEpEwK1X25FI8ItxTm5zixbfdFlk0J15ij/tvXehNXhOp6NHs1AJnJErLMmAfLGe1vmoiyjeAUEeXnVlUnibQnj7RMGR10fKX2AxK6gdlDtqXPPSyRL1AtKFaTtOOADPD527m3HGqGudkTUmJjW+awM7IvL7j0kBtdk5DLLa0apDX1jL1rN+WQ368UoU4aTQUNyb149cjPIm8qAkJGcYdn9l25O8jZtgJpMo7D0tNnOuhXkEPqSoCoAfm0fFWSCIuYrG4l1tbLXSjWWNss7tyCnNwX8L+vbGg+gDLjuN5luzZ1pv2BKqaSxyQuOjM/3GPsprg9Cmk78v3PJL258rg4uK3DWI0UzhONTmLV+QehCLlllgiOD+0i0xYZmvC7lfYLBAMd2sNQzbcwniiElf+ZvWQ2qe9SAcxeYnlwbu0r12lktRi1UDXIVxOjfy9W2B/5dRMO+vmrshxVzPlu2LOz6HboFvmMiPhSAnglwMXgwhBOpYXtjc35R+Cxuf35X6aSWau9qDejGB29UKPs4Lm1aNvSvHK6IL3N4adRdpIK0HugrcMg3z53i0cYCrLj+2DUtuOGnNcTGozQlAZc1Ppk9Jsiw1UzAitwnQwKO+C/oUuxiFhUUrwf0S5talDcj9sNWBoS9qKke/lwxfC/eSeZvWgJ8LB1ET7CKJevb3KaaYxYc3ZnpiMFCJeBfHEMvAbj0SsAbKOMylCzftHM6JvFN3sInCi6pKWZImOMqO0LpQrDWOXkhtNDTHeZsSZUOdJ5fVGm+k0X64yStiZgS20kT9QnCwAHrwx8meIoNV8zuMpHbebcG60LRk18W9Bm0syBxe35UIDF5+ayH3wrTs0WnrdjCAZdAEOH4mt6X3d0LPfGDw7GTpRwCqqVuuTtwevCoyhE9aznqcYdeg0i6/YvKSTEM1VZ2HrfipOqJMqEzA605bOa276w7r+o6VQxpyTddILfxYn9yZFYP604V4OtejUu7tZRKrzDC7TS0geehW8eUxtgCWS9Qf6uTDOqnyHlRyCpCKvC5AswqJfkwlaYkO8WrRnKLUI3d8VE0AExybUM3mYchJjefNrowGiWGA4Bd+0U/0X1ppsGtJIZD4Ls8dpkR6nHu9DGh8E3sVL9LEEsp8fYFXYsprdyGlunoDMWJR7JMXH6NmCAnRHSh+Rm72Nv9H3/oDfk7Tdl4WvDE+U/4hFljh/8hlVVKoUgQUXkMK8QcRgGbR9x1xfYa0e47gHGCsqg5iL7WogCsBJuuhRUCNwlqzm7Z1oWcFRTHMblwuhpt1680oV6E9bXdb95jzUO8+AgLRyNDtjqKg8GTEX/q3pkAXpgBrwKiO4v5yHjZO0ZqBnTpjm2lUWr5ETL+ejQIp5A7pU29m2sgvKHE4R29aLB/GNh571afCXqE1jSKH9oaPmquHvudY6HmgsfRKlHKZHcfWQpDfBPxXXllUAAcj8iW/laH8f7uQmWsCS80nBM5fWa41e2oVdo3uAqewwQVIAEAGwAJJdMgMNZMI41pxPobLu1Ohjmy0oRxVKljSTxt0B+t6VSZRr/2G/K8+vEo9Dy1zxDKyIxS+vUaKE8mBE2Irj6jreN8YQ7FCwUGRPd3STZsnhijTDbLwb6pTY3URkF0YVJrUe3/GcXe446nZVbaiM0XGVQGiBcg85Yw7vFJPQFvlUqbISzguTamnCiaAR85n0xqJRkzRTSr65aauCl6I67KkpgRmFj7q5X1I60ygBmYZ8/tDe8w/g5w9FsOMTN/rYUHl5V6Z/RfrqZXxwDVfKjorMKmnsw5CWqQDkP9knMcZYgtyL8EDl4pOv9d2ubl540NhPKWUpeVpZh+EZPJYEuHHrqEYnFeCFIWOXVhhyuyO/T+cYNavUE1unIV58LBwwELKvgVqn/7kwZ3YBQz2PRMwJkI/9zkBzDgKJ8ojXoYacec00pxmMQppDuD1h0aQrlO5tZLeBrn/TiRDbRJQxEQDhArhCxmWUUNRsS4o5XylM2d1o9A9fi9kytjtR94QdUTH/Ap8HotcEFiTJrNAe6tyBtxSSbmBStfOI6qL8UC6j7LUe99MZ/LAebL5rQSkEGbFqI8iAxU0TaR3Pqtk5jFG1AMGXtSTbqb9gUzYP1HskrWSeZP1IyjF9HMlIATDC3vFscuBKgxKUIoUSd+Dme5O9Wv4R+pSdmHFFNuWx51EyYYF3r9glIwqtEZR20l2aWMsKFlU7qakh5oaJE4UW+7tHNnqyWuHN5yNr7JscAqn7jKSd//V99h9svtQPna0kXUx/mITGg8/N/z+mH6DLsUBxrFRdxnHyZsuCp/ab0Jp8Z9QstcmgjF1DSSg8qgN6jF5Svu7bqcgT/c6fyrnhWXVmUtDP1UH75Bfg9oXT3Nmr9qSu7DqJPZZF+YPyNNT5VMGtz1vQJseM13e5OoZ8NLjOtOtWoiMEGR9dE9dtAT8fY9c6HebQEtftArzoGY6JkMtPUeOcPWIWrE9b8ABuO+H2ft2kHiZlAPbpLurgIQ/g866fIhhy0mZlS0hyCdYZeBb8nJ2dUeRoHBjuKF+XgmDxNd4mnaGltS7YUHsSFw8MPd1PyjCHiD3qTBFhO6vgILaB2x3OjK0lXifNQ/LyUA3RhLxzJEmAWyCtZ5dQQ8OLfKcx55K0r8xRYosx19MLSv7fYnsVPcDvM5NUINutIjDZB1+pUpy3jfrWXLCnmq+LtdL7yu3cgFxwyX9JevcvVreT6CevZ2j8OSXpCSVmpjXxdnlNrwG0ghCeRi7B905XThMyE0UCtE9LXpa7qSAkffwUEyrKRtJzY4kqNHQlIm8Ibxyqx8BPFR/LWAoi3F56BHK8PRpANjFK1R1W5QjrNXfbzX9eIUBqCcd2FxWhHlM56qyZEvH10hUHHvEzfuyrMqN1aEAB7dhdHmbQamdhc9S+HH4g7ch3auJ0rpVWsDlpCbIHNfUzb7xR/9Rch/PJvHwQ/y+8+0shC4tUorsPz+tEr+gMF2lp6D+25jycY1oyQkYBdufCYpT1PoGQl0yV7vvFE0pfhLicrJcseA61nNKgnog8799ZcmnnrS7F0AtNXFlQp/1Ye0HaXNEs2sf6L018EYqSVB3QANVQbXJZwA56i/Ux82XQG85sYRD4mRg1pk5Gm9XhtWAoS85X0lRLnpnKPeIt2PsZsYUZTOm5jpl/qn0r3rpqrFIZKkfonGB5tU8v1Z8fWeN2b+B0USm+7ekcm1DePzXttqjaKHMR7ylVK3HV9peQ0KN+YE8ndOWsRxCHb+vUl6Cctg3ytp35lkBIdoPciCijxtNpwLUDWFvnPuYRwr6GLmJ5bjUiey3U1KNyeTXaUsboYBqMM3UsFXf/XhyheguijhWBPAkEsx+iCVPASUJWcdB7KNQauNyo2HZD04/jrBLb9KerNf5ZbUjytzA/XqZZQhJXurHWyk2fX+HcOOwQ4LkF818JjXADB44UZD5Ohd9R/7s3li7aih6M47kdIVjP3A+9ftg1eqln/XzNUFu1QvvsR9h3urqGdY1je8sLxSAvU1I+vxtxoKYEG1QrlPS/PdxSpOftA7Y7c1QEeAg809MAHgq8Xkwy2YfWnuNuLbuyZAyRotCV4GiHqme0rF7cvjuU4btuEyMuxkwwag2/G4PwUu2bb8F/NUld1FwTfVWhp3R2kdvioBnPJ46scb/VdUHx7siBMo+9KBnxBBJYT04feMWjLMI1x+DX3LozW36rm7scD4W/EbmSQEDdRv624xctQmcVzdB3r7JKRo7ey6UDo0KZYtzRoYXFNr5vEfd/OP2hsiUuJM66oPPc5OiuXXJNTbdk9UuWKTBOkjMh9ai51BXClv0aWtKANmdrHdI5l6jS/HLLY4q83qrwvRLuLtmte0X1NzwIHeDFmi8t5TdC4TVIZh+geFZMgJbvaiWIJBaBsShUWWzcWEksSUypkUzu7qMvk5ngHOTHF9xEGx0nGjYeMGYwBqriXAjMZxlv5dKkkpy6Pdkasre7NeuefUxHe9LoBME/6iXebBLP1kdMFxwjrA/lwv1bFmIlMDPbACqermMVNqcJD8WXcJSVq+o4zCWe/+ZS9xSycXYRvQHwLWVQg5Gcvq4K6d5GuiNGdIr4v6WbWPCYJzw2/s8emNAIXw+Pk3z7UyOKbknEZAv02+Zo4mtatxgNi6A8BYzNDAdCR7o4/ModwJrPNhmH1vaiR9KbIgTInj/z9MQ8KmJxbDXJYPmG6H0VEHooMb6FsgU1tEefo14E1+0OirKeatd5vyDj7vCHmdIdzdA4oo+U2aaQUMrVuCwWHRxiPp7uRQNCTja5BQXVj9cl9tmAuPM4zBXNTs4qTDb8OLwbk+ry0GVelUP3uw3UAzM6k+7WbVtYd6BHB5rxEYYAspOhEwL/RvSmtITlq1+vdGvGj9+VOA0D2pLteMQVsb2KapZ/VOLXga0k5mjwh2HnqaPfeQeUvkf9cC6lG32xGMlRTDDs7f79A8EUYL/ERPMhIA+0rc0kKkOyjcAqYok9LjurUwd8Kg2Y9VyYe42wHyuRZhLs+WOXRSQcC/XImChPpRxdeiwgIBLh8xUH/LFBYv8XJm38tuTlMuqnbaVEcZ9+yemUecHIu2ZwOVEiijnvYvUycXvApO0aBKafFOKI4DwfNbDKMNQsUXs6C8nBpU72gdj6vAI+INEG3BKNUddFR9PHLprMpxYSkpCOhpwYBkLUQGGhxsS/+nowmIfZahH6nR5bUsXCxhliL/VizQYQe7i1xGMFMLsQ/Is+9VjCHBxeaPxnKVlqRJTmsL5GA4Jp/Zhad19DFiPBKsK5mZHq9ko5oYLjkzBRBtAZ9cg+rxYsgrDIQunxf7rbdmWxW4PajFpbBIoD6LSA6axec1OpB/tvhIxmVJ/mFFXDU0VTTfmfEKuTBSrJutCVbEzV765tSL8mQEJRo1riVafnMgq0RL15rKsO1d4Y9E29SBlAhzoCC11OiTlMWJMawHbKdXxX9/ww1eEMLdPavdJlTI83FnENMCMRjwf3Py7HgXpvNuyeU53a7emTIX94wt1YvUbW9b/WlOvB/4ZGQ72LVrSGA2kLet3cM+yfuceqhuUBUW3kwQqzk8M/x0AHNeXVsrTBcQsjFNtvIIA1/UgfjDEDDO83pmYDLKSfETE4TT4eiRgUXKXucFBOo1I5LqUglYz3KkA4ZYxSK5P8+avy0/b2AuDVMhZCEyKEBLbzdwk8K+S7fT14kq6Pv21WXk/oDaxYGWnlmChEhxSF8yiJgOw4lZA2yvGjAI1eNzpYfUouIOZWhdx1a6+qp1G8gUzV1SlPEzujLuHSiUGqpnt6okXoU2Ejabj1tx32kYhKJM/meylImZFU+UbXycrDoVc+fFtWlWmNfpPxUJCegrDP7MaJum3ZVR/kZi+L6mXU7Fu/WBRA52sdgPDUNDIf9lGPRv+bk+DLnd9TWVB5wGWiQcceudZT3d+nzzfOXzARxq+oFJFaO2Qbe3SRzOT0No5ePo+TtBmRy6JCEvplY0k2hHRQwyKSIgx56vKCJ4boaOv0Taxxcs9SBWvGjFDHPdkmn+ZLknaQeYkglXDTTz0GJbkTer36Jj2KOX2O25YqfdQZkeFCOOICV17VNzb8gxN09sdl+OxrPYfujZ5PivYyau4Ic1IPJFDNiPHVJ+F3/g+T1Hl7trdz1oZPABc+2H7OldVS5pYSZlvFR2LqUiWYcwaoitDjfeRg0scIpiLvTfd7xzrhj1ft4mR5nPNVYN1EjMVwPMAE2nhjPJIAgsq2tn7msZweMFd2WVprul8rnyUQ/NNn+sg3Q5YN/p0MKlMx/BJ/5/Jdis1MuqNTvZYXQP6LzthBlUIIRYK6M8pCi7phqfjNkoi7PID1zHUiTsQbscHNrnyUwFeMePxLMqdqSIrm4PNcAGvWZhT7rqYOWnuh7mRmdSqKSe29YfYfpkQdYV9AnZ9Wd9KUSJvpqHkswCxeW11KM3PCf7nzPW0LKtsj8qsR2lGd9g3nBn1CxTam7NyQcrljjmINSJtT8oiJLjDPDa9osg5lN+uXAtHo0EIDnJzaRZ2crXk19VhIBQ7SxvQma40HW4DfqDwH059NCUdlp0vTm3yTCiKZ4sc3x67h2A///7/LkhsYagE+NP4+ttyqCBEL6klBBAVM1FEE8iP9z65ap9bT1/jqypvjfS1qRiS6dSE/akIyTZDfML4V0GOGL7iznk1SaCWn3jx15H02MjBoKDrR5utU4RuLgYg+XPHKIY4c/BcfBDY9HNAin0xUWr9M6r6KT9WpQ/D9gGxsk9mWvhoSebtSzaCJ1M8bFyg2YUC/9TB41ARDcu8CJEjvAlmtLcWohrI6OVG2sOQvwrDLn6YXUJTpGcEpdq3vn73n22nJ3FnLZYhATNeFJbe/t2BqGOb6tcZL9nfuIJ+C9WjH4P+QKWbTOTR/CAJxtiSiNyNR7+T4PUjhzIzFpw825ZMVZBUdSHmjMVKGtX845ijMS0vxFvr2ULw0zJGYEBcTryKj27ML9gnd9k/gAyVVmzORwhLBFAPj6a8qkXDGobA5EF9DuAO4ug/4Wibr4G7D3Qqay4sSmYYrWvrvvSAcnZDMHrQRhba4U0XxFIRSfpCpeseqE1ttUqqRvUhdrbMdn4x2d05L6kYi6jYir5kfKpBOtUJ8MCX7waWHkEQGzYTmfu+WcXTcZkQDtof4Ra4TeEalXjh1Ps6ykzu446ZMQ/vYtAGMVHO9fmkEuz0f8hVZPsEoa4hAlJMvnoeDyN5H0o8EkEj+O1ik1Tu1L+P4rpH86mMrAEwFAGDZvc9yeVKGnXtY8Y9Upen5NprNq0eGEc7Rut6bE5hq06L8+Rwt3BtERtYkJYRErvezXn3Vek5ptFqo5r+tSOhn9yAmANasdbm2G3ERZGcjRdw3OQvh/M7rOFKJNpVXg/PgSFK9J/77m0DghQiXdeohynTuS04yv5J0W7fOhw0ow1G2KOQZ6jhcMFgr4YRL5Lk29qnwUVnWn6oOdedjHudIVQiEfmRcERLzpFf3jE6lJL4hTEUPQVpTzzysoZp3qPjJGlyRPc1TQXn82Ah1ocYVpZPd0+YYiD5lyvj9aOJIDQC17GMEvKZPCZiBzeC8uTZAAgpLl7nXjiBzyG0JtW+c26aXfdGUrUY5wafKZ05OLamLvr86OjBPcmM2PmIJoIs2KFbBI6sSa/SurJFYay1N4xv8+SYdUJPX9Hwa1J0iuBzOEnNGuCnG07/e5XOkzUdj/mUb/l/3Q+mZt4MRbF0P1qRFX6zZsCmdK+pZnCidJ7LQ4uiWyAvA6e4aNrFGjRn/APKPZmdLWovaKLG/DC1ak3zayDioc+vxRdXha5dbu/ejl5Bll2EcOd5OUsd+4wQKAc47+eFlKZLkSf9N0VjrcAdGVUVnMa0AUGOFwyiD7Vo9mhrGcwwShcm/cHCLAS7Noey/j70AOqMkVWGT17gp34Y790QVVOFRGZRYuyTfzeOZ5Pqr53uj7L4YXKRUhfkiqjGbimgwYdBbo3aTbtQ+xQYRxusxgX9P3cEmfyXk7LDuI4USbZvjG679DbRdsXqU/RVehBjZWgL9HoWAchblYhKFgtGxlIaVHPum/gv0nKCZeJzoltNQwzGkbhUmiJLdiW+aDP3Bj0QvQAFKiWFPo+oZEEgd5gya96KKEohog2D4QwiHg28DW7iyvwtAn6HnePJG6u11GTIWJnea8P9wOGPlXsm9fDNkZqroPgt/n78XPzXlrMwPuELsD/MUjY8RkgE9RPQz4qDkE14ZGFp7tjSmISB/irUPTCv1+HAahTD8D1AS36foICSixhaikglGIRsGlYWTNC5y5SnVaEJoe0W01HBKVVgM/CBqoi5o4UZcBB1pYmxpwlB7kuZ82u8YlTZKF9XLMpzsWzRDysL5UDLkj5g5lBny3MGv1ZoaoN80hz8DTplBbH6EFAuLETXBZCIvEXUdEFbY7/3f5YK8gX10NqoqFW+2FawZQ2LThCh199ZbDK7DcOJqpJvFeEdIE132JbQs3avFq4c871LqIYCu8MBQsLhiKnewNkjDKvwTTuILdzc0kiVWS2Gt+a7aCvoKKCBP8N18PxSOr9LudkpfQnTRQRLLPN6hw+utNbJ8GlIEkNPVK6cYdfEfSVc+XyRytqv/djzakjiMbJqVGgV2itOsH9wY744eUmE2WK08FT1kz/l8T9OQKMhH4oShh3V+zNpr2HQL+E6xG+gGqRiyPpC3kbdaJub8YoqIe6UBLOdubvZbNBCJXZTvNLLPcTfqVd9y1yjy1XA9RcT21r2F136p3Q288xcNMckNNTY1tLUicLLewgdi9yA28GoKZCDQulEZgCt5Mycwb8ngKMDq9MRFi8gyF0PYPdyq9NEXTPvH9Qz+RhvDRI72lXE3D7IV+EHiTRuvq2MFHlQIy7TIxrSrg8N/bn1ZOu3Vrba6f4hOj/HXgRMbhBaRynA4JxuVAjBlpROpNue0sh04p0ohYGnEX3IHLkIDK104aUi3bN8oL+uHNAfFCOjEGBJwZTqq56RO3DbffZxY/d4vKcK6wzMiJ4h9EsKTdTKVOnSJO9G31e77yeEEJBr7oipcIBeiRNdq5U8tIB+diAAIPZEQtdgAQSFfU5MkOOgHo/1X0KJ+64jM/RxceXx+IKCuQsMfXg/35sFLxox594Y3Xw4z4YZX8sEaG0yGs3k8zCrDPG7n85Wfpgd1ffrm23dqesCl9q0m0kCdK1o/Wn/oadil9OnjfwfIC3H42bPAnENE50hboyRVsKxt0Fp33iNN4IqFzWZb44wWcQNPOdRq734q232p94FpuKnVHAmsMNJC2C36+XaSMwg6fOK/2owUh9CJgufmj299ltXrJuRxtAbhaMpBwi+kam1xPXPGng9tIeI0tB/PtSnFuMYv1QT8fxS8G47Xnf68HEZgS8sxJLKQFTxMAATWua5snaq08FtpGxDyu49bvbdIujyTXq6Zzp+i+sV1gXtRICNlE9xE9qw6OLuD/IIoPu3AgSpCJDRayQMtTUSXekyufkiRmOHTi9klfELJgkrKEz1Tf4UegPTvqtB/Kz/BqeeFQOAkzy19lyi2525Gbt0AEhEjoKYrOs+nHTWHRnJAp4d4kSEEFe/zB0hQiQQ/4PAmUtXxb7k72EP9p6ALg4JJihXo99vp9EhIDCIv+1zqbSNW7Aw99BvFdeu+lOJUO049UwidxHvzj0l+j4tSSDcVrgACz9sJPOAvtYwgEDbGH5UN298rj2cScor5hFDnRSIdEIj6vQickK5GS/wNxAJEH0Ztk4X4+aKhSbyys+jbp1eHjClH3bKJKVMiFdf+newYnvpt0GHwe53D0oMsSPwEm1yhnZFqjJvRJJzxrxFM+ltbJf0UUwqSNzLwIxwWGpUKT5c+Cz0YPfegVO5S7IXB2DA4QuYs7Hq8DP+6+dczlNZaCIMgkQ3pyCot3zcxrUAyEnNyn1bsZnVVj75zHogYo6nJGED5UaigmicCeNkzG7KqvuTK5qnxaRfEKl7SEu8YVfZWhacZfukbXp6wwSKZcjH9svwg+QCSsvETpRiIXDADZ3jHqmgjlvh7GnhPmMenz10nSOhRzFwcjD/PWSXWv9b3m9TGKh0coOU0vYm1pyMmC9zaFh3Iqc79TPDZS6J50StzZ7vBYJYlIAW+4mCrMfpTxcr8ZvqTP+MI9ue1IDjzAOkOkJMPoFJoSrGaIj6c412oIYnrPDOH0UwF2E+34M5TrtWcBAwGWvLYltEeexKjZQ5gRofwQJdIz6sOqI/XA/xteTSKGbsR09K5bpRZ4D9MyD3aIo1T6pYiIcCdgCcNJU1TUOFq7ux95ce9gCmfT9yE/LGtHcmQUzRx5m/HWUNOi/X4gQCYFjZbrUGuCmxeuSCVLIMsS2eximeRKWtQ0O0i1JU8xdVZZK/PqIh6gDKRHpRIqfNCzE+XyIdcVd5T5c/ds9831xn2a4KexR939Gr1zUstwKl0BovxVjgGjmkPh42cP9Lm84qBlX0QkIAy9bHVpiKSoueRFJvW3RyQc+/PdTDUMenQEFjd0uFlyYDRkIEV+WeCyL3uPOxn4RW3voHA0InQ1S+v5E0H7XENzvvXrYYKSeqeGkyPubGLC0j19k68eHuc4REl+98Xy6XN1fM7a9xJXH6DWj/rbEWq4lwv7utTU7bbfMVmhf2XmnEaYZhJ/jixRFLhb4mkN/Y/VtHoMvmmkiM9qZJhTji0JFmdZ42e8CpR4l644WM6punnjlSFL1vCgcdwRE80Tsv0Z8xhIaXK/cNEwKs7JKMIRk0eFFQWHBLuCkMoW140M6ak9r7a1USt7etKvDqfZp11Xs06l8X0Ba4ptPYBBIZFxdMkAtDIwCmY91zOngLE4hm4FsHRq1/byzXjzDjfSQmlfXRSfHlHvHRVBLMukRXxymGUo6YPVoW/qe3C4wqduGqp4AIujUsrbgQNBgWEX1AleB6srHqOCYZ1cd2bKd7AAPGg+c0kyrHH3+aC43yDz2JvmLvLSbedixp7tYgPGt6QGTVxSEBUskKboojTcfXNa2UzD1jd7RSKY14AURdRFZhkFEKEhyVfU920aoTcEjCtgfiYevNTXdOTTrO32GVs4Pm/MQSx6aFW15O2BcBkUr2bDaeLRwxIUvOv95zSlVCg3Kl2Uj9eb574LJvr+RYDgh61/A+/XMhlHOct+tq72WkrmIXIW3AA6Uz3BVsyQ8uaAL7y6Nrm0nCr5wbxGyUghyKILxHfNjmvKhCf1SAwfp/TPB4Ujzf44dYTyKJdoFL3kBGMd47eCbHX4k/GOiZIIW4LpgvpXjS3CvUIT4IASRxaXpDgCvzP0hvIaCnGwZRg2MoXLYM5qm2b2Si9ppGoUFMlA75EdkuiKtfLFdaKrrHE27b+7cQvlFliD53AjW89yZ6GXz1ru6zclSS7NSKyiywvZ4jvqD4h+Ell5L+COxvYUtBjzxlk9kXyr9iB49yN4Ojg14O70IDBh6qIjKco83MOkOHP3dHD0HJ5eeDF4skvD2Yyzb+qwMGVRYMjo00W8uVV7bWLUrlCgZXIU2wDt/x4gimD9BYM3QqvTZJuzZ+mJeiDs5F1sU5BIMQMtpZBI2pRm5N7Ky/a48silFTAr2P8VRluRUcbgJuWvM46joFQimcLM43VTiif0feDR0+nEq/IaLDhgrMNodq7Rg33rviUbDThiYLVopEm//tUN+flBvBZ4R1S2l4IqQIpV9pQpoX53ws2OGpLuzXQEGx4/vTE631adouA/NWcCKuZq018jV8ucM8kt8Orlpm2+67Ex89wko1Byl5Pz4bTF1MaPyleeDTMf62kR1dqDc8+PnPjmdfSetoSeQF4z/QGDSnGV0xdbZs76Y91nac1LsW6TuOrQqF3k7VeGdVExh3InULwC2UJfp4kyERril/D/3RKjygrScnxueFEvQPlu6PE9SpxjgW7XjPojfzLgEr3F35f2/9dE/8gotAV9CpzwAig+hukZZOwefcUTGMK3VQ6pofm7n5lhUgc2YBgXZPNqUp+gQfyoUUq8C7WyU6+4ogpkwqgfWAApQuwYvZ9adWwZcWVVqVIOM6J42CWYlMJXS39fY7K/ksqgN+sAbZBqUEqLHW1KsePvM5fvXcltJpFyz+s4dTWFETjlds5Fe5/ww/shxwtCcN89TOfUXzzmzb81anB4ANwX75v0AAZMGwHlFOCJW12gBCc+l+vF6S5qQroMHhHb0NY7dWYfmjC2buJbSgST0F2sp6YtsrAnX0ON4jIIKNHZ2dlMSOB2ea5+ZZgsAr376UrYd39LzZL0vwwzrpK5nS+s1BE/sttPqwUqr56cgKMVv5BSArf6SyZ3S2hTMvjKmlfRAWeyUHAiGqyZPx94S8ziYCpSCCu2IXPnpUguPAteSoTtxQt/YsF+aqz3kHgtj+pqRVyxJ0Esy8vplfRjkU0NPL0s5r6KibHz5oZJpMc6123B3XublhumIBSkz93ogNL7Jbqw9av4MaNpQayoyxzYK/lX/lxcuOyEYCLhzX3oEKx8LTs+RRs0CNnXsXHfDG/qYV3Mc4f0UMy+8uBMqM/JHSeaFeZityx3q/qy7Ez1AVRcThRp3CSUeU4GnSoQpH+r2PTNcnuj0RgCj+JTRTGHbsV7zJ+V+duTgqaMGOh3Daw2QCr+4OC2JzAdz4cDO9tnexTRTJval96zmNxzzRxwz7gb9F08zKzECEvGuYrwWb5mBEkYI+JHpIATbtOYqqBg5TtPmLXYMD8vADOfTP0plPqg9Gv6ikPgNvYvmAeIZnBvgoUX6/uJBkSUP868sz7y3wfwmGepJteHegoKxG87HSlLs4mBUVx/qox4SwzaXmULCSnkBXjcc832HBHUq4tBfRXZ93ESDdbFfzgBEPKKFkq/5pJQgGdZlYL9PVMiGbEkPJRQNRC/hO62Cr07eCAYWO6nimM2CFgIsJIRFxYAthK4Rx/qw+9qjDe+jVk9F0tWo4zme994s1NawOfKysUMcc93ttbAgbSkh3eHzsEMaFLwLHYkAx+QkvuASkeuQdEN2kseAWIQ6uelTPihjLAQONUeYAIhLF0Itk/Ba6A2eRvg1xfJrAk+0REmbYn65jrdb44kAEBBwPA6UpeD3mcfQL1ysp18Leh7RPdrJ3lY="/>
  <p:tag name="MEKKOXMLTAGS" val="1"/>
</p:tagLst>
</file>

<file path=ppt/tags/tag239.xml><?xml version="1.0" encoding="utf-8"?>
<p:tagLst xmlns:a="http://schemas.openxmlformats.org/drawingml/2006/main" xmlns:r="http://schemas.openxmlformats.org/officeDocument/2006/relationships" xmlns:p="http://schemas.openxmlformats.org/presentationml/2006/main">
  <p:tag name="BTFPLAYOUTENABLED" val="1"/>
</p:tagLst>
</file>

<file path=ppt/tags/tag24.xml><?xml version="1.0" encoding="utf-8"?>
<p:tagLst xmlns:a="http://schemas.openxmlformats.org/drawingml/2006/main" xmlns:r="http://schemas.openxmlformats.org/officeDocument/2006/relationships" xmlns:p="http://schemas.openxmlformats.org/presentationml/2006/main">
  <p:tag name="BTFPLAYOUTENABLED" val="0"/>
</p:tagLst>
</file>

<file path=ppt/tags/tag240.xml><?xml version="1.0" encoding="utf-8"?>
<p:tagLst xmlns:a="http://schemas.openxmlformats.org/drawingml/2006/main" xmlns:r="http://schemas.openxmlformats.org/officeDocument/2006/relationships" xmlns:p="http://schemas.openxmlformats.org/presentationml/2006/main">
  <p:tag name="MEKKO" val="MekkoChart"/>
  <p:tag name="MEKKOCHARTIMAGE" val="FILL"/>
  <p:tag name="MEKKOEXCEL6" val="False"/>
  <p:tag name="MEKKOEXCEL7" val="False"/>
  <p:tag name="MEKKOEXCEL8" val="False"/>
  <p:tag name="MEKKOSAVED" val="1"/>
  <p:tag name="MEKKOXML1" val="4HooU0THZk28POP9trq+pbTvvzd/gcV8t56cq85kb3NDTsUhojRA0EsgEHHMH7oYP1SYpn09ysXVivguJdhTvfyVMsBLTGvcX7WPTor/CmV9WzVfHy8CnMUuNyY3ZV473ScLfQTvveA/j0bn2fyJT/1XWBTdM9AhF+ExlJ/xLQzBZfiIiuQBaQzIGWXVDFoeKnj1T/wnnT5n+jUTHWqV0/FjurNwaJ/zUMtvpnKePTM5U5HCTUCEXxZ+pQXLthIUclsrDMld8qVImvQKWjyV5idoW1hF7pikYQPlVxn8q7804v9WnBgBT4pKOlhbQ5C9xNb6gpGC5zRUKvIK/jk4O2LtoqU9SqkCicDI5yn9HFZlcNHgD2a2XVEGJ/T7DPJ8sOCDtmYekqM/i+J1itRuCBht7HIVQw0gq9VarNtlEtflrbYezHxfF9mIdHfzPbia2t5RIBm4tMOtkHGpfiHHLv0nonETsqj0e4jlxDBHPyUsH73Ftrhrp+fAdRC0Bdj72NiCsE1EOhJr213n3xmLpEwMwg79+chXhaydAS5U0WD5cPEHJtARdZW9/2ckKN6bW00m/ShL7d9Ue8chtaIRDUbD+VcVQprgjPr/c+7xhghItpr++h2JKliX9E6bjzEZjUA2AZR5+mvo6/jwWzs97+sQESqoAZZNiH3c2QMfu1IPBUXHhP3p+W2N+JbtG3tDkmbGCQd9pLnhLMrhor1jZQtgwtWts/DQOgMCg6D46FAiENyW717wibe7UydWLZcRh7kQ5XbcqdvpGt0wZE2LXyevhmg02EJUUdvgtKgoeRr6rEAdQa3+QyMmAtqSeQ/kvxTtA0QRlH6w0HpIoWFIwJPsqdzPYJDvX5385tsT66OqZ+G4eroB+f70mEkEyyc3csTzcld5SuKw3nET/lw1VxnR/YZ3sn0K3Ye+GuLss+Hl/6k3ZyHI5RCOGpK96R7rSVEghbfbh5aXr0Ldu8z+MpkE3KiIcv02CS42PSdzGvVjoSx82DQ/C3S3YfR33RWOXJyRHsbevhROLiNNS1Lbfr5zyFUgdEEpVyfmrfDxT4jNfziqOItV4nYdpq4OaIINyI2figRPbPCrYrNBRSJFtuTL0R6ze9Siur8GN2DlZhgCckCWhC8z3jtwnqwo1ByDa2l988xgR+36PeEMNhA/+wjBs6QN08P6Ul1xC5UFznpdXb1SISvPRLKzUu46v+stzvCNUrN7LqFts/m4r3cz1oz1qrgRo+D9chCU0XDhUPJaH80HJ7I7uhvi2XCQy8PYbfq5hgk69M/XyYoaIkIq+t+KVqmW5sqst/fud8VxD0O+DwtpuZWZjgnfhCCUCjwVP4+eIjjtrOjlpynOQ2q4mL9Z3JnSAypaA4OU11xdR9R0n2txoPW1xkSEmvZ53Hp8BQA1L3o9V3l3vt34YP8XGZzF/ywOrTHPQv7zU5Wmk25KuCsz5AWUu82FyYzS5v0BHyS/v/v5KJuwaCSa7xRRWHnITac0t5TLwaUSFyH7CCpbgEc7iYnlOXKZYwSgIpc/YYsFoFtJBZqm6euBFLxlNkDY7sZGciRdMZbqQsWuQ/RDKnfJxqFXTYzuGZWMWPlCwC2DK7TY3xEMNo7p57UTPltVTBLg/+LXggPlIMDy2ZGxlUZ7TWsqcKwdQLPKxMgdhvLRbqb8Lvkzgq1zmbuhWEjB6uw/BbFtoiae8NQWrKV48CFTsj1afqbkVlv6J7dzpwZ/qM2noUViX4XJ4T5gT1PMW2NwrBQncMrsLhQZ00r4XSQnbSZvErF8WaHqAyIX9p9td56LZTTXBBcxr5J2mKESykjSuhT9RY6qG2J4N2vDkIXono+OdGOxMKG6ltiMDDRPWNyj2a53cP9p2vnOzA4ihixBlEHnjbLWgCeo/x5gyL6n5CNPpRk4Zss0mLQYkOXvH/m1V+B+7cyi+X58TTEkVGEG4n4wkiE8+FbKFnmArOupJmD3DB3yMzF45B1fKGnYN7vmmTf5bwtOBiWf4wlxwJOmbfI7hOWwTiU/QSrhx0wPfcx/IHmhZPCz4W44Xkh+UCSG0NGGn1vcRQeGlEMRBb920Dz7YXIFqtdW4TBXBOpRl44CeI85Ol3HwglYoWMxwtpqdQ9rSf3IlAOfcEuWpnJnHVRlXbxeZaqPt6CeEU9Pcpm7cftvbceOjjf0u7Cfgv7EnYLX1vw1d4VxcU2tGa/k7PTm+YxXre7CIIn/vShABdK8BUlvRJ1Jfxj7iF36QAV8OGlnXfTIyRb3X7fWW9EK6KJAXnHxfwPGCPSBDALMAFoqlWPJ03l4QrBOjSS5VSU9kMAeD3eAvENYwmQH64Aj07I2Y1odskRzcfPStBDEDgPNkIn3uL1IhprB3tv/gaRXaotxQeU9b8T1HWinzoHApm6yqHTo9dJ6Tri7qZSdEELNUtGj+U2oiWe4ziP6TvRiQKsmiDbP8GKizQNl2cXq35eG0SJUzsTt36YgK2ysiacb4ThrXQSJCHTFLIqioUAiWE+PS9J+8rEXxm6yqFvTI0nMhn2N21kDJNPslHi/oES09lLmKCLmDSO+0Fp6zhfA+qT2wlo93C6RMr56fTI6be2PBTwRTbOZOVIm74lUX5WvFV1kS3+J6kWGsin5MR3YCHUmZ2lbdsALvGJL5eN573YIKjPAMidADe6Qrh9B2wEtpfreillsqGShAW43JUp+021cZHnvhkatjtXirDjERtAOpiFHqqqqeZDhtgvio0dgN04Wwivzi9QNc++azk75deYhOYFnWTrDcLQg7EysEFnREVoBqpDcMEcrKs5VnVDC7UrdPxZXayUPzpUsXrntFR4ExTZgqrNFi+1ybsUriMZLwrGJGE49v/Zc3eMkvrBvuiVKUo/iWpWNpGfSrGlQGpBWZ2GAQrO+JqwF5DC20/h7aCKCwAdqIyCO8L5X/G9vxIJrlfE6HZIhmPKBxwwOoGyKdrW6mIev/+vpBC0MwnhguYsNY3GQkqohu1c4+FD2N2fEhA49fYICAYQvn7gVhnoPfkFMg/HGY2RcBT1fTgMM80gx07n/i5s4m0oVBTKylWGTKoTu66EvwgRKr0+AcbUNxG2vloh9ClOgFbmArcYwJL7dkZXOQ7kSBKYuUjtxs5bgZtoc9m1tcqBnzcS9d1+fmWIw5nne0GOvEM5T3z7XDZoixvUoF5LYx0nysiyLyMZ8+Jtp7w1wp/L5IBe4eeIHHcX2TaHxFPatVa7f8k3myb/L1DdqSeqxxhdinF2vy25xtJPUn8wRSbdUhMgVw+WSqpFL/RCUVBPeUyLz5i0909xq484wzEgXPKSNae0HPt6xLB3SOOWz4SOy95AYOSnqwM0pHWYdpnsYcsQxNFVcdDjWYeHEMIefd3p/8IXVNnAxUaPzr8GmDio6IEXkSJGPnjm+4aH7tibAYUkDRefCxBGdNnn3Ib3yCwG9zC+1xS/sT3PsdXBLma9tV4qik5DbagG+p3NgJ64HMspkTH+WeG9DMu0iTI3eEObBR8eCFADOwNOSTbnqtr6jD8rC+XU5mICS4qgv0bdr3lEFaJJx1F2kaYWkn+jNv2OWa0W/ZKO595PSMkczo95VlURTcsba5OcPRcLEFeX0LWTnWoVZ6gsRf/SU/6+fbEarsVr85B5JJN+5PDa4gH2ahDGGmM/Wd7nihLIkxiyp2s+yaa70tLweTisGn0Zn4L1Wked8D4qmMjKFUzKr+apPKC80pU2DE/bG0WYVm+bK40gU02B2sIJV/DCYnjf+oy8H8vvEuhvo0a8zHEl+5w/Ml0ywhU5GXK+zPirRfrZzAdvHwRNLte78yyre95H3+T257e8LKatQ9RBnWXBHAyV2Y0XSa1qM6sR+fNajYoEsDRGgwDXIq/fOeJ7hKFOz58FXcs+lAIhxe6/emwv3Xpv/PcCD8aLUT67R+6xjYyP5upW4ArCrRi258IR5ANUvoBtdvfSxVqtsZ/69YTyGn7TlB0yZ7hFe1WkYKmAHcdWgvRez6uLDUluj1Ko/zGYvtJfXowejQOU7SKr2B6IEnO9TNnJMB6nGB5m9+yyyqPy5QxzNN3/vJAJoWLxAPC0GbSkuXalQUM+WKaw8jr4k2whChRH4bnqR6m/Babvky2mhafyLXU0FPjKfLmzAFd/wI4CPk9vizmzoBwEsEzZ8ATeKzjhr/Rf/c9JIqFkRPK/ZZ3ULy/9i0YpkD2rYRzuZ0LXuHam5kMDsOB5YxkhJR62bl5EjIqvdse5yhASeyTMYkp4wmi4pk+cC6ihmEhsZRA8aCKUd5igGaVzWD9B3Ld0+9C/KbQzRMRkEkcnFGXeAglta3FFYDCYqUZQSUXrHGX/uKhpXWUX592DlSZLXA700LEA5aBWjg/Kcin0g1OzjB6+rE3EIg7HUAiutSdX73BxtaWAr8birFOr3tLy855BdryirO8FbowwUKw6Sv9qvlJyhUA005oAwl8QNl7oPmZJzMY1GRf3HNjL71rNM9N+pvtYcAVD174xW+VAMXC58JBGCUsJfIRNmk2HcUn03U0aJHjM7DkNx59KC0+YRxU7VZtQRljR055NrQ6tnQMrDIqZ6JpvX4QfQfubuNwN619iS9/D87pVBC2mH2f7ilYpTkcPhIn2KHUSYJr7aWndmgmIsUc2yE5IaYQG/H2mM0aEP4izByV2d9fyWOibxDgIeqf4Wy0yv++iTXROh+J2r35jGD9kAexp+W7LKYarBBy8MiYVKQRoB2OHWLkIDrkblrKRYmd2uy3NL5rXEKzU0Lsj53nMpFRaEDA9aUrojb3f23HShnIcX3CYmmfMY0C1DFxSjgSsD8tGnvZKqTlKOufLnzjFAb1Zy+pLvfBmY6n9vwceOyhWXgFxcPB2qKjkup/5lQMpL1eECdf6GceFTnozt3G1ihIOL6i+5ENlRonVVnDVELWao6oyxVNMgGzOiNMCmJNW+Yw+zDbfer/dA38gw9OKusJk54Fw1VE1b9aGlL+dcOL4Iym2c3XngBYApCo8Z6GpiYFyKzuoe+IHdxWJqfZ6KFue2ud+KdV/QTEBz5n07XcwFRfGbMzaS927tYF23MX0k74o5D65Ss2i0NZQGLvjXtTv69SgnWKwnou/QkpWAwd02HoYXEZ3owGdOh6B5wj1kdoiOcnmRwUG+fR+/4+9LoJLjxijdd1YS9X5s6i4tJIE1uM87cOWUI0gmt2YjVTVsSLvOvstf1lr3XlX7PhOIyusfX8ra+GaA3Bbmboes1HdUjExYSLEXY4HI8ZWX90rI3wcVr/ksMsb+/cwcfATwYR5aRe/CW2pNMC1+8CozKq+XOnLnqDdj9fwsgBGeldJMzxIjfp+Js9kAk8VOEuwxDsIE+iu9eKD/wlJbCaE2tDZx+LL2lTEWKZ5PIDG9aUjxyAnLH3ryD2fuKCYk1FmK1JE78sW31Z2SeEhcDCB7aNivOeRVXL8g9fr6oy8Zbsp+7SMXnBTkvg2xaHcjvqtDVI+aRj1TCNiofxuwtihb6NVQ44ha6fwl9pWo2NqpFvgFDi5rhG3FdeFuGk2I9WYPTxMIxTKKFsWTqsE58rA2ICVniKlZFTFv+pnunDdMLooWD09bCMcP9hwEPwnRYQdPV14QJeGuYKglC4muGXv0kU70+yM8PC1cXDdrYdCIbsSaUAbQuzam6hL7V+5tvdEpEWPaY/+prNTukVkS+pk5jpY4rUNHzRI2PzJMPR5d5S0LBroy5VUxfH6YVv7xAn6WbPjM5hthPw1D14ENvcCZudv/fbkUc7IpPJ1f3TlJD91Z+MZYWTsdU0dAvYbkT0GPV/T+wWMEQyBBi/JnTY6uxT8BppR4/cgp6+ClFoWSZM2oZk3nxX8aiYhL7mq8PFv84NuZNJD6fjmY5EYm4/pgCnn3nd5YPaKGCjb0+pc0Vt7S0UbW0QVXfZsfrkdQ1vOjea/1ZpUVUasQSXTiL6njm7lU7XAMq8D7ljQdUYWhD2Kq1+WSd5rRNyBwPVLcEHY72gVnr5TkfjGwfwXGI+F1WIVdsPotosBKRxr+INr4U+d0Uq5vHe+i8Wexv54D/lPdev95NlcfEnLcYPB4+Z59uIZqSU+xqPU1OtyJBKJorhYNKEkpXPa74+3FfzmvLwlAp3/iig9I/vn1lCeHj8bkBQ4r49IJWAAvqFvkXOzYy8TgC7GHvtKGNboi8q4gqKb4i7+Kxabb8ps1AmBW333IJ+Q3ilxPYAqraOBjUaZNmZ6WiS/4Un1KN5YsG8tgiBeQ+X9VMoYgROgAzfai1xdzxnwSPYs+e3GwO9vCTNmGd8dKt3a4pJMQ50vtfg3m3kDoFkV+GiSUUVIDDLmfbWtXI9qz8x+/KBKaEPNwf6fFp0oRXE2lBNdji8yW9iK9Mm7YbTyJoeY0FJ2+JbQAHUzr3McBPWHKZBw+eiHxA8yWbToOLxOrW+mx+hGi4tq0rsXFjWYEu4s1ujHxBbC20YM4piDWddKNvAlZNBDbbtXf/NVCxl++FvCWEzO5e20plrsR56rnvbQiOkeGx0qifS38igydgRaQRpKseVMu2B6EQ3WBi5kegK1nyF9aTNpP1ADK0D0t6qY8bSjZGuCHTWsMUqMq2l/UBZj/59sX9NkSqytTitdZCrFAX/od7wJUjbJsLYxDdkbi3lntRqGsYytRhvSbHbheGLoCQ5LIhS9ZGxcAbchpD9Fm7cbKN5cj5d98hLj0UukkXcfCbMJEYa2PhLXaNGpV/HY4pIRkXai/nNnuC2EyAJnwPuvfZegC3sjQ7HzeujYmOrKhqSxJ34vyouwM6OGXr7X3dZ8c+/zMFAU9CY3WmtGh4DFiEMhjedYVbYmOcBU4w94FiIt1GZRXPaXOJRg0g1pvyNTgDq4w9sYU4U052U0e1psa2Y4X5ksfvS0phShjSXwP5MWtwsG+zGnfkgXX0WtejQzRf5sxNCT+G5ADZcCMh4FgQn5TRX7GL6+nck04iRzvYIq8WLzCOb+naCtwBsYGCU13VGGhnZDNyDW61wLkc73gQbP3qsqulj1s64lEcSRpzOwVVBFAPNgcPgIoWaYVYaEM2vb4yADTPzHo3A0YUKdYYdBg8tPTsSLA2SS5/8wnsu+l0oSbw8ew43ykgbN9xoaohR1W9jDwv0NZ8ez/X0aTKtn9ZI5pWW/aB2iMo4K49pDW4eitTGHZxeWQUJY2QFEmtoUH+6QcSGe0p42vJ+TAw+Z4kcUlG6zgvl9DNf44N5G8QXrXpxu4LXqM2KWd+vt7suGS4WSW8lSU6wc3JSNZTbPOZdYc+T/qtK8qnO8z3JI/6PgwqeoK20gUvxTAwP2Z5NipVXkESksBDBtzcrM59o7PHte/PtoIrnciACzabMOMXOBl1fpmVrrt8kM+LdhEQQBUbVZcSle/fAeinsFX7XpYqFTRNa37cZkIFbSrANI0S+OI3szokXbzL9Us/qCF3DDUhBmjOM31SQPeNAH/sBZjEUJBaVuWd4eI99KjS3setq9ytJCd6GsOUP+Imend211k+aoW25QJ1O3y8estoW6v2BKFtB+Ehn1preoYdmuMekfkoaqftCXolBnLnGL6xkZR6j4TLiVKWwhN+m3CRbdkHfj7nqDNSWF1hMMchT726GcNtcI3s+paoQuawZruuwtj85/JufIrofMNPtmINZNcOHiJpX/QYIz84XfvGvquWAJ/Djs/h2+Kk/L/V2Ol4P8WK1WPEGq+HNb9o2uOiwsdBzIckurJR4IiHg86lVDyyMvFObEpjeIfpCz6OhTxjUCqDwIeftVWmFaBpgxbaMVKGYLHJ9ht8lGx7WxhV7eBCsbvcAd0W9cpeGhYA5m8eSgcbzQMSVKndW5+M/CFLXQbWLR5xsBXEDG70PCTtam7sqEWOCMw4gHvNGLyjCGReSBuwTMx2iUmJ8s5nXDs76k8bPakQENa7QzDAFuHGp2P5imWjgIqqj+n2+AyFzK6XqIfVVHRWmy7jC29khb0YDOz0CA/RG/MYOMIeGTT8eEcrU2rN6Qv2RwWITOLCKDuCyXG+MMB1rxtJXgnyUgFnHpzf+B6hsv2bgvNnbKbCn3HAJhQGZ20aNkl0Qa58HR+LWhoXOd+IOPpXV9TGGd2oNYXRP/Tw8lXhnpK83/+CIIP2hnQjFZSV0qVpOM3QnIde+U0ZxcPFFz7Lac5oddrv/UMnbRsc9grarheJlD6sZ0hJMjIGD9cY47O9UYpUwtDPBcgKzXFRUZXRbCrJPiQhAuhSrOywrxP3fLcQSxP6v/mFT0nVXEMisOsGOYHysXXo5kS0pS0gCOp5CgxTheR4HDpo2Tys3CduJP9VMBL6Xk984+fBFrtyfMS4RRySXDAsTp2emR+XASJFsO+LVp7ifTjoPyR83eb2ow/SpO2muG5EUraBDDHXrAKQMFpgLMDvNNvm66fdyrqujKEwqRZAXLiRiwtgo1MgwDdTvfqMu4lPsze8e2BwXSE+KxQxF0C5TaqLi/cAX/leySDUfjr6HO5ogQCsmT/e9cEqu1sTrJx/80eNM1ac01cwUKXbFtYlSinGMeMob8S6OW69soIo4Z+FlUBaowR9rI7flyWmDoy4s2qg/Z24DX/cMOaE4QPJIK1VFkFT6A29A/V0vbV3cG9UffDvXApa8vyN8ptbnH9QFzFyuHRez8hI9leDwuv9p75kdDQ/BUfcxUyG1NRRFl/kYVYQ5bS6HTbgEP8t9QZoFnVacLQA9iOnirSellkPkntbD0D4/BY/BcSg44LDORHfig8THBN6TYOVceNHMD7a1x92Z9dNQCRgRMBBcvWVKoVnoqxKZ2+K5/BLgs887v4gsP1MH0ANGLdNOUjC47xL4oodSr23AnIsAhsbCMZxeUIinoO/lrfn0ppFOEo0vw4rjyIk9MePDK+pj1y0D9gV+crOod/gQ7oSCEpt0jDjzUmzZIAfJWLl673bJciTY0kK6HPi7gwaoTZO2iik8X2pDUM2VvcVvX7d062qWdbUoUkPv7wrK5P9xNg7fUq8qiA6e+TqOJ0n02lZC9t7ZyvbzZNkSe0kD9IY/PHgwfgF9RdMqOQFQcIGlpotgYOl86HRNOfDVgjGeswfHIGNZ5zeUZX1AUNJieof3I/4eO+L3EZn11HghnsR97V/rwBlZYZzQoJO25/Sv/ieFq02gWQ4Gd27+rckXNjH9Qa2gwmgp/IbeeyIfvtAttYSaRRsrqx+miWyDimjobClNcDEh1U1eES557+Q0ZlLf4Eh+HGSFObvNHWh1IwQVmSwnltByA1lXReulXAwDFWiXmtot1F0nNBXYhejDuB2SXij5opmyjqR9HdB4kuG3NJE82DZ6BvnZISs4vb7UhbCqBt+otWqJ+9RR40INLb6oDhqOoRD4gqJi5EKtPT/E3R8vb7O9Jhl8zh4Gm4UE9Oazy1vSBDIq853yvfj0k7HiNQ2LsEDpY/JdtDGfp2XqtF1mim0LAXE4bS3t70ExOOoo+8Nd/ARCSAKW4X2FsqNbFWLddMklhVPpr37Nb/c4oD80/UBO+J3v3+gOnfC5J66TmlAjOLbHpe0NyX+BXbPqGAwCxiuwjNidxK/O08cankdZIpQ41dI7FMZy6FWDi42nGziYTrcJROQmXDBuqpvlP2QHUqnCdJQPqQ6x/BPzCaf6kFzTze2dwHyNFVK7dstotbM5iPoA8lnP3F+gfRSSvP49SN0uUTq1TN3YiDfqB0KKt2A3aTzgudEFc6a3hgfhmg1IHtYgPPoCmTIwEynDbUM7NQCnwFTVW5NUyliH2EidUia1n1bRW7D63Qe1/BSvFP/Gx0aVxAlHCh5OIsM0vRkhWozulW/rgvgcECuU9vZbfWqaY3xXPEatRyB00u22g0bVeJd9sQvoIs2hH5Fr/AxoR2yRoj7RvpHoQyylyMHp/SdXibrrbmJ7OTzyOzJRZEPplXf+gl9cIWUWW3O9rAKc04VfAHXzkjOuDnOz5ypkH+X3E1p/e5v7ppckQla3jl7D7WoCyxgw6riLOOqn3cpbZdQ4C45lP39kfXmEvtZHD2WFdNAGH1mj+KMs00O39ZUWTjtbZ4wKmPvWYg5tL6tkQTteD54fQm3fYETko9fsjWL+UU9fShxdrPxgMQv3kWoxAMtTLKV4omhRh25a1cT3ODf7jD/C6Coz8k9UyX6OfJeNfgaLDYu1FptgWdsF3B6A2gXpR0Cb0A8oVbCr4cbgpM1WjAIK50DSKia+NYZXFcxh0PkQxSys5QLqS9YKQTHXxlEyqTODp01+pCcEfiR8eqRk5elsb+bPg9n0vvhVmR2EI6Od7+kZlfj4ITe028RCf4cO+/HfXtsPVk7xm6bf2Zy4hHv/hhOWGqQYKFuiWR3ADH1p37eZn4qI3AT9Hb3t6CvYwDp8nIm0Djs6F4CggnA7Ty5/07WZHpozhR3kymZn3tcLAGnma8xE+pRXXjo2sR9QeEkwD3rsYtydITwkl3T6lszn7A2rsYyGzE2vBRT2xCIAOnzdaAByBM7e7nn3FBlcZcbMW204L5QHISVhfUmKDRzWMdJKcs9RyH8/HvQ2Ag3pbP5JbNH1PQPB4CotaA8eMT6OxrShhMf2iyczBri6kQfQRTC9GNSwtLG14+yQ9eq8ew6/hoyyYSiO7JFvwrrJGm6N1d1GH7exNZekBv9shRuufhSK3djbC8ukar9aFBaIrvZVhDogUw7IwYIVvGNfOUYknwBZMmppvstgEMY7ulIn36HTnSwOc3UOtxUoJQgp5MLVpEowZezJB8bbjCBvr/zONfWCQBfiQTTtugRcv1oCz0YGKo8/k3WAbEyWNz0GY9M5aBnu3zQvIDdDT/gDhTdPpOR/mhyczZwPk0ajE60IkQrwPRcCRSwPcEZxv8hXxrvmAWB5XgkQ/A+qEPc85bv3kSM6vWdD1XIOvJQ62W3AaQxLpDXijuXuTKMKsXta/RM06hEZo36tjk2TZRU898ldfseOFYXuN4uqWFWqS4E+PcMRmd50Z1Z3fYOCeCwLYGygDk4xk2m7Kh3uu174p1ALGoC4QWL/ilij/FfsBKPCPASamoAIUOFbMRQJ8OypdqHCbySataILU+FxOYQQoYIwnIVn7zMu8zyxSaiT9PfvWEVALMSIKj0+GXUqr1RC7tkzYLRUKB2/y798V9JpmFHtz4F9dVXGy9gn7arU9OqNZ0bu9YJLjkC3V+SorfaeRjbSqufpCrsOMllvxZnqn2iGaSNUPIprrX8z8yPfNhOxVW/t2edt80hi1qAz+ZNA0ihkZPLsxFuV/sX9uKiqJYDHCetj+L/ZU7ZYNG2vJvXwW1JDgwygHQF7Aso5jW6M4zMsVYZ7VUdDe8ITjMX3WQh15qhVHTbKiY09wPLq7INjZ3rMs/t0dfMG+TlOdhnWS2ZY5Q9P57bYO+SxTEUvLdxihZOZ2gFspNNMeBpbF2hau1/e3xvWT2A3+6EF4cvyZJSQOgFVHjeRKaQP5yBXLU4VfSMhQFGb2SWcQUsVIuEDaNXEGhQXI8+8hEO1GbYm37kFIVLk2z2IS0Ie96Zev87DO00iQ231hdH7VB6i4x/S9MAcJtQgmPZJjOwOSzAPo1tqOVza8XBLcuY1V8As+SY5d0yKRP0T7x0A56OrprwBQWfcSXv652iBWAa2Ry91x/hrl13cV228YCU4b0p52Ambg0+bXHjlZSgc7MjF74YX6RLXKbWuuh/QNbR+LkDiYzVeUhxWWTQKnngU8iiKvjcsz+7u7Rd/gEf5dJwQiVxCdLnj3NC/m6PcH24YeWJCtY3WpxZJ8akQMhy7loMw0+g7k8IVHrGhC+RKdgtU43Pe49zuOYXQk9OVr1BnpnwWBBkJXMB+F4baI695SlB9IZYpYOBq2wLNKVPqdWe9ZXK0QqD6CBEVf2DWbGnqLKuHWt4/GLM8jl0Hfhu3cu4AgDGBs0+CeToQX/hDHfoBkwNJoH/wROZapdUBOtN6ItKrdiHZk7K9XzkI7joia5UVFlqsQfoVpzpGGjT2g7VYRiMKUINww1yAOkpJqhEO09fTrw/Vgu5VvRrPGM8GSXKjO9gcDOvQD5XgKgHbDv6q+8w/qMuMk9TlYZTeJ4FtHW2iJkXjO0Evu0h80KnHcONKuR6ZMmtyrf83rTsgWWwWLAsvkl5ud1mJXPFWx6v8OlIdpDY0QF4XQJrpb+ua9gIDTU6DvZfTn8B+tnBPBNhUFzINYcLSWaBYyUTdZNRZ3i76+LuzV7yLc9ElAiHT09qgbqclsl0iVSCC7vj9tD013JkgDSMDALjUcIFzqujRhNCDcNUlQMInZQb6Ru5be4oRO4cmJoAhXZAejPw+XeuiJOLWedNVi2m60K6cSQP+roOfnFk5p2TBExv71FpR396qoaTF8r2BY9Nm2Nt3aa2Qhlr/KHsPk/PURYo3Gzp8cjBDwlYze0eDoIg87tA2gUmLWnMN6Ju0VCplJff7UpY0ZjKBUynHqRAb7r0bYiBn9NN1n41ZIMIakkPfrY/ohYsUPnS8IUNikPNvurjH138e8zKBESVV/v9u0oHt6Y6+m9qGPRJNdjULDdoaziRIutFHYNp2Iaz0o4OwfI62PDhCjcgOfVvzL88qIiuVocTzcBpGlo8HzdYNtMyn/MmTHtSxJG3sga1XPEFppDiOCf3fOeS734309ZeSQzIpbWFiIvqNh0sX29qQ5Uv9+5B2jAXzErTioJ9LhQqDl3uAeKg2w0cJwdXBsiTW3xSzLeCFuHRjPALEJID0odZVJsnwFZovH6ViG8aSEvwNdADUaaOWCEAQPZRlQqS4w8lnintM4ZRTpSUNbQUy/M6tBATDMZhy9BrafK2D1aRH3HaDgAvu03IaULyNgsqvYxe4J56+SG6SPDMF9HcHa7Ki3hs0q8PXzwO/8I0vl0QF6oHQCNtaLCl2iGHhOnXBG/LvXcnWi0i6JW31gG1IWxgT5l/sgg+VNWuLnGNUa4U5fBt70JYyLc6kCCUh+o1Uyhe4Yc2DZC/WmZR0Bk5FOv5r3Btaqm6Ij+kohSuEWnHBO7uX+xJZ2o5QmTQd/bpz9Nx8D/PZO0vHsMigXtk6nBa8Qzs5prTiSy05laleh8TGG+S61memXEWfanrBeT36uJEVhFCYX6VwFOY1MW+Evj2iW3NN4dNxpAi8LTbZ/fUG/cd6o7Gis2oKWhTENUNZ2A5J+bcMc0QolEX1YnYG7LGWjzNf1KRtwtUa+9r2zcnrMmcZP8jX9VA7IHjndaV46XilcLzXpVU7ZEZAOnNQxbXupd2GzUDtSDaSd1kg5P/S4A9XVMLBWeWcuU4oVkx6VarKoZtI/XCb4/RjY4jhHWEPaODJL6ygbmWeaW1cmJHIUP7L+MXYFIgcFgZDWGTc6ToLdQS/6ci/o7ZTK6mCDfQFqfV+5ZAHMNpwZp7+XlAME5nL7+CYLV4i7Np7jZtp1EBZuOuo6A2E2RbaBEmKaJmF5G3DlPQctfuHrf0H7hTS3Um8t2h9C00GOUnEmAauSHQByuDisTRtAiyawcuTFISz8NEpudEXwkGlDPcpzHAB+DSA/un8B80TKbOY7r0gaIp9P88cYbjM+/SZzLihkES3bdJ3VYNi8M7Vzylg2Elf0L4VgN2IIX3jdmD4TYIXgoQ7mnaV2bx7aBfnlxPTP8q2ZaJOXy8Cmaof5CW7jARe4lz6H7vO3BTW8kltoI4t005EOhStt4qutDsHAmjk2AuMqQSpuaNLJJNLco33LGVkHRBR/NBMJWXNkZGQc0agFoweaZrDaR7V7T1DfFjNQykeB+W4LaMK7ZFG24KhObQBYdCvhSbIudMl+59GfgRSqtCxOEgrpWKKTcXHL4Gt/sMpnZkwvc0JxlETwBZQC07PV5xjlH//BqpNv9A1VA797Xpq8AoMJ9ikcNLjvFnMlWAQjAgS+PmxZq+i6I61TNVJQ3O1sIjoKwvG17GcL+hZPzsTHgO4lcPAhyHUEdfy1BPV98Vp/HtSDcbgg3Kn3DdXDrG013v5CShJ/+bJj2u1vSpZ0yhoCGz5bKEVKfdwB6c+sEt0G0ujkwROGnw1H4iCe1C7B8J+jCck9L53z/+2wPimT9Yea4w2qnbb2aCBOObQR/iV6mDVmrY/zwoosroCPqlmAWkD2R7+hg1kZcyWIJSjVe1grSTkIfSoEJarNN88Xor1ftxMSD6j3KQ1UC5azeICIoHZEF1G0w4ZPNZ3AnisgZJYizkeR/QSuC7PhPpSzyDukOVEocTrnjPmaBqmPR0nsxmbFS7qqQRPV6RWY/zILSyMWBVVmiyitwQR0CXnR+dqkEOZVSh5IuR0GaHidx0783bNWB06CIcyG9kKkuajpbT+XuRGgkP5duSSf+lGXZ7SQNA9s73F+dX1e5SHVBiFExdkNItKFEuKecaAj8olTJhpp+v2oNCIkIgQbLLq7Q0dkwZzjbx1RgSDtxwcb83K6pZ/M+jdqDC3+2c5BKM+Ky9uljY4XynR0zmh0OlwbToOs7tMZraZj85U8+yCVKBsfg/YS2vYJSbhmgmfafMt8yH9ONtcn/JZBskwfWkI8OAMx4FV693amI4lSg+ZSdwGVwSKCBPKOoz1XG9lHu+Nj2N+NRO3ITz06kAtzX9xcFBrZ3eyIgRTzOC9UX7s4tNFHnwocQZBDTPCaFuc/8qsUOVS9coi4nlG7rcUsr/YdLMuE0jFJ/CJhKEoKLN+TdEUYt8pyZc/fQtah9uj94xydxBqWRcAF5G+a2YCKSgVEljSTCcOocLya4B2JcHMPvaZ09v/QNeLFfeXFKm5larOotg87D1oUbQs5q86Yv0h4oJTWkuubCFQX7boktg7Pv7thJUhOg+CG507zH0OM9KnuP0bXukYYpeGMxi4BFuyyxWMYhwZClR9LKho2aLZkKzNY8ebgKeMt3JZdehY901nxMAUQ67PRrHE+CnlqB/oKcLxYZfpP6FftIRtBNsKLVUG/KErwTHiGOZjeGrF6obcXLj+ZsIz4txbb41Ka/XQGu+wSME5cizE91ZoeFVtytQgZJHYZSbpYEGFxLuUOvi1vvhPXXxGRB8DJHGRu0Q3hUyJU4xXSB+g1UZ+CAVrsQaq32ssGkOK8Qdnf1hbAc5QxDJ/njmuWHMKdEuhVnPYLCgYQX/3vghE596dyH78bcTaAUdNn2QxFDQ5LkbTrgEIb66+D9OiQ4ZaL8LI7ROx0YQnz6xoTl6jd/KAo7Ye0bGJyCztgqt9lNephxohENFD0+mW0q6T1Fzdob8spyBPcksKWq4gC2rZ4sHvmPwVeUtwluRuQ2zTfYj+jwQjez3N571ZV0UehCJmf8bjWjQDpWnYFxPMXK7VB9X2/BZ93z/lRv4TybEQVNBQmb3QzYAwSbKvvr5JshSlei08r65h4CdHuiv36qsdBPMDg2F8OwO8Cs/0VEsB+4XT0t+AgCLEmEOH8IPkhOXK/6VgOLNhxLs3jMEtnKL3xc06jD3uIYCWW3C1b2hJN16RqybuaLDAklo8cqM/RxalGQSikvULKaNKDC2NUmuORfQxZihflYyhsX+7q6NaTK775xyly1AEi6VidEzQVR0qtZARRgrXoBkOH3xgZuyrrVuUQaOMZO0Wy8T86LB4edt2CRge8OlZ3rlrlfzfBfOktsASxwpGod9+ZTXGqJotMWS6Z8zAgDQpQvJbbxCmtFP+5W2r15hIKlEfMLYr6MnncbkbWOTdRQ/JxgJTwOHBZok0HztV/vWISFAYlulqBDSoR1Xsdv+/14MlNakCWKfov3ZcdOg5Eci6DflvJg2vlx8XBDJZfjmQLZ450+9ohXRJg/jED5CLkdIcA3sy4vjUd+qJHJPpgcDar0FfqCw9Hmr39plaenKIZWPYFZ41iYnfRy80p6Uc0T1kyYiNJzMgGz5X0TvtOwRnB76/MSYxtMjhdPlzCo6AEm/9QbMixTAtfZ3SkQzD+xbv2abUS04JW3t2Qm3HIDMnxae4oSNrghkXKWwWD8h800Z8xx5WUP+TvqGePeb1kxxJxKWVEMbNS39riNOyANwy+mdynMo1Q5w7l1AUzRYsPUvqUDervQGBLAj20kK2GlY4gRSqmVszI0W4NOEQ+w0Q3ZFHbfQB9iQCP9OLKKhLHlZC0aXUfM8XmIeCOTzyxcqldNgBzUehxAJEUoZ4sr4SVTr93a+PZvyyt/pf00UCnb5tXRWSjlAcrbF/Mg2rR2FBCDQRwnMn0zNyb6AI9yP4+zwiVxoIqXZIEF17vfSIkdga/4UbR6rhWsXeu2uflOGIkoE1k9H/wtORBqapZ/Y2ULTrvC2j8x/GUCwEbtSoEfPuWCwwvtSolED15CiXwxAYf+oI9zBm7ZEcTuPSv8h3CnFP4dVORaffZFWw8trQOk/aMIHGY2es8VaA0lJWjmECEcCyNHtvjgYE75ZwO0El8XKctE0ozkKrVJslsqqExizdF7qHKj6z4RFyNVDBP/8i/NlU7SoQUQjJRioKPkdPZz8MKVIKTrpwnH8GZaIalTqOLxEWgJFKwHOTewDq9yed18CL1kP4zRalhRhdg6n/848+SoXrbDiYPLejca8gL9ADfm5TK7RQPzkCI9cLBKaSWZ6eT8S0DY2U3CX2fS50nOHlfXzaAvvOYZaqy8mt4tup1nbFsi8sLQyIDPHl/IpRACgxOxRA5cQ2o9QQU9+WUkT1fwvA240yjr/rnI3ISbE3F4B97bAD8g0TnwpV6ph/hELgtk+DFLdfYwob3WYSBlYTUsOJZ2aSuvqgjAMamwLJCEB0XaFXG4f7V8ezFRt0v+tyXEVmC1geK1WDV1VUDLRwHwx8bwWRtlIBnjEgKXSc4HaDsg3wiRuQn1qz1DELjL7qtXAJ0b7thv2oZMTNeE5Gmf15QGy/Y9oUmh2o/+8CpKjMN324ccgsX0HWPi0HZbU835tOktVL/t7PulF3yeuFQu4hMgQHP/z8OeCZMIPXCt7wUbpPoOv5j0jtpr1a/hhAZoXJpdf4c3/O+9sv8/9B9wcExv6yX50ohnwe6wkEwW6KobHuTertunWEU2e7p82MA3ua76a7dOWLvqZtiqBbhk2nGMC6B4fneetw5imtZ/j7nmE+Eq/NKw79jSYMJwOQ2QNtSiZfOCAGdDYGHzWByo+d0P+8JNxrPlvnWaX1x/aUaA6qobajmxEM3hPULoOQPOph6JyH567gR9H/77zb9XIHl6IlXTZq09BuOhWlSNoii+udKiBRi1/DJYvke23bTuYSgJLFL1cBw05HDDVWJ/iPJJpB52/6/TlxiuEnWgZ732xB9ra0D+MBsxJXTkNUdN+vM2waQqtlBe5x+KXkC+0AnZ9Kgv/1W+M/P+/iOjKrHZlHFM/9Q/aYht5s5azdJW6IOMxGUxcGZPIz6E3Z2TprJ2ZtBX82IGidPA5kVvB0A3msICrYY3MIMypwxYOnEzHdtX9m6Mei1uF7uBsT//IWcHIwvF7M1mJns2UfzN5c4Kx2Jz7qb3xR6WbtOzkurnltLlSoC0OUN+PqDfMhJoA3VXRxLi21iTMwpUTueVNg2zs16cbgCnWDNzhyEgZDOgj6D3w6oeuZHNkBaFjvQe4DjR0qEmC1PZMjS6VrowItWFBmR9/24+zgyFDLwDm96efygnQl+hsegVJKVUWSpIZN/uHbCeUteL+O8raAH1giR+kOxwQGDjM5OktX4Opb3HnNkT5/OsR6VbInySdk3hPjnwLe1TkXnMCMI2fiHFdv1UWqrRjwnGnCY0uLRHDr7GsHffFkLJFkPQ/oGYGNC7vWJMkfIK9udmpgdmf/aFZgqF6xkT2u744ioDRlSbiPUCuakEh/d77uEv6sYFf1I3yOvujMT3WzFoO/+38F/bxQ8v83Ey6hM17kMr7PntcvGMA6xo6OEwSDz25OyBWs1qYujmdo8bmSzzE2MAB3bmwwECEeOxm+HYce3lPmBBgoAa71/BRPx1bTeJiLkO+fxt6krmGhfE5150vPW8A1ItmjxAusvn8VnPCIpDUeC2sPbxYD7+WhybpiFuN4fNxbIQ0wS0myuPuQeBitbil/pK1Btp7Ghy6AK9zI6h6nvNTWd3dNL0VCQaBJa2g8xD+myqBiwu7+ncWiwPLF6i4inYFBvMOZzIclMNLg+agzgfILDXOQmaoQsrnngNNsEylHVQemXkqKqRYC8v+31XGpG4ymw6DvG72ej7fCVBkcJ0z4tt2g7EVL4fJJqO2TM2kGnKRGTjIb72riPmhh+vVY5RCmWGp9NlCM3St29QiBO1jQvKYX+HbgKmOncDOxFDy9+3ohjZL3h1PyhUVEWfRY/qFmXYOMcSq7YNcdndtLovFS5SoRu2c3I4kYQuXAX/sziCh+l2VtfkCUJjHDRO+V95QS4Fep2JYu7I3g92uDlW6oc4cggXQQPypeyN4YuYsRxfIrlwwuDsH0S1ktuNmwDuIxP5w4c9L1c3gs7wW5E0z1byPUVJgG9dwIW9LbNEaTjV91MewDnpuKnGgZHhWOnCmyMm1Br3iIFQGqd08rWn9bTsi3qgjWth4m0RNVkDpvsVhbt9qUOlPQ1Jw6mlfjPfszqbBAleFVR9P73SmujOJl7e0a0/9Mcp9qPXshLzxbA6jzfj0hiJafBMHw6P21yX/bq0Q1n9ba/OiD1P8hneDGVrxFBYE57D1EpblOYYVWSJvikPidxAT9FnP5ux0ejZg4LhuC+H1iDlS0MokF5MXL+H23VGY3ok8ubGtWkmJvz6eYbjObhrSXBkgzNOyCxfHCkEh5nYD7SdFQNTBdIMg2uuDFxdcuYIpu3neoLdirtt4X8oaE9dDDLjnOYkiHYfBvTMfauPfk818ZQJsz5Pkpb+wRtUUmc38y7FxKCZUsPO9WkVrIc1EoFiCgNmrCjX544Go/XnQDjD7+iOn2D/dKUpgH3eEee9MJd11Lkvuo1uHl0XEnO1+9d4Y1GVVmv4FEwWW/EXDGHDIOeNjUxz8zf1LagnqUnC+BWuIa0jtq8lyoWUuYCh1txTIPvt2KVSJHRMouPdS2ajsD/Dd2lRkIkn7LGcGdiVUVyYDHB0VIIR7CghFZU/daXf/koDuT6dEuQx4YhJUxyIidQGqNu1eYRYB4ckYZhjQPD9aMV7mpL8TMTIBd9NANCXIcBHdEqKIJ0dtRqzIbJ9VSUwhC67QdaJEHRxDO5CXDTQZEPQObOjDVpbUJP+Osmj6C15vXNpV6BsH1zYaIy8zGYup3lgMgfpGXmNIhsDKM9p1wTLPs+hURRttyK4ZkJeYr97PnAIP14T3oWLfoDy4DgnHDchcypV60239xgYsO4DrJevqOXPLYfN/Y+BmGAVeUTtW30g27hcs9H7tW5Xp4EmQ6KhTxvUKCDjJs87YKdBNUqBOWEXSoJKc2ecvIcInnZYFbjBvx1qaMHv8vwnHRIsKi3OnRh8hWFxvxkNMyKcKvcL5GeP3jM3AgKGQzuThkfGK4TZCCMcCLZ3kKbujCBiNwHJSDO/qAnnA6BB2wyg3QWb9IxvmJF+vX0ZJL9MN/bvrZIhaUpQTTRrkIxNATkyeDps9xFEsN4Go04cM8ZmmSg7zlFEibi60Ti+gcZ9udBEt+VlQ4idoUHCkqqKNkxLMvvQKpsVSy4Mpx+OKMPbVagdYIIb2LZfBOPpCK1bIH10J5JnhHPH7UXQa5IWqR1T0Y9Iqt3T7Cv+PUU3yI5/Pw8//TU25u8sUQxBxAc7PUMoRGvG/XHs5fRQbHjyydjvFwmhd/SKZDY74ASmm9GY0/jtyOfQr0Pd+BN6rhMp9DynzW7LsIMQfskOZyCRq4wpH+wht+cOMxU9aia79fuMkH3/rcsRuuNaBqJNKPXaaIEe0zQECEpYphwHQCalQ4TIjbrEmmTHG9oBX9STLycE+RlbcHZ7Ce8aLyGPlEJgJGwVEJnWKqYkg/mPsVWART9eLwluYmYg63aueECMD1FfyteD6tzhm+WqJC3zlekaJ4az9OU6w+aC2uUjz3+0ZON2aB/YVt24lzowifrIYSCJ/i85c6F3MRP9W0klmNrtjnb7YdFhgTnQFsL+cSZIsQzpznTQl2FchXy+2G3s+xdlik8Y7pikEUsRK7PN1nD5msOjoiYSTkVMM32xsZH18tHZPisDJN7rf4L4nYgYaZApH6hrFnw8vycX+GO5lQ7tNRKsuX5+FLNF/bfwihwKi9Dt1JbObDmXzydrjsDny4WqoKwUxHMCgQiiDhN7re4fxKnuBPyLyBXZlCPaNu6XWFzQwpk6Qb7e9cyR5/Ho8HfsKL/uZ6uQW90Oj9v52F/DyFLVblFaAdJ0lLTJWtkVT3t+0fyIWv8+GRk++U/jHp1xqeoAf3Af7Du27p8jbUKCaXuUu12RMUkLMVKZ68f+dwsqoups8Li2C0oEWc2DheQbCMkF56RKX0/NgxvIw8jJjVuV2D236Eh03n5WZNBBwbUkqb2jq7svO7tFQepiM6Q/T3E/3RptUT0IlriOWPBWH+q3hsuz1ZZGKoDDNJ1NreNRLGqukJRAf5I9tfyMX/dtnfrFKYIcJ7nyUi6exy7hb32xwfGtvqtmJ4hRsZ+qlfhPfLQOLrKMCJMz+sMz4dXziKXv7E/TFVKvWezE5WDctNAOK28aS8vYE57OsSdWhpnXnjj2GIibtCv01veSDGJ4PkyaO4y8SayUHGivH5vLknScYJpeSEdBEcw1cZfsZIyLk+LvPtVOL94dIFwKhYNRXHpXP6F+p690tn9ACNoYt0vMaKjSyJk+EWpRBp4AovCFa4eha0fqs1wsgwBIa0nynno5SN48fAJ2uKGAVD7O4p7qb4wXj5L+l2m2N1ORMDIDLKK3xYx/ZlnBLi+KTfbGciIRWDikpOgJ8opoOMatYY+4NDxO+rFvAs7p6alQ9Hi6jPNWOSP7xj8EnUIlndgEQqTu7Q07RIcyhdO4unb3OsOE2PbDe6KJHE+1oPywFGoPNMObJUWekJ7FAuoVDSlb2b9EAjii7+x/9Hmo4avH/EQfkXmxzKeahhM6BnMgtcpeYkfE7Lz4+84YqE31PA2RanZkKkBax/ISvCmosQbjNsxDSFLaPQGTH4byM8i975F81rnEIhDuo3THHsGE5T8WUurq3kopBsnpoddX9PRoIXjGIsdGDx7WXFVcBujmnSjYlxcYHvxBG5zYFnpbXKi9qe0RHg7vD2XXUaEvFYHM5Fp/np3C06qhtXdnnIO//wftyt3FsJGjxEX8XcSKVyxIFenx836ATPuISrMkU9Qjg3AwxwK0RkTHoN+8+2KfY7q6+W5ecsRY/hhDjT3s5pTDzUFG5nrwrKRnsWzE2imVmo6hb0Zc8/tk3OBWARjAtIlqQEbHXJm1lSdoISqhL8kgrT9rgt7Z3F3uKo8NGpHH/I1NqJhUq5RS8Q7GcniFagYTaeixe7O9CoE8RL85JYuwXfUJazL239i8327cgEeFTg+M5hLFCl8HdXhuFzey8SHzGeubmTCB9TeF3nZcESk8L8hPzPK4C0bMT7vokf1IHy0xrzSxWYqqQoxjH1GhzLCA0j2gEK/rVxObaZatLUDiElhZtrX4oI3DeNK6llM6aLedFEd600PxQ//8cpLNYWtZg96tYyc2sfe5LnnKpQVrBwiw60u3QhX82GqZkFaLJo8R2LswbAxCwpdEOkonWpVmypkHVN84ZCmJqfFgRYKjhtpWwZ51fnk8UPpYk39KmSpMDdXDYHGlBAIlJ3MKn/gJyyQuZI5sgHbEMRiZM2IDU9sEIxBTqoWq2x/YsvjeK677d+qxQZQdoQDc3y2M8tRK2huOLj16LO54kmzdTIlezR0JOC7LG16zedIbHvI86fsZga30TV2DtTGhhlU732RjWLbadbgYAFZTPmnMI+PBAQ1Ez+TQTtGtuA6cyxyyclWVe3fjl/Xx5RrjagCX0Ke21BWWr7e3+X/bNvwz4redDezZrvRMYe/elGry4eOM0gTU/WFEJXfrSh+xNtNQb7aBc8sCtSL1+YtkeE2Vd6lDVTzERimuxNMxFlAy70UNTMPeAoDxy/Q5h+W3sqKcq5gGbz5d/83k2nXTiUSHoNSq73xlph1Q1/RochTNB0DTLpCcz7Lr7+w/Ytmc+szABTmrSU7sA3B5N88kRcmUmU2vgY3BSr82sWA1etbacFKj+ddnXtq2r6R4hsE513VavO01UtUwZb2lmTIaCKyx3nuEeShIsb5gwGZ1rQoARZw0d0CMSDJu256lM6PJJh640P2F4qSYiWzkbh6gKq+Q2ylPzp9Hbb4Kqmp3TdQPkhvA9nhx4HmusoXFu1jD1OSSRHNiyMSHnU9qgQ11gBMnAqqeMPckZ5URC8bIz3B4hzyMRLkYPIZ96y4Evy2ZlWGql38Z3iuVbg6/tAXX1dJ8GByymMUVXYXMYc6U6mZQTVK6MsWCC+lZO6O9hRhMtBzdLp0XhnEM6jCdalzAYeccEnNlmxjamrFVYQ0urDH+Mhp8jkift22ITIWjYrC4YFjSN/5xBW/uZRhK1qOdI9cT1y49DaWgKF3AqM7as24auBbgXVGSvWTkZZUehD15NAr9ysA343D69hCaGSlUzJTzlHp6vY6wA9DpJjD2noqxY6pI7A1F/SksTBajDMoLfUbgnRU+M9cWyUjgjoXYx5y6FRpriso5p7fpctsn9q7wpwc85TonllTJbh3+Sjjdbo7dS4nUAUMX+wKtBZSsNwQlugkrMfyXR50XlM0CtV9bQTUH4MSPe8gqz4ABwYtbtNpe92knEtHtmXH9Uhu1xRvks/VS8seIZMzHZyazgmCyQNuZz8kjqGVqqiE0iARgfYvnimPfJGe31ZHnpmieXxU9ubw6PqWjKufjQi16ttQUMJvJYA0UUnnhys+aOphSkwtNhQPH3Udd1ilWwPRXmeoGi8FuZjJukjc2mG7jtJh8QuzPL2r8jk6PbPedtM9I6+rVkdoYB9UlGU3nC1Y0rwblft9VMb7wwW4PSKTs/XiRi7g8J1yW6IkyYFKeUEQ1JssWyJ0SY5GqWb1w06xKvPhgCsUpxSuvSNvL3f3PcGJ/uLIV02ZUkItmxfwf79ZRCRf375SV/QZruOPZZo45fodr/fhuh3gmcZ8XXUu6xxToBdYPbU+e6XCYAEC8KUdQQKnj15nH5/mtr8tL2up0SBKWitx3ONdDcG45kORmu2qQCUtwkdsQ9eKKuEwYtBlP2cJKKrZydY9zmXlpNDgfaAPz3447Rzfy9Yj0F+6RYkbwNSn21P6Ij3Tf2n9C0prgKLX+6A2FOa5lNWImcaC4vLPpc1HPHOsXDQzAlNmKHd2R2i8HmPzPf8w/EU0IokF4L+RzAizg9hgXMegkxPuXHLns6kc1c3pZdjIdEiUWJ9+HIoKr9fXnvszCVKN+o7Pqp8LSUIhub6Iw3cVQ0CMSpLarqR0Kb2sn83vFMDq0Pv087CUt5tjlgyz8LTKy1KZKlHCQPs/LwL2MRnbJKVrq21D6JFgoct7i93crN63DVyn1VXPX6OqhaeLnEEhUjIIbxcOx8Kw82Vz4uzqmmVRxHFDjDq7G2EcAVQ/NA2viljbbjQ5UdKZfd4QnAFCRX17fW57eihb6NQep55+F6AZXOHWDML3twi5VSgu6QM2Ee6AQrmakOPtTqxMtIpvEra/FTZ6XK1yNfbatAOYTQ5PG+isAx19SQ4lMnZ4PpyPiShPayjrbsPhC44jxlrNtRDS8yD5a/wRBsl79bdEGM1mpij9rGybJBBELnPzu5UlHh6IWDfzacPpLAdHl7xBHkDzBkoqAeuIbAgaDBU/k+9CeS7VhDOmYzwlR/T2ocFbwji8munKvqwXPrbtzbhza88ButJsO33vKVuGI5l7dihH29+ZDJu1mnuyOilhB/fDz4TmI87xJa3AQc1DV+No2sPbR7rOKqDjNk/dXNlpFn3u+ZhgGCMCV6LtFVSTSb1koKyKZdsKIlWDuzwiWPQSAbXpWE3CtMrnkO61lyrw4AE/30lj/lpioNMt6iOxNYzHSiNQK1BGeobai7vGCk8vM00pPF79J43LfdM31Rra0sD15xK+aKzqar6Y3AMJkhfInads0RrEOCtpqlT8MY2Oorc0f2vExiFvD6gSu4iswsMJEA8ajYe3NkQ5NdpfOa7aQDId7TsHATY5Exzaj7FNUVNtqGsjtjiXWuyhC7CRGReiRAVWDESsxbOrhg6UObcBA64FcW6U8caR44sfS6jITLoWj2d7BowOgPrfEvAq9UrKE8agQWVWwVPLcRADEu+LpRQ4sWQ22TYLbtm5cfXgw7+mp9iSEf+jtvtk2ph4vZyiKDa4JwAdntnnAunbHgMHBa8BoWRqTypksIOSSiea0S0jim/KJncrI0l2Ow/QddLIdzMLAJvfXS09Vzhb62eCVN1cNkWnz2ZuQ7fIoXFesacZw3FotfykphwybGNYs24cw73GQMOKN2YaoIdKKc965jckbqdHiBaW5yheYkRE45WRTr1GL9Igtu5CsUDaH0zy2LBhWbFj9T8p0MYry+ZKHlMFtkWVm3DC4yFQ2iL35K4Nr99TMLMJw6nyt1pbGPVaIbJ70/Pvo+n0SCDpFAWmV7d3qZXQT7LwK3xjrPUMxwjFOJLGkmUqmc2NHZW7Yb90Gh1VEVvx9a4PmFQ+9AHbheQielE6cQ59vtDrGWsRv6qyCv4MmFhOevPA1wO+dMafSPEPukk+qIaTlEXCDIP3WiEwojdjDZZqQ14+6Ce/vooWL3DkrDtlTkqoUPt4OFQfe1d/Fg1OiBIqSyCTFzH0T8JBWwLoRhUeT4LqljExqJSmcngcolilY6gAj72KtDcm9NZoc9i99+GFNNzgm74f0WGtanZ3ZZJerN9QxpRobv7/nUlTbdt8J/WILOsMvCcP1aleLsjQBc+TdARpyeX3HQsKhGKT+FnueU0prAK5KGHmBluNpg7DgQkFptrJ+nqbHiBBaQ3ISdavXQXfpjuAEmGPOC0aRXU2wz3Wb/nxt/voMAxYDaTJKFj5RGnWcIcJUnwVt3LMYfsoHimjmXDDmGcUtmaBChDo6H8S2Cr5p98IRE0S2FzrqhvMUaYScQZ7hfA05AqfR/DKK9F3HQkx7m64WQN9ojgMdZM22crqdWNzZfzE7lUTr5ztUEGv89cMPsyH0fhNru4JEUOyenng4oS+d1YFVnbs+GRibU9D/DQxh5CsbY3mWrbroE52RUXZWdxFldooXZhTMXrQlQmun/0kSW6t5oicu4GHff+wBn6WoVLl80kqqH9vYpkbSZNRZi6zrqDtOkb4Dkxyc/cNzM4z6M2oilYaS1L+I2xpp+gTc4TiTk4ZaDJ3kZlkr49aHaFdrIZbdX2nMEQvK5hygalelEfLRr0LiJ9BPod0sZFo/0P9/9/pgnGolY6TkFPESmqTq/SPE3uK4a+tCP7B62yhUFjO1A6lCJnoBlbY9uUTI740HmYJNAYidhFq/gxqOC62rI5cZc2NTbfsac21AFoXD8wD0DI4OojLzNBurvxO7jQdG4fpj7i12KMurmatYH8Hd0Zqxtl4OFBhOlKxxRCYZ2IMqSJAxj7tFPfsyUt8iEJUAtNEixfeNilASQqPIagczOese7fOw7TU8MGxZsfSbqfYU3yZQZt7Hd04ysYPW2OYA0QourVhNXuIvQmIq5XP9nhuC7uVVrbzHzOU+nk6jME6vsJRRrFi9sQvBPV/SBu1RtnXuFUG7WqS4OtERqdQafPb1lmb2jS9GW8jVCeiwqvMMNAobaaspGJPoivxPWl/qTh3Zcc6597z98Ry5pivWnfqxyuRStA9ExFcAj2jp1nLTGPzJ22DnzoZW3rneM+TuMn1BeEKJU8K06erUVOXCtFLBITN5gvbsokXuFDxnl2nS0q+V7BVNrlAYFLxsuS19nfU+d7bRdFXlYwntK+cZdPU++uvdDCw09zQyC2qg4hVpcJNRV0cAzq5zQX2hfxc/G/ByqzcRfxhh9nhTHvG7nTSw5VYaiMYCV/7ygk0oAPQKaJtoN47TxaDJr1No5tn9YF/GEA7JQJwFAC0wlRubXlcE1pagmog+42ItlB5zqSjTYhgDoultiY0MakhW66dabM6dIM6262MUvpzvOwQqmJQv5zeFhXfhFphHGPuqI3OOPN80KE00pJxU/BWHpteOWe8fMc+Pi+hEIAswkzHDJbMLtXK2udaGkselRbICJTXh7IEj48LiG48m+5jOutUl2RthHRSlWxykvHYmZgCgxE//jXF2HWxxbQ6Nl7cK3mR7/rxXt/3rqbtVB3L1bYM64lN9zpcPatxrP6KDK6IYo24JYpz16iRAo8yPN8kmoy80UvilkqbQuCDuGIXUCuEvS/IyAvMFIsvtpRZmFKna75vK6FlIlmXfl9wFMtm3/xgBel/Yx7aGRTx1nFRzWPWRNoz9vBj5K/hQNIdCJOVnEjVey3kvgRuKqFeJDb/jMSYxQhkraCVqZshv4iPpWD0Rs7LCs5cT4dPaWT8N/KOVPTT0tUelSZckn1xg/DlvLrb96yNwKX/+g54J/mcQ/rh1Gmq5eVfcIfsIloNVdLhZcZbaznB9AISXQdoPntSjUtZ06ZXqSuafIY8L+4dc6ponZAbAr6zKq2zGPfPTwU2FGRaWiRgXeNuopWNYCQm0RPa3yPwhEiFwYaeGFIJPuR/mwV2FRNQSedvc70t+N1LpmAZwiHq8w3L/sLDpTiTFKsulNZHFOlq1LZmo21leReE9dfQ/+G1PMlx2fZzMa7u83VmzFgika0/MOoMBldSVkpiSfJ1aSmVgoVJ+aUcV+N/gBDQcHsG+MuF63vVm2EPLTEO8YqETnUrEb5kcFMHsk168G/bzdoz9B6h1MMdGOIDZlJmV/IMrgTwIVlLb1lYF6JbRJC3xNQpJx4MMnNTnBQQcehc5AYttbr3LJRpo9f5YgS/T6CbCJeCiDNj+z/saey+72e94xOsGVHAcWF4XGrqTmC0SF7D6mXFbR4Vc7Gf08llcUZpdxt6/LFbB0miIBpax59PyuGL9mKQ0yRUOJ/FDq42wYqgz225DmogVMOys1MwoP6RzsLazO92id2Y1klks/7Sp8FZ/k7nvNzRvHArt8vdIY3uSycU/noem+RiI14YYkfs9q9X0qwF8PsvZtVhPaiG1fs1OBMoBP4VtJIvDxrldbRP5zcB5XgIXWPLhURLYolh5nyY+sazF9GCiTFRDnDIx7YvFYn5/k3dFUGS/AHHx5VZSEFNmkje8a6BEpnyvWPp38zTRgnEEmJmMhdtCE4tKtV4EE33JI3IrhPT8/vf0YZHpuVlCQUUgW85hV5A1Xc9LmWBKabaGMubWH8kddEikgX9qsmgB0H83MpfQ9Suja8ulfZEXzNiAxHqhbKVKfKBHRJ7NRbUFplLO8PQ9uB5rfB9eYgMx+VJTTtSCszvueOTemozMT6Py0RkIP6ByMcEhs+oiBj3ct7GfXWtoiKZzMDoZWcQQMjWfNHZY64WZvow5Rw4syD/Pj7PH5p4E4qLsCHmJa3j65nJbypHB7GXjDaU/TRKxUxkzWx0qnHHjXih4tF70x/txU7LhPvmg4TykLCsdveWUwZv7tcF9WTnJA6ceTai6LIoyAWTBG2mD4QcUgNfxIgDhKnI3KgrBMGxg+zuggPwiaq5+xcM2tC5CVcbKKTtHU53N2Iy6k4Cjg0Sz7O8WS5HiYjA7cnq+p+18s2AYdnVqUSrjqCwjSqluYAfY7oSAmu7JxlfpqC+q3kOxjPLxmSP5tcG6UrB/gfTXdFq4iH8SKRWeBmu0+sXKandpTNH7zH4nUDaSvJRcUmNVVHpSsN1uV4VcyMnZhOV/R3DDi9i/ApyDfHVgUm+fIL9MWjJIbQte1BLRZ0MYUSm14EpTcab27hAmMXpt8t4Omvq8CC1CIlZmOq7MRQQJ0LpwZ5U6Xs4WCtJMMGjtR7HRV0i4HIHylH7kAzLOuj4RRixtcWYpoMNT2fQSaLpTeOKX8iFA1m8hPwnUw8qT/CkQPMCtISH9zb8p2DB8+4CpliajXgkcIe3o5MDiDCr/XkBK1cKQwKpY9PhCDW7ByDVmBU0Y8pF3bdYdME0klZaNqtFZkuKnO8h6sokP0Ed62v41Zg8S42xuZhdWGahZR4cX+nQQb5ioaf/tWt2OBx5oF7Yu1PqITFPbDf364PvFHrZXnBhjnK4pQeQCVl8RGtrgrGEgJCOFBLLbRQUuPidzANWfnyF/1DJk4B5vcD0Ierkh2fA7uFqCmQqNgXi7bsHrKPKrf6LFjUkqDkqSpvopaILGoGDKK8E3zpUejFtcaTOGQZQO0Z9GACzF++Ejt3Syh3UbcLdPVRZ3RTLDCu/eX2uc23gBttILkXKu0Gwou9ir9YtjOt6BYfjUN3uXkWLWa6NLe5+GwpQLMqv22R+HY/0Qf7aebwU6f3+QbRsg/FrDPy1i+TahwkhAFfRRILEL1tFIpOS+uU45R+RbKaFU6yFbQCwefuYMAWwtRE3ysPXBw0HRGw2DFll2Q546mg/H8jaorJgV4j/TRJZ00+Mh8W6RZYrSl2eSiKn9nGXRmVGFrcYX1LV5OXSZOufezCX/lvskg439y7R2ZjfYsWmGKPUwv2CIrQwuOTGutKJkzrj9085XUQc7D102pVR+SwYMuQk3gGGExaEQZ1eORw+Q9Yx+ZHcxyrbh3lw2uwSJVY96dRIz8fJD9h5TT4/xsCN/Svq/EbcDxGUEHPLD5e9LcQVBSMPvwph2sMmTIMreGWxXfRk24OoU/3BJP35No6QVgw+v0uli70RlBcd31VZyhaBfNDsNW85wXCVrPZeuRG/IEL9OH+YtPUf1MZAsSBGDUlqcnA68iszfaeqyqFiNO3lVMPuy9bF98lKKY5NUg09141bGgIUnc6nftqIYAB5c99iKl+bZkH7ApfVTYf4VLFzhUdDn8L/bjKB7naQ/4edIU9fwQk2SM7QGo/pa5MPX3ZN2vmJKQqp/hXL8fqxkZat/a6dPBakzhLxfS3Z+onEVFnkvfoQEuA9Eqa6R6xAv/B2zaxAF6kQxay/YYXKya/TA77QUBA9GmRicpGudRVq+R300IMSLHuqiHphN9UX46dMxv+JNtOrRVsr8tPK2+S5FOS492F6ccQ065Pe+ZbwVA9Uz+nONjBSztdmD0XHwTtB3v+rJmUHiVHZ/bqzAR7xQ5OAHEwCTlktT2dhcvxCDS9S6ZK06HW+3yN3jVJ85IgdPDbEapr0ig7G1d0yOpL+5mA9AUh+q1sZsrlIycY39jQjHtnODG07G23FinyEfKHyHj4eqheJrGYF3LKuzhtzo9BZANjArJTi6Fm5iwlN4d5QaSqYFSlL0AkCtKG7OmyncK3GvTdQ8dZaHa4dmjjs4aArpULU1fNbztfOLMDZdDkJb0DqBHxSfAYkK8RUz0AbpUnOqzjavfEPI+pXczmhtpqlaqDgCuYIny5cwRxfrNj1SfdqBwyVpiQh2xIeJ83gSfL5drYQEGQfNevb8L21T2vhVos/ej2QdebM13tRjpqG5WxZQEedkOKizenrPNXnnvitOdwag9IiZVHuIFAQEInMsdRZOxgMPJ4A/D/1y3Z3F4WWZ6Q1nVJl34njORbvkkdm7rrWJFuK4mGnKP4b1hxcEeB1/f9B9Cqje9I9ozgXSCsj2HCMNUL/8HAvL2McQ6cL4zroP76I3J8qumOJ98QD0zgvIyH8w5i/Ul47KGvOjq2EtOw4FWcIftL+ljJJLrWI2CshCErMeNuUh7RMYewksDieXx8r1owEOjtV8GiLEos/pJXg6dZvaHtGVcRzeIStXXKSMAUo40LWC6y4tm+K0fJQ3uEkvPFt+/7uEdPjswRBfeefYKB/52shQxBfi2R768XLX3pznx4jESD0jZWwTTGkqDApA2Lzm6JXwfgeRflIYKc9+78guDWe7B0xJAQGM6+mieZQ2nccA9jC+QqZvYbG3IaIlCNrkfnf1U03l49LoHK+ggDXgzI6cOxy9VhmbhDGqMBHNWiKipRK+VSs0X8AthF4wuYm+TqXlrJ9Qg4i3QAvwsiK61qzBoGVvv4x69DP92Hvay7owxZdf3GzhYoLMHmdhrbzFs5wONjzlJSdwCB8DtWjR+TjgBd4hcG+fRC9CosxFd6qkKW/QFmxmMwKiWa7PWrG2oySZ3RV6jG34IaDtUG/SHLFsqBLftVC/NVtWyZceqqtZ/FiwbR+0jpmcL2CuYzDKYkpQ3E7Ab4QvDdXc661MrmQidXUkbd1Ttv61qpH4VvJUfOm1qhmj9DgV03PGWYN8QRmNBdPDCqabi0bS8SCnHRJcPQMcL93cpqf18/qbC5y6ix7/HM9LlO8CEHB6e1W95rOP3wk+XhFTm+xe7+vqv8J7MqKLlF1IlbhWtdZv1LIQskwTy+7ZqKhmQvilYeG50KglJKlviJ4MWiRSs/6AIhxjR4qtE1E36ocZ7moVm2xpX+JyNVQ6N5R4TKV5giIGhHyPJN7FlH7b+0bA1Tx5X6YJaURJEdVfKAasWBEa7mED1lVVlu4Hp4bEPlGnlMaDczZ/evEkMSRpASNoU+RjO3hkGVWo+VANEK1qmq3PV7j7KwFSpj+OS5yh88eSoNFgmQd0MLgmTxtH8U6o19m1ny0xMszqEdpkK6YWYwZppYVzDqXHTGXx5d3uSAHcy8Lf397eyllu/BHaiyVRKxMriuQ9fMWU083dRj0sYBXjY759oLfGjPTUz0/tVsELw2pyklqqESG5UmUffFbBBKb6KR++MKNYs28y0pz9a5N1EdgmNdchoSs3mqa90VCRMllE9zfJISRphAv2UTPN0npaVftO/3w0LhyDboWyHTe1CjLTpimDhkZ0dZUnRTqZgigAJou+u3EF39Adhkk4w3chrzPV0WniWf9cOe5YH48DUedbrUFWZJwn1hRuvnPqGhU95jAL6TDoBo/Q00EIXraNliJIGlNUwO2BNfk7dNQH3KX2BS5XQu+aGv2Z4IJ8D5B26+/7sBHDX3JnCZD2eYfrVxVys9UA3nc4nHU5aNcMHnEtEpZWT7YO/ZrQYWoz6SnjRcu2+2+TzXZITOZXjm4sOKXTIFc57BpZgZ1+rhzwp51nmXjLOun4xlyKPrQWSmweJMywrwXa8LgLc/lwbBRm+9VMGjakiWwtglu4L+kugo3garGJ7U2hA6l5vC718aJkYMZnh2uRENNuQMNOlgXbfQQltuSD/pzVPCmdteHLhD8zHKyb1QleAUs6oWJvyz9DhOSXLWN22IU6b8Uvdw36tkZIi7Srtnn/pPlcm//szsvRbV3vDht2voBUK/7ePDJdQN6J8ZfsX6eNwHwpHxfY8hJQ+qDAdqlQyvkz0XBfaGSI9ShqigI/ztYgoH8chhPMD87zAnEJlzRcsDlPMZwGfKGjlxJbLZBFkZXoA3CgppRHe7rDth2Nbl8JDJMATbDdrIkStEDpkuKnmCmYPh87IuePsVRhhnLPtUJgFwS2zP5TLgYbfEiXJ2bbJod7UvDBQe+3Aky6vRrAhI6TgJ6LFQAbgx8O8RTGohDa2yb9LfsO8Ml5MKl6lg6LW10Un3mDqj1k+NpTEYWak+ve0Q2OF1B1P19mD5ntlLwrpGv3zQk4F9EWKraR1opLEeUjQmBNo2696XMx1QtO2JGmUCDqDdm00CrH61SL31LlsXFPfXxVs9Zm4q36LcAAa52ee4S37/X1hfVfwK3mSLAFe27NwFU82oQHuSsGsJliGCQktN9o7by9z/7rMK6XuSlKrF3TmJ3EOM2O3JPzNTNbbjHe6GFy7bF4KzxGcmZ7DOwad8XStYxEbs2I/2GyKShVDC4Mgp/hIJOyWHbb9u+OLERvlKwFZ22Xt+BK4bkmOsiQhL+QBjEWARZ0a63MKmma1cen+JN1IT409bg8xsI/UihgtjjapjBq0XhxemHCRlv3EkHwVAn54gnN2aMrhuM="/>
  <p:tag name="MEKKOXMLTAGS" val="1"/>
</p:tagLst>
</file>

<file path=ppt/tags/tag241.xml><?xml version="1.0" encoding="utf-8"?>
<p:tagLst xmlns:a="http://schemas.openxmlformats.org/drawingml/2006/main" xmlns:r="http://schemas.openxmlformats.org/officeDocument/2006/relationships" xmlns:p="http://schemas.openxmlformats.org/presentationml/2006/main">
  <p:tag name="BTFPLAYOUTENABLED" val="1"/>
</p:tagLst>
</file>

<file path=ppt/tags/tag242.xml><?xml version="1.0" encoding="utf-8"?>
<p:tagLst xmlns:a="http://schemas.openxmlformats.org/drawingml/2006/main" xmlns:r="http://schemas.openxmlformats.org/officeDocument/2006/relationships" xmlns:p="http://schemas.openxmlformats.org/presentationml/2006/main">
  <p:tag name="BTFPLAYOUTENABLED" val="1"/>
</p:tagLst>
</file>

<file path=ppt/tags/tag243.xml><?xml version="1.0" encoding="utf-8"?>
<p:tagLst xmlns:a="http://schemas.openxmlformats.org/drawingml/2006/main" xmlns:r="http://schemas.openxmlformats.org/officeDocument/2006/relationships" xmlns:p="http://schemas.openxmlformats.org/presentationml/2006/main">
  <p:tag name="BTFPLAYOUTCOLUMNS" val="3"/>
  <p:tag name="BTFPLAYOUTENABLED" val="0"/>
</p:tagLst>
</file>

<file path=ppt/tags/tag244.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245.xml><?xml version="1.0" encoding="utf-8"?>
<p:tagLst xmlns:a="http://schemas.openxmlformats.org/drawingml/2006/main" xmlns:r="http://schemas.openxmlformats.org/officeDocument/2006/relationships" xmlns:p="http://schemas.openxmlformats.org/presentationml/2006/main">
  <p:tag name="BAINBULLETSACTIVATED" val="True"/>
  <p:tag name="BAINBULLETSLEVELSFINGERPRINT" val="52748098"/>
</p:tagLst>
</file>

<file path=ppt/tags/tag246.xml><?xml version="1.0" encoding="utf-8"?>
<p:tagLst xmlns:a="http://schemas.openxmlformats.org/drawingml/2006/main" xmlns:r="http://schemas.openxmlformats.org/officeDocument/2006/relationships" xmlns:p="http://schemas.openxmlformats.org/presentationml/2006/main">
  <p:tag name="BAINBULLETSACTIVATED" val="True"/>
  <p:tag name="BAINBULLETSLEVELSFINGERPRINT" val="1757952827"/>
</p:tagLst>
</file>

<file path=ppt/tags/tag247.xml><?xml version="1.0" encoding="utf-8"?>
<p:tagLst xmlns:a="http://schemas.openxmlformats.org/drawingml/2006/main" xmlns:r="http://schemas.openxmlformats.org/officeDocument/2006/relationships" xmlns:p="http://schemas.openxmlformats.org/presentationml/2006/main">
  <p:tag name="BTFPLAYOUTENABLED" val="1"/>
</p:tagLst>
</file>

<file path=ppt/tags/tag248.xml><?xml version="1.0" encoding="utf-8"?>
<p:tagLst xmlns:a="http://schemas.openxmlformats.org/drawingml/2006/main" xmlns:r="http://schemas.openxmlformats.org/officeDocument/2006/relationships" xmlns:p="http://schemas.openxmlformats.org/presentationml/2006/main">
  <p:tag name="BTFPLAYOUTENABLED" val="1"/>
</p:tagLst>
</file>

<file path=ppt/tags/tag249.xml><?xml version="1.0" encoding="utf-8"?>
<p:tagLst xmlns:a="http://schemas.openxmlformats.org/drawingml/2006/main" xmlns:r="http://schemas.openxmlformats.org/officeDocument/2006/relationships" xmlns:p="http://schemas.openxmlformats.org/presentationml/2006/main">
  <p:tag name="BTFPLAYOUTENABLED" val="1"/>
</p:tagLst>
</file>

<file path=ppt/tags/tag25.xml><?xml version="1.0" encoding="utf-8"?>
<p:tagLst xmlns:a="http://schemas.openxmlformats.org/drawingml/2006/main" xmlns:r="http://schemas.openxmlformats.org/officeDocument/2006/relationships" xmlns:p="http://schemas.openxmlformats.org/presentationml/2006/main">
  <p:tag name="BTFPLAYOUTENABLED" val="0"/>
</p:tagLst>
</file>

<file path=ppt/tags/tag250.xml><?xml version="1.0" encoding="utf-8"?>
<p:tagLst xmlns:a="http://schemas.openxmlformats.org/drawingml/2006/main" xmlns:r="http://schemas.openxmlformats.org/officeDocument/2006/relationships" xmlns:p="http://schemas.openxmlformats.org/presentationml/2006/main">
  <p:tag name="BTFPLAYOUTENABLED" val="0"/>
</p:tagLst>
</file>

<file path=ppt/tags/tag251.xml><?xml version="1.0" encoding="utf-8"?>
<p:tagLst xmlns:a="http://schemas.openxmlformats.org/drawingml/2006/main" xmlns:r="http://schemas.openxmlformats.org/officeDocument/2006/relationships" xmlns:p="http://schemas.openxmlformats.org/presentationml/2006/main">
  <p:tag name="BTFPLAYOUTENABLED" val="1"/>
</p:tagLst>
</file>

<file path=ppt/tags/tag252.xml><?xml version="1.0" encoding="utf-8"?>
<p:tagLst xmlns:a="http://schemas.openxmlformats.org/drawingml/2006/main" xmlns:r="http://schemas.openxmlformats.org/officeDocument/2006/relationships" xmlns:p="http://schemas.openxmlformats.org/presentationml/2006/main">
  <p:tag name="BTFPLAYOUTENABLED" val="1"/>
</p:tagLst>
</file>

<file path=ppt/tags/tag253.xml><?xml version="1.0" encoding="utf-8"?>
<p:tagLst xmlns:a="http://schemas.openxmlformats.org/drawingml/2006/main" xmlns:r="http://schemas.openxmlformats.org/officeDocument/2006/relationships" xmlns:p="http://schemas.openxmlformats.org/presentationml/2006/main">
  <p:tag name="BTFPLAYOUTENABLED" val="0"/>
  <p:tag name="BTFPLAYOUTCOLUMNS" val="2"/>
</p:tagLst>
</file>

<file path=ppt/tags/tag254.xml><?xml version="1.0" encoding="utf-8"?>
<p:tagLst xmlns:a="http://schemas.openxmlformats.org/drawingml/2006/main" xmlns:r="http://schemas.openxmlformats.org/officeDocument/2006/relationships" xmlns:p="http://schemas.openxmlformats.org/presentationml/2006/main">
  <p:tag name="BTFPLAYOUTENABLED" val="1"/>
</p:tagLst>
</file>

<file path=ppt/tags/tag255.xml><?xml version="1.0" encoding="utf-8"?>
<p:tagLst xmlns:a="http://schemas.openxmlformats.org/drawingml/2006/main" xmlns:r="http://schemas.openxmlformats.org/officeDocument/2006/relationships" xmlns:p="http://schemas.openxmlformats.org/presentationml/2006/main">
  <p:tag name="BTFPLAYOUTENABLED" val="1"/>
</p:tagLst>
</file>

<file path=ppt/tags/tag256.xml><?xml version="1.0" encoding="utf-8"?>
<p:tagLst xmlns:a="http://schemas.openxmlformats.org/drawingml/2006/main" xmlns:r="http://schemas.openxmlformats.org/officeDocument/2006/relationships" xmlns:p="http://schemas.openxmlformats.org/presentationml/2006/main">
  <p:tag name="BTFPLAYOUTENABLED" val="1"/>
</p:tagLst>
</file>

<file path=ppt/tags/tag257.xml><?xml version="1.0" encoding="utf-8"?>
<p:tagLst xmlns:a="http://schemas.openxmlformats.org/drawingml/2006/main" xmlns:r="http://schemas.openxmlformats.org/officeDocument/2006/relationships" xmlns:p="http://schemas.openxmlformats.org/presentationml/2006/main">
  <p:tag name="BTFPLAYOUTENABLED" val="1"/>
</p:tagLst>
</file>

<file path=ppt/tags/tag258.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259.xml><?xml version="1.0" encoding="utf-8"?>
<p:tagLst xmlns:a="http://schemas.openxmlformats.org/drawingml/2006/main" xmlns:r="http://schemas.openxmlformats.org/officeDocument/2006/relationships" xmlns:p="http://schemas.openxmlformats.org/presentationml/2006/main">
  <p:tag name="BTFPLAYOUTENABLED" val="1"/>
</p:tagLst>
</file>

<file path=ppt/tags/tag26.xml><?xml version="1.0" encoding="utf-8"?>
<p:tagLst xmlns:a="http://schemas.openxmlformats.org/drawingml/2006/main" xmlns:r="http://schemas.openxmlformats.org/officeDocument/2006/relationships" xmlns:p="http://schemas.openxmlformats.org/presentationml/2006/main">
  <p:tag name="BTFPLAYOUTENABLED" val="0"/>
</p:tagLst>
</file>

<file path=ppt/tags/tag260.xml><?xml version="1.0" encoding="utf-8"?>
<p:tagLst xmlns:a="http://schemas.openxmlformats.org/drawingml/2006/main" xmlns:r="http://schemas.openxmlformats.org/officeDocument/2006/relationships" xmlns:p="http://schemas.openxmlformats.org/presentationml/2006/main">
  <p:tag name="BTFPLAYOUTENABLED" val="1"/>
</p:tagLst>
</file>

<file path=ppt/tags/tag261.xml><?xml version="1.0" encoding="utf-8"?>
<p:tagLst xmlns:a="http://schemas.openxmlformats.org/drawingml/2006/main" xmlns:r="http://schemas.openxmlformats.org/officeDocument/2006/relationships" xmlns:p="http://schemas.openxmlformats.org/presentationml/2006/main">
  <p:tag name="BTFPLAYOUTENABLED" val="1"/>
</p:tagLst>
</file>

<file path=ppt/tags/tag262.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263.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264.xml><?xml version="1.0" encoding="utf-8"?>
<p:tagLst xmlns:a="http://schemas.openxmlformats.org/drawingml/2006/main" xmlns:r="http://schemas.openxmlformats.org/officeDocument/2006/relationships" xmlns:p="http://schemas.openxmlformats.org/presentationml/2006/main">
  <p:tag name="BTFPLAYOUTENABLED" val="0"/>
</p:tagLst>
</file>

<file path=ppt/tags/tag265.xml><?xml version="1.0" encoding="utf-8"?>
<p:tagLst xmlns:a="http://schemas.openxmlformats.org/drawingml/2006/main" xmlns:r="http://schemas.openxmlformats.org/officeDocument/2006/relationships" xmlns:p="http://schemas.openxmlformats.org/presentationml/2006/main">
  <p:tag name="BTFPLAYOUTENABLED" val="0"/>
  <p:tag name="BTFPROTATION" val="0"/>
</p:tagLst>
</file>

<file path=ppt/tags/tag266.xml><?xml version="1.0" encoding="utf-8"?>
<p:tagLst xmlns:a="http://schemas.openxmlformats.org/drawingml/2006/main" xmlns:r="http://schemas.openxmlformats.org/officeDocument/2006/relationships" xmlns:p="http://schemas.openxmlformats.org/presentationml/2006/main">
  <p:tag name="BTFPLAYOUTENABLED" val="0"/>
  <p:tag name="BTFPLAYOUTCOLUMNS" val="2"/>
</p:tagLst>
</file>

<file path=ppt/tags/tag267.xml><?xml version="1.0" encoding="utf-8"?>
<p:tagLst xmlns:a="http://schemas.openxmlformats.org/drawingml/2006/main" xmlns:r="http://schemas.openxmlformats.org/officeDocument/2006/relationships" xmlns:p="http://schemas.openxmlformats.org/presentationml/2006/main">
  <p:tag name="BTFPLAYOUTENABLED" val="1"/>
</p:tagLst>
</file>

<file path=ppt/tags/tag268.xml><?xml version="1.0" encoding="utf-8"?>
<p:tagLst xmlns:a="http://schemas.openxmlformats.org/drawingml/2006/main" xmlns:r="http://schemas.openxmlformats.org/officeDocument/2006/relationships" xmlns:p="http://schemas.openxmlformats.org/presentationml/2006/main">
  <p:tag name="BTFPLAYOUTENABLED" val="1"/>
</p:tagLst>
</file>

<file path=ppt/tags/tag269.xml><?xml version="1.0" encoding="utf-8"?>
<p:tagLst xmlns:a="http://schemas.openxmlformats.org/drawingml/2006/main" xmlns:r="http://schemas.openxmlformats.org/officeDocument/2006/relationships" xmlns:p="http://schemas.openxmlformats.org/presentationml/2006/main">
  <p:tag name="BTFPLAYOUTENABLED" val="1"/>
</p:tagLst>
</file>

<file path=ppt/tags/tag27.xml><?xml version="1.0" encoding="utf-8"?>
<p:tagLst xmlns:a="http://schemas.openxmlformats.org/drawingml/2006/main" xmlns:r="http://schemas.openxmlformats.org/officeDocument/2006/relationships" xmlns:p="http://schemas.openxmlformats.org/presentationml/2006/main">
  <p:tag name="BTFPLAYOUTENABLED" val="1"/>
</p:tagLst>
</file>

<file path=ppt/tags/tag270.xml><?xml version="1.0" encoding="utf-8"?>
<p:tagLst xmlns:a="http://schemas.openxmlformats.org/drawingml/2006/main" xmlns:r="http://schemas.openxmlformats.org/officeDocument/2006/relationships" xmlns:p="http://schemas.openxmlformats.org/presentationml/2006/main">
  <p:tag name="BTFPLAYOUTENABLED" val="1"/>
  <p:tag name="BTFPROTATION" val="0"/>
</p:tagLst>
</file>

<file path=ppt/tags/tag271.xml><?xml version="1.0" encoding="utf-8"?>
<p:tagLst xmlns:a="http://schemas.openxmlformats.org/drawingml/2006/main" xmlns:r="http://schemas.openxmlformats.org/officeDocument/2006/relationships" xmlns:p="http://schemas.openxmlformats.org/presentationml/2006/main">
  <p:tag name="BTFPLAYOUTENABLED" val="1"/>
</p:tagLst>
</file>

<file path=ppt/tags/tag272.xml><?xml version="1.0" encoding="utf-8"?>
<p:tagLst xmlns:a="http://schemas.openxmlformats.org/drawingml/2006/main" xmlns:r="http://schemas.openxmlformats.org/officeDocument/2006/relationships" xmlns:p="http://schemas.openxmlformats.org/presentationml/2006/main">
  <p:tag name="BTFPLAYOUTENABLED" val="1"/>
  <p:tag name="BTFPROTATION" val="0"/>
</p:tagLst>
</file>

<file path=ppt/tags/tag273.xml><?xml version="1.0" encoding="utf-8"?>
<p:tagLst xmlns:a="http://schemas.openxmlformats.org/drawingml/2006/main" xmlns:r="http://schemas.openxmlformats.org/officeDocument/2006/relationships" xmlns:p="http://schemas.openxmlformats.org/presentationml/2006/main">
  <p:tag name="BTFPLAYOUTENABLED" val="1"/>
</p:tagLst>
</file>

<file path=ppt/tags/tag274.xml><?xml version="1.0" encoding="utf-8"?>
<p:tagLst xmlns:a="http://schemas.openxmlformats.org/drawingml/2006/main" xmlns:r="http://schemas.openxmlformats.org/officeDocument/2006/relationships" xmlns:p="http://schemas.openxmlformats.org/presentationml/2006/main">
  <p:tag name="BTFPICONID" val="eff61191e8650d1a58f6d7dd4114c41f"/>
  <p:tag name="BTFPLAYOUTENABLED" val="1"/>
</p:tagLst>
</file>

<file path=ppt/tags/tag275.xml><?xml version="1.0" encoding="utf-8"?>
<p:tagLst xmlns:a="http://schemas.openxmlformats.org/drawingml/2006/main" xmlns:r="http://schemas.openxmlformats.org/officeDocument/2006/relationships" xmlns:p="http://schemas.openxmlformats.org/presentationml/2006/main">
  <p:tag name="BTFPICONID" val="db508e026a0897a93c343e13b9fb89c7"/>
  <p:tag name="BTFPLAYOUTENABLED" val="1"/>
</p:tagLst>
</file>

<file path=ppt/tags/tag276.xml><?xml version="1.0" encoding="utf-8"?>
<p:tagLst xmlns:a="http://schemas.openxmlformats.org/drawingml/2006/main" xmlns:r="http://schemas.openxmlformats.org/officeDocument/2006/relationships" xmlns:p="http://schemas.openxmlformats.org/presentationml/2006/main">
  <p:tag name="BTFPLAYOUTENABLED" val="0"/>
  <p:tag name="BTFPLAYOUTCOLUMNS" val="5"/>
</p:tagLst>
</file>

<file path=ppt/tags/tag277.xml><?xml version="1.0" encoding="utf-8"?>
<p:tagLst xmlns:a="http://schemas.openxmlformats.org/drawingml/2006/main" xmlns:r="http://schemas.openxmlformats.org/officeDocument/2006/relationships" xmlns:p="http://schemas.openxmlformats.org/presentationml/2006/main">
  <p:tag name="MEKKO" val="MekkoChart"/>
  <p:tag name="MEKKOCHARTIMAGE" val="FILL"/>
  <p:tag name="MEKKOEXCEL6" val="False"/>
  <p:tag name="MEKKOEXCEL7" val="False"/>
  <p:tag name="MEKKOEXCEL8" val="False"/>
  <p:tag name="MEKKOSAVED" val="1"/>
  <p:tag name="MEKKOXML1" val="4HooU0THZk28POP9trq+pbTvvzd/gcV8t56cq85kb3NDTsUhojRA0EsgEHHMH7oYP1SYpn09ysXVivguJdhTvfyVMsBLTGvcX7WPTor/CmV9WzVfHy8CnMUuNyY3ZV473ScLfQTvveA/j0bn2fyJT/1XWBTdM9AhF+ExlJ/xLQzBZfiIiuQBaQzIGWXVDFoem/VVWHtmDjiHMMB8tiU/YAT4cAsDAt5I+/pGCv1859PdWzkv8Y3HKgGeV+zVZb2M1nbl7E0h9kxz897CCXo+H6/YX/7xJtCZyvwktxeKzMaI8x9mM9YLBgz6DuKF6Th4/kC5X1q3awX/nC1Gqh1diSpIoWBub2uVNwa0GH74z7ewrTlj93WKArRpUBpsZF2V72IbuPxZkEqlL2Lf78MdcrP9btx/okCf8IzzY8lv2jvfN3rRIkVcCB5JpMJnncM7f2FMSaa59+pMQ2QCObGGZfYVSKkjozhkI5BjXSOkf5atnxcSP3cYQlwmFFqXzeSgcIpmPYVnqxejdwDc9zSJXCskukf1Jpcs7S6N29CtcJM2xjOjRdIA/TdcB5T05pZkIgmkZYsBfXjdC8lw3in5HBuELKj1JrAnnCFzD+enodRNFc3N3VoboofEopP52wEdU6HnhxAnlyVQ1Mz+AsZ9CGocheINGaaS2IO8vNiFfJe+Z6f6f9HZF5TM3tAM98cAT4SMTujKF39osiLI9u7UtAbKFoOdgDthLjXIpz7ZqU1P89htvyH7kL8TjxHrByYp0HeHhuE5sKYNJkHpKX4KfLXpNrEpQEpxeuGiO17cnu8QqnESrgwEJNFh+xOazKHvMKFnc0ExpuFeGxadxVzFCDH1lRokZtaBciZXHVF9F3pPF90wFxU5MmNBu5F/hROG7u2KVCF9LwiOTEQhhKmkOZHf775ycXyroj6axb9vZw/w4yMM2Y41kvYIbTuXmnAAEfe19UZ1+rP3rqN+128x0Fnq+RuiW50wBJRfB2XBSQJLSNIjOTiYUhZVzD28xj0NsEic3iPmxBm7BGfsRBXk/Xxa8H1GROc6e8As3hJaD1v/WgL62j7YsxItxSk/rfZMmh0OGFIlwxZ/RybPqnr7bgzvJhF4HpT29+krCRE5M2pUpp5qaV1x/aOi8SNNy4pivKCcpitUq1UkEnDPtcj/KOEnVtBGKmliuUfdLHeMQnL6OzFaYG5o8oGiL3HfozHVxpZPdzK/KU86TreskehnOl8gyxoBp1vdxMqQ21VLZjYeHJo2ZvR7ex1+kLDwMCFxRQw+OxNLpkf2Brtls2HznCh/B7UqxJ+A/Y7yqTjGxrG661aYJvFeybJNS5JDHgvclwIwGK23qMBmMh2M4DKwY/7cu5Ajk5rZIKj63W6Js+0KbQKQ/uoYPd5gtHokB0x+b/+krXJetkmrp7EpJAblA7wJlcztbGMorVbNUXlVC1cnEJi4Ke9n8v1TW2Ir5vUPWBuhoGUjA+NAF6yrEUpj23AW58shR+wgnValmh1PHqtna9XtdfSsmIeEyj7z47sa96X0XnoDO+VWgEKyIC2WuNn7GsJArUu1GXDDge54sr2Ra4XrrQfq+KVZbDj8Zy20DEnF1p5RH1LBbp1wk3pDJ6uQB39IMQrG2iy+rGMt9DRSue0olabQYqMMc76UO0kVL74WtgssWHgcKQLRvNM5/doADZ+I8bCn2PU00XLcGxvIbuAEPfoCwPd/qBm7H+r+sbS3+zNpdaf53/yBPc+I9gSLDlr1MkvKpsic0UICgJZjfgQQ0/AADUPygLmDMqytDKY/o3J2ykiWfa8e0YNcL0OxMTn35KSd/PFsONjGkUC8ErlDTSiNlZkuXMjNY7Q0PTXFM7GSN6LYTvPsKPsCZZ2qfDATBabuiI8TFAVG4Mfp/ZcnwMVKt5OiTp3Uti8GNIemN4wKAgNE1IJHjlGH1rsF+8AG4spbpn902gjPL3NTdQvTSvYU20BNsg17uuiaM+nDpmYkIysi1D59ZLmIivm/6F/XXWoMeLVlPtWUZZzy4tOpo7Xq6Xh4l7F3lraLHXtn7WNHlcJ8owM60+J707aiVjBprwC/CMYKLrBEahHOHUoMse/xphpcdalCm1Tq7k3b60V6BvdTd+buDV0ZG6zFDzKi/fuDVu3qs2Lzk2wfKk1YyyhCYRM1shGrVgsPdLR0W1HJAlw/sa9HFGCrF8KuxJddQtVeASdUROroFbi3Hzm/i1W9kkQzkqVJ4POfdPimKfIl/LJRpKysjkLvhyFo71wS89M10q5aQsigxNONYUt8fyb9hnIOhHkGTphOz61cAfpgIHUYmKNs7LnuBy2YKZc8YZOn9FMRWjQV30s6jAcf8ZgYZUmXBW10+UfM71IuLMeQ/j+JIIgJ3NMHttPd4OhGpS521U6sVj93Rl4iSaGscBlcH3wrqmhy1pXXH5pdjdqfrYESyUkdHzKh5jFFWeeluq63qxPMttiWOqaK+2hqiTrxyLf1hwanD55o8g8TScabrtC3LBF8Q/MsgpsIcZ8fMw7Pa/vhPPf2CbB9UHUzyZ8nIY4oSWL566W9iBDEIXZOGRvz5xrq5HoXEYUOWfndvh+OB8dZceb9z4ArrzAZ5sL7qqqDZie1JTGjhh5mbc4hxffu9q9Ki67jsavQFUWzokwMJ7XxUFJKv/QucySNLRkrSMvNtJ8DI6kx07T3rlpq073FiSwihCFbGGXMR1HvY4hjGpNQtkP/bcD2rBnMFfsL3SAM/x60POOLbjQjQ9HSmKkfUqhZyhwigGr2gg4lNrJD84npFF6V/6uHayF8oFBHMLlfah3pM7RNR5dhKhkWM1hZMUGiOcrHUsGb3YgPOhPm4esAox02Z5USvxY2i5ZXN+KtwQKwk+IDkEA39gN91s5Q7y9ghhjCE2lBZVOLMQJx4XdGOv3oxbKICxtng/WNbS6tgHI5rRHUceKSau9jpGo6flpo5w6hEv7anC2Dmqx902upfZdhSTMRKLMt2z7I3eyoMHIJvzUukVoTM2s8UsK7xuvtOY803nBISHRGKJQB1yFBnkRZZHsbOby8DpSSgNCO4ZT9+9pc7GSqmzWARZWBDnn2IpjzSyhOvUKvyIgtkTsXnX/gkxKNtE1rP9mM/p7gY1fI+GBt/sPHQEQ1d/N6fS3NhP00E0j9ZEOkQlmX93Magjsjmm1PgPEsU++eP/7TIyWGQqMZFDnKQoghVKDlkRKAk5eotM8cym75cdRd/5jrUlc7tJ+ocq/SJJ9gNfZMbaxLhzlM4tFMIZcGD9d86UwplwbHZLzqGRbnkZTma8qxNJEdaeKxFvXm2lu6/dByoQ7Edve4Wr0R0R5ObRc3PxfC0IskbBBGt5AvvGSUUf+yfMUAqHziiHvRIKEM8V+/5Iz3NdIOMM2RNu2Bsxq1YzSI2UbwMUvguaaDnc8WeB7eFs/nO6jwcxpjPsx3nUmHTBYKUebSF7TySOGAMWIXPMDW5ohSRNuoJxqOodv4yCrKCB+VfeEww7197Rm0l6cHzErN0VW5OGS8AbqbCw6FdEq9AlpvjaAL8+pZz4udEk2HJQIaO6q7nN4JOgjiDZydXpX7PufLYc4eqaFACaoNaul07WfEbclZ+A7atmGKSONMfJiUR3DaAP3j6SskfLCtpeArXPlu3TVTh+3AlIau31eXi+boTwEk2NTwQTsGW42+d7grtc2UZKEVjeCR1TO7ihE8e7ToM/Q4iltFBi2wvEEf1+NYEV276I/xjUhYYjoVRfr/8mxVZl1iur/46dwJF99NOkivGEhm7BGHOLFY/Gkt8CO2s32LQshmAfVCG3XosP8WncdBSAhzWy3Xh3TVSmk8KwDzwD4K/+eslr7180F41QbLyRSyiA3/8/IBuorD7syB5wICmrIWuUdNhbKooz+YUp0vH6bazbUGoI+c9yt1WRPLEf6euDy0DLdj5PlnxVD2dO3301KA0gO+FBb/NJsPcHFoSJssl6Sk+iWl0YafhEftkYT1VMTcMDT0VE3UrHXYUf2m8SDXqT8hgTO6ojmuvkiSSckAZo4OEVb+CiTerDW92xpgz8kOzHCd/Ji3//UAmA1SbjGOzW8A2dFGigE3DAyUsZQrBMFFVQUDAoJAPw9mI68LqHHEEw+Zc07jbatocpgdTWTm5UeYNvqEx7UjAxgdq2CT77d82lJX5Dy1EcbxhWXzHsFR/vMY1jyMtsdgpWqouO8Gk7k0JWaSsbdVtjtuPAIuLg31Fda6tpapOojsB4KBSccjxwv7509affQDnv/CZ+x8iFKr9cR9OHdiCs6T8TkphD4OlH/W3ej566A4MKl+ecpYmzUMZ9m9FvkT3ugPm/HvcR5Hx+aHWPKjOdIjTq2vkM87jKiPeetdmnfVlqQTavMVOK4/97HYegPJMmsepuqqtDg+pidNYZjs4T/HqGm+z9sUg+iNxtn38tCbIz8ibdD2anlVR07IBv8xsqx0JScW158i1NJMJ+oD3skQpyvYnnmEv5sJUtONpCBt6/psN11hO9xY7ha1chy4qcAUJak+P6ZPMH0WdBpTzzcE0exLonssi5JnYM05BLd7ldVVBvrWvjKGAT2GDbj2eKoMGgFe2NnrjvfX3lmGkXq9ldwAm39OdMr2yASUp9YeI+F3JhLvkb8DRCEFqfvhj494+YSZyy0NBV8tgr5HaUAaRZDf1FqWePnGIh+bP3PD9tKwLq4U/UwezARDE/HjytpcWukeXSlhvhwmrF7Sd/dbJV/fMqPIi6uDV/2Lw0+6Ot1ZMXJ9NTngVB7GW1+HdmoK5vDiPGE1d5wnz6JHK9iiRWxLD2fBg+5mfzJOyVgcLlCMELRkhwZWXm/7z51v/E3VsVeaHwj593nHzN0QE+x6l+T89jBTjoMUpxZsCl9AV8hL0xt67QlKqibQYBPrQAL5gt/P/XttnE5GrgSh4hW51onqMvDDSQvQERvbBHM4RYu8w6z04h7dIfvgAQfLQHCMZfjJnvwmowI4A9vQYabz9RQgaTAy5uRE1eMvJH1NArQ/4O7XqP0Xx6V+WeUeAa0UPO3VVvamu1OlCXoaztaD+p50vAp00FalPEnLK9h3j3RjlwY55ukR1VjdAAs75O+a4hP+Vedsk0odixJVaBOf8rkZnyHyj1c9k2DSLXivxOYfpRuZ/BJHU2NE1TygG3cEhhMVoSghGUFIKLHZRsqnfpba5ESFsnU5Zq9YnBZS8aZ7Royu91FsOJCtLLU+7dLONXkbCz5Ecbq9znATokTQJE9n/GAmrjGViDE3g8FGaSSX3+x8dA3oUh98dhrWejIuv+AAcxTrDw94tailTNPxBfNpBekq7Tz/7oTxOFvP8koGSO1HfruHpSNZZg+7as+yeVeWEZIcg73hWnQ/Ok0z375Gp4UXddb0IM144Du8PW/IwzYV5arirs+iYkiMro+JLdkiTh5CV6cxPxQ+0m/eQraKuWcPl3Ih4zZMF9DEcfZv9QhVvhzuFpKD93dXWwgNzmLV3snVU8CwRsQCa2fe39ZPOKykSgXImLpEHZERg32/NWnfToUNU1PaUIUsrgO8oRtFRa7KoG5ntlXFoJzkhuRUvlIn91+mX4fN92oMB26JplYFIMjBGb18QpoFB5WLXmwFLdyF1d36TKvyofWadnRCNnzJ966vA1uSMpP5VHmsUopVwMwsTWVZR8B50eR7hXfHq1UyLR6VkS4hG7cdJCVtUxYJOg95xF1hRnGbttykFJTzNiTEfrvkqVoAuLe9QM+44f8CkiQI5D5YMSbtGfNZxsnUSdvCJ/uGj0DbHtlTw6/S8mD16tqDsoIH4jvo9PvgA9FLpBz70mpN6r6jIarcYZRqvijVe2Ru70SFPdsysCfFS+JoUAsac2nkpGsPSH8WoKjnySSj92bT5IdNp78DKFIlSR+18mcP2Gsid7lShgXib1+4eyamh6laQsjHzC2aoiZy1W1/mRxFCUotQG+uFneaiRyvo81GlHFQ8d6Uia6M8HvMTtNz0GIpr8mNlKpo9b8CTAOFis9Qxwj4VU7ZJwppVhk8Gv4TXZ/AUTEOSeNLmgae8KMxcVN4uI3S1cPBm8jcN5Oosf07Rc3pJ560E6IAS/vn/QAkDBAhqd145Lssm7XcPD/XzVM5o2LfrQmLhRGdauHCV7A8XiNId4GJO/0oeIHn3OOi2fU9JPpksE6SUxDHb3hz3kkMz+BrqXaYnzLASejeC12mbAWKpOD3c/17QkpbQ2QX+LfuYLpVFSoZflAc5+ZFo/syadjNUQK1MUHFxgRfngAqEMZI0Cav0pSUeYIWPq6wM5XPSnVva57X95F96kHYSrnYg8+yHaEivlFUf7t6IDw2BHWAJISGjZMlWGvlSxCF9Gsdgm9pltGnhvEC515R892M/z6FyQRwuDgwMu460NeZielsdWxLANHwosRwKJkZLLE2tchE3xEupC3/MMbgEEiXn2OMwcMHPQ55G2VQJjIVmf52W1oeO/drTxBBpOw86RwyA2+Gni6cXqFyEwqU41YtqZRbCyuvOWPJnsc1xECAbJoMWB5+BSuWR2JEcjxs74xTUsOcWx3D5zn8POy0Yzm+fFDKHVa5CAM0b7DdyWL4S3aes1XkMLCsv+PyRo1RufmVR8dMm+/lJMVhMFgWS0dxgKf816Qgbkry8FW0FgVba9unK0hIQptXqz+jjRGiDSAtdnhJtNg1Ez/3Dqg+8oI4tQJEHHq1ad87vawTm92HX0O0Mo9EI2w2gTtaN/Zjj5Pc4VXNhpopN7nsXrcnSK+8L4wPFCbbcW4dh8ccHTZhx2HtJAAuP6nkUbeHjP1QHMbQuzgYCma+iSR9LONwC7Uf3bw+jT8OLbd3fKKJ6thccBornm6ZZenw7NFIUmtW0Wz9lw5CtVjwV2t0DBjw6ZMAmmv16x1zr5//FP0qir5+lHyb/APSp93YtRuPREvvlywEvsQqf/bYY0Fe/6qFMjIiybD8p3EhLzOws/rk2UhtiJCg1s9m2LfX7HXtMoRVObvt6phEOuScopreBbfMqEW17o9kg+5OV+jnKjlm5/CYuDpW4bINyAaZE6EWdFQmYow9DDb+TTI46Fa3P3z/Z2pTne2qmYwM4qOHk5bkB+j2KJEJP2/0/m88ZZwNMNnMkIPUt7lKWKRcI80S4Q9BOuXkRqBUFiMrFAM4w/QVI5/GYwtaFn+h1EamatxTrTr2abE+1JIQdjhXYtoGCGzpe3KbU0TYfVRsyGP7FL+D9hBXGaY9u98j00KY6UpnKtBG7fljoW/zTM4cSo2CX3tPTFaclSVS8DNqDxoo+/fGl0Wis9vfxgQgW2Y/DGZFhs55tvGu/phrH7TT5gjD8xPEQS0EDOGkuaugsNwC9hbqqFTBhsE5SqsXeUHveI0yah7SZttE2T+tZmutmZgkKsk9eMS0tDjf/V25PpDWTudW4aMm0xH7xKpYfokoEiOBfsfLSZ8UZ49e1Kaqhu+jjwQffyKfrbp61Ct8stbQgnokcI1XVAY4he/EGfbeB8QWidd9qbeKLx8EiSIOA+JVFZT0tUyfXxMRZ94RsPGZys23v5kN4XWOnoFKdHAOkgeQTMkkpknWhabAgM1+iF78yUFsaKWzspxxvlNEhuvSDk0VvY5G9LzZJt5qTmsSyP+b8TRMxiyN/zE5+/E/MBZwpVvv7ArKK6vHSu0pVRQ2nSOFDe+j0d63nezc60FDkriDCyQfHeLKHPjloBVLkwOfgd1TVwlavepGLQusU+r7SUAX8amATd7hbDgxH9oyguwkk8gn0tpDQvWnID1AxyzVsm2u2X4pMQ21FRWLkInQhE9Zm6sOfap5nL6j1iql+Tq4v86gF8lvSQ3nSxFYvrBRW2ivyFD6390hN2ARZW+oYPvXJdmSdYYCf9RfdPd9TpGPFxodjh1sdqWtSWoJuMizStDVQVgsQAQXsjJmvMwZ7SPMYwFCrlEXNTEYLiZFYNNjX9C/cMX6ahWV01Doi6qHpz/fJ/+qZP8l+YU7xXU5BZ0zLyt7p/tM7BCqe6cIf6UpoQqePPGptQp4tDpSoR4WcAjtj8HzxRUpscy5jCzTN2GlyPChJJR75/s2AaewrUdAcCHTBn5WkFZqraBNlzvTR8KtqHT2VBefsoON4g/ADLkKVN0XNCcgLViDZ+S7BlakJN7TDeuDUnxtn9M8DtFj2PYt1E0qxgoIFZoqABORFcbn5fmU2RixFJ7E8yAALeydFRqbJCR+jGceA86li5Nim5tEVKgAeBMb6sYa0ONonERydV9WnpysJxLGEvmKEw5wUWRfOWRhNk6OL5pZBwUeMU+uAx9uwtYewu+67VwE7MgfBhaOSRPrgKSai2BK/pFuU2dYRcIDcTDHQzfLvWhi/G6m3zjvDILmqvANXc+HB3yUieOfkB2PiXGAbrykQxb8+/wt+Lo3+RGf01GyBXeUfEsHvwx+9jY63r4OpnIv3HJrWCe7GFAFz+U6jz/U7xfLgVF+UfhOKu6odXeNu7vrxzp9QrZ5kjgDz5eBZZhzjRtNnFeUDdFmUm025WjyD5u8b/ks1rOLG85IkuA1lMdj4Ky1JnDaN+y1bnE0dpOPL8uglQGQsitFvAbtJf47BWp1ss4cluJzdZog+xYpi025Gp1WprH4cFRzB5QGbbwcefW7A2Oxd3zpKd1NohDj8eXmgruVRBIZ7kQvYjuENxlqHUzTjkH0dPeExvyk6kD5n1dx7J8lI6a7ZPr0MBedDMZX+Qg71T14YvtN74dhitci764FP50UhYywO0z5nqj263UXurwMgnV3WHTLj+qD31cEUmrdHRI3pMtU20O6WaYRWex/xG1k7KFDaZXSq183W7Zx9hq/8hFa6hHRF2KwYQw9K6Y5Lwdgza10jkTNYDeVFdRPD4bWgwGcbx4+QoJfhH/D0pkG+CMA0yhywPPPXq69OkIhloLAS8Wz2RfGwC9e19Kl2sK9+CLFmqZYu3aThlDLdzALfvysdU00xuJuxoQ1JE7QEjXg3I/C0+LD+mDhN4eQZ4b07jrx8cpQGkVHT7gB0ISZXp9s88vvxn7SsVHtZ05fsfaPtTIFs9xbYlzLSdrM3D7ydNSnGq0x1prsfLrgIe5pKLkne1MwnIcVDsBvHydNTkPKXiW0xVtDGdbOiBHpfjzw2NaE6DOQCYrn3V5lMGvu34BLuwmQfLL+YE6fThoNKO5kMdWe4h2/e/caD89zCX2jpquVUXpwcnBsXv/mgKHNQjxQQpEWCGbcuUCUMw2WFlKHvCucBHHP0X4VBC6RlNNlrvfNyBUY7vg7yHSIK6Iuk8MIoqt4ZJ7KRJu1g9Q+AKHBMMtMIIxBuKgiNVj++Z4bt8K4qwacErnaw+yDH0UPFLTl+wNDMVsjjwBAGr7DAiIRPxmu8XxdzxFxYGKSNFx54+wTB5x2/id16FW40rVFUK8uICkO6xRNGYc6aI1T8I+ihNZw8Nt7DHK1x4xr3+L8EHjXir2H3IpHisJFHFp4KT6QyB577V+D1hdM3iIm/Yvc7AZLYczCPOljSJrQWvXsA59Z/wPay3e0qrUAps7f2IoVACDnYGuk3O3nEKFK8cqaGhMQCHsYq9mETzr8NF/heKyCxK6sXxDvpkb41wuf+kU1fLBtfUruEcYGql3GHc6uOaN+r5DtSjJejlk/wtrQ6Zpu9E6ZoQdNGfq1prQa71c4HqzPEr3quTg3dItc2CfjUSDXbShOII02CXRRAHR3whdOuetwRMsrqrEU3AjPz/mSnXPJebscE4ISr71xfVdKY0Lo846Fp74jr+wGNaQt1OiUmP8kSF7ZoKJBiTPlnWXszoyT4KuE4IF7kiAb2V7jueTnU+FAkAOfJZSzX+V4FrRBrHKl8i8wQvPTGNBhhKlOgXR+Kkk3xWRZsneQ473xL2R/deZpOstSh9TKqQNcHDJaol1rFKmZ24FlSndAa5Apz7ba4kVOrkWpaZgF7dsbj7JTXC/JnPaejdBjosFEEAyv7Ydhv5Mx8X2loDgx1cvg+bEVaQnUbFtWNFun8DOkEwg5lFsjArs2hNnA//cw/g7cM9hO2IwZAHGn0kGCgfauryGnBxXv9j/81ECKGYu0B31Wf6VESomK7szltuRr6uapSYDjqFRX3VQR6bqk8lH/uIRaeONj8aOBzRm9dB2nEXhjfb6YgeSMjtp5Yaf9U2IEbnbYnp79bDd95cgn4VHsyiHLRrPiDqqJjJIEKy8Iryy8xWqKVc4RP/hGskgipLQGsVW7HMKRkQQGIEE9hg43loPDgCH0XWGOVLNZihQ4DdIVODuKbHzthZ41CR33wnkNNV6QB3cRJ1FRe2+Ei/UR/zSJO5L1qVRfXn9b5ADqwdl9SU4Fl6FDemEi+hlbRFctGsY8PdjZmpDxd3JAqW32ZOl1HTaPYetIaV5/AJH+2Aau93Rmw456eQs4pq1gE4twK8sCw59rxOR+TicdZIfc90K31/aVSE0RPNQM4EslMxpeVwO9ixn3G8Z1NfbvLxw7YkR8ti20Ngz4ibEwLRZt8sBzpAvIZPsoPF94gbFQX+iyYALKD+qkI0l8oUzkg81O+n2PF0cEfzc0VkXfGHGoZ1bhukhqIdLv8py4AmO0vDLvxdk9F+T0SxK15Nzt8zJhFIGD7u0RO/adC4udbqWggHt2oilKJQkfT7BIXoW5R8NM1OTw6xSGgLjPBYj8oBNG1ijgqHEAnRqVkSyO08+UCKJ0y6pSaXf3RpycyEawrqz6IVmfvTCMYqz1FIcriTAC1cPveVnEvQ/Tfysq6jMbvCzHlO9g3jF2Jcf5q81GytmDFux2S3Novb1GqNForPxnJocZqpVUq5JP4VTnIdLMu2FqY+d3y+N4RwQx8F//3Ih56DGh/EL93voHN8/bVZcPv5v2fObVtSR2ujIzwvXuWaFE01HjwDoCxTzUYVui8LjtGTnRndkiZnQw6DOVi32W/HfO1W68QOla4F/2AbbfZjBGvH5WFvLtJdXIpBaESJ6NB51kADDXmzVM5NOveKgSz6XZ4Xj6f7mwChyLp+0FKQz4uhuZ6Ulk0L28wj10bFovQZi9uWAHhCULRfbkSW5/gxVVQ9Qf39FxpDWTwP+l82nAyI1vpZMXeFRn1VbMBug9kqwpxsMtRSDbqjdMswoxu7+ZG2inEJEBV6Vxk34otbhhRN6eBROuK5nOuMOkVwmlde2FT+cfaGo9EG3fnxUX+SIqxraQei7pMEjVY4QBmPLXVWKUsOUgAsUyJ0j4BNfeEGm/X1s0a+2EYNwrjHBa5LR7rNrGROLq56tfyHjWgEDNS2unmrxgO+pjqasKBuO1iBFdZwDgBE5Yo8TeTUkEv6dTc+VGXAA2CWn5EAyhe1kQVh3X/PWqpRcEixiO19oSffyFKa1++mVR5y0JcQd11tNqkOOwNll2nsM2wmCR7MqBufAUd2RUVAcLBC5OcKGvfrSoqOZ7FCbBT/XliK5MTM+9IsLuf6i14ge6I19ORM1VubBglIsJmHX+LtKw+HjKq3kDTQdCOU+2DBygmmvUTwD6Sjx6o8I1uSklr3lPzgyQ9gQhDXqe8wgvd/20DES4b5fciQaqk/EF4xW8aQonotyyW4SFZwwYsfSt/A8ry3mdEySoczfjWbQyQejoJLBrzH2fLTN6cxD8ArguxB+OHRgMoM0xDa/lYahI60MkkKGjuLU3cXxPhWaliQCAqwSd7zIKUKey5SMXYVjXYBSl4tXj8vCFFubC58LAXnHu7UEwPRBULCMnr3CRhPL+XdLyFj4xyHuEByzZR6l6eqJzzfja8TBf5MawKRwc4wmY4ldLRRXV0qfJ3/Z1om57UR7JtvcaYLcRyGimH74ltGyLgkuFgDgBweIPjeDe8KeYNhqSBD5D8ie1MnGNzIY4s7R/oyXWpKDy7HVUyGlWOMmNIFuAmj53Sx8wPbQMGB4xJG0+wHERCUrwZfFlWACvlYqe3bdcn4VBJb9MD37TboCA5XuKLNGyfFOil4Er5qJKJTgYC1E1v4/G8Nh/Yb0bc1YZ6WLPlNI8JC+HcGaggBCldaOB25Wf701pu0lfSevvw+V4ydXHLRbmoPSm1L+8AZV1iVGdlZIemA7VNMSqSVkzAhlBe266TMq+F0hy0WZEUPlIwDKARN8AbRlVvN6AJZzMg30sNh+RzsNqbUSNVs6zU5SnnWZdqMR0u1tKRxQHtQuzBiAasWkDQPgIb5gCVB67YY7YiMhws4YuZ1JIPufnkyeObW3bUYS1DPvOiIFUER8ATucQbmmEk+jHXvkKkWAP46HMOMiwQGw3SRziGfTQyOWVLn8ijAVanWLr1z/bAQPaCbI0Kk3j2+5jSL/vq6D8PsrGfqgmXmn296eO6pYTLjn+2g0I6sqLEHU5/l3OvXQDEoHiec+6FHeUQeK3pH20lUDBXqS7rw+j234l06/v6uVMoWFZdtt6INwwUXgkmvgbsy9qJsyEeK6UwMcLRvmEOnLEv+A9JHItUQFVmgOQhmkMsSY9z5ujPsCXZinf62X8jpTQSeJHtXFlXejThKD4ZFmnI5BG3zEcjszU0n5FUaUNzP7juEB0V1/C4asubPjUUPKhM5R6OcEobPNRnkW54ACVFR7fLKa1o2LZrevIQ5bACC0UuY9E6H3cTmok2UypiuE+LfNiou4gulurB4vRdi7+J1p0a1OIvB0gOXeRvBLx32mzQI24p6Gop8CWD+yCwskyez5ZpSCp3kcKP3g8RxYL0wRDZbu6PRvAuwgitAeI9MR09KcrtAA2BZf91jqF/dGViPgT1KoTTH/duPKo1JTh1QRZXioYLWiGUWCEyOnGzLy9neAYiM1qQVhmbRvcLP8VuUjKJ+h/toW5k0QJAq6Wt8FYDYnuY4LIjaNGY4e3HoQgNx8AtwQQ6pv8bWpOUKaCkg8kFSWSfHpMgPMCsTSgHc0NtvDuQsbzaSoyMSFfxJwbfD4vWbsi8bDHUfICm886UC38r9F0ZaBbU8xKi7gQId93j9R56XKVnCyDyqm61mNMfY8JO5xsVSeQqpzsGOl1UZPkJQpNYrv6gpd7P1yuaL94CB1LzTTo5DBITCN4vvLOF7J8Dc9BZ/CMM/P1s22QatGmKBBoi4Ezm32hmm1QrHu3N08mtTLLamlmmNULsIaCZOB3x14rBfNlYcTYQUfPaaPiudIx1F5dORT00CoxEcMlJ3kQ7EEZyiQubIYf7Z+01BvqCCDzRWet8G89KJUt9uuD18CSxd4lkxA68vKqq5dvSknba8wixYU0WKQ42ChGL9uVXOhf9G8mBJF/LjTVJo+ZbCZD4aYriPZP6SyNCRQzL15UxGs9CkiAtg+ryn7KTdCdoAzcsBMImUUaa3rkgyS7gEDXwcIe3i3oJVuomXebZM3Xw0BEdMQ2as5XkJnAkZ7nRUYTJJFq4rwGz6WOYaqfQcSjUQLVYXzCWXp95ogQ1BwLBZhKGuCMc78c6KJqsa95N8cnPFaGiPR4HzScA8bB8Lj5f00xQxYqPf7nxrLkrC7K47LoBC0cqlIhAbcTmyTMm4I5lwffVyTZuBI5lFGUlCKw8ucAWBfaTQ7flXY6qsM2cp6EAEQE+CekhGiDEABVKHIPLVvLSAK5HDXvPyB43wE3CVKDvicKPbR2UFA91TZCI1JccoF8gghgWWgagDMx9KylvnoAxa5nACFT8FdCZekxX+smmDwBU18lOxWOHxq2C6vy3mrsLlI+BUXy4zjPLj61pZdvHZAaj3o+DDsK8+X3XBTw8xVgmlQ1iCcIW3VynYhww8CPdIx1d4BmOzgLXagjoK6pJnJxnhXUgck/gqEa+mhmh5XUHUi7lgrXmciSB8/6nc8TUS4p6JIDPXg4u63Luvo+sqsOsm0lQLCGskf/5thiG+vQAbjtn/nnRqmpN/uDQc7pDPzzBbVGgdfvD4zgxPLMWFvGMBB//dYq7RFqwFsXXbrBssCC79pknHH3rlwMAlGzEWVrdfQlQRKN/xn6VnnZhf1NXFLrs8IKA13YaQjEw6VIQp0OZd9d7HSHa6mdhxwRW9pWGjdIKTcCfeRJES/usWCbu158C3IbadC0bS3WIHLWQzj6i4NJFnTdQ89egsbTIEoA9YVmOa0cxrxL25pEERW3pckU3e/2z7jUWHu96t3ROf9+1VNCs7esQL/VrvGIBHwjYT6PvNTJBa3nQvUS7BatweZ857Ui9t42xSvMc2uUCBGN6OiepLHvxfW7oifV89iEI0Ynyfm4t8mhrFxm/MnAdlzLEIvfXBl+OZ27ErtyGsViMWz16Jsehu2Up4+166t3JxM0v2hbS6ycsSRGAernRYRmYHgpdvyWGrNEOIlyqKLXd+pbPGgUvusxVFS2esqtCYlrB59KUCf6EHAXsipHcPEqD0N4LaODrSPtbgF2eZU35Smfv/2UssnZ7oe/qi9yABeFf+Mk1+3FBUyuuhuFN+hY+nAmvSIrXcXzGr/CmtJiBfcp+if5UnIJhpIxamrPODuztblgCf9B1AV/DRCNasKj0/MAEzBkwZ7XzR6vL67uG4EcR1F/rf5eeaJz6/8Xd0xpJTT825uEQnjU5oFShAHCB+9+1XtngMa5CXBxPrGHY0CU/bqB0w3OEq7+tEgs6FbTNGXC/JRTeKSMiXm65nGOpSexaRma7Xqc8R+lh2NU4aFoNSpqM4vA34i2YgOIPZ7Y+eEeno5IVsJDDwvWyy/FpI0dSfoVSe1q13/tbkvta3hI3ilw60+vvu0et5FNAnZQcaRUoaABcf0woWZb0kWjJsP24Lq3qHGXe5GU4E7YUHXQKdIQ7FK5pW7qgegP2fuUex4jpOiCvTf9dgDb0hxpPwjLzwYbZ1gnAlHfVPquXRYd6uqnvohjJfAPBXRAuaqQUxHGNwDOI81QpdlkFG589ZWfXZddaazNjjhPn+tAkyhuNtAbitBmaIt6A5UE4M5yJ+/6ppHNXwl1Io8mfGpsTTtQXY9h9lmEP7J5rq8nqDsyeu1m67Hl8kXXKVWfirKIdofi3bc1U8XP7kmtYFSwrVE3d/fItYrkl3m8RqDGf3M/d2VeLtTumHVgO5jPvdRrNj7I+WeVtJ3H84Uvjcuf6tkSja0kwvcLB+iS+mE+pzE55aaRin2mmG72+852ScNYHAlvVSPZZ0S/96J/V/UgmqX/7VoyRsZbd1pctfvfIp/BcazaUbtzZDMZqkDEUOPPRe6Q1S+UoSHgBMbp9X5q0dr1FNqlbxmMcD2AmEs11Yk++mdx7rX5RPiOghiGZH8swCmd+R10cqeLxlXMKOOx8SAoGjCjgsIt2IH3B5bnpjkHs7hDrdz864b7b+SiWdzyyEK+dJ86hMKZpo3dn2Ra+1x+1aEwoqDO+BzV/nfJHtXjZCZREArZeUW7+A2tzV0x6QW6mlRqnNWBi7UaHGYQgRveeN/2PDjG+kDkVoCI0h+BqNtmNGYMLgKS/8O/6FJc6bsRdRRw/1ccYcyYTp1Wt43c1JdHpjdIaL8nsW6hzTaUmr1V6MGbeFyEaxI17q0fj5lwE8/64wfhvMcawRQNo2/Rfsz0ERRL1LRNlO/rsAwIxuZNsEmzMhH2snE1ySTEz8T4YkLMJI0dzgtTQYToML6qUM0OiR8skCbcPd0AHwxC3flR5OGKUYfY5b+O7uPEXAg8tJaTWAR8eh+KM4CB+plyVScOJk90iRrMdqIeDfiMPg46Rv6z68onz2Izn2SucjL4dhRVI4jPgXrxXiG5Uast7w5tXNVpVtcZUShKTHVRAY+GGFrRpzZMDWvKC3ppnF83yd5s11Ew01WcKD9kaCRyPqi+zwhtFsOW53kKwNjyuk1+DItOzP4oKEOa2EyTf57I+kjQwlJHdZV6dXXkWw11d1cWFxKf/XLqKVxuDyO1CUwH0HDIjZyfDeOHSkl/4yjWN5b2/KEtW8VhCzwp9TwX1UUeCsFEZ7gVRiRoh/1psAZknkwAB3LyGghN2xhjj1urBnCu0Xf5d9mZrOW+ZcGyqCIDr0KS98nlHZYBnJ0fOGyTWpi6ioYb/7NfVWgmlU6ACt6jb8KHtM5XCOKrt7AYchVoAZjVSs73Gi8I6GnyTBiXr/rcwAHzn9XB/DHB/EQgd7hX/uLLIUyevQdqvHuDfAz6/ur6S7MJW1QzdyWbC9Rq0wIYuut3tPfWtPh7Wqge7EmRgU6BB+Z/6jaiFfCL9Ky+usXJnzP5mpsW+KKZ4Qqk/MSz5cKWEBlL5f3IFFIDcI5Y44M+QUPGF7ptckHd1NmzBC6FIaWs/6TKQWfXUDLBbKX6VIp4iDxdOiMjGZAgIkBfZzwLrq6OXiQxqocwUpQyG61XdD6KSHzunu6CC3ufjaXF8c3JBwbKkjCsEaraGD9ZysT0oT9jj1egr/XqR9I9lWk1lGpA6Wo8qet73FyPaAnW3MRQ3In1nG5ZvAgRyoyy6CmzDezHvohf+EAwC17MDVmVXYHy7vOvqYmCMWJ33NdIuEEtuYFaDQYZhW7NFxOj0g8JsR9h01hGr23t/9rzVOzKyEV6TQUgpNehYNL9XN/QXW1lENyyGwHlCS/6EZpXT4yFQDaEU4Tsu5ZIBsY87jgUq7p7r+SBcYkUXveMOUImaSlIJQtMGjgupG7mrBwaSssmww+HOMjNfYlR0zEr3GtmUNtF6PwDxgfWqdFitLX8gT+x6DOTqbG6EbbnEjrk2w76B1J6aG6/Y48JxuDUlGztnQnoEVkF+MADa0FZz4oQH95m2BER9jWvrvryb+tGbCmbeGWpVeB+n6UgPEoLaQ+N008Dc5FJdcEufx98o1mVJYnJHEdvZBP6jSzoW61uaaX92Bxi0L4uXRLH77LoLSAkcUGTjzciXMTFt40LtvDoh4eb5xWYmyOUveTAnKwk6vm2qGnGiq0sy/M/KjEqpNqyly93BIGRrBT17EFy7t3ycREqTFQZBlCUttyavUcQwfQlaYOroWVw1u89Yv/vfcHN6VHTSVtezsspG4yc1Q1xbdG2w3eR5W0Sq9v5hUO61qJErHMPKFIicXvaDE6EBSadWGYZ4AZ2ZnQ3z4ldkVuM1y+f2+2i7nIDjaiwgQx4A4PreYf0dw+cmCx9MmSVNfNZN7EtMvIek3OVgh95sUg6WtzxcClBhySpW/gDiffm1HDj0zuf4ydkp5QMiyFVFUF2/2vns/TKKkj+5PoQJAXDrq6mSiobpQ8BpdJiqjphUk6RJhvlWv3c+gMuEIWt2Rh2XOkNtli68l1Nd1WxjYgefBNda/ahfl07ADqJQQqx4skuqxBe3wHVzH3CbOupgk5vmK+BArQenUdX0+X+HFD9hSk7m1JduLoU6se4WWiukNxyxiIarmWM8Ok14aRsCmdWcX7y5k5+AsTie2EFXD71KjMoexc4v8VwDW1e2b5Xxu5Xm+xTqktUx6YYChK4jALE9PFR/GXPtNbFmw9KNnyV3UZpJfq8vEfbdClMhTfuXV6zY0aEwn3462hx/Fj1vfgwldECnTEd8iI9LyI/beDiw+xfQimMOE+qiMPMoA2ZPfjB8V/f+LQ8C2THawBDoHbLlO9dRu6y4TTg6rQYZ0amMdfGvpoP9gKF18xL3XvpQUeHoyACj3o2wPKnTX5dqNtv++Fgc4zUYon24graB19sY8dB/ZHo2QX8VKftQ9xfy8B7s138hN6WKbvS0t12mcykwhQe/BPgodQrAkzCc5SNvaAh/PopWRTLEiF3E+UZqtzFwnupCtgMEP1B3Y1D+jMeOwT/PreMLGpvfxGqLd2RdpW7tJETPP4PIeu7bS3U1/BQD8UG/rqvIpcYkzbaHx/9nAC3409mh2xpSVPnnczaN5zXkOFEr1RqVDfHkQCIoGvsPmcpbHVVPMXQ6VYel3jlKNZzaCPOMLoaz94huJvlFFgxdiMdmqTFQlyMiChUgUS1P7l9UT4h6lKhDX8k33yZdN1JlPF4wRs5R1FxtQdUuRmLBDXxrntvTRte3cuFRCcbtpe7H7ypCoaV6Yt3cdG9wKJdLLJ8A7qYYbAPNMvGVGKL//Yswkcvy514ScARIthrx9sPQO6IYuJlodk9YzDr14ykKtZaQ/pJTCMIhHICFa1rMH03xYWZWF2LTLabMWHSAUKgtE21FsBWSSvKTsoHyfgvBH6803eUWVWSGdp9dq2mriE1MG8fG6zV5zzjmHPcN87ytVxQYSdwi6eR+oWDg1cp7zIr4Tqj37hJJIC14nEaIEb4LunCzQKotFgp4UsY+qqlXEBTPmKK8YDjnfjkXVXpmKaP6zIuijMyB9mEGzKZw4OA1FuSLJfZdqOPa9Ex2IMHe2sdsPgDiRLCsSb2KpvotRB6kuCwdbNE37fdraxrkk4idRInjSlqdXndu2fOnVl24xqOaSND8R1QMU1K73nPGgOsfPdjSrrBFBgurDuubzvKHoPRieBBma9FfC+0Kp0bxtb6eShaHNzFJg3p+LEHQbN1K5XjTTck5Cv92AdlqLzkz+ja1ysRS2/kRb6zjODHJO1CgCxRqIm32HDfAkwY7SPWit6UkkDySPvK+hdI+Gb8BzUkLI9KCAbpcR2AwvxizZpeqKSm7qXeNJ3JilAAkR6BNBeffil/012YK6NvDbG7PEwsnsHFgbpsx5rEDIgfiKR739ijh9wyA+jhD1OZJU9cmp9rO4fV9Fmu7Mnq/djsAl87qF3myFYpq9oi5BcLZjAjjEzGagh+yKDrQ/tLKPWuSrzQleH80L44Dfc+QzHRcUzgnDLJGvozgy1YXbVteFaDK8X7EuITov/mhzeA2l/DHZ8S0TssDpMo5/A7KTZyTnhrE1FhXR32ugEpg0u5gS1TWn4ERzFv1Iom9mw0blCAqmoUIAMe+mnFD/CpvmuOHcPgF2fCZyeh3YgCwj9U3L4kCNIP3mMNh2mWs4TXLP1ynvGRXL6gP9PkQXFV+H7cnj7k9gYqq9QZWxRWBJ8BORPAk7tUPTa1kaYtOb2NdU6NP8rpxKde6JFKcmoI9s5dnLI9x8nawpH6zVmIvdPbq+5s1jcfBlA2f8u3acAsnRsOZ75zKy3kmMA++LIFoqn8kRu7npFqfD8Lv69nTLoe0Qx4TzRWGWfIByCVdKVvAmGmNBzzJcPY0hA1JPEtOebrZoRKsMwdGneY2YHkkFNKnVqrG0Pp10t+qFrahY/5sG5Ve1pSklCrjf6yxhvjgI9JQWj6qTyk2HrW9vxo8Tt4OucNBh85ksesExk5rNAi4tlFM9+OlqvTDryerSWiHyDuLY7LeHJ7pRdFzG8Q+CvWNBBKg+10aFSIWdUyU/dPDn50xc8swJz52VUp+V+E4ylsbcmrdDG5MgQkQwYFM3rpmzQ0yIR9aNeQxhw3b5lcwnH4snQLnlYGEo8IDfrFUyyhmVs1JrZpB6EGWMj76VMKGZUCLdZMh23F/GXAQtwS5424Pr5lIlQ0aYa2vbbcgtfsBVezA3p/OPbJe7tXeLZRGvAq6xhDF4zu6ReprOh6fBoJIjlPG792bXZ2grsuZXjWw1jUgUr0xEbdjtFR+XwVL/bN8X+l3VRFMn/9vlkVpepaFBsB8v/gza69chA9D5UvQrJtXVEXYZxmOAbUznTtNKRvSfq8XGwABUE7MMzDYXgGQSlG07JIYUE6o6D56nuILCVv+jEoIjcpyZV40tnm3miEuocE2TSnUnDp1UCIY9Y57GulmWx201cVvUX3jjRUODxk4hxk+dfjDYT64d1uzVokLUuHtfYNR8XZnRhdXHAJnYiSUGkSXvW+0VytMaqvyO8mmDoXjNET+9sCSsAlIZoAXOJ/x8OumCvSv/dS8JzeI/RQAv1zwg7H+JbfWdq6ffoV8jZCHeIbFx4R2bKVnFydrLoGq6AgUCyOHSPxjZbwp0kIIApZYP2m8l0pz1OG2oyUESl/qoKz8Llzqw/xQZH4U4iUA5t/H/fxnTImWwOngnmZhfe51XJcF8sxaxU+NfVPGx4u2ZnirYxstT+jb053VAtc8WYOGQdxC5bKUHHKZc8KmuZfc6dgzOYzhkw+NkYVa8RMDoFa7U2C3+CTGXA+/ICop6QE0QKV+ku7t7DnT+yfopCO9LePNxOKxbQ6nP8wY95c1CWBoC46Z3Vnq8zMmPH4W4fxfkitBPZtibqRtA0pLqO0tqTY0NgnfGI6gXHxTiff8KOz1nKGzfKzeg5txjhCqBVQ91wuJG0MeEeRrEfWUsBpNrlM411G2LhHVro8b9Gv/v/JZJTzTUEYemLGjz23/ueUqt+Dc2q9/eyVUevMMMIeSrIwpaDjCG6nMKbd4c2jor4qtkNPmgiBfQEG6N4mFoZxHU9D9er7pYpVnygwfkk+HoA7wOc8EjjFYU14hnRz1Hs0wQOSz+RnDFaQtY82mpjuxciz1Edj8lVfPrb2oBrnYoneHebBVlGvXkyMDmOjewensJqurST5wCc37VxkMO2hQsnA8oDGsX4A13g/RPPaU9IFMl6XAFGLtwQh2qomLzQelGvy7eX31ixygJnEsfrvduRTjkSDpBxx1Pz8OeMNe9XFjy3Q03GPDtSeICHTmPP+Wz+tOf8Vgz6k6FJR5lbprHTEz6IcEJ4Oyj7JQIF9FTP/b657Z7zcC8uBodepnSCDL1icoHyIbUOootoKFTWDNsUbtvmq2MPWznQv7cuPsi/XYSiCyF9OMNHCESn8c64FsIlaMXUyrokjQ+KzKcjYrpCc81pAFsOoIv30QTOM6pUnTt73BA7MeMq+XjfY3AQdAB7ll/DzkD9dsuMlax6sYJWmpEBIxvFWw2B1ipFaoNwiWCb/ZOfasdAOI+HhZe0+lQ5ygIW9eeebK2CPv0VGpa24HpjBf0+Eg2O2LqhBGJynT+dss438x1AVvSc/dahXfLraG6GbMuSbiR3gifHRiRPFgdMl7TZfe1rZJRMyg/eFy9BZNLCj3sjHywFkNk+Qd/rGV4W/sbRFJkS/ZirIir/dn0ypeNJVury0o6F9ErJaRZpkEdW58Pg46+qstbuhX6AJ9PBpxMEyfoJrretiLmuKWyY+bmcpCyFbmdNY3n7i2sMebqcrI5BQliLQ/4QkURJ6EduFF7saVOgPdYjv25vaTAI9LyzfcgmuBvASg9uLKo0fJ7SsbNTJsFCVSuWQIWoRJZmuAhJt30nPcIYwMQ+x0ixrr5uOyUWBp1Z5iLF79Ab57VUcoBDPbU0wgVIE4Uo8noawo8fCebQw7lnfpRVaJg4iSD4SFgjDcsusWRJ8D5+uSzomdK5NbksCYK7dJtCmiFtVYH6DaDhTh/j2JhrpGo+ytZF90qN6vcEqnJEbzIxrqaGgUBoqLsX4uWO6Ng/Mi3lmnV6rr4scD0PzBvV3F4ivodPDR8XHU6lzU+8PpJ0z2rfyabxK31LthfBQ6H1nC8ifnvWfeipRhnXHIX/obAEUnJ8X40ywgGSD/6mjCMNNd634bj5NCZerl8F1jMFapBnXtY0hTxxFm6mLZZ3KTtVbjB9uhKQ8U5DNARc1YiB3TkLcoO2/4z91CWxIrXPoqJhVyTgkKQ9PefWn+X9sJkECYkOwA5QLPqfuDpDWKo4LCgYJKbRh11TY1v6/p96x7ZY06HGVcQIxjDJXX17F8hxm6uMvNvJuGP7RL5LDXeuq0E9RwRw8+KbDBVQLTyP2NEsbbq6F9Pq65iIHAVNKC6qW0DE7ixqubRQiu69zCbEskkk89cgGh/EeH6cQv4+bMS7/TS31bwCWF2AdW2u2ve6h8RA2zZ4phxABMnmHl91LuOrwF0uxqw2cjb1wccyNe4vE3llDsH4xSasuj7zFmLieFl0z/lsDSyjkfBxWX83ePP/s5XI6w0+Ijwsahdzgkf281NZRBqKFVolcNf8XfM12kFaFL2PQi2zijRGA4jeSdOvsogloj7+kcKrdyusGGCb2vZ+/baqIHzblpRrSBMjTdpA/ds25TxF09N443rospEDGh7mzCUegRjC9OeVpDbFj2sy8g9f1ao/nTOxbZWsWNXEPDUGtp+MSSb1J51csF6NzEAAbfRyh2gbXDalYj4k2fusvNdbp+IEuSZPtQqA0YLnbAf8m4mzRppuQnQHhTkfyY8GAdhhvMpzVCD0ED9e0EOXxN2adyL8mKFZfUa8bVSgBH0cJ8+mVDpO1Kbh87kQzsbl6/HNPQI0/xD6kRJpoajWPo5YXqbNSu713SVZv4TOJLJwYPyqTkBpIXnLdHu76Fxwy/1X7DdnD0Inzf7kRAt2Xzk31RhzlQ93vzUdyDjEBmDiI8ukoUJI3vJ9JU2Jf08XmkeZeSvZvwA9vX1KE71lJhUfmfbSspHGWtwv1tIvh6Z/FkvZaL1yTvfDsDf+349t+ps/FzNSrpav3LLidz7ikYn8vFb1v1DnJn2t7Qrwyzyg8WmwXW0VLORpx7cVD5LcDr/Ytj4hoGje5VjO77p8+Wv8Dr5foZSNtK7xX8Ecm18Y9ENjzyhWhMk1Fv54gIPeeBfMIu7yTVxBcrsOcZ4ituGlwJLuQKZ+XIhsQB0ke6oCxPd5XzqD4EGjRhshi07E6ZP+beS60Gui9SBX95+7dDTdVHhEG4/Aa0i92pGibCculMkDHfGLPbq/tzQXD0jXICGK1N/9TckANLKosskos3oMqMoaFfDpTV6nadozafuHZd2U2VHAei9OJydz4mruLvveCIJdt+3k5NEP9QTxkufcM4QwY1xFZqDLOLMFXSv1mVAsqA5V9BSyIp33YD6I3bkcyaniSlwhoaaKSBGce7I6H2ahmJQNaPY0LC3rxPN4/Q6A2hBEbGQtTsA/4PpSZUo9pWhLFHlacq7YQY0sQfpHZEjtTymxmgwAqNRBe5v3WPRbM6oNIlNVubOJNGwb8FMYCK90YwVEzgGRSjOWDeuWI6fTxGhdP1zRt1GRYvwRJmVYet/GSN8N8adJYJ2Shv3WvPattFyE3nSBrhAqL9xs2CWNM2jRf3iiKUy0dXYRkj/jRNuEVat6G+ncKHZfnP1KDpsvxlkyHIizC7Hg6XPtLLPK56Po5p4Piyg/bpkzTSyOtliyjkv1tXb9I+vmLsuI4SwLVUSU5JhJfXOAp9OgPEGP82KdlB2XfCPK4D0FkdW9asjEdPwrNjxMUgF405OW/4Q5eWTT7r64oN/N2avbqABLyWCEUvFGy5iCCxLwqB41NhW1b6imdk5BltHd+N0Ksywz2HL+h4VFckAvCYs+eFyTiAaT2eC4iS+tuAA1NFmaQgaNtLuKB0+A7E/z0fBmmE3glbud+U+8cuqgUWOA3U1fy2e4v4E7vvKI1+NsmeivDzboXGDosgztunz0w1lpBbr3y5KVjM4HmTOIUIIQXB4ZDt8iXeiHxYARelx6C4Vqk/PkvF6f/UzFaNHu991yC04XwWYYXKlM7ymrcKyP0Mn7x3Zl3UOMLUCjWyvDMnWS7y29NjagrXGkTs8LaAzJyRcHl/5aM0butxHcc1PNaOgTfwUNSyb/ZaI9uIwkK7S/llirHZe2kSqKs2j19gM8Lf/ezKq1Dv+Vfv/u9B5jH1XDXVq0JtM7DyaxSBkF3Fytm7MYLY4qzIAVQfVd2ER21Q6BoPDLzHBpXibJOVQ8SBDh1Giu8+Y6UOliwhn/G9lA+AlBgTKuzlODfiprxCB0UdZ2wUORarkdJVstK3DFle2+MJUKZM+iti/Sl1zo4lUO70VBWYjpJ8cXV77wwii9tYNJscdQJe5VwkXnW0YbmTJS2MWLDluUXK/uXYGiqOlgS0zkvhT6aCcOHbivjrF/XBwICJLeHKw8zeE0OcKIRcDnRZJSsnzNoSxP9/aprUYU4GNfp5Gyvd8Co7y6vwS36+8Vx/kBxjDkOnv34GSsGRGk2He6rsbyn6xgQGkhDylXXzCa1u2xhs0vjRvPK7MYIkqIzsFGFHf0cYMAtM6Dj7j7UvEoMbbuIOyMX0Qe6vyUHfnL0wQyy2vQKaqhFzVyAQc0tryQWTu9xX/11LiFx7TpfDzaf7jqelklUSXsmmz1gterquLicqoaxsLRUIEsyDFo+TpHYxICGsJd5SRMGhTv57EMKMF3RyWhZvpyjGCZtT2zoq7u/qAcIHcn9Zslqc6Wq9LGV1oO9hs9K0SHPhHFueKA0Vnb8w8yoL22CGo7InzU3YC1Fb2/IewiNU3wxNeRKAaSsD9uvh4IIJtyxOI+Tez1CfxdHcTzWN3GvX8JJU6c/XEOwjkzqjyn6DHjAo9DgNUx4TZ3UpCMc3VH/Gcn1HW3y8R2qgogKCyHZn+DjfKC0AMylbO1M6fV3q1iZ6wO/PFKcLo4i4w6ZlvHx0g6kS1S26UQH7hqCBkzw3tAKEHmmTU9WHXz55Yb+CRtZmuufRBMckFqR+gesdC4mfLtX+2RBq+XMa/blsX/BERAuix7kc8ejVVRYXRLiSL1UppTL1Lu6TYm1fxQTWgiKUhxzdrUGELRv2e+9Wd9rAd2E4tx8TyCbhS2nM1qjY01Qbj4Wuj2jqfxQQYhbVniDURkAiyRkaQc+KUx8yBPFVXMG+NllTY3mC5wRLfV2JGKFnPL8I/eZsFqcHjCJIcJfw5sDSBizH3lXdK9lOwcPgRVvcJNC6duVDzqe4cEppu6GMELetsl34ZQ1vtznHVSTIU4aoie3ivoqnAY9Zb2M+0kAImCkvPfsKimr60YdWotmxHwep96+qTvp5Tg4qqGnFdAmb7iMpeSq0OYC2lzUbPfKKxc0wBojObdh2ZSNTdiZqe9lLAzYrl/Dr5zYxe8nX865rKVhu/aq7xsOLdGVXRgLoC+5xmEixzVBbMonqRpewdTOhqUsWyqF+GSohty/1bM1pOZcaKatJEuiQlJaqpjQfeAMxQplA54PeDmr1ROZXMovDjvobzTdgi/MWlfqq6eydxuxbxLBMPSP4j5DivurksndzDbPDfzirEEytQ7DdOmh8DTnDDVMrx2I4ywO/gxkQgntav+A6z88PtplaTqBIBLYpXN3NJd21kU+kOUIA0B5U1tOPeCJu44hJmso0U9wxqXNuonspO9lrgVR9CihVF3u1+msRjK9mQAJ/PADwgpBSwH9Gg0eh11OektfnXT/aYtRdap9KU3+wt5pri4Ho0JpwP0+7HsP840+67zjtrhQhHB6clP3m1ufRYjWT2a8eu20EHI9ikgJPb7T3Ne/6hg6dBy9980v2oTuC6YhxQRUu9GhoesuakGFYEaoU3R4V7qEronWrNcFAORv5IQ90c0Wqk1kcPgDS9Df62hK5rC8vYwVBICLny0XIx/Hr0xz1s9TFBHPBJJK79sIlEARPWOTAXxJnBEdtl0CJXrmiRkuA85e7k7iqBDFPnhRbdpPQ1y5BSYNCnY3T9p8hm6XfasP+zATTK1BjJBAGOTHyAFk3k1MXBngWCPKq0yn2k9pb+SPDec3Rwg50z0nn/4GIjuAAlAmcpufZn0FUi7du76gx0nQbhYDOUz7uvqBrYw6nEyAyNzXP8aUIBC/Evm3eivLLeczeqywmgOkFFZ+30Nu0rKtp1ui9+AcU2e6IxPh23t/IQhOXZtFscjb3neyD7JrO89JzSPRzaeFjsG8xnWHALnNxvBtxR0lcRu9oCGDyJ9vxr82cKcDnWmQ/sS/96SThpqZLijLLEREGVosuBg+DQYJJB4eczG1kAl8NCzl6scr682GDP286kjfYnAx1IkpPQds2WkzBfVMxOwrvSf9Soelkc2UR9k3kfZAMZ1kS3CBPzfX6Nnxqxz9r0YjKCjanu03pBO5c/oiJ93ptQ+sumxhNqL/CjNmP9CwQ8jnqbZ6vicprNa/amFMtL2Bw8Xkm5/JDqfQdTUVH4s2xkOOJ35E90H9pPaZEmnx/LZ/CXkuhS6tZXHsqJmyHdX9R5gxfc5qMrPzS10kf4joJ/dUP3eiG6xiOWBQ+p2mNnd+YVf3machMn60e4L2Nn1vQepzAI8Ya+FyLQgrvPUfwu2tfp0XIrG4yDq4HzQIILbj6WJuUGFHMkCiJ9XhkWSOYCJ8AkUoGuQgIuZ8Lsj8ZGhBTu72ja8IDzX9IGY9xAgEgOza3q1/aWNb1k/ooRH/3tJCeuurZhUb6VRCu6h/MNdjrKd8+VhUnWVITWxODqVsthuq4URyG1xQZdFdGBkIXSOv0tSWqJUWz3dmnvSQ2wiPYqaCqal6+yt6zxtyom8gDALYlJVPsFOkk5yzEf8QMKKiKzVbC2wc4gLZD/zjE4e/Kuwxh5j1JWbJeebWTaI/Cuim+MYB2EP5fNiQ7m038ta8SX/DXGvuHTnULDQNKMh3Tnn2C4Fwh/xEBtYdPMOu3/Q8408VCuHBU4ozKuFOqzYPUgzTPnNe9bytuqM7JYaT90N7sk9ZiTIcFCOoawn+ZtznSs3OitnjMOJhILvcWVYKaT7g7K84WEECOfP0w/IWykXq8yYYTTgbBx7CVSF/8H2xN+MPxqCfCm5D8nhcuFzBIeyXJH2NSi7J+9CsoU05aPDjwS2kxU71KHtPXa5XmUWPPswKcljnV2Gdsk0FPsRMP5lbVEggQjckWbw3enMFYqL73AKiE0wiaTkQPsZ8mjrHEXXbcYzQpcFiKjthBCVcBOIL8W/ikbWCP+WOHVQQzfW98iuqLsvjbo7U+ER50f66X+WHQWkedHMc8P7QN2ZgL+HjK4EhIRXjFFS6SSwKkFZ1hJbR4Xao9v07D2nnOxtQUy1/SnJq/4NqKQTQ+bD34aUR2m6ArsJmJXcg2v0Sp4+Nrtr6u20egIHYOI/oIvRc+sB7Krmu65K2GxGWGZgaHEJuVkJROozwhkWmNdRTiaMz7gOHjnnelTPuvegsUpB12KpuNhQEi29+hEiqf3Qzdq2zL2D0e7DYcSphJ98RSZ/HiTckNNovd4ejLYXDI1s68QzVzzE+hDBYKiATo4lWaY5NxDkkVg1TfACVS0j9bKpbcWQj8AB1Bh1KRNFNF5bOtFBiDAluKJZ7wBQ07pMIWgnjNX9SF6YetOdQu2y5b0Lbmew4SILl0wIGppjSTtLkdYylxQD4SsqkB0DAkdCp2ciLwEzHAwshTvOTU/wvWGBNkvYssNDDKW1BSkLn+stm9vw3SHNDvjAXTzNGrmQoXGlGz0DgQIgrC7QgF4TFA6PF0z8XsWC4GK6TTa7UOIPNsAhUrTivHIEH/o3c23+Si+nTwcnWNo3qWblkzledF4B+ytNGOpQdESIN2BACADsPnah2WImSTvVoMHOSHl9CZpeLi4k0vSmbKOdU/OiLqinZAjAaYO7vTYCjtt/g1RVpJxp7LTwR+MPLhpHbySTwzAWrl7hKidGQrBgWe+Z1GTJnVYRURmAOC6OgSpvfZPghhGLAEiB/Hy3NH+eK7so0P9L9RSiuEkYBUxiBp0qd2uBQ6lwaePYH2G/Sygbz+W0MhGEpZQ8iY1BXj93OcU58a4V9dS7FoJcvKX0wAUXRlygqS7trJ8dFNbw6/YTF2WsurrDbc6o4CA5tW3/uxNVhngH97IbQcrcwGI9JiQ4SVHpV1xI4b4xFR50l3vD2CjP/Pe2ohL7UINVsj6LDH/HmRHyNzGqHRuoksvSOd156tT2XLK3cryC2tWm0VBmIPP8FwOvyd3EL/qHGUyFsz7YjpkzkDr5/UVpuvfwih593QhUEAk2PCEwo8KRXURiaeqYnNjbmH4sf+HC0i6pP9UBLL6qJfNgaMWBUfKgroHNjAU1G5OGi47FZxH3Dab1QeHefXD+4fwIhWs02ZB34i6MhLnZj8m11z/iG3D2+2f5kBA5OJb+aupi0s4mYqQlZagy06Td3XjKB6Y0CnzHQgLyUc7hmf4MEwDQxuPCm1MspbX5PwArPZK7qDWnGd8pSOQLwg+8KYXKymt3Hy3fvE8f9JQtViW5wGFYwhEIgZfpIJ58FuAm/lRT3RUdg0DWjEaTA47kbML2yd1YNM1S4pO0t/DGXAOz3ERc9XrcDpCs/qcIV3foj1hTvLc4bhKn7/VkuHiH8TXwyi6dTd2s6UbuSoWzO35lBIG1oIEVr3UVjKoT3kvJVWcotYB8XVzlKbCSDIxQJa/pDCDy96FQbenLui2KMiZTgvD7VurOHLyL7vVY7jB0iu9+uCR3T4Ze/nZX7kQ9fYDxcYwLgC/a9vU0d86K6S98+bNE8scLdCr8qbcbUyyQgbVK6eLMW6k0piyS31E7XbVX0GrUX0RXwykna8hEX2s26Dl4PNWZIzveaAxrVOka4J33zO8ckAM7TVLWvS/uripAyOI6Bf6ZxDeIwWwZpkpIjC3qpGALdk1woktXvgHK2oKwUFg/TaiOjsINqiIFwSlrA4iyBD70g9jaYs6/LGsH6Bwpl491CXj780pAPh1PACqIuVMG4VBNl8gjIHrTxB6xKystSCA2VzFjkDMC7mP01mwfyg3zP27I7dc8o2KIYASzh2BUCkPNrjMU/Aqi2/xc6jRCy3IyBkUP9B48PpsafmUy2vBmWNn5gf8a+ANhlC43QZbeG5UZMGXh/HrNsdbYRYSdItPv/w1UzywEGO/9AK2mKbzhPYQy90LyBuXl3n5wLJbouRasiVQSQfc3NiVPNTdbGhSPZD3XQGCJeiolpgiTJC2TtKfMq1MnjVC1A3JvL2YzD2QZYJfyHS/ZN60qbUuOwjFHeLm5dlONqSJN9kMd6QQp/xYLeSrCX6Ek/gL22/DURbAlloe76fAM4Bu5lJKgQQbV2eZU1Ljpm7A0abaCHe3FrqPJU6rMtqRvAbFP3bq4DJRVHh2Z74rSsuxB6IkHVJxAp12pMVDxV2Vfat/QUSPrZ/JZn83esiFXM23a5DBgFa+kmOVkiHCS7gO6Pvpfo5QYVpUN01XZeWDUGF88cyOWMkBoOQocMktyzuM8vVGuP2DRmpXXbQsKOR854jcN1jWRtNk3Sadg/9ud+64dsFTXSne/dOqMCkdMcrHX3xrKIASf36EBCWe7LJh184TAuLlhGi55lCWm9bpnYi3n+Fyomj1eCPlNMSywjQktnkDKk11no1qoSq8z+wS1LbK8SByNwAB5EumU6Quz2JIdlkm6u6s8KEfY37a020KMZ8ni4NRfcZs309AlXbByi3WMV0lo8wB1AXEyazYy9yZjPbLRN0+qK1nuKJJy9eRb24dndu9pJj3NbhtOoDZisLDFeUa4hKeBxDDPoFQlxF+Vx07rlogZKQcXLRThp2wFrkTIMjJOgOdJitvP4RCpaquvwzHbv/m2OtXTlAYb8S8oWvHw7OXoaz2xgfjese1hilKmbS7xIOT0BxfCuqmB+i8KOGnYDAm6VGtwkv2UAGqrffzuIGmz56pPC0EKyV/ty1K+PMYhUdVSn4zE8g5TtKte4Tu3hfEn6JNjEnRH7+nnUOog5NsWDTCwA8dagcKetDCW7r6UEYOrAn0WVrhRqHvyFMQJzU9rvRg4UXQwLC9405rU3xUofpp8QCSu+Lu/YWVCXBF3SYoL8Zixmkvri0XXSjE8qFKPWp+bTJewrjXp7EXLLxg1ExuXw7HOq/t5q9OQwJTDBsxcTW7yHKtAlrYEvD2CA0F5sAoPxFMccethWrkyQwJlFlBAkHNZnHuv0f6v0Z5KqM9LIWxAmNvU1TbB9mpnAfUmZF0fOPjq33KX4IWdjdc0NfBW7yHb1QMpT9hrItl3A1qIIO1HKzYsK8tVgPSvFj/OUnqzPP2gbIkY5i5GHL+PbYflyIUjZmQSPfFd7gehWVI/N/kUx8IcX4jumBKY74nFo32pivdrfcwaV5s+jeV970tD1dUOff13L724fHn7YfaQJk5J9nRfxX/gtijQ8T8ECx/+7hImq6Hz7ZzpLmiGDwxirWQ4TtUg2FB//hLXwR/WLVgcJspxYXU/29N0xBt5Fyw1dPKwtfm858hPRPMC9yn5bNzjh3yndCK8UWbD7TnPJBBnvx5QIJDfT0V+wQ9U8xBpMfELdwePlLccZUU6hrjRNI0iBgC8lwdjSbHIgjtIlQntJO/oeCaN1FTte/X0Vsbot0l2+kaT2WKX0aJwW+xlVtJavY9xZH3+pHdoyy1lsLBcKEBo0KMucxmCH0GUeRbRmxjmxHZIhbTzwgI8pPGrCQeISMPCvIQ5ePY1Oqslk3mEjDtkxRgnIOMzJvJttRAu5Ah8BB2RwnTEeprI3qzM6BdBWZ1Zx806dSwLioFVbIrFT9y73IMC1kEVRWxZS4oOObXTPAx8ZwpEiTcMFCqiWWMm3iQ3gKzODhoK8fNoGN9maEILCCGisGW0UhPLbeGXADzF08mRYWeaGhUuvKijdhncePyhVVtMPOjOu35aYtu7YIAMiufh67FT7Us6qZnEmheNI++DSbo4cCakZHKE90lUpJx39Y/7WUHJUn6CDNi1FsUpSZ34Yrd/+lgmBtFQgJU/hFuv5N1ocDCkMNgWx3X3jLpFRKgjweAfYgBvTuvNYWIWa2nBN6ue99b+AhUC1xJRsrx4s95whhuqRXKig+fg5AkSb4YfMUzVsC4GtzDE2lFtWehmJw7xQSgsTMlVxdvjcC/Zs8bZHrIXl6KBRItbPRB5EFN5u/4PQh9e4QPqmzqHittOk07l+ylLS5nQFbx9uBNX1lJv4CZJOi8b5a9hjMIdmQiPpS6g4OTUqhOvSMrFkUTE8x5iMXKWOWpCRh9baGf01i7VuyDVzIOOzi0hGFc3hbZd/I4IIIC58fyn0wkG2ZHYKXmYX1voBlq+Q64e611RLcq0Mlj4K1QoGeTyMPCySvf9sesJvLajYR07S+2F61XlMdLE9xMwy/1iq2zCLsi/wuNFzj8/9ThWr63DsfNGPji9X0pvrTzJnAWwg1xNJsEf7GG3EVJqHHKbWWIvaq4ryFfciM+RG1ftOCAnaJ0Tc+WbbsaoJuCoNAwTZdyZS7VO4nQIii2FTbxx4ZwMx7WM+L8IFf3Tg38fLAdCucjgTAjHvzo31l+Y+wzr7VP/YN3/XnK4gKqaMfTbO/L6rDqUAuuXIQmdygiaTVvUOa6NKMvx8iOV5f3XDQ/UjK4s8WxI5ILYb4gZQDsf3RxyGF+6zt9fGffvheT7i8S2GNazrBoDlMrWBMMbk+dmbrX4BYzgc3dSr8Bt7pQlTL2Q6H89lmvvtEBeJrelLOJY2//oT/+5XmAiIr5YPmbRV3fX8DJ+G396Tyfr92qbMDiq9AthTXoG1U6Z5qduOVa9gfGpzeFjKVl9dSullxOVPeOYuo6lpzBWcUdY0NphRFDqeiblMhw5JID+M3+3L0tvA60PjNv5jr2vpxol0X9srtxQNBwxheUUOCcGnobobGBxWIum+gYmec9ZYdYyin8bW2OkmIRbEGsqAIxopm3/ob60iHOdi2TJv93ZM6s9a0d0+0K50itxtgSBA2buMONzWaFpoQG5farMlEJeHj4G5yYpaMeW5yPCstA5mUComqNe+H/t4HQX9v0Xjh2WWzYx3o48dDuef8DYpWnqzWpNJ6BWML9LQh8/Zr7qv1uZOwq2hfuWTipXc5xwW4O1tZgAAxMg9QkdV9K48Pe9v+5H41Zd4BPuZndELBu4uhcQWPpr96tODNgDaJ5MBZ7x67U/DYGvlTo0ct2unVQ9MyK+bnIEadf/QO1SKwKKcl1p1CscU6ImDtAw47g4El8PEOHuh/aPME5Yn9HayqkngJFD717xSEP4LakQpADTFwDAIUDnR0z1IUEjaKI+LmSelyb+A1WyEhsUeHOnpgj9SHiDWJJgQjE+6ROmuB8U5p0+sRiCzOiYHmPM1VGRtwe3gwOFw7hptLz9pziiM/T9gUaOoHQ2HdKnYfCGWvFL5YcMJwk14YEMJOdFT673SMkhn+myV/R2grfDjlw5HoiAqtfllXm0duSydBGUHXMNITYyOIei/XIz/tuXtbbJSfgGeUSzu/ZKcN6yH3j7BnMHt3zUnKxMfHgrg56A3z1/n2TG7r8cMgOytRMFTgRmzDsbAKjd7en/AgHthcR8RrlOGb+nHTlx6BYNefLxJQOmST+t0DXauDRljxbXKPPwBBMihqPs6oIH4eV1bf0n5jc3Eav0s5LpF85D8AIEsAF1CKCAnXzn0r0gsNAd8Knd+uBwk3YstTQTqH9iqQm3OBr8P2VG++HOOL21cfSK4op/4xdnLQ3BdsNw/ah9F3PcQB/cRahMkgLbx4E5AupadXobbMnV4DECE68T84NNz9OrgAAjgL1dxTnEspTLUcCHDfCAtXX6dyG5F7hqzPF6BY+P1/gRqPlb3j1ytoSBNE2wYA8vjn5kzz5fwqw66XqXC/ywo1eSWSp+0W63+q4o+AyhKHQjgWgZvNnFALMJefNx4vy+ykrgqPeEu+CtugaiCZBK5rR5lZotHSE3pcqh59xFj7yZz2R23bRzya3fkwW/CTEquN7Cdw3TkFAEfxOILTU3Krfl7y6aoVCALQoH5hCFchWo3S0NmVmbApuZmwwXEbs9KCiKQGB9ZAQMQ6vrKc4BZyniKb1ndzuf0YkSdgcj6r5d7Aub6ebHGAeo7PWMg4t4bFyuRYXHuUx4IFfosasf8wy1dPpCR1LqbSqQ9lr1aqcOJplsmLdqiAAoWbG0OS2Z4RGbrBV21ZQtymaUrIDSRqW7f9BT/DggAKd0Cf/laRg9ov49FP4LMEkHQEq1Q8b0vwW4F3XOwHEZpJQzTwX4qN7TnV1Q8QRXtfax1Qfc4UDlgMi6XnaH0+GBwUk9G7uwZViVh1RdAn3e72bSgGrGCllNvRaRCFebFwz1LkDr9anj3octhPfhgjqvdypCCEowIIMNoXBYNW9wk7XnxcjTqiv0F17hGjYrPY8J6vudKhkeOhhrz+IACXWYS4L35c2KB3Uo65r2OySongRBaXN/7J+v1MXpK043BnBFySjhnQSYMhNUhUrnsgApLIoqRTkQkQwgT01BH+fi4ZN9Znbm9urizypk7MoBFK8ock4IPvr4b9iV9eF4nvKvjPfPZ1WsfTmTyLRkOBSOdaTfWyQOUT4DEkXS+YHqOFW9pPZ2utVWE7QUfso0Asn3kJ90iLEJdspp9Wbi2xJ6XJxKthZms1U+X2s18fwljywENWB5uxG/95895az3JC2BbSQ8ND7FuG2pXKBviviKbeG44+Jb9YTXycPIl5uKokSZOlzyRW7B0YtWYUfhwfKFy9jZYzJpmfTK5IWs8CH7+Y2XBqoCbHkLoA9iKptD1XWwfbET80gfvmucKJxxD6DsvLeP4XNnCizdWCz6BdetsX4EhFmAMmu4h+3AMFAuDf/7UDOO/AGds3eKfsFErZQ+qBIDQfHscvM6CDNAE+oyvKTLVF5zE2Sag5tGN9Ignk+fuPQGZROFA7A4ph/0JZIWaezwEf4HBFe5DNr8OJMp1hCxq4/7UR6dmtqMJLlK+rmpemiN7fLarPBU4+ptZhYnKvNO7+ZkhWMbjpRqnKXRYhII4N1x90IGVLfsxCTzRWgmsTrZWFg7A0WH4s3LO4at6y8kEMFV0GjBtIX1f2oQnb9ENNORIaFbeJiAICUGFlxf75DYkFaOOJEGpMiPAKJ0xfHA3UUzgZUHORcYkM2O9kuGV0KG+8r4jJakvCcLPZzWFQ65Vi9w7bC5qAHjBq0x+Pn8562Izvb4mAhlhpWgCI+Ydl15QpUJyTIMX6Vo9HvVvtpJGDSw0cv9ZoAEu5FRKztFVv5lyZ/EDwfQD2icU1UJVuJZmrq6GqCLwf3PQ7PC9gH20aRKMZgFcaPVQ0ZHodTsimGE/G+OixFmHMUBkEwWkb8OiPVU7QdDEPEdTL61N/cAPxHqu3vJ7ctk6sCxRMLL5Fjqm4c26cweNkefdL/P0CTQT0yVSI9dxj9HQG/NZx8eWoZcro6Q4vaDOM/OsWgvTQv46gCO3XPF8+VnGFlJsTFrWpT+txOaPTdh/AAFz1SrRryf565C9U9vopBiW5SoRHHeCnmPhgJLdoyY31DE8/jgOBJRazv1K+N+Zmcp4TGqzxbpUJ4cmgjyIJkBYD3/W6e2uvaqHn0D3hi6/iTe8xEuLi1vU3N1++RWWP8N0YvVv3g8SDdLveT31i+nm0PyMLUoPIYnnLzggwFm3o4XWc8/IAakHCiqmYABHIUElaUL5e41LBrZksxzjgX8GAQWDEEN58CZiUVJeETQWzuBmNNZtUGGpsnpugDwA2+z7x7Zb4WtkuhHdFAuwnm1rxh7a1nSkqw288+t1Jy5x8Tq+rUZyJKC7zEo8oaCa9BjNkLbLn+S01Q/27hL5QO6/1q9DtAxcaiVaDyAbP9iMdTh2t7XCen5VZ1BIob6V82Sm1FsFsZDEqnvIJcYyOsELMdaC8l87bBoSo+TH2/q5v7HrDDTwqbIRRxxo20p71zPl+RMqxnKQbyG3M/2XTzv7zUX00xsDq1l6CGc5pJtgxRd534u7IvJTviKOumPLYcjc35HK72d8bl+yBNxzrMd7bdFLwaZaaQQ5Wit6tPzMYl2kE9VGZnedQZuFCmOOF1UBB2OTcnAg66iHern34ejfsnAWQNPgzISlYVnzOZ0V5pgAOX61oEv5Vzg0WjcBlDtJr3dUGuecDtCh1EtLfpXeyYMXp87lqIe137Vy5+5l3rsrMskDQM0tQobfFYn7MeNUh2z0OGGtNA+vYKQdcGzsGc1QFyU2htQvoKITwDPKJnU+LLJtoa/LaQR3ZEPfJPyeSZXFeAvFT8hIhojsROP74YPy+Zms624MiX/4/Brusn+IMthoKd4k5ga/y44r7Zr/xg3W8Ysv9VIFm88bZ8k4SWe4BiIVFIXHLBlddUR6eoHn5gf+oeoCPBCf2zafOqmLk3Srwi7QKpNPFdDzbfFLFdaMPlHnzhuq8J28lXFhi1XN8k2uPAqly9iY9M2lSRo0plnxhdJRQBWYJ2rLZa67MhC1zBUouRe5EYIEQg97R/+7qTC1qaEGNw/jts9vaYNQ6M1vZtQ2kQVZDSzV55z7Qo/A4fHlRmG8rlCQNVyKn1JmiWOi3FUV3SAnnC1yVgm5nlwJ9jvQI7sCWoCLzcqY2UYSoQ9JBAm5N3PiUrf4uigVq9Rs1VwDimBg2ZEji27lslFzq651xZSLye3JWWgoE937g5LVb7hoQRaIBRu9/H/Zgju7A43yusqS4gzZmUNJWF4je9WTvoYwmC6RIoYuIfH/JnCZnvB6SAUwR5GdeKZbDduuTG+UD8aEb0Fl1CKZ2s0CgKQegtlfVVsk7GLb5Hxwp+Z+OTKhYCMhmj/qLHEJUyOuACc7LijaVxy4UnOaCzWG85iPHmjdNF4NcP8Xc2ej+ko0ILKn87OerkKsQ4zbHvxSZXl4WXNHZA38mSzcUlHEdVmxLm4PjBIhAX4L3DSomu7oSkQkd8y4T4386UVmpsgxKU2/hDN47OsGgkrKWa+xOx0lqbCM7AftfgXEjqvYR+RTM6lmPM03flDppinEf6vMoVjaPIfaisVZ/FiKPsIN8Yn/njT5LNqD7CwMDYvC3lCRtNF7jLHnPItaYtB8YGErpAD8i9fx5m/fWrZB4ywg7CLmhh21pe7930dUQXRA2NlRezU59DSV1BLf5g9mXqkijOyY6RWK4RCgSJvjfzH4M+fZkXxjKsw8D3vhDGnKm6BLnXQck0G0em872wqnFZ6r/J0tKBON/RInfUQwhUd/pBQbUMD68eV1eG2nrB16KMusPBIdQg5lCRYQDlciNE4ihXEZEuYb9Le6K3nh7u2TF9iq5vOntvwP9Rt/sNdBv0zneQdIJULAPllZ6gWHrgAxktmTRNMWoHBFuD7C/ogieftnFNGmc3rbkSHkqyvrrfoq28r0BklQ9fhYHouClLI8X54upHucjj3+wLTEYmy+GeF2+I0iLsV83KbCpg8tXiah5ppMdArgHBVesxknplqBbDavY+bUfrEG7A4gubDrXGN/DBhobMsEnugtubU3vUe8VRKZiasrNa4aMer9ESevrbeKaN7SAgTxrHsNQssZwkGvhVnTq4/GgM9KxB1QIoB4bpHtWtGS7TeXRX50RXmKpL+hGvxhqzCgo4/X0dzEWaKLjApVsB9+yGn0FszUw9ZI1tsmRHwVgp4aYHuL7xPqXGVc0A2qEAjUWGqYDyFBw8Dtx+O1lVdufAglnEABc6ZGnVao3UFXiffuedYXrNIyWGHrJsx2vVdMBkbxCDxYANAQrQ7fmQZ8YmtsyHPp726s02x+vxIGUJ6cwskO/QCnY/Fkf5p29XveJ3D88uUxzU48jjUC5eFcoWsfedwXa7AOj/d5X3wS1cuUpEgZanpASqUNkxvdBRYD4tubYWGskX/RsLgzXyv0/CzQHKJl3ZBsTKXz5LakVJjg/9kkJHlHIkfwIjZHtkkzaG1uB2BF1SxZ3jzune4lp0dlfE2sAllVQ64qFJ1wz9Eukmf4Ip3s2refsNp+aWcW2bvezGCea5XFXIAFCwUlJAZvRwp928uvmkaojx5KwMB6/cAIdUcnm6G5v1WKoXlJFsJbIL7axRceAy8owK9M5cbvnDyAdzAisIzYd+OO4hjb56o9/AZuhMXSEL5849UJqmmJQEev7PVl4314t/wrrATaLD6MVon2TOlR5l7sgRQpyFrxpdd6cCCvCojbw31gbnKQ+bafEUsiuV+zk888ikNadiT+GZCwvSF9GnsQiZot5DsIaUi34dONOhlB7lJ0OtNqYx1GOjs2mG7KNQU599V1gmJcUdpZK1jUwV94IFJEjpz87fZkrhW6tuZagXhc47N5yMlG/hGxVdAmjwno2RM0tdEyRo77zb6992d4Vnqe/vUeLRCmUQumDG0f53Gg4YPLPeHRcwhvUilHFoo48n9fGeWuXz9jePNwEQCdFh8bEFnyGqGs01F9Pr2J5k2tMHyxOMq/zSBwWFd0NmG38mIaHLdSP45GDKv6quHMTQyRv+GMcja7pH58kF1D9Knb7nsp997oAZhdbMuWxz2pYEe6UYquy9jKrvBmeeDvejU37VjiJs7pDOK49OveA4ld3HD183lwUJZ9MG14H41mebC4VmCqMqa/zzZvkJi1BCcjFdiGpBq+rlBOjkOcW6mjv0Oz/HjABv+UQmyBhCp+Tn0Jv65VbgKuLBS7HIrq9SFrduT0Js3k3/ljqqhVr+NnCaBsaQwj9adWMboxnpla4B02EC9rMBHQOM86o/8YzNuwgMAl6ZG5W8L88GJOJJreGoqYCSUuFeUilMdsvpHmvQtd6KFiPzXsLYvYAC1MgTQKlevVaWhVpZr1quggSV7J2ddAem+33xRzCF/s7us/U8iwhMiGfhBu//04bomOo7q4y+VbLylGgnRxB5Nu6g1nvd3RTnI2a1rZj+ensUdTZ178vqnGRwgG8Bs7BDY0b3IDl+SicDoLifKDEjVmapnwhIsbhdTsPpWaUusQB8e6dOzN2zpJN+jRTMj/iZsie3XNnloSbRUBSQkp6kyAhWoaWOwJvFfihGhl2ES3IRMjKjTqQSR2zAhig3PYx/ryVQ3yJOOhyFANArTa+C2tQRJiYrFGIE6J7gcoagre9kvxQfpBzSR4yhPGS8+IRxTlteKOIb5H/zFvvA1MwGzGOhFEE/uOf8teQ38bYC/SDbz8UFR1cAUrqlxf4DVqLJ4jtErUFEJWUBLFCp5Ce8EHYZTHiUIXvhaTc/1N762lebJ+4JGOWuLkHtrZJmgYjrL3jvseF+InTOGYDwyex2aqYLUDve9wRvnE+cFCGXXON0A1mbPqmMrePuwUXYqlMbIdExaozzF22riHBjlbQmrDCghk4zRyW8Ssch1bBp0EBaWFziKceF///c03TpYuQktnQrGofcfy5kO5fTrCeuBJhy+6fNzB/4w4qEkvMDgSsnYBvC2KUH66vzuK5PIiuYIMzY8NwxH5XDxaG2MmGJUkABIlean5ena9pyxejmIJ3Dl6fZ1j2wdipocHJQCD+h7ql5gSBTjDLHXgnFslmquEGki2GzdGgTjuJ7qCHIQ2qPDgppRjnBnqMSTRvuBQdrlsxWo2IGNRPab+yOTisfOY3QrWgQ/k8ZOaekEFW8jCitkux/r7dNXP7IqzF4tsV9+favYaWlv9g9rUfxIlPJV06Yk2YkU/erbnaJSzOpw/nA9rnOvMReSbSI0W+VE89B7O9QBl3b1oC4pNpmzORrEuHHtcFhx5IhlK/fAWY5FEumB9CZuTacwmfMjUPdHPXZjlvOGcfwJAsWTbmUGfXrj9EpH9ad36WzXw2lkod8ddgVDmOA9BquCLm0/MNlql14fmG8DF0TZ6g3EwjBUDlLHepN+pbsHSC09mdYXRkHM3T94kdjzPHhDnvS2pkOANAnj/+GPhaPs2XkgIwX3YJrHpTJk80oxIqq9M3T1fOA5Y6cGiPeCLVX5s/aed6R4QV9ymqOMvTQ9J1lx7P4X50IOCCzoVh/7F6BiHT89tnL6ZmLGREqR6Z0kdLfikBUbZ4YqOtY4l6bpjuZAbKnQ8sAU7SLOMubrHKvHIMYgejMxRWyjAcNSAZg7J3C9RGBl23d1DZbPFy7vH/U77AXbbNsaBI3AlPuCkFyoS+O0AD+RrWw9luQPUwhf7dcFx55YQEnhkF24hcs3WTd/iX2s8PRgpHnN5b3WpTFZTS9l68fX0E3HLkCNVc9HdrJufsxfn2La7hZ8M9LeLCwnyFR+BfJzfzG55G8x5XHybnsJAwmrjOwOWs0JmWwdL1MlLIuaLKBd24HwuvKESZ6W9l3KnthJjQ9T/UgYzZid6lsyMiohY6b4yrEKCla5szlz07sKpt2ErC98RU+STS4sP8BdLiYws8W2qYyBYr4a07Hdk1Gn8/l4MjhHHg9XjwYbdw5PZ/2Whbzt/wBgnfy/IPmJj0s3+1zGper/4whalTg5j0GE4pvZ589asbLAPXVd6Wbd6YjwIfruF6NSTXT0EeGFEpt8UV+Zq/SJaX+E+M5guQmQib226BdG+bcGzgzk4B4JA4/t+kdqHFo8GWnghWQhyu/XoJ1BFIMb61wVT+whiMpAB4n+s/MgC6ifV+QsPqgWSIovDZ0s/onugHKoXy0cLbmsHxWDBfTfo7GEgwyUyoqTvzzYSpSUacj8WGoX+n0FbQqwcAow2bAsQnkvIBxgMLU4NMLUojatnvpGgmLuUD/d7jTweVfVlvhZYyD2GHagzzh8m6pmw0Z4reEL/aGMjXU7Y66rP5ekbfHikQsfQIS+TZLvJoxefmXM3RNZujEBjhszlVwMqSV4dqeQ6K1fQWu/Dk0dO5/WW485uk5TQrt2WlFigk1ZeuGOZK+BWsOASywlen2fUfx9ZnQOlHdS8cWKQSulqq4vE9ut16+QTEnD/D4Hvji2FOdcowOHiPlN3UDwKF8CR9Ch6kvtM5b71KJQT2gUYrKJrbZ063dp3Esn8Oypd90OchprfIajlNTtXAZvaKWnXBXb+X0h+tFUWnvUiiA5u084DGZujwIMwkU0Dys83SKW3bnZH6YCfJE6USYdqYjBdicRp+hgwKmR3+PghrmL/XhavSJKKMfrlgRa59WuwohrpDi7fG5LmAxFsAMThwwIRz16/oXy5be9LDx+w1248/p8y9+NUqIbnjvUPEBlGl4E2k9YN2AFtDz4mKkXxyIqjCGtK8YmAIzVr1U5m8VEOtpWJ4lt+gmSMC6998qyAFnKr7JBgnCpyzxdaUtLYNHzKhkAKkNsQzf6QTGK1235SSW1/tOicCVERnJrH2V4OEQcNMGedLh6qRNCPYrmkpajXfjk3I+rgceuN4UGcy7NNzB315mBpVcH6MpCKyjx3+UQTCgrbZdhIVfLLI8OCpbtUrFzW0wR+cztt3V1q9UxF1rewStoeSbNIoomdnl1oPqBAf1A71vSlWCsvaZcl75rk3yiLEpVihVkTbK6PPnBpQIUdLV3mCtBP9bOuPRwKq4G5l59p4I2XYYI2byg5bthhfmsGYZrhs2wq1ZC8eP+uwZeYQY7RB6X/VTeWVSFizUx9vz6BPOh8jyT0sSgultLIaF2usHHJzK3JHVzVqsWlQ8rZSroG0zQQz/wYr1okUaITErLxyWW936GWSSsT0UJfR/nqJf9O84JXMBLYgC8to9PHgiGdBOBHc9tUeRjLk659IX9GzHBLcuEiKy8XpcFHCshYa6IsdF0y4QKxnX/byyvFeewk7SIMFE1MF1819Lxao3gRtNS+uVQTdVBAoO9aYefoFb6ghXTcO5tlNVo5fSD9rg6hAunYq0Rx+4qvbrV+vjQRZyKX+dj8bdSrL1AqJHj+rpowreiN8LTPJ3UQWrLRElfa2Lv88+4NY5wxDcF/etKLvWDfsochhz9ECWGLh7lfhcowTfbo9Bxs8Psciz9UFKgH2r922Cv//J3CY5BPUiekPZl6i3tMJJu9MqsUTcndde31iMx04ZNGONseDF7CffFlcTOfR32vkvj1OGf3ZjEoyORdjk8W1qOAhxHXiQ8TW2DqmowQQPcj7Yxz4PlpgEB1SzrWi4z4qsEbCsX1Mk6kD9dImZ80vDc/ZmtXMcrPvRheidMyaoVb12TDj/LvhIk4yFHUJiBDj1v+O7Hn4ab3lwa1hjYAUqnccfODrbEr/wWgcdfalCzr8cjTzuc0kTCyfIaxA3y3WVAAMPXuaH5MJIue1ctnk3nxP0IMZQD7lN4vciOTKR6dQw8J4KjvLglrsvVsf6azTFcPChW9LJgl5Q8pK87EH9SG1o4EBPpWmHomUNhi7rM7zAU6S5OaVGaclaN/8C8gUdzakWDiOGjt2nCsOZoqiHw1ESapUP1ND9bnRMHCBoPJSBDGJTzftHVGfR0lVt3FQod5506npx8Idz9mjbac9cUEfSOcOvLh1g/Z+CjEiMEbA64J5ax+zccp0itwZLUyZuV0YM46xVPmsFxMmtFp5uPFi7zCMFrwnOZYslwcPTK5GBrXWhbgwbHCG1uOI8qJcYHhzNOdBlWU9ic/PlLyB+opC1NGyrM1FJu2Kqb2PEna+OPGAPSFkDisR+RFqQ+5BfXsU5P8XLK756TD9kjeb8hGJki8+Y5UeGkVOt3R1m8tgPoWLwtJzy+ALVF6h/frvndNlPB1hGvYI3GGKQPF2n7uHExg8TaMHiDtMCvCNfFbJvRlUeOi3tTsHiMoc7mYwWNeFWxgJGl7MKkIecTTEDyoDtecZU2s4jHBFoWiV5YaDdg600M+DVMAEcyvWb0MAIh04oWTnQS80Tu5wrUwqEVGNeRFMe4FpKXERw20lXWEnJzQxxgT/UhAbUyA6wQV16Xg6O5bVtD5Buq/2Q7BUb/qp8NodYBwJDkoJeozE/xhij/tRxUcK5/NrOTf6uOprOT6tzz6FXqOfyETj9JPDRhYv8QZlAiMRVsyUJnO9m2Cu05zjXfdDF2CM3UWmZ+6d3JmqeDUa6vJ7ufajknG+28iz6CZ09h7Ms9chqll8B8Y5zbFS8jWKlUPHeSfftPGsNmxmr25JQR+kp1lTeD88BSfGXp0oMLCtYSBSbOlNYS68ID1fl3XzHP+ZCYisv30SQZnKKhueDfi8gK9Kj/x0bMAq0tJXDmyDzcleifNRxU6WZn0nBJ+ag7UFKCPM1iyR0rXRJ8qJttqbycwscZoTKxtwvCCw+YeUxmV1+M6SPJ0vuT1X54Q0Wc0+wXVZpxiW089yN1owpu+q9wg+YzrHybiSgqD/a+h9bMtubihZ4QcEQCVCBgcIy3o19oIV15P37y7slMRiKr487ruTgd9XtzLbIYqlieStNOzaddPgM6Dy/vIiXqhFY7b9lS8m3s3CBM1dOrw6HXGNhEW9kuBKqFqQlbLmB1KpiWMYChp5bGM++Bdw40BoL5+pB4mVA8pCMhVoA1KCDLwt3LNb5eMHIZX6HHMJVNaSC93PyxUeIJEcckCuv+7aggbeu371BLRIdByaC3KXa/HNoTIPnq6/NcXzwX3gh+uEdATkcwfgEd+/RVbPdafm6VZ8ej4RDELl3TY3bT27MKudSZXMVkBLxwsiJnJi59V4x8k/eB/zL5ORqp0KNJ3hk8OM8lKqE6Wn6JhSRMKxW1wH33otSEWOzrryzqWKovy+RfNXeHUWqPz0OCTBnWG5CN4/VRrOMPGaHcLX0eLlnVLivCfyutsEGWF0D8ZRYLJIhOxaK5k2SRzr8QstPGyjGumk1SrN/E4jcWBkhlHS+h6GVe/rPIQqWluuUE+WDgA7+MOxgiO8Yne/pivNhMlEJiVj4J/M78Aicaqy7xF3fOiZHdmyxOPjcmQpG7mEJIcp5t7n9b5gJedi5DmxA8S2S9yAlF+yyYU+6/jQ8lGSZKrRxCO8iasZxjXaZE5WgMRabKjNt097WwsZoz4xImlFZs6avtz/ueGyFJjIQ7Q41fQRR76Ygrc7IS706m6BUEBoja7ECNTiEoCZgrEj02SUe4OaPPorCQ7EVBLXeynVeZ1T5GtMlq7lq1GWo4Ih1/+Z/Go5KYVkrodz45CuuQqo2CclbMTYG/Q3Fe2P6qSRJ2k/t+aOMSdmxg9zkO9pd/j+yBFvakcq5IARAF1P3A76CEuBxNWejR4CTZwhgfHL4V2s1gfpSRfDXvRmZDG5qjv1Ovlfn0SXQgjbfThwoP+v5BCFiYrvNS4PMR2TL5jAM2OOzfheWd35ohU4ztr7CmiOdpWjClbRzfaeGW4RFPXPGnu1p29hergu/yFnK9kdMsF/c7XfyRIF6bt/naw3+JrsT87ouZlZX9rQeTiJO/Uq3fQdskkkY+9kUbuT7IqcrUm0oZw5NyoWJWxvIJsgRnG8bUqztqoZiTb8GW8E0V10VZh6/y7latfhoCpC9qOip+/is8TFxXhdtsw1kVmQZW72qIh/NLU2eNL7GKMqExVzIlN3y/il0KLg5TZQlpiSfTOZ/G4XPpvfnJEi6Cp8WiEH+eDmO4DGum3BNwOfv/nXxeXqz4+/iajyqU4WEtQAjTYBx71KKvBVKt+JxxwvOAhhSbL7NiNi/9uM8DHbgbwJxa0m8zC3seZ43WKRy0N1tuJKnfT+MLfk3HKCBUIh2r4WDNLvbxqGbn4GXJDt+f5WDN7Y1HpbiZMxMrYQULZEwoAeij56La3Bjnz15/6mATWxkGcn/enD2rVsp9kCbSQXPkti4rI1IvAVdcvPEhT49LagSEXEJktzVfQVtrhLQDIh+dhkAhacIQ+lVfw0pxEGlkCH/hiyclXHW2hVH0OtUR+qT25p2QBZPrkv2DUEEXMVA5fMn+6bPjuwe3U5EKcNjKDrJQy/GEJKiQojrd0zGQY90ztVuBog/Xu+/VzVd0hQVo8iUnxRYDoX45bXoAgp78qP+zWRbwIioI2n0b7QYzNnzV5G53fPkj5oTbo4t2S4HvNOAMNKgkXfT/xyimmk60YXV1CChbAI7TFygZ+Fnv8iz3NrSn2qTI2pF7SFJlnC5CHey62nX4NeqN4QHGjjuS0KABhJuYMwPqi79ubTcEuPZg/exDQLDmzECpR2MNYdIMwp688weX+kkX2ioVuy5vaumULHpzFnfvF4fztXI7GzZ/0mgFvtVNiBmcTH9F+aaY17jqfXboPwJPqJJ5onIJjm0+xWDMkpahtwhnZAUSQZMFmewLiFXaSsjLpkamBhG2RtLBOtGuudn4qCr29iMApaVJtzQ9SD70ATEObJtl4mxWxR9iK955DXzPKgQeH2MML1jK2ao8G//5oC3UbK23z/wtmsA7VSfYmEbQMt/DVzBJ2oNxQLInWqRwYGpEuJk6+ZDlBWnSzcp8xa5ay1YFjMlp2yXVtPcbVDtQvt/002OMw7LzDL0vlAQvES5q3/j+ZQbUdSuL35fjYzo0+0jXU+X29iuS5ERdWJKuipvj5f5d8v3dbYodtUlDka3RJ7j+pnSrFHTgXGQuLd5JQtYWXWNtOB8h5pKkY+BhEhlMUZPqoMwWptOyCRBZ3bakyhICIyU1CQzO7lxJ88awQSpmPTiHg9Jncgm6mp6z9TY8KBv66sp4gZztacKMwtRfDt94AqlrSViCg8SE1THCg27LEx2PY4Ur50MY7SncLxqu4hKZ3J0KvXRN0H/M0JGYY+PsYeaYr5yOzz4XZsxZCUeuDT4veRep0eZzKC2gbFSDrZaxG7eCityvSFDF8r6qv7tkQyTCOGLXs168vt57eSkUCC5y+itSnP2f0chYXn5GCuNXpcg4GfOQfrC9DFHkuhj+WGPRFdlmgZu+AlzJmT/HjZSk/8XtSmeMtAVukAS3psqkNcdNfrXJTnFjoPbr3Wva/5xenqTEAevAE3rU62wY89m6476KLC0gILxrWsOsEeXDckVVBJ162a+i5dgaH1wuNv2ggluAqVaj8zQOS6DYibLLPqn8N3dD5fu8mkCTjmHvPk8QUzwmfyqp7TXbJIgjDJYjfgJ1G0YHZVknqKXS20S/fsa7E1sKp3iy5PhEGBCAtxdgldGtiXntLEiW7WofTzfqULZS82Hfipe7oVw7HxdbJsRb7ltP0aGFmktNcDj3xQ0aqhWMhA8buXYEsHilWLh1kFYB2FfA21uX+XTgAMfEVHkiJd2jbvgpl8SGqTN9BnHjmi7pUIL5AZAbtLVWlepmu6HCJ7IYAZDs0d9FzEUxUTVdNf9kPT9Oj1p5ncN+vFx7ncBN/j2xRtykFj4fSIUhKe9Xn7FwEzbc8KNAfu4JyviLzd9VzzkXL8ZqdHv5YLOOZTdTLpjmQG9E2vvd6/lSKXXv0nqrmYYzuyOlBPo44mZFY3JEMB/0eB8jOsTkc6S0Pco8tSOegmeQSnbDO0NBBTplt/Ht4bZIuS8G6FdaEXzIRNu/Ofo7ImSRH2wJuAxfcd5X5aOSdzn+NnWUHtNnUgaqxyRqj+qRzqUc0x4jmeKgm0dzavGqRpZYwG5/q2gUt4sCrJCzHXXDVZkVK63z7M3+Cw+JAVd/Q01J2vYBoyfeDTpeIN1na67R8X+0+gc3KMBSIMa46pLJBVkGaSW5ACizWaQZMLoqJyE5kFFobHpZpNyKcZ3vOIT43txLEL0LIXCOQucg8e/qTvnflB5uMTla2ENFViz0/QE+/qw4eLgUJ807Ltsz64p5u35mPDVpxAH9h+NDzoxK8zrE+rQO/Zxg3rQzVA+KWjz0k0QKTb6KfRH+nqgtn37llrlK+X1YePqdgGUQovkG80x2ZZj9m8zAVTkw0KrrOcntyHw9ji//tQtOzYAShl6kaCMIaqdFHWuEo10uhdx87Ej9WT4S0JADuXSIGOekdSth+4fBv4ysywdXjSDfy2SyTuc7HS8LpFGrelbuwzED0rbyhsyQfNOv90l6akTAuPUBznIU6CF1xMrzsfilK5ffdJ3sHCch9Qf9LYsv0l4mQfxyoOIYZb60MEOHwz3d3EPN10kK8zhllVqCBNTJjtUO1MTwKZxGVoQv9gbuPutkL1u8a+fP7/Tt1iKxWUIJ3JNVEa0pAs01gh+yowSzsLeebTlQ41/0ujfuBZgQ4jX5KEp9RqyU8UXpYeLEatNCPTCHdNp2T5xrsovUUm2fGdAsLD8oofn5rrjzN97zMcfumM0SSUXskX+bgmOkzfrvrtGBoQWoMlv5HAiBMsytL1TR2s4/Pj5uUsxIlWIfdbpjRq6cSu2RD0GQf85WjOtV8Dh89BVh/CWypMPnqMTxiHZwJg2JdgbeerY2IFBcGP7nyY5269Oa/7gAc9mWQGR6UzGFp5eD1/cjqhQieAqVTsWMQMHs8dH+pXmPn2snlYI+Fpw0DCyxfrzi0wCBCrk25jW6RZm+7t2/aMl9dsSFPhg4G9d3+vkLaUSKhFS3K3Nzfz1fJY+ImRAwKWmYfhxp68juA7XHCvaCyEyTquJEa3RSnjNA+49TAjxjSIQp9eWUqwsnxq3fb/l1PXz89sM6lLc0lo5qBAgkAgEso16HVrx2OLd2CABpU8CZYmXNToxuwFAxQVqYvvPOtK72WlQEu7UoNoOsFJBsOjmTIWEdyBDZOquL9eAfoDIgNKGO+ud8XK7riO4FAO9VB2Fc2pgelV9VU+XPLxHsm4fCXKrtrfyh7PGYXGXUsu33yiZXVr38/U1Na6GFNmN50LBG2XQSSmVghP7AJa/Dtvv7b/fhvNtdu4Zd9ZA/kp9CJJWSKXMIIxFEwXcpCuqBxIcmJssDztwFcvX1Nh6gK8QFRaxkgy2MvKFEf5QVRaPVWBQrVH2gxlx99/c7JobYmtbRtKRkZCfbPF5WUQS4G9lEfubUZcS9zaY00I8jHVAgixK6gzEHKGsGxiQfwFDt43O336uEJfT/PNdtkDcqPo7tSbT3QxN21xovqIORiVECfdIlzSA+0k6H2DzdbNT8M3itj10O63F1ZU9n8viBlLNUYln3JKwZEzE0Vvs0llYR014wF9cR0pCX5czuQSzEsPNjn6re8U1eENCRtBqKV+1tfLOrdP8S0iwt4Wvs734L4qTfSAizSVlUPxSyxQiqlnUCxaVFOR53YSMUABGnBfPB2LO96T0G2iQjaSVz0iInCbLx5z4H0FMLvyXnJUVGQZl/RoxZHtrWPB1SQrYJL/8d+ZATq8NdLPiPL7hHxv7cAidycBnJm8xY8yH5yC12X+LDznzwpOGoIfYgRunOvZk293RRfZrAy7xeAOh2Zzxvjr7AYM3WYn6tHobyDADhC8KGpRMH2/sONeGO0oZ5UzpCNR4J9A9A05fy0nm+JRKSJ7++O8CENvzEG81SME/054b8W5LJ694YgbfpXuf5agTVyhmYLj4du6T+0Qcm++HZyABkH+FY61rLoVoixkhMilhj8D+GikEzw60s6CF9VpVJDItfDJfEbrBjm3RQy8bFW3HGBGErp+Uif7qFiI4Qj88hmT6X7Y5mB06iHKGhc0g16SXZ8HTRooJtusPOPtNqayIURXbFOL09qYwXvJYlV1i3nNa/bIX1TP0WIcIw+/BezYxkvjReb7qX1CPlj8wkcAdMzrbOfqTOhiXwVWizgQzvhCFQO5a14RPzYOIBtiCZfUi+aJma6/VmdjRq5HQkFpq1D1DaIr7G4Apsza+gKka57LP219NLnXC7PxVHggp2I/ms9+4rqD7e8MuwnTv6bPwRFT8oaW2SLhxxr/ZTj8fwmvjIcZ6rg37V1BVyoceWPpvGOuQFP3nqI+JNCanJxIC7GfOQHQU/UrXFnOAoFvrgrbPHhfApfDkoETHmczuRSIMWjVP+sZJsknn6poGlzd1h/m0oofL/1hIRBHZyBd7kHxGkVWc+DKubt36YgzdRrdF9NLOLect5rPfmkvjwBt1Pp6nurafyEFoFhOb2gtTg3Y1bmubi8RuyY0PgpstXwboUqvWTnuOltAX3EDeRZ3o5XOGVRiUCCRp9iiN91GokvldC0aauQGU0Sa5hbfjRkWuINTGhGX3KeFXPBkUrkvZz5teymoBc99qjQ/3ae78X6FL4D21CwE52PFBiqvXge39nmpb0PxSbCKKvehIXo/X0fnolTa+s5867XX5Bva48U9nM68+ZK1wAO9MVkQe6IDiR9kzv5m4JNLir3U64znuWOHNNzzQiyzE1xtsM6pgQwvRVqpH4JP/wI8SEpCQ4jh9RD4P6SO4jzAFhzI+gPW8gBCD+NhD93oU621hQ6f9xFbmycpsaQJ0UgTQ4Od/afnCP/IKatUl+miD09KeHLYLcx7s1GUprLXZDYTQ9ty6UayVC8LwkbQ0fxG66dabeeJ83uNQ36ANfD0Skc73k56ZWRAjlkqwBz8YzcdCKE+5EeJ1+vLjgzh/Cu/PamKsRGg5UHN7COYDy5ZnwI0RooJZNB7jGf1cH0wZRIPA54ixZYUU8iTkk/xPXungJfxtzXCuSwQsSvBJkHXhlYBUc4gQijWc5WJdpOeEWGBHULYrGzo98NbwqGR79Ntt8asqUWv9AxLm8sYnPiWsN8qXNgPGDsrBLxcBp6paE6bnUgq+nvZXw6/6P47gCK/O6EoYdCHa0I+2iLAkeYXnRBBH98hUa11KBAMGw/AxmksS4Xe/O3zrEGMLv6uPVwwC1EaNHYd3XIOVv8sQc2pvg6C+EEYp07e5Wy/Zi4SyajBXX+W6rdJ5CdhuJZ95ipH6vpLTFXru+FP56+vHor7A6BCJc6bh62YIhquRFt2gyzsl6KYkJ+CT74xGzHi2F4DPZb90IzryPJhaA5vgc5U+utX3wbParIt5e3MzO6t3wjsfMY69xTpwR9mNtyRdEUEH67WPrmYVNTJdwao0b3YFtVvJJgI0HI4UeQ3Q/jjrUdP7jnvnJ9j+R7gxHKukWPlxzr6+BhvyqSCVVY/IASY7WLa2QZHEj0KbMgGOnMFz2MMbyfuMu53FUunkPpuGQwR8teuYuRcmKKJi7n1dWI1t0P2kCQ/uLnhAxy0KaKv8ELkFPurv0vOCD2m9mKA7BXQgupgo9nrCiFhsgXBPBihnn2nBuGj6Q16NogNPi+Xz+hwiMLSNIDFk1P7uyB6otMuvo3uY70T/ApRaJIaTXl96f0pukvvtafd7s3/gXXLOo5mrPHUNmb4DoLdDdHZcau9dj6KuIWuuXiI00T2O6QhSbSve8pJ2Qp8xQtSBjCIozpUv0OstzfAQPsiiUfPRqot/sX6ZSODfj6dEHXfV7dUdO6AGbeOxQhOQduhY4kW1wPISakD0nbw15J9ae7E2937OjLNyQC1hv8OpdLPcjKy+pgjrHySPXeenulFGu10UvXQWKS4LNse7HfhZEvS0akZvr1Nk/DigpIl34kkWaDWYilRdWU/YQdJpqcPwLHWVBf4uAxJAlP4UddPYyENxZNuhuyk128d8n6XWNkzfRgzsTQLZzlncxYD/EQEWauGScNsmYAb4YDeS8ehPsd5aMT05q11TVqXVGKsxwNCrtmVz0HmUBGSni/pG1WQz9ov6vFTqfPerd7HvU1YIDndb0S66F6y6BqnEE/wTu4uV3ISAN28r+2cEAVRbderyRD7LdDw2YW7asGEGmpyR4rHhcmAamPaKpSAlBfHg6qIKNAaw8xFdRPyF530WsLjQ1CV5lZJKQWSYKtxwRX7lf/HJgdRtWPX/jCm6wtM3bS+d86hh9jG7HU0S0hhMbc2Rkp31iqv6NmluH+ihZ0kOSmhGgG1dU6H1vkEAlAw0Vo6+VxLKb3jKXbnQBcWhoz8v91lMXlRapWD5k7yBHMfnjby6RmRFj71y6TFLVrK3e83n7yHJQ6zd+t7fPUcdDFIzJYTR14C1UZCca2P1KpIN9/4audO2lDNZ6BDBFkKsurCJNvyyEUAN7uUdvs8Z37YmAv2XQLYWI6eIr/jtKVhCWc9fDUKpUc+Bt962ZagejOKhyYbUFOQG6V8OgZxnquajY/i2bydzwuW2TatmBASGQ0Q6niS8dQUos92cYdppiBEuJNK2w0nb9i9BsqcSKf4veN5LPmPdY+ssf3YIqVufa7iw/QwgO+79PCLP4jld0Tz0uBPnH41Gx6Ct12DHsJunSIsBJObxwhW1b+RYCVQZWsx8P43i8gzoTn1utvq6mxC7Tlf3WETpuw+7DbGCEUD0dVNQHGAW2hSgZgJ1H78q1Ao/6NxOoD9YFpLpxeCQQ50j+7bFiNkmwEeCnwwemnea89jLP8jOuZG8cnqe+8qBsoM6YlW2VyqHiCewfaWZWWDiNDLH1vpex3pz2wUIGnoxe1KY2htIGKIDk6+lX/Yo+Y9bA3CQAVWIyIBlYSC/PUxvEMavPVQHyQkaD9EE6xJ+I0pDv8QhjCXfWh5xnNdVGaC+TARioaM6uH7HGDGFgRdGVP4Wq/acgiMP/MfiKPr2DWFk9QzzxcnvSRXpsK6+N6scsuGrGu3840y7TPK7se2M02IBDEMW8r43DsYz0Q3ZBsysvV8eeFpegYg6RPOd28if08vwnEKoF2XUHbmYO0e5ScAk/VJvy6Zw3y/9lZ8lRsx5Q68aP7I4pLpch3Zxk7tcnXGehESLw/YBy3UZrGfB29iVrMPa6bQaxn5HL9DmUAJ5SVQnSfhke8pY9fZ1IvY+Dyp6QmLcmkd591X36OV5b6En1JBvZTUnmklfedEx89bR5aQyy7LzqId9YSmKhc5c1YFaFfsG/aBAfvjUc8P4KI2v9PytQNpCbRbuBxnJj9IiQDfTC/HcKO9pgpjs1kpEaiaAwY3bTAEINzx9Czo0bCKSc5TNFltCgzZrOs6UJ3Za/jn3NaUquX3GpjeXjUpE9GXWpDEKDmyGkXsrAv1ugLybAQ9TkWxuzWJH4QSZUi6/XBFDUP1tNn+NQ2piBOkqSqzXZ/AkHjYFU0Dwq1h/9eWvlUhLER30EcJyhJac8YDXjSQHizswOtZhk3I5JdO8KnYs5WRtm5KDf63hJjivQbpXjC6TArgv/DNO0p2JwAZK07eDQ7i9wsAsB7igB5/HjWtba62cfbnzBofgApsqoip1GOH3gXqDbGJEHgcsR8Iw45vYHM6a/wfdGqgvbPpYOr2xPIiWRD7eoRWCxTlyttNpzu8uY0COu4KqwQmkz62QP05mLOnV7xawCunz6kYH4DXyD8n8ysnJ/o0pZAOmn7BE+vXVqy3zgvw2S53k+PFElk2WlbQazYThxJEBPWxUxrIeTHSMvMK7vmlV8LvrdvHcDsd/i80KwSg8q+rqoRYVVnkfzsmYKB3I1RYgsWIh5KlRSfd15AIq5w83Z3x+vBf1sFj5TMQdj2qPSQojYqnH0DVKe9pY3ZjzNfo9BWpjO0exYe5ZXyQPmSqbiqwKj8RYpeXcS5s2T8RPCfVUH51dkxjm4Yaz/1h2tDbRaA/6Gibw4mBKB7qN659uc/c4dX4xbooy2TVT90Q5yWFOIEdah/XJ0w7Z4w8C388M+FkrccOwtmSoFAyx7HKbfEShpc6jzVlb087QkvoYW3y8wCtRah3tg7UO4tSOW+dyrLKeuHaznYrwt+A84EDxXM+F+yDaj2C1V3cvtlcS1F6q/ZdIg0XzD4DT5jgC2Jgu5Px6MR9Bw4Vdo2WnUkTXlB4umrL3eb0DgzAaRIWRUwzVaS9vaCP0uiDYFk9F2t0HCqUdUJtvKr4PFADr8v50bJVqVEBHNtKnBLrl7WA85FC7k4+dI/AMSYcsq2K4WJntWNJaCocWNTgTo5x/QhDVXFzXPRBCuTvn67eYwgTkGMexYxY1BBC+hNIDEu4MQM0qmSyWQVnuaSYFFS3PquLyua1IwwSSK9zjMMxDdj0zBROnzwyrhYwUEspk+9bg6oEaqkAMsmpUw8WlVdqAbdEQ/ecKFyYN5fEzxZhaN+rZFrJiizB7+HL7Ogjlhqn3IlDTFnQVJz6WaFI3D2cymM06mWXqKhR4lHfhCP4+0F5Yzsuu8MPzH+ktcTq579654tyXxAD/+5rh+7kyl51TIdel2ZJWjFSSzbZ27rJMrRbTqwW5yuwRKJO+5GT8cdJOJ8xtuntNy5jUKdTvwNhI+JWpAv2WKsilfqdc2VmR1pDVP/qHYhBezLHUmowr/ckD2EVS3jwgYkdzkcNe/hcgFtTG3Y77uzDCY8fMwwYycoOVCC8TARDN9elUUFHDL5Jc7qY0p9wgiZQrzCLPUdWgQAyH6KkU24ucdopHmCn/gYdgYMNa0qo0gCUHFIIl38Tvdio83lUElMkfPbl3QaXgy4h8LpDAOAuB8LE5xttyDwRgOFJhbipYey7V3yopHFutxKtBsFCMNcW7W/hn813POTv1pCB+wUoFGbuZOZyzuvgwDYTSHXZCplR9HfQgAVZGj+DY3XpX+8GJ4aaeCuZ2jMlu2u+HEvjXEt3u53C+XfBjQuKO5h5Kgr5W6KNcuSDdvE/bSEjRpw0V4xzCfJHz0JP3KoikvVFLwgTR9DezBrlSf/XCS1bD/6HNdeGxAUzr1/12m17PMJSpzbMvbDJpVU48os0iXqdRuJpIVXHpQ0ixu/hCODgAcEeMJyFIaSnSYOJL48VHu6mhkDbywwfr2HZrFyjI33zs9r6OwZcjOjEYxSeDcJAfjS27ivEkvn09fLZujnZLFOXDtpPhH7cJUF+3aKp41IHPPW+pWVouUetrC1TkKTjwfo9gvucHS3oOOb6EaYYkqj8yt8lBDaWEv+xeC8wf9BhSRvVfBlDDN4F8VEv2X/fEA0oDIfkeFAgs4mb3DZHx5fzScRe2BDm8+AErcQXiWYos6ozyA7DovH5GTgduIjhKZk2qarEd9VisQcJRIem9oQfcDzRgMjwCa4C20D3Hj90M01tuST3UPRfCnphLOEelO1vJ4+la1hunhjPEYXvMqJ7BgeFRj8qQORJj/SmQU/hHdmf1lIYjiCphiFYCsKSfk0+RJa+UaXsTks9/MjJFH5cyW4dh2YCYiyHywLQ/C9S6cSpiGphjfVWHp0u78wDfN/O6mc0nZktXwaUptf/YIjhjB5XmbOkMPLwdZhBvFXupAaD62cMAFL4A0HFEsFSciy312n7OBSuP3XEPURmc1Wa5/Z/c1GlpL7jUbJGXvJhZQaSg35OpUQGimFKnI+aHCfoBNcU3onb+YaiKm+v694AKP6ka2/GVAKwDRbjq1X1KvbInUD8wywV+XD00Wl/SBsT3DeEKTX2Xu1WFIBxEy52JmTUqPSfO2oIQkKjM05GDSFm65v2Rz5zci5+m2ntiLyZoOshz2p6kHtRX7NN4aP62QAv1BNgh2x9/l+FDthzW7Kp9GHMi3SQUf3JeFjyLJ5fWos1yWAEZTMooMwEltfelQ58VhxItdKncu0qGejNV4z/jLOT9vwXbiyNNgk4Yyjd9hNJn0OsX5NgEFBZdIftktYEEuvJbeDqTbrqZWPkPagafnTs0WZIYjPBgHIyR5YygC3cgJGZE+QszK7rlVUfntRTo87U2GblXgup+KpDP88unVcuabCKGsu8BF5/73v2egP+vYsBc1HvJHymlVyxZcREEof8P8xPb7sYM+7+M3WGEUgm2GiKR0homKI0w010UR/yiiY7IvME4RAxSc3QwfDoi9cJgKmMmFY2E6oHKsrk4STZu4qEdAvprlMD6YTrA5z9mwtztqMGVtZS8JG1oXk+5+QolNsGMDrYVK9eXUp8mtRVLwIqBLYBP2a4aUUW9K5doxAmcVgKW8b6SPhOzkMLIZONKvqtW6ZTiNIZi77qhD3y7zpaAa7/O/wfaz+aYLDHVY/hdOui5MnxW9vDZ4RB+HLHg2wT8xFkeWo3COof/Fhfioe/71tQJA+XvcpwH/VXqjsTvnPOtby8dAzb0i6Y7G4tFypafYKa3xyikTxNnb56vNs1QyKrpz0tyfkHW/iRniIoM+fk+E3EVWTjP/7evztQllZKMhz2J/ts8D9uiZSwDOtH481JWLrnonZgjVvWNNerFPsGOTwk9fFSdNHuMvdl2a68oUXOMofuz2e6vvQcGniMbUtqF0kFbailTRDnA4zDbHFO0nxt6BmeG/sX9BHuC06jGzRxv7dLDzW3yI4E25rKeeioQM72Cw1t21QJslxkoNLB6yMfX5+9TfVHOyuje9xjCPRG/iXIG+ph0fZASy3z0X9vnoalzM01rgUdceiPFI6n7MrR5PdM1Et+zC0/gCQu07FZ7zBhi9Edfmq797yC0DjYHUWCyS9MojgVaDWDzxMBsAb4y5lrQpGpa2yR81ex1V99lLSMpYJgpGZekg14zKUh+aH88tJvNA13iqQQljvjomHlvZ02eTF9RZdXZoymE1Jcn1vVBz4kJHDdVHF6Pg+6WjuQZW8Hu8c6UA6mKpidC5D25b+TOl1j682TeuQXpVqbotl3J8ze4bLzZOZu7UAVUNhRTrgPQy6LZZGm6FO9QQZH+hnWu7SvphEJsbfRmiMTyvWcrOjsSZbbhdda0mNCXw7q3K842hxPGsxweuDIT5ZPAyh8hiTv4BiPIzdyfibeZZm+iZ15DBendx4TK3R4xpMBI8yLQPpyrB9E+rCLiLbsybtFIFfW0EAo3MviKq178x2bskFlugf7xOsYyez4wB0+8n506Hq8auzS4Szm2pcNGvQHfOBWfYMLdw36VoupixUzQQJru8gz7GNchvJXDCcs1XwpsV1zu4u7Bm9h+VN8ntxyxuLR8HNnBxID4d0uxr94b4Bz8Ozufrcq4u12FCCUh8QHyOgwuwdpMTrLsXZnWabmyoTrrkUfvH/sM5LjQ7Ct5vYa9dcQK+ER5aVAp+lLpj3ahNMKTHeA4mm2QMmQNFnOPUaGeVMIifp4rWttWAPKPpOVLlmEAH/v74uzRFj7NWoYFtxNz4MxgMTLrUIav3VHf4XuDt8By7Gql2ILDQ7KNiu8ATppB7e8O+j2Smqs0Pi1m17wZLCnKDR+/cRHQbOULEtbU3dFABbd4KvnhLKo3d31UyHuUtCb/71bB66raRalBDa8sywzwy3ltpWhLj4FN8X+mE+S0Q4ak73RFj4u4LpMyoTTpYh2uFpTj9mPUOOHUTNPy3G922XeFY6mmn8SU9lyhboJj5qiVeQWiK1OY1/3CCIvWwcRbuY1PeO+LkEdQV5M0N8bDHhhKm24bzZtra/WEGVXnFSyuU2iNwW+6dH99oJFMKjeLk86r0UzPhoc+RkyZnMWMbg9m4JUdFjJvCcvgkqoTvyiLo23egN5/XvPqupJlsPiveRtLkQiv0/3yq4cSZGnk5HcD1CzuCic1wI1aB9OZLC90B3bgSUPWlZRo9AyT+srq3VeJAEMgUFX+PCoTjwyCH+QaBwOsyYQhb1VJj0iYI9qs43zMrXsJnsXs2y4kxmMt1A7faW9Th4fvta5cqq7FstDEUVL7hSQhm4iakWNytnDNheFcU+7VdtXfxaebB4mvf/kHyM0fC1yLEbkce4LvfnW7hg51DalyuwLAmhwahQZ/H5pHRgYAX0vyQOdbrtFD0ignKDmfpUVqp5aMVReSR1L3E+Qpva/XZHUvTghu7UzxwHGphIu7OH+xJU1aRjosRTzmIBbjjI21eWEbIDSLMBXEtuEqXo6o4SdOFc0wkXNCIgKrMw7DlKJ0M5vZkCv/4tI3/Wy5SYzQ87xdDhmLtCw6IVDa6wnk3TfhFTl8dI/fFKCOO9sHMKb6V4E/oYic8CtvgOdc3E1hbL6sksNHSolPiU2H+vWBCGWuKA5QPpF7A19G+NNmPrCEYG1+wBEzl1JVAWTUfICrkXFFM8PGjnugM9EAygyVF1KFap6E3fQJxjX3lJMwjrgVUr0Dp8qw4VMBOPH7bAuMNiEyf8L1UOnznFg917pGDJeJv0s/Ql1L9bbU2WXyB2RRG6en2J/lBsUmM0UKYwHPZvL5S3zhFKd/OXeRS+LE+VM68+ObJncpQVJwhBcZZmE0OwvgmIXFhQhHA8mzGF7X4AK3ovAidXA+EYVKxwbbQASTs2f5RHpIjlsvqf3fwRSByTMj9BttTIEO3b5Yl1m6eLBT+s6MGpk7mggqzvQgumYGUj42+UxedhUbOu7vFdwTy2mfSBEn0mfWMTw4gksCA6OWrYb4Ts2v/bBnwr/Q9HdBM4Sz7uyqMi8Ki4ulgWBhCJjHXBp3EEByPwfjIYrsy4TijR4QJriZKHAHpAN3GucMgaX0tZzYzMwqN2wPjack9euzeaJ+ay3gbp2ZEl48ef7hmzWtfmfj04aC0F1S2A2aes2gf2wIXR2HXyII/QzvEo4grsMPEcM+mv8XAi+OvqpVu3AHkCHMmE9XZNBz/bFCsEX/iWT4+A9gELOF5Kyzvml2Z4rAuqI+EbBEitctyIf0AimX/FuifKQYVO0GUfVy2qX6wwxFRsz4Mda5U1AQ0LD0aOa8LgEKQlQ8npix8yruIKjJoHClD1SDvq5gqgU3iG1FXwD4LjEvmeb9u67umvZEhDnJVYb6H9/hwMeDo89t/bFYeWTLQI0hYHE6WLLZUiq1lZdYQ3hFukIcKQDneoZDuLrXPrisgR2dOtkcZstDquXar77bKWp/wfjd3sOlPkAmhAvf/KDVZSihcJHSEBbJC1wLo7lLQNwDQg6yZd48NHFGi0TqRZ8RZGo5bntiM0ANPMuzqf7g5CZalAmMouXwNSniN6KqWolIq5cH0ihiW6GY5+O7Y+EmexljZHbCoaNspwt5MAVALEgjiFTdISOH8Fo+JwVPHtWV5pwD8pSyTDDQiYP91nnq1iBNbeBKPCigArxrdYw5yMUrs34BUkVgeiVmgoqvsSMwqOaTbxmK8dFu0KAZjjugjtSpjDshv2FGNuCR+zIq3nB83BRUId9XhkU3AvDjJUNnqe/qT74umHUPeO+JfXrjLI+cU8GR1j5lYzZEu8b+t3dOuFw6S1gEdlO4JtlTHeyQdk3AgJoYRW713oBb+iCe1J4WBWkYTmyaICGf6WiafXMbvejzsfQiN4uyW9biVeSGvKeSppSJUalDKY7+IOWiw2yNYyM9h2swLh09VTNF5gVs8kYs+UzoZvE0y8BJ8v9PBDM9C4cOgkScLiYp7V5b/h76H0CGJ/i/sMH9e9QAgzSzAbSljvKnm0YsHuZa4YbAK3qo68Y+n81OWHXl+m7/OxZRPC5NfDtLk3hszBKAqwWo2NJt2QPkK5pjMn/pGpIOMZcZgGqx9qez/kmgNsgN2FRbL3Ll/bk1rblAFAQ2QRKm8DDNSAyzj8bhkul5PJDvci+yBWrJ5t9PE8y8N8k4e9f/WNlTKPLw6mrsIRZ1ExpvHhgBq3K/udx9rrxApI9ZTZbhOG8L7AYJ6RwSEYUEMBe4vw1gPDWEw+vrH8yPA5Bk2CnnIdPUGUibUEi6vtLuLNq1zw70J66DXwqfLNKmoo2368B35zvDHysL+IznpYJ54KK6MDHD9UH2+x5lAWaxKhb6mHH+I8Cvx311X/FjWQJUm/6V5GuWfmQJE1kzwDBnwUeB10QgLBgZu0Z510upIWu6wDL9ko8icy3jmOW2HDFG8TGxDv6dokV+cNJeSn6DbbxAH9hkVTc9DhSvG/DKrdg5XKhaXH0vTqD0EDKNfCZIaUf9Q6CHV8lA9Ti6YdUgq5TcbBMuzd9q00Zh1XQH7Abq3NmumwB2+wwbxbGi8/xzkPn/8u40iFQYq0pSfCJbHbK3ttG3xcW1HGOdlY7BNxEkXkhaPmzK7aic/GrGeBRXgDIkNAluYRzORjAy4F194gYNWSmr9115IGO8HeixsZBcWOU7O3ffNgWKSIiwi57b6QNaNl6IK70xkZJ5GZa2FQzJm5mBDf+WJl+1GJzogLHXltfFjgfHvc4MM6gZa152P0kpMjqbehUhJ2GJi+kUvFKdIPWz2VcMcO9v2EUR5Svmnh/T454wTK+a2FQYXkuJApbq8omYxmoteXPPrF9khPo7GsyfG1KaAb/ZuONUleYmPvUfBP+XT/osrTVkWSCZh+qVsIS89PCXbjtXpH4Aspb4Fvvw/QSEbFUH8JLkPXpAKlalwZi66Ds4KH8PnOg5wTF5H4cYkTo+CN03evsfnU0f55i655V/JGBFakEI6FUUHvU5uCDtzgGG3K72HjL0XyVWCPxzGbo03fybVfOtShXVx55MMlL6bz81dmtE2j+UnJ+C37Y8bILdQnbmiWfQf384P/mbo/QGXP8fEUXXa2UMxfFZIg/ilO0Sj78bWWzJ3a58BsCMqv+7hyvz4meruPbe/StEqg4Q6wkdHH4MJtZCU0TFREbaqV2OM8rsKJXRHuspzcO0ovr71RMtyREsduUA61gqJU4z3bWfCjUhOP+DqD4Mo5QNZmdbf6n5/yUbvFAmD+/IdaEkCnT0HORh3ZQ8qSmwQerkkznZCIN4cZOtSzbD13mXfLDM5gE6P67OuBdWLTP9dWGBikDjM5qSoEaAaDqGCwEqZT79EjTTT1VOruc5KTLOp8vAy4wp2uvRDfZEnuPp7plU+OcmGiT2CgXJcWMqEyGMwBGbY3XBXxS7URspwYhWNHlv7UofAMPfLCrF/+VBXhcHGLRaBiGja7zZCkxsX4bB+7IrFdSRFHq6JOZN9f7YJ04FrHjc7Oech1z+xTj3sWGzOMAlmNHXiofrzGNkISb4Qm+nJeyLV2dW0XV65gfzdu/X9UL/d6vgduJQ5QxN5EXFKLODB4DGfBdj4con2M9tqRayYC1RS0EyMWfr0J8NYLpiVsu+CTnrH79Gv6aW/zF3pLaXZysH5zP259lVivG/EZ+XlQ5haey4d30hmk8/TVygYe43uMZFdqVyoYIsSPQ7r3T0BrpriaaC/1Swf4JsW5wWRW21omeJ1iMYdW7a2FvKxS1wVMRU3QRmmzEmm7S6xsb+6X9mrWgTirJLVXtUWncP8Mm8D2JO03BBxJtU2999vT1Dn7k/GhqNQ7OfAhFW4iVlyTQlTs3FeyEP1d4A6WPO4symYghl7WnoPGiOUwoft6dDADV/PIYDjYnzF1l/ME6xTB+REHN6/kQ7yyV62Ni5OVgiacQpNV20jqpSMg/G3ebgbu0FPK7q5kmRwzU0gD9Lr07ytDuV8Nd0xAndS0HyhoXYi/UIuz8vv+1jXrcNP7vMpguZVvdEhD0UAVanaieLvEOhHJVf9/l61eDUO0r2lVvVCN2+WmtyUHLu/B6qyqxLzBBKYNqrCJh+/xb8FPrcINfRwjOt30kLHTnTdnNdfaWtpOSbYpMRAWE8uEs+tDHN3D/c2BlZngxvTKY76vEtksds+uEKr0wpoMcIn2W/BEGBRxMTWHXySw552nNUh1Y2XX6ecQFtIJYerIDNMxEcoYAKMlK2x1HNo7hFhag5QrWqfBlw8uuiR30T4OiHi53GudeMjoj2snyu8TliBDyZkR1a3tnUoZXIF6KnVavwv48JRxBRRyWw6T6N/cyMtfTmAHPQE6ZZHKZCiZcmAEJ+RaryhESkbblnLTsor8Ebf6GBLYJTRaYuxHX6RYBysuayNtmlv5t6VTiUZ68X+tbRo8axLdvNkt/d48f8xpV/u56UMezPXrffxgXLlTwcTmAYCEXl7WHok9dXspQi4AVvSnwWzT9V0X9mDZAf8tyMcx4yW+NRGn4Ojj5m0kZDUGb5paOqDAcGCF3Pddm32LSIJrXOOCt115v8XofAbXrgpELbOcFTq3fAgmXlgy4zd0Sq/rJsL+rLvvb5Pc0QDQOBsxRxY76vZcgzfcuXI3DIvJszfk7KJCucjDkTokwSbSjw/Z+2WcaXH+uvc1mytjIGE9KZDrbqXW2qRosN4eesVUKGynBQtMDBkrYFI2dF2nBaMtD7aW3U2sL1CbG0hC/QED1wliWG7yi2etk/ivUuu4+RdAAlV3RtHYSos8Y5inwD9fiPtLjCf16WwlI1htXa9QpwFBWYXEBR+Ydzw4Bp4UMA+XUmvO/L6Jlam6TEKkK3Pi5/kXRwzjWKzzkw7mcwtzIGzRNXbWBzviDUQhmD+BRmzpvId3l4Vunjo0TuEyQO/faJS2jjV2PMMYJ4uquEnX6xK8NytmxzRyrOrCWLeos6Dmi1O4v/nMs80hSBXA9iF/oi1XGIrduhW1ktByEZJdoB6X4tijoiC3dkxknVZ9p43O1ioWbAQAbOYBy3TNyY9Gd8YVYfwUexXm1tGxV/ZhBGSssBVSWzklMws2LqrR0UsnZo11EtwelsQn+r4aJIqq9zLzDLuHjqK0TiJ6cyevT8+NUN7LweLVfybNgcHomxGIvUwLLneguyAtlqyvjJTKXNuEdAilJJv8HopKLqPOwmUIDUTidExZTyDunBV0dV1F82+h3wbY1qHr7upo5hHs4LsJvMomDQzQ2E0bFaqkVPKHw+5czcuywIS6PmKVwu+fWZBzPKyNEjVM0x8hkRlSdEFkkrtyJJlSG1BKvzPpAhENTeygk3zMKyBsGTR9uiXNspflxDeJP7/Dg5DH8udSSaXr1+DzAbcgD05eDItRpoZN8ywkW3Ioi9vDkbnKYutCfUgaPTAgv8I+y6baY8ufPzhuY+ITL+2sXm+W7eKVfJNm277CJK4jPnMXa8dRQi1P8bP6+OYi0FazCffuTzEQVYBQEEiWjGTprCEgDRrV0M8hdlyDlfIPzLKQ4JQ3lOOFpCywfZKNaJvlZRqvnPCEG6GrmkbsIyPjlsASk88PKuo0bBtyC7M6vp0nud0YjPxr+R3HeHIeSTjXGJSLVssD6n8V+/MFKOvBWsT/GBSIojZcM/c3tQ1xHZwWe9P96id+Xhjr69WWjTOWKZZD57G1vuEh5Bk5YTasqzY9hRY5YXefZA9wsOPPh7LOiqtGA4M3WNhOQGhQPEg8e2cCoHyk1DPiFECD+CnnAoQB4RhBVcHJpmwEpR72UwXI60Ear+QLEgb1PI7RHTYioF1zCYtPp6qgITNWDtW3aaFLc7UiE3VRa+IGp4TS7lY3Kmxg/cI/gi3ABXTNWx2ZMMz/24yujVU1EipETGrUWcv/6A9hQwR9BJobHY7TEyOjbIk="/>
  <p:tag name="MEKKOXMLTAGS" val="1"/>
</p:tagLst>
</file>

<file path=ppt/tags/tag278.xml><?xml version="1.0" encoding="utf-8"?>
<p:tagLst xmlns:a="http://schemas.openxmlformats.org/drawingml/2006/main" xmlns:r="http://schemas.openxmlformats.org/officeDocument/2006/relationships" xmlns:p="http://schemas.openxmlformats.org/presentationml/2006/main">
  <p:tag name="BTFPLAYOUTENABLED" val="1"/>
</p:tagLst>
</file>

<file path=ppt/tags/tag279.xml><?xml version="1.0" encoding="utf-8"?>
<p:tagLst xmlns:a="http://schemas.openxmlformats.org/drawingml/2006/main" xmlns:r="http://schemas.openxmlformats.org/officeDocument/2006/relationships" xmlns:p="http://schemas.openxmlformats.org/presentationml/2006/main">
  <p:tag name="BTFPLAYOUTENABLED" val="1"/>
</p:tagLst>
</file>

<file path=ppt/tags/tag28.xml><?xml version="1.0" encoding="utf-8"?>
<p:tagLst xmlns:a="http://schemas.openxmlformats.org/drawingml/2006/main" xmlns:r="http://schemas.openxmlformats.org/officeDocument/2006/relationships" xmlns:p="http://schemas.openxmlformats.org/presentationml/2006/main">
  <p:tag name="BTFPLAYOUTENABLED" val="0"/>
  <p:tag name="BTFPLAYOUTCOLUMNS" val="5"/>
</p:tagLst>
</file>

<file path=ppt/tags/tag280.xml><?xml version="1.0" encoding="utf-8"?>
<p:tagLst xmlns:a="http://schemas.openxmlformats.org/drawingml/2006/main" xmlns:r="http://schemas.openxmlformats.org/officeDocument/2006/relationships" xmlns:p="http://schemas.openxmlformats.org/presentationml/2006/main">
  <p:tag name="BTFPLAYOUTENABLED" val="1"/>
</p:tagLst>
</file>

<file path=ppt/tags/tag281.xml><?xml version="1.0" encoding="utf-8"?>
<p:tagLst xmlns:a="http://schemas.openxmlformats.org/drawingml/2006/main" xmlns:r="http://schemas.openxmlformats.org/officeDocument/2006/relationships" xmlns:p="http://schemas.openxmlformats.org/presentationml/2006/main">
  <p:tag name="BTFPLAYOUTENABLED" val="0"/>
  <p:tag name="BTFPLAYOUTCOLUMNS" val="3"/>
</p:tagLst>
</file>

<file path=ppt/tags/tag282.xml><?xml version="1.0" encoding="utf-8"?>
<p:tagLst xmlns:a="http://schemas.openxmlformats.org/drawingml/2006/main" xmlns:r="http://schemas.openxmlformats.org/officeDocument/2006/relationships" xmlns:p="http://schemas.openxmlformats.org/presentationml/2006/main">
  <p:tag name="MEKKO" val="MekkoChart"/>
  <p:tag name="MEKKOCHARTIMAGE" val="FILL"/>
  <p:tag name="MEKKOEXCEL6" val="False"/>
  <p:tag name="MEKKOEXCEL7" val="False"/>
  <p:tag name="MEKKOEXCEL8" val="False"/>
  <p:tag name="MEKKOSAVED" val="1"/>
  <p:tag name="MEKKOXML1" val="4HooU0THZk28POP9trq+pbTvvzd/gcV8t56cq85kb3NDTsUhojRA0EsgEHHMH7oYP1SYpn09ysXVivguJdhTvfyVMsBLTGvcX7WPTor/CmV9WzVfHy8CnMUuNyY3ZV47+94qADneSMEUyuwvmLNOZdt/Z9wFvzqjDxlzERH1DfYmjw1Up/1RPp6oqPSOGPYKT76aR0bnyv+ZRggm4V+8THjTwhZFXmLE83YXyEHJ/56za/yS1l2UesTQC3oUCVK7X/nQ8O9IC5c8i2nhid05WDWT1wqrv1m5VX+xOqIFICT6DmK0mggraKwe5aak++tTvbYajOxj2CggCmVHapxGSRSCtr/OuIwj+rUHylaXmJk45+//VxtP0Za+va67tmKSkAO4iHQCs6Lb5vMSNaL6vVxabkPpsY4A6zBeP/E/7MK0g4IBLx/UG72JiwVXIVn0GJKqWHFR9MJjg3aOOpyjbkfVixmJkpxBhCDayyPkaEo7HByjNp/NJ2AKaUkRLqsr/aPtP50iKbF4k2Sj9fhrWWS+aRXfxUBwxC6Kaw9bO8+gbYNvPVkII42xrPEcrCOucyxQwkavmoeaTZUuhSTosxhy1ZYWWgeACMH7LN6TrdoSMdaTO7BOCdOkn5GWCINBtfDepjr5eeQougfftqkQYvLpi35ix9vPPZSZcHVE0RHI8ilBGSH6mLqp6pK5+AGLCaOAoe8GhK/hwk/8vJhLsknTzet/fYiRwv4gcfUMzX281qJfxgZINlRxB17ckbTOBHaTGzegN20uUmDxjQaUYR42V58UOpf+wbyMYvOaJ4E5gb1TLmNs+FkcAOz366diJuMTBaPay0SiFBdaEcOO35He4iYbJtk6p5HA1iR6zOl7BwY2ymP5goCnsbF67YkFSpsBM1pP/TW9hiwe+hvOSStCZSHYJpNUN4FF2cQnNLsEFvjEHJOVcBpqLpDi/BNOxQdqRv1WLyhUwqYf7f9krs/7dJJlaC79pCgM/AVJ5Kdh75KMFknoXD9mKcEjrwxRZrI9FBNGBmWkEY7A4RGV5yQXypSiYIam+eLBCdGaMQFuVecEAgPaG/IWlTnPEqsK+RIn6z++U3CIyc37oXSH5pmlDlQTFwhgsBY40XqP9s4RDLuuRGypMaiPY/BVPJJ1/dEGR/QCxKelchbFi0PR1O4FzSxVIcpO00lO/ZFoTSbxzb7WjqOswi2TSLvyy43xaDldRDXsgku7vk1MhTMIukCvjcIL4m9c0aYS0a9kjxvQKQL8j2aH0ui8LNFzm+HOmrxVZyO0Y55SL3yHLMQe09uO7PqhoOGBEwz7XUbUZ9XS2PCs7Q+xR9IaqgN5GNn1CfuTTTeYxw0XzSDu7PkUFYl+lLXgIzBxil9FJIlrMeVy9a7uAkLCaJc7beekgvEbyMl5lHX0JQByCN+X6gGhjz8WiOj6jleppRMWoyC359HUerJzeM/SgsZnEHfw4Bek/JCJQYlGu6PiPWOvIJHwEujNEHAs4BpUMQ+0ffTkwKGwS2aBIqVUCYbww07WR4TnP4ORBS6OOWB6HzI5udKoGz+2v9yoIxPDcTcyYyFW258zxWypJSIWNUvzXRI/FJ9fgsj8oEEWICr2qp3GLoypdHLhokEToeBiA9hLGkXGvtOLSNhxSN94wfpY/hrDLmmD/IQDuBbQoVTTSqy2oF1ZjRpNNuBGBxCNkpjWHYeOMygF5yDEN6UN+BVrMliPi5sogFLBx8t0uSQgfWkRi6KmHBmT91iS7mtnajmsjBS3S61i0BtCVYhoL5Qp8rwqf6P6AOiaooS/Qpd0/Hu7W5LXqhNTIGjDdkwZfj72aln6Qq8arbwe9i1Ea4pscdmj3d+Bam4+0YoIphKLJD8megshGRUmcFWaTVAFldjtzBCaQNEAjWp4LJKWXMf4xOEEnjSYP3kosLwUK1VQlqJEDgO5AK/fV2V6cXjvK3nnpVwQ6lk2jMt3a7/mKIGs6imlH5jP3/SDooI1qRfNuqajnVujGfxLuxl5HwNsbrqt7gYRimANTYBLRPxsiBcWsuLoJ0dy8NxzdBRpBvFNCEB1Q04EwAGupfmoSCNbwndxYef0rQ2VfUup/AWYnTe9hnS4m2fSZzfpcxlDP42D37kGxF1p8TlOCSb3ZxkTm0LGGcjDnLuTWRhR9oVKbmtN1hj05hD+mRfdoi6dJSTbNjSSpuWe5Il3z4qtYHc4T8mTCQF3VcVpOZLkwc5Jw2QmkL3TTHLUTTpXaU5ht/L+vFQYRkkUd4/jIBII10jOVyEppJwJCa2N7NQo26J9EX+LT8puZoiooVxtbb1q3qxle9H8xb8mGvEvF+SmNCD1l3Zx/58xkWNK5DAblDSeHmq3mj1G5UeGDUg6DZ9nlnunzQNJAg3ovkKbo3O7ixG1Sr4AfIAblxB8a3MISTFCoreRHQwigwMl6UpBiffHbVLyJuczv1BKs6CbiTAQW+O0Bcm1AeD5x7SUF2N4csiwmDDwOHWCZb0wiL+sCknVyoQpEc1Nwi0zLHOBuRY6GNMdVtj4fvv1klEsJmQxNuKmFHrI1w/NIAFn5RjnOxADdKIztvyxmPpe5OW8x4qs+5eBixXKbZXb4KMegI1vbicUky4FQr46I7+mR1i5pn1hEtrO16mwm2UNRtEQEig/csrPSlZhHX+3zPsmb5+aiid9h7C5GbkAwuDDhaj0pgRPUIidfCodUGLidT0LIYVcVe6JjuPbGf6I9rxrZTrV1PMKHcWkTS073wYdZwbBrY8StiLTatdFJAdCu3x6yrOukJJkaa1BcrkYTDkcX5EJbN/nHAlUs9mSCPkq+vaNtyDuCfu2ZXOb6NCSzcTHL5lKTCWQs6MpmLZs7fpjhF8Qe1UEGdrEjrxivUOwnoRCV2InkiOQ54PWjkLI16Esfr2EL8HlbeHx7g7W7cdfc5uP1Ok5VU6WiIGSwUqWOGwtZfAvwjNXKEQ0gAVVwYx7vzUMy0KQ3yD3TNVV8knvi8DRzEc/EoRKp267UiVAyYFoStUTJkfptuJm/+tjixiM6meGaZ7pnAKBKCgRmg2Bs5gH4Dtpobr3tOyycNh7Il6wmzjlXX3b7HnLJ9ajGXJMfES1doTTdvB//pmhGq2bq7x6I4Ei3EZf/wsx0D1zBjOnvKYO4PDjlzfFpaynMU+44rY2dAUvMGyPP+ooe8vnpbK/a2Si1p9SZlIwVaanZ/1c4f7dzphMj2g3vIJLNzFh3vFS5BuIfRoUR6/tdXcjZGlvitcB48JKfbIywtY5KFDEiNTEzcjP0ZT8elSyoBlZclBvb8qPUie54y7Oh07vMGWiV2rQ6NZWRUD5izFSYk0sSDEs8wsfOPJtIWm89N1dIkAsgw8zqVqbgPn4LoQDXNORqMuNqRYgPkXXTjUoJCO3BP6/fNQ/iv2OVn//WHPq0o+ZZtd83+QyEF+x1ZSW9lxI6axlnX97i8DGx/SHOEI5s3zGC3Gd3WvKpHJtHYSL4H16p2YJ3mcE8HsDFtXniFdpCwFNGyV9r2cgs8XJRflj4IMmaXV4g8mT09XJIN8YBUkt7BioT9GPaOqYOmKQT/iK67NQv5uv34hSJC4RtsLxDLAoxld9Qce8OeHnyuHq1MidlPL4AyhJ/h5XNiyQ0BN0lGAF8W7FuYpzr8h14G/vRoua5iBu36apRnEPVydEaI0hV49wshm0Fj5zBW7F7Muxt6G0iltJd39ekCwGNleiwT/x93cozEJ24Ut692RQiVqfSWd3ziKIVtm4HGlrSSIlTYHC17+eYJNp07A4ZsnWOS5ZLMDlEKa3Kd+Wt475fBk53RMUtiVRPwaYrVZrA85r2aA+4s/cZ61/Xk+Yv8HCnSKxxWnoL5vvoQwaISAwXOKJo3uGaJY2LVyODSgE+o7UxfXVeGFo6O2hKJPYchryQ7cKaN/eZ1xI75Ta82Tv7t1oJn5EYt+AjpYN8J+QB5q21TMmi4Ciu6ZND6IDI4ShmZ42l1frRIBiyyvgdJADTRvF787Rq0w1kFXAQpOdt1MJluhcv8I9lznfBlv1bLxr1hXiksFrda5BlCumFnUrO6rWV9l5Mq401IZaDpdc6qr2bTAujM233HLaOUveEwcbhJez3j2TwanwM/DES74D6wRDbrXBCKfdGUOHOaEg5MScC5N6TrAK5VWdG6pO1YrjQbtX8q/8bVXvlmxErx7bRdS9yDdxpcFnWAuZ/trmFSqXqj2lBSpacIYdTUKyjG4yXMIfpRO6PqOUo9iITi1FszxnRwyLvwetZepgJ7wJkMgJ+mvrV14fsEzPT09QlmIyGE9F4KynsMS6z9LMH+s1gHdx9ltqgEPHxglwmoaarfL/epsdl4fBH1wyasrDdA/Ew/qnyTtHao66tVk3D+Pj3YiSSJSAqrVYMO5JF8QM4dgVSVUdoh9VHGJPcMSzQYdzCe/sNjvpu2yZKn+8rxdX7nxNeSv39DY08SrR2imjnVPxNet5EoCzKx9K29ZeaADJpSEDXVMaKihD0zUlgA7/lFZL5Cu8Y2Qz2Y84Ao9teo6o8lv0RB//12za7vnB/x25NWCcprDvn+LjkJiYesdAEo9SF7IHGdTD8672gfjsvkbQakTFfqPJCWRtKu5Zy+GCEHDAhzEyceF+DVpvqDw60IKffmsLFQRZA4gLckh1Q0jlwunYf2WA1bkf1V0o2TGVm3fpIppHHktnLMzfa0EYgd4hNznRng3eLTf50rTUL1MIbwtAe1mBRG+rYferHM7lO31PVd0VfYpDHliYSK/QDgJEDcSS3+Kn3BQcm+r/s46Abnes+dP5/YYJ64HTUh1AK3XfDFBGbytSeHtWS0f+FKsFo+3VNnWOlbFR6DlAH9/GRYtmxSqn9t0UpbFqzux2Txaa1eFrhV98fAr/QGtw/rc0JcZHB354VtESYn7mWFMZj79xElxFc0l4erDqN1ID365TzNgvaVJBPN2XAzwq181MrVj8nQX3JT+mzp83v6kx1SNHoXA+uZdlVTbgmscxzBIoKDLDdImHZTD6LYkQgZMIwRB14kansYVjl1/ezrLhk/W12INqb90UXRBSRBjkJrh2Wn/E+5cEVLcKSDfnkURozpiY3jzhG8ilEN8W5/kb9C0oqIUGvcCklMLrqPyRHi60A0ogxYE2jZTdYjNuCgDD0cnDCddTBDBOa0znTYIp6giANPwWK4SFfVN3F1tzNX7kHDAW1OIJLVHhbPnHD6t4H4OSCcvJo1aWjZKUjkVMpa740ydNT7TLJk5D9IkpFg7+Hs9nqAa6dGdJTXH/0T47ALkAiEFt2kRqgvIsEFf3HsMZ1PDg6XH01Hjf3M+kyumvfrav2P1IbHul2cw7WzId4pCJ1iyr68QxGAfRNgiZ/cab2JPSxGhS7oK8WpDY5o53NyWr6NH3UCrmwZR8PNidNIVcOQZJjDCxudvBSx51ly3upZWT+lWiXu6822fRumdeMWCoJ4m1jPD/DLBHBNQlUjZTYoeletRmJcvHrvpcgCWx7oB6umXz0iCDs5Sg3tuAprjICnsDthg/lE/dHmbSv0P9Tn8aMhc/nxftekxdPUH9Ved8BA8TY0+JNNPkzW0upHYSygH9TvyphOrhbHWzFzPZARPe2T+PiX5xJ5fT0B9UxRzjbfPyQk0SR1N45kdQgNojT5YtCBfUmyDzvexVMqR3LlMnSV6MDq0wtky+yusm+Rqd0dozpa7/uXaJHzLyLB1Hzi4L6CV9TFhIWdjtoXUSZjL6Ou2e0QEu9raU60JgNDfhHmaFSSpjHrNguZydmMA0WmsF2V/IOv7Pe5Wy6uPEWaNaONaK/2mjAYXcyVO1a2UUIZ1ZV1g9vL4CbDQYJBPUsksc/D4ChL8fyatDefKD1ok6ltxKF59oJ6rEIx7FSh31v70fomRoJvSzc88oRxNI6d+wwIFIBfZl/6btyNov3D3KdBpd78biRWIUnlnTit0HjMNnuoJFzaHGRlgnjE89Me87ejcrQSlLIxMk+K78LlLw4EIJnV+NQaLh43svXMQDMOazj8Zd2XDh3YjI0emAo7El4Ii12/1HTe58G+Kt9MIl1SqZdm1uvp+qDNS9Dg6GwwvCfu+ARMeM9kNHx3C/QpTIPsOzUyATkphLD0N46jXwjDproL9JuuVBBkMKuquDsishzPNcs4tNTI0lG6KZ7mk/560/LSNRyS+FGH0oWmldwGjKbAma+/qmyD5XbPbjZTtwKIOrooZrmATVmakUCBulsa/Oe5rg71IHgovAOIwCkcomCIoy/ObSHTUbNnSSFC1vEpttNBgM+0By/W1gGcupfX43WqA1xSszvc9IRwj1i0QxD28ltlPGX9tls9qXifBO4ahoP4OJA8ukgNTnMJ3fFbS/Xdq/W3hZLgHZ4slqAYh/AdGzNBTFIl3YuXaFz0lYs1JRJdzvv2Y5U33bM6KqGon4BhNS7dbmpzeDlnelXqH3lhGqI7B/j+M2Uh3vBWfZVxOyQkZlB5YePtbu6brUyAhUkKqCApuP6hTgY46AzbtqrsbN9kIaOGSkIGp/1OHEFcFWH8fRIxiEvHTzXk2CryTSf4e5wBvuGiu1o+1YcTTrYuzvkkPuCroqx4BFbQuzQzCN+YV0eAuLCBBjQBtOyEEm1jsm89jEOD2VxTDI2Gg7slXE5C2nkke53N1+v3DT6bEhDn5tzKgDSWDIeu/Z13IxQ7P/JejoVed0emCZBqeH+x6uJISaSx/Z6Jg0fon6WjY9cAXxXa8T6Pmyd6KHvf31CMyMyAVGyi9Q23OVhg772A+3Fg2sBNIq91QqV1ZqTo9NPvCg80T8Veo+CjwiGeL6lj4Eoq+/MkB8NJMbMKtCTJamVGuejxk369PJqzAciEvPs6h23TAfI5N3I5ZMV6mRYxX6UZuuS0nHZ0+j8t1mGo95TYRJRCYriFiBlU4zM+/YYwY/Tzt1waPHjMj9roRQ5m2UKT/+AKjYxEccfKa7NNYLmE3mfqtcaG19BqMNAMq6pKVhUEslhfQ4NpWuU4Qn4O439kZ9Oga088X6ROJS8nUswPaj0c+rLOZMcyEAHBQEdKSMMmvXTuYENbSF0XCPLyz4v1NEo/zUQjUaibaIjVIIL44i+pnjuoEE3Gicpt39wwjvHbbPVh7JTVpz3j6iZCRJqq4Z5qjtX0KfN/ICg1U+TOpB2I12J5CiIl8TRpEoWn5mVWDpZNUeqSbvnQS5sF6p54/bdtmLgBo76a20h9SNpGV95c1db2FvjTJjTtzlrvL8ErvaEciCyV2lLEmzKV5DU9lhRNeWBILjWe6kF59/M/8ZRsi9hz3K3G9LkpAEx0iWc6pyGr6tCPxrI2oKnO5bBHti1WEylkyovFYsvF3Q4NGNi7bmCY+cUuoM5Jw0bF0ouiMhG/jkgDCg+c5tgVkMeKsy7kfOXKcwI4dBUEVwPF/71/j979HceYqDUCTIP2UZInPwppw9zzCWNuz28rng+o+HO35tlXFcUA31NE3NUMPEysIdc+1tZOMi2CB6RYXbSRip+kKWu4IjMpRc9/vTlpCWsD/9kGmYoMH5hSWIiQuWH0AD5bR6tsHtdkfwkOBghm5xuNmkquVcUuPanTw/41ca2TSZvOBRdeZKEqopb2/cVn2Nxw0i/srdlLZgG4KaQZoufIqxFLCX3dWEpTKAel8uIM6fYeTYm2AUhRwtmAOI6Sarwcf1vKtcF8wWV7HwS6muSAE+Dxi3RLVR1JkH19T/xbzc6h8kjlcxHLZXkpDzb6E3SZJoB9irHeoieNigKysFTf/OjoekhZtUGjnWH1lzPCpgisbrmjEIpUIDvGgyEJ+m1K8aqAHD6c6SMOLBLG34rnvbHytaIxJuON6km+yEkqx4AGAdQSX6QCprzW+ePqyFLGlaEkL7PdUQR/d6SIlAbOJzpB7cvmxviiYeBSYh01tLXKyVEmHySG+nbjkEM7ZpSEjYJzDICwhoj36aDeGp2yQBLvB0VTTSuOI0I75rbAkJa3JTpd/kDnTwm/aQDPPvK/j+OmSdgvcKivASE6/RthV4i+/EAnU9bwyPWfr39E9Rx+5y3S+d12tS/ZaCIPhBcakYSAIh0iGjQG9gapvbv047YtUBD/cwDQoSTVTrEfgIZ7K3zp+o0EI4+IsGTEUs7n80qCpdG09Xttm7y0Dk5OWbWT9Ty64HAJkkiXK2i2HSAI+b0QFqtN1xdaABXbiF1lzz5kjvLp7wOaz3uLTsCEGEKmvTb1Pq+lKY77vG3ftOd552Mkhtlzk17DU70v3OjzeZhpp3ioAN7tvLFtrAyuswWkz/kOYIlJscVLGtLs8McA1YGnZaT6YqkX0knROVB7K4Ye4rUsa1JPsAcxhxjEKUWHwcPjrsU0BGhPNgQEcneeqtPBNOodrj7Fo86ExcUJQe1rYrZhbZZpLNAZMouSugK/rGKa15l8i8OvGOewn5vJflUdvgcWiYCqkH+LHyQF6N7gamAzclRNhJbrYnIJH1egpxHz5bwZ5xbor8JVc6ZU6fmFOeYXVRbOO48dLgvVKXUCt/6X+3FR/rYKnqsWKfjaPfrrA2zLuRrWdHSuyRfepRADe22CwhAJciMp00g+0OD/KZFg2H1tBvFilUsMGc2q1crVypocc/V7w40qAz0t2kHpcGZI6D390PczDPLba7akFhMdu7P3y5/MXHlbJaBNLzBwK/0CANB5jj5SqEI5CkAYFmsCBrnWtliLmGgF+D48hSP8knoLVbNivvqrQGfiCVrKW04k5RI2iRZw0BPvwmX7RtJjklThlG3mm+tpTMrfApjbiw2+2qaaH9bcBzXiiuLHeQsIFxP7jKK7dYgEHm8LdY+YIKymaRLagMdQSXUOO871mL6L7mEsNMYK5xXa6rw8wT7IbFWG/wCeZVfisyqSMD9Kx/u+xVMlmBAMJg24YM/lgZ8K6ORh+GbOfKsRiWIVe9OOjEokpH334Y/l3THkrhBu80KepA2OUDKW0wJEtk7B0WHxAVROp+TCuqo7osSW5FQtmZFynweE7xDW7rYSfQ7T+X4pJp+hdiOoXbSEoQB1sMmIioVHsU5UgW/opViXKK91gLw3hjN1dZwUFqcX6O73qLgHm5Q5oF9/rftpnYZfzdMg8Kzw97xXlxvTOvco6UDTQz7C6Sc90dovI760j+fR54hdxLw7Y0MuPFsL5k+s93bY84C+ukcMtOCEpUiZhpeth3BRjLb6llsUlzjRRBqdoq/HD/pIRF7Eq7XfCO4MTJTbsm5VSvxkEElK7dKhW2yMNOadTkmzBmjk3D2m8NGbZ3PdxyKxXd7YYxbfgIXcs5cVRKK8C0JzDdH1maBSiJHSeFP35RUzHJ2NNvp0OzD0YtUtwXgPV1B+2pprjzLFmnBWUh6PfvpHqu/lgBtEOGrMfPBhbqlIOfeUKyF7y0DBlq405S19nZUUuflN7jEzKNUoyYVKf1C2ZH/57qFqED8TDQtqZMNU2T7tg5/GWMtBhvdAIhjNkoFxGwIQTcgx2JKJankcBMoUpOLwXNt65lpA3LMrQxhfO+TR9WyhIKwaA3zWaaz7mhEXsiTws6HlGEFWjPhYpSnLBzuVzrR/zBYSQnR/pe0XcK5kZ+wl5ZbbRxYQPIQAygYIRb9VKIR/8Kof2iuNmAhJVz91SSium/Zq0Fpgy69r9H4efiMvd/hlMAkOGE6I5n566Xf14fd6BS33XXFVdgkMHLoxZqLZnWz3odP7j8HCSW14ui2qGkb0bbl6LvCSAydI7hV1Lv+bUAAw3FnM7C866cgJmYIdTyZbSb0f/oEk8yYoOAYQqGCw24Tas3UEo+ePNX8rDNofGTi5K9HbQVdO9tljHc8YuZSNrz9k5D10zGyXyq4A0AgBNJ9KedQXuTe7S5IFLRjwYj3LZDhRSeclm0pdNLT/CedZJ6vzVZpd7FobiQEq6d2ZiHAayd+gE8AoO8gf7/NdU+71jKDOS0fnYPEkmEtfvfke+iJlfn7SiTCx32yS9aq29hRch3NN+4HlVQG+M0JHlXFy7MKSpQK2uauqJaRuvXKwf840LjU7VrO1+TTRprc1uGtZxp9BicdSXwiL5Rq4urDe64b1Q7nO2UvASDkm/8iKHkoQjB7mV/7sZiGxdizY7SiZX0h4hTGG34MCC8XKuGDJRlb0SpeRnv9flfVbwkun2P2GEFvejumi2Oel3H407+a1Z3VkAUns5bdokUZrdZSRqOOopD6yOcXNu+X+pVRzMYZ1Fwj9nR+70wYxM0o0vhoAm1JsEOXjxr7yKAhUZME62QR3twcYrVGszFjQsW5CVYp8TO7pAH6XH3z2CfYjbMtqj8z5e5Xz0LNqj0vwMDccPJbncwBTMCvfzMEu6VuKCnuTbDQ4Eg8uma740sZFzkDSkpf5fn2vzwf5hufxd2CIxuRepL7CJOZikRJZyrGFzWygFlT9KuFBM67dvaR0Gg6lvDBHHaE/652mUFcYDnZZzTU4huGb2r1jLMGt+XWbiiqNsx9KzWau1VaPbq68g79aVRAo3C6fxLPVxQ6lnMiiZ3EMXoE7p9IqhqHW++D9Lbx/hSPx9sAqzTf/h+asf09WL8HF4si7S46tpQ5yw0FKj3KyiRJJUbrBHywnO6dUFpZ372AcTqf/bKjU3IcMLxhYh2bshVjIkLr7Tui6PtYirWh3SjwHgz1SVfvenPnCOSg+KdzPjQq2Pvdk+knYeRIhI8hE5CBaqB+xs/ZCALcpGZyexz2ZT5e8/DChjShDM0uAcb+hd7VslYI0Nmdk5MJImVaCuxrtVbEQ670PqV+frFuTMdauFHwb8DTv+E+JOtk0TfMB6IYg8+bRa1Ufm2GgaSl0zJEFZrXP8GN+tBqwa6PEMUxL5HVeJmQtF9UAU4o4Ps4vS1R/DCMhTl+vrNyQc+cNH9y2hNiulCQDIETjyj/YSai5P7MpMzxSm0JGkKHNo6N6fqOFppb5rH16KA0e6bkM9yDrWu5E9LpJOmOkM66MFOj1IFiJl2l8h6qcMnh0iAIIMHoyuFhxTKkjXIJVV/dNNQkTs8oN7eYH+KVvFYumHA34/q8PplmL+GCGRBlGCUcQBYFi1C2/p6vTpdsT9SFicFIBl6mMSX2eF13yIkDIISa6gk0gcryc3P0Tlo52ZR9UdsdvOd6AaorGBE6LCTbD3yUO+kgcoxLVmnNrXz/rKpUznPCrek3Var0AFHdCxt+3xe/D5MS98dTp9GHlbezbqyw7FGuwmd/zUlkmu1mIVE4RX4QT4EC7TO4D36og41WIy0XHwNadY2nmqaAL1RRkQqkZCcN6M9JqPwiM9pG2cprOho9LTLFayt78x31Kzr9fz3MurrCmkguTYA4E/CjQezO/mgYtjaZRlFuq+ESGW0rfiCHEutauwKKWmPmpGY5Jtb6Kxg57s6T9A0z8Yxcn1R78o5mXT/ff+Wi5MdLodo92j6e/rfg52fxdVoUq+m08oDopkZgFu6S202Tddko6oFKxBflQZncbMABbNzNIBsQ1rQpRZN/jXepKL+FXsiFAiz3ZPuaz2CDcafjBoFctrwDktBr0S38VHMl9F1jKnBMAg/FvriHeTD3fnjngQKxz+eOtAXXEwJVsXWk4Vdit/MfyYsL8Ocl2SXmqC/e0nD3MWqHUzBkBUYT3Clclf85K5g3jZ8YI95Y62N+MlK38QlH16Mi40dKi1sexKFW/0KsJXWxiA9gtYS9ngkotWBovMGdpMIxc1WXqePDAAWvpILSTI9dtEQuGpIXZqDCio5U2OAyCZkHhBmHpwYPkautH2iWX37R5siyZh0LS/TbzWLnoaYSwNuylHH5blKVEk/g+/48rVw1HZ15UYuFwoK97Dys29X+eWF4Zh/SmlxfwMgu8I1/EHnt4lg2JmPc3gKrRQfARgb/cNtvEQic8QIeVmCcMDTOwDPjN1ymMDpsnTXFLhqq6owhY9kMphhYllIfkciQCRP3pv6sQTh03qTAXBY0mb5DkCvBdgornJAVkUYa+ioDeyO/CY2MTAE30rwpMsIEf/edCL0yeSDijOjAJmg/EBZbEjGJtiZWWz3P2VpszWLrPLcTA17CtMlAHfyARWnCs1hoKD8EWeDco35ApROXKvxf63OEP955nzNw4tGESCcqKOOoc+QjiqP9AKU20Au7m77w8YiLc5ELBhKvzkhkF+1rFdawM7oRTqbKrrbp7UxwVdkDET+rwA1o9cIRwvklMfYa3fcVcd3PkbFXpoOS6ldrPl/WkNjJ7eu4b6NoXFpzogNr6oMYzia5M77jEyg+wfJ2ojUV9PU3YWJ3a4iqzuKpyLJF+OkYCNzLlsSfGSOf30VijGaDD4TBbirc15JW+cjjiOy/26f6rHt83dGq3GlhlOvLH67BLmj5mjG2xLbsmcJDVwmpLPgxSj5lIf0amlT6SrYEKQ0arkEqhExnhgPqHS/pZ4Sf/AFfaUlGY/WO0rttP7YXZ9m8kJ/NC1Bmi7Gqo4AXk/l72vRU0GwVe563sgVIlEQofW7wBI8nUgtzs/OW7uCwcYHpQg0NGaYZ1K0Uczq0+uxxAOUV0H1/D19uKWuJSzIwdDD2iuuGBXB9ks6i79rE7OZkLtihdYJm/Kk6toZNcngktGkpQLKrodmtvZXh7FyBrzZadA5QYm3FLcpMlWx72T+bNQVvMwb0B2ay50w9S57Qdtca0Qg/iSB0NCpzUJlIdBzn8vLQUj6zxu39xeWUB842GuXy2cElGl83k4MUndnqsY4D+MBNEjIwdA7y5S6YmtsOBojTv/EhXRynjhokGKocnQs4GziY+7ZdxGEYsMI9TNNyeQ9QY9ZU+onx1hDkEKfM9Krqpj4Q9dklEa4HGNacfAj2cPEWR2QBaDCnaaV0wxQOuy8RL5yq49bQ3gnSl3sDv6HKsbxQkHADXsC688DZ59yyQ8ee1H1OQYiiuJMUrUaOOhNFaGK86IcTNbLUvjOlXBZs6AEnuy+BOWDrKwvaDDpl1ZUE5G/6WdUN3xrUYWv4VgIX7bP2veC5fgx+1KpptHzTGnARk8TKYSuQR8b1LBs6E/8QNc/scKbjD91ssIMbEqrGSJ6hOj5tM6a+LLrlI3PydnBX3BVCUMy7log5iCYuyQcSFpdDNKw+pih4izUapzygTZZ9twy+uCaezSGN+hkmY2GjU9BaGPgbQcYDz/RDamN4TUWTvHemTo8iwMftCI3OXtP5Ah2ByeVLFppUR+cbwp2vy7lVKFgge+uZzIPrgZW4SkqTfaLhs5qZ5Oc6YgKm5cMV5A3EGqAo31/7LYCmJEnWjGEQo0Oq6UHan2DpGbNS5WC/pJV0w+NK58SyP24ieO584XOWdUjGb1wxZIBuszAAyR3Xfjnjz16FnV+BALBtORsLhCw+HrWn3Clxge8w/VSKfFROwDMJr+HWje+nPSEMCUnf3cWyCkKgnEKsNNoMuBkOf+ERezqc94hMcxsAz0XcFNMl0lHthFCLb1OTRfKqUl7AYNLbTXE6cBsBZDzlhiFBQBlyyMpkqNnAZ1NA+kEMc6AEdePmpxkAg8o+4LaqN5jiqKzPScykiCGutjoFdYxy0uRU2gRrvlQWKd+hSJiQLh/DnkYdzwU4ViJBgj/s2385qrZz4U3Z81wlMPN80HheJWle83eQxpP3tjkg8J8OSPnGsOZ9PwBebe46BYM+T52C7HZ5l1d93dY155OI5LtIepAezml8o7ulCnKpk8MrA0vbf9wppVQV53GrPAQZroEOO9YbBXNcKnmM0ETLGsaB9i3Prk1DbRRp7Q4JXAWC6MGlToGnhInd43xZ/XElIPjU8PsHyYwTfm3k+jRTUVKmn+yCZZL1uGKm3hm3JJzRTESKZ0dDFdU5XUDCeDq8+lpuEFUsI0JxpAihY6fwizbFVlqYqZB53tXXNl9kk9W5mpwLxsnA/u5RrqgI0dWD2EoIglRljby0dN+MuaYwsat1uj3Vj2/v2aoqTiYbt4xsyTTUnL9J+L+MbXrsdwoXLniQ1xuLw3urFWHpJeomj8BLhMrLVcE6em/U759ibWbatYeOtDAkD6HWFUrfZC7NKPU3a5ptHTHGrZ5ulhCRMbPMYixds16WW3BBg98NT97QtutSmnTsqQjqLC8XYiJNbxzuScl+nws7JbcYXIq5DQAtOc5RUhFPuFq8zNRYYEw7LAq016qCRRVqOYsiIQhkRIOxuBdUrUnJuMJ3c881Zq9e1TMCRhz6FLdVgGjWvxLD005wYXFgDsUAbKORi4aEkhAcPfkHoX1rFjflrUibTSYSQzh5SIc7lVkifUbhUzIC8OodJ2FZLWNnlS0hbAifsxyvv16V8rAF6cuPe/NAIgIB28NNAjbj84S1ZtWzc2WrHC4/dg2JkMf/Gsjuu1+K9dlIXVk3niiGLYsNA1cARrxa11nvQ6K9uN8GONkHUpjUp1Y7JIMECjb9+aIDwnSRXP7x478wy/8FmczDtRqWbHGZWYvSa5xLyzrQ3wo+Q4LqcXH0kbSkMHooAogR51eEMZCV+8+FBKacIksTwmiir3o+Bx76qQfXF8hWXeVkk6Wyn2GH1j0A5I6PR20zOv21SMGwtqRggC8KJy74Xd0z/SEYFkwwG9z6YzDBCLZzxN6VgyteE6uAp0EKESbmQ5ODujxDe33fZi9RyxmoXtwlTRq2uaXF9MrsSUvnwhozLzfBR8MuSUv48PDmiCyPGU5U9DqkI4/tsv2U/vJp3/3TSYe4jmNDyyD0UZZQUMfX4GiLckXvAv0tZcDe5hrtH60A6y0cqYYCgBaznr3fgp/ZmhM0l3h93owkAkQA4EQ0NFSQh2yNd/MegHdIzQ95J/IsojeMfJ0Cw6ZmEVZEi+vGWBP49Etg3inwlY01kEtR52ZvEoMiHbuzlrp9VaR2RbwvFVA8pQo01hlTVZRhtpxLkbEaJV+C27MKKW7AzDuIviTKS/y3z1T18Du/eetsFcebpf4q3rSR737087bMeKP74tuISshdyNTNMF6UEZG0ty83q0Qy912yR4iQgT3gENNACLhCP3UNcky6uAkbd1xkmZt1dwuxecgnrxu5A+7SlG0vVjKfnBeZSV5vYjRpNMhuX8a5cJaubnl7gTIiPe22NxWzk4KbhZjDc+31smzsgdIuJQw7ddT6Dt+JxtYst5reElcuuN3eTYVbFyZBvzMV7FmUjTaiEHs3cojrOXTLtb7r3DwhyyEDtUHXZtFlNKWKVEd/5Fe99bCpFnlWfRuNuLBgE5STDFMMKR3Z2+CYIeeq2cvbA7RS5yvgF8Q2MnffsBvv0l/8A+SjXKUoL5BsqHq6xi6WQXI2eMPKiZHLUEE0KXNzr0A2DXmEb+ZPEKPPJeVQohdRpqhQS6cQWadbCF6uRSgUOC/AvyQR32SiCs1ZiF9jRiYon+gSQs3ROyv23jn6p/IDhuM/iZtW5cIvOIel0+jkjnish9XXw4rxr9U3WF8L6L7haOlLts1lq7JlyGOGL/nMDzU9LES80JtX9d57ddbzgIRV2jMRm4RN176ssHa7CK0aD46hx2usJjiVIm0KSyypPpN2mwEyu1D9cpOY5Yl0RgNPhjcYQfd+/lXEQB8/zK5ikXx+LN58S3WP3llxu+FgR2mSD4jiSG6cIsacoc9Nq9fNnzNFZfPM4S/kDpZCLf5SqBs22ewbhI6PAC6TE+z7BXWsWqa64Y9yGSg9LuwgMZnmj/GV/f/SXvKH2iXu33f24Q77JIu8oV1u/hNOhtU2B181B4oia7gfC/IFVSJDieAlzQMiUYswe0XMCCJuvVg1mkN/LXnqEMLLsWIm6O49TOIZao/UuySGL5l7pUoKoahNkKaoAsU5ZzNBKiIRaYkVt7OFLHk3yb0iQqJgC8W9X4cuamzBZ00bKPs3wfic9QNJdB2JAEFeK1O7htJEGN5EyBokM6w+tbxggNRsQAVQRALVcNMAVCnlVPdMF29mDrxE3FzO2hhPm9L0yv8rF+g+JoMws48eU7dxV+eKvYOFsMUlgmzLT/k5GJ7h1KyOGYRCsJFIQ2gHrzwsyM2qfoNhjRwGayNubmqEeRu6IxzTJYOIAA62h0uOC0uIwSqSLwaEjEOHML85OIaEljnuO2ayH/hUUJLmB7iS5gLujShul2nARvXI6iJDpSBY1pi65MMgpAIjJRS6Z3MDdn4xpcJXKTjMhqQuUM968TVmqfSQwmqB9+IT3BOeuO/MFEDcdTP+fI6D/e8MhZu1/SF0dWuWMvgotzM+vWzrYn3JjnXwzGFtMB0gBVgPb1cihCP7+V+KHXpYD+CzHmDIgbLnTbA8r2vnnRTqaYSgA4MUwFJJxLZLbvMpiMJSGUUQfAfglmjJxBNoEfsz52RuZpJtRkiHFPOjFRu0RfxRSzkJ2v/MVe2p+ENKZRtwQCIdqYF8x11WWJKVCARzlJtseauIWUuuz1bYk4atG307GaNiL4QT11m4ISM8KNmYzImuObDvm+rlzuwY5tdXbgScOtBqRJb8cI5cMHAM1WLOon3d2FkML+6t6j70WI6DfOUn1pBXdjaZyudIaYiE/QnazAC/X2hiSGYBXd1tXlzDvmdP0z4oFtwzEPSt1/WKaJWh7XphN71CM74WXt8rr5espXKxZCyr8i/YDo09bVwMwT8iGNrvx/IPJT63kGWVNzz1Sq/XxoS9U98wO9k2Q57OlySvZcmCkOtOnMPsiFVfnldBCXZKhy7EroeQvAw0UrRWb7CwbXBJ7z+YNSoNpkRQc1qAW/jwQQGPr0LLdDqtkoErjuqzg8fB7aNCZ+VnzaN7MM6Frt7KeWh26iGyA2yeuVxMD1tq9q4sy+ft8iaG33PewA5p2JlpJ0+1VbROU/ywbK12aIitJlinQLfIRw+a0CeNCdnRCYQN6noZdIT7SvWa6DIHY/T8vGnmoZRRkGImVWe5G2SmrByhgMT1q50ikjAYndyfhCA/IfHvO+q53Ydmww5fr9Oq+0RN1AMB+qABeKF5rvWVjxTr6rNbTwUzDO/U6zJdzFASxEWoaKfP6jTC2FE6t5vI+euhl1s/8QmKVEK70uXYCM4LQPmnCBSX7vzWw513mp+YqkcSB9IcdDl5hxq6uqy7kBydQf7chorDTKMdq/lYXhFJmBrkPT6vlnmsY+Us7BKAweYbJC7Nsr6O/1GaZWP6dV4DZqwubCKSNs7H2UpXqiCmTF06O0fMMn07txRbf9h6J4QHjbyCFSBhBvpJSlFV88pGbWw2VLfE0KFBaByQ8BD61N7O7ZnCxxzUoJAd+olROADXEB/hcfvJTW7e/WpuHGmM5dyM2ckSUYMdPEfpO4utdV/IOCyfcFEjGkHOBtYVkTqJLJ08mH5dst3jR8/axnT/VLnetrGxXGrxeVGoqQHZgTCLOPBBSJjZZPThW8Vq5pVY4JnQIe2MlBMgFWpA1X/Ivde20Zt+SiNDq83+Mt5+Xo7kJvhHEefWDu15tXqchPBEMCevCpFyCZ+Ec6+caI2IK4LrINHPZtA2sq/QJsmz93osKu7tBnIiP3w40wegChk7es2n+f2H11lyot1dncYEciPUy4VEHHacpr3lFtDtUfKfhfNWOsegGytITZQv9uupN5DYMtu2CMdzYQ+NzULi1sOzdUN4cdsUNdT3PAgwPSQDyAYZrLWUXb/nMZp5WLSWWbQp7vbhzVfkznVU76vd2bUdsP9hNYVZPxXkD0QIU/o9vCiZe0oT/lY0fTVPKxqLGDDUsmLL37TvyMCMq7mQmZI/l8VDF4IAq0ob9PHMpLUqAKnnSczbGBYDiVO7h5mkMGcNQhX4w2zyz0ZlYjAQ1s0dY82LzUQEdgU1tRxP9SJoD2IF7Zw7P789qdGZhML6vzHHIcXP0GeYrUdMPKtHNX0KzLRguQk+VFVmIsZDH9sPKHtFDwa7O4FHBx0QjEylb1XcuW7j6KtvhBG+qbn/NE1hfua8mkLPjQW4DXdpNlGBpdWuDHqhLtX0WPPhfJgvHTHB2NIylchoGbqyrn78tUS9Cuzjb+/JQj+mUWDKTnFpz6uxGfWAv28kpCFfgeXo9vs6yUnxyDf/pl4yemcxV25nDNfTEkVy+PXsuTeEQIdLU/U+cyh6OT70HUJxNRgnQ5ukVxLIBD1iHn9/BwVWwGpy4S0HKnl+ukniaCJKEPHHIoeC302w4UnEV8of70xULkXFca00GnzRaw7wY1VaEE2qp4xxhEBZvmvd0dN5/wHSslz2sXOEQDTPhqoDEkItU4xREECwhTFVK5b2NMag3fihJctzxviNyGAvVlssOEWJFWFqbCzxwvYuNYY1iRhk0ARcfAjgF37QAPL/6qzwx7nUo7J9fQj4V+/IStRc4G9BEUlM47XEwBFr5nMUnRTmAMt3OjLCe6bn9Efyk/9fsO+Q/JzLmqypJGGUyBPpYSt5sqdIVeUsRPKTnsoxyBpi6B1lit5A4C1n6Uyea/E3d0MsuciG1lkFjUQfA/WQW4+j8tZUp5pnNsQLIpHaunPYWIba8Ix9sSpaPZiEdqrAuCq1MQz0anNWrf+34vW/sQhdGY3D8WnhKnBKuzaKO3ypubJjv0mwzfkjXxbi0zPOjYDD4rwLDhrkravdto1IvUiUoeMxbToYUINLzTkGd0KNVjQGpheKCy+KPrWU1c0L5IynByCzPerHUhCzgry/3yZy5sI2SDHbAua+znyIOvYME5CW8BpkcVbkvS4tVbdwiXyFJk4ZVy3pX5/OMJDNTYfkTEM0qJw2uNjBDyVRQmW5zcc7ceYBkufrr+OAfhAdNd3LU0+KnprMSrPNQ/cckM0jCBikYUZxi4/g2hqnbvzMM/llG8ypN+r5DkoPa6TlLHKD9YnqkT/8DiBUWhdW60EAUGueEMa2UcP0F/61BjoqCM9llLZ1lJwOBWKzPAev/fwLVDIcYdm9lgTG0IMjo87lO1Ds3klLRLMbRqIJY1EF2nWX0humwI3Ee3x4OiQQURgRjRVLy6lX5iTrlgxHIfls2LiGdNaXaq0plVSc1TTAYSFXz7SZe5i3LvWv/LLRYQcsJ/pNitHS21uahUW4sz0i5jzh3BovZsm96riMA5T9Llu8D/fuQly/9GnQjQpYpF2MARGtbGuqQF/YAgMxJrFMDHUCsaQxoabADqOCTxTmtLWEUjnRU5DEqTjJQRi7y4OkuZIn0RpagT0wGw8oGU508HgnhVC9LELzBfKk4Z7Kh6wxPZHqRdJAJqGOfFZJJRTMzkg+z+Z/6unW6sRM1jS1LfWnb7Ixme9Vwq5FJACC0uGupYFbzVSanudEuasIpKH7kMgrXULNZXzRMoteZ8Ier3yLAx9g2O5kLwQ2Ohhx53/P6n1JnraAXm60hX3olbrJqyv4nKf9/75KaQPK0sSgPFcZDw+RIfNHSUL39EhqOwX80NfnK/PbiYXx6CIy/jsMbP3KUUrivWybP0YfTyuSnqJHHoJ+Iqb+s0CRMQ+0w3LkccoZ+E+C6UbMtsOFKrBPL1mEXtgcHTqAfBwHIpzef9/tmdFZqdCok8bdAGIGKgmhZK1eLON3PsAXWhR3PqBAZtxjYcPozHe/2eggAinBXLAYhR8m3KEGj6EeTSSZt4AOHlOx+kes/bRvzkLs5jgbE/iwZE6JQCbI4TBoaS7mNVCrkcEVsg1MuzonHwFLNygkCp5bC9eRdsaQwKLWenVIkY7e4VG6zydYSKvvJevuXqDvwCgim7iVgA24YmWDIWEDKcZz9cZ1TgCM/q8H1VMPRapwuUAKlV2g9m5gVTPWMn+U6LoSToQgFOyNuGM1v1s0VeYkkWw5NRi7ZInIlbRJh1WW68W28k7ilyEpXllhoJIve4FENmy1oSSnH6N0LsX6Ih5pQi8kQUnaVIx5f6RCYCrd5nKdGl4aSjJBqZkxygtRKOc1MzZ0Fimp+dU8gx92EujumU2bfGlYlo13bbb30cqiVvj3D5dn/kb4adiElSiS2muJEKxOoEBSeLK0l/zUy9kKtkNG7WPUYIpeU+zvkbMbuY8QnUGpsDrCSJlL1qogxz5dVnspjOY3vrVk2XMUCkgABwe1cxg5Ii4N9DNJR2e86p7hs8eMRKYyM9wNhB6QkEmSk2ROXeuoysZZuZPU+9tJXuH1pmuXzzjm5BcVzIDYA94beKkS+hdJM98uptahXYyYkv+iiZIsRXiqChAKMv/duw+wcpJsyPScWLGCHyx+kH0q4ddvvzU6ZyXun+kK3y9e/g5H/soDH02otWXspVmwRMtYaAZLv8127UJVMo9hRuYfURM0qyBrq2A7wpDzwr+GdoE9SLJN26RmVWYRuD2JS5iiwHUpRHcc2h/v28E/GZjfdEBj/1abrn1cFndLTYRNuuowxAogcJOlWX2ocAapsfFjJ973fps7FK6tvBj1NPw7s9s3lNfsFE+MY1dvhu49EAXKqXSpyqtDD2R2Nu+6IaGPzQS/0zX5UsamVLUS+X7yZen3P37haZyKdWQrBaC1eUh9Td0k3ZRBmwm97Ml+B0ldctQHuzitCvCYKtE2vO3buW6mFq8vki3XivfB+pbH71Mc0mrn6cwV+kN2Rpydfyd5mAE7pwS6pl/aLM8iz6CwVNg5U96vWEWO97sr8h8CyyNtesdUBXcLYp+vguVaFrLlnxAJb5ebbBlE5zG4js184AzN/zpMMM6fILhQ/6ACaE1LZpXPEcykIm7GaOruw/yCMYhSjsEl6Un0fjKGiTzeHmD6hX+yTcASgSa6UX54mKmqBLVXM9iGT7CITjDWoxlCf/3tT5ldXCboq0zxfw87qyfFJK/1dOvlBa6iMfFB142zKfG2LUe4xmwuH+UvFDBA9f+Q23u2kjk1a0PDCx/Iqy6UslEQ2znHdzmx20JjCN0qFRcR7x+TmWEJQkXseinPE05wLadGcApmHbv0Kfc1J0Ei+umr6s38lUTsPn7Dj2JR3aWnXDu+fSbCi5qDIg2qrOV2hLGziSRinqZyzp2HOn+HjMl1QJN9JFEbZWeNDP4Qw8ocgPwFwTNVJj3/nrK8yrmOZcjzgk0Uo1TAdAPnlKX5pptJSxqrU4U6SGs2ofkDx1yGUu3W8zvoW5UcMG4FsbNZzS1OY/1U66ffdLQ26ITF6A11a8fc8xhhlAAjYH4G3oGEp0muRsxt2awTjj5zkhJ0UB9unGD3JcscLaHNVn0WwRuqk3FxAjYjw/jkRAW1GOmHAUi27YprP7Nfz6ZT0byar+ywXkGWkOdJq47RCU51yv0a9AXzn6PLT9RBdL7/8KJarEQb1eYvAZD9fptTtwCU/l17blPi/KTLB8g+Gg/lrkswXwwXcn6ocxtDXqYAgkkEGuPTwBy5u9hCq6oJ+iCmaV1Avw7ELhQQLXi/Tc6FHZX4rmr37Tsa9HCG7sW/UFLV6L0L7Cin2TciRLQq+UNj6HzDIP3cKnKS82vKLqEOl569G1Ku9CMhlCX/behlToIV04uNrJ4eChIuphfXbx+3MVHdHicgCAGKVsQJEZvqVxY5WJbw2dcvE+JDf9RCNPh/XXV4N712pHEFCVUNFubj9hS0jKjSHTtOj17sHbXPdoLw9P0Z8X/qLsDmb0WWf/i3sFXPW4z7F338oyg8efhpUt3OH9tv8kiWqAPq/TA/FpI7p+roq6JeOUU6AenT9g6iU5YmRXooOLpdIxGKN6Y9HXHHSP1xmwmyUt2MlLbLC9AqRO2xu2SjXkfa18dtRivsGr5ImwzG0n8WTvidYWn0keSHe3C7RzpTH1ie2PEXkXyPN8c+v99N2j8BoSTTjcyKH49OHpn067T/DbfRMMhVgPD7cDt3DNNE2PFmquQdg93rQ9i9GQvm2xzeNZmqyeovBozdyKWevLCWXc8SKz27SlClIFLlb5eLyqzZlSOKHseOLPW00a8wgtIE/zqzChw3o2+Oojx+jIdLDJsz+fK1+YvtaJs/pG22ee55ZApUbyENKn+fqufjMslGo3tPmRUUVwRKM96RmbxSre1SS+N2jU5HNaTjrM9P9S0yVrVElElJIgsNycKUNyzuo165f07gjrfTI5afM/Pc3GyfEaNUKQO8e7NlDl6sbtrqBCnHGPVacszN1j2BJ/Od+4zNd0u38C7zoywkiVwFfUNJ3aM2L7lt2aGop0GXb5ANgl1YZp77PscDDQpxAlG3ncZb6Ug+aEnoX45SH7bWZDlbqioHWZnrOtZ/oAEPSJmrGqU5Fr40wKwc8mGwV+9r0YxxpmQ6sN0YMsawcg//nVmxaCdgxX/zc55w79aQww0URhvR17KBxeLwxjyE7j7Tl6FCX+7XuPfFu3j0rdqPu9dJ8YcBxuJJL5V8cwIeOd5cPtNeD4Por7y59IlPNIujN5GyGuaaC/A5SS6eF+bXYPA2yKcMf+XKFFqTFVsYhYuZ7o9XpjmdOK7JBLPVkAOjWhMkt74GEUghNTXUC+kTgO6yVOC/Zd93BuZOw/sh7B2NhKJEvwAfsSwnIT5lphf75OcIumRqPnqMkduIN4MDJ+6Qevxd5P+3MCLNx9tfN9CoptrzdLRdhAQrh7JMRRaOYQc/mz7UzBrIcWVbdM67ck8V1gJ/hEs6ttr7wquIy5eR1pZKm1PNZDZvCTEms2A6kV6j5bK/KWC4wt+16OYQw++o+dsGb4Q4QArMPAncQtrH4nX2SfvZfAhbmnNFCY+LnmATKftR61WbPjavduqpdXd8/b3RNoLefR1YGO32xJ20eN+p8q+lqxeYXRCbIc6uuGCwF6hQEXBDieUwc8y6FYqFxv8hic8a+0rZtSJzdhVKRNstcmRaWxCHBdbThA0ZtLsKW4nbuOSC4Y3lC8E7YdCqCS/aS576sFD3wYyacO4M9hx9ROxS+ongBkX+Ap5rKkLG1YFcHl1xxrCUl9dvnPX5w1e6z0v/jP6PbWcoshWCieT8QQeLTeUi7YVl96+qR5V73jRHTsxyqDOKYA0/+vuLb4MJ29nEETn8aL2Nks83cG8LPb0Fz6t1z3OHjLGnvOu4Os0HpbkKqcZ7SSgVp/xx/E3quirziOAXPD66w8TKTaql/vngLGJzPCwZA2c3sASN56clN08oj3qm/Lc5gNvJ8NzS0Tr33edUt2iJN213FAqvVfg339UKvLkay3AYV1jyZKm7Z0r7rw1mmHUa/n3YY+fLJXQV/IkMJbbSf9acpLqcgId0ZvKwmshQmBgoUTXf6pJAfL+jS779oIsVhH/hwZ7uk+iLinbqYuWlgwPWExDKTjyi3NaZ85pfM2zZ6UP76F4iXkdWeqnRPeLJOaRRJfmiMBUDdbk4aTdIQRuRczoZ7jtnb4DMud5qxHWQsEsj9/VPfQy9+rDxddg0IjH1OjEl6P/AncWdPQTJwl5KgzHWXSu2QjZioGGhXhxnfaTU3J0xk9QFluwfqU6jmbuVcALTs2fOhZXGcnUGZVAu7b4GIPiVZs2SW4Qeleu5nFh7px/eErXuDEUwBCEp0R8xBwaxWiQij8gUYXjlKIlpWYPFgbr6qRO6tH0dXMWKxqIeMypyDtxeRm7efOZmaa9AjjRCy54ajShQujMYNaMEYZTGDlWh0fADvhIsPR5tkkaTp9Hl7HZdGLfg4ZWSepxODAXjDQN3y4/Uja/IVrLg8G+fHtVlJUb6zxeu6rwQvqat7XlFb6OfFz9EroUhin1Z1KuMg28aCnRVEJLb2chtltpEHyArqRSVvEX24CrTdW6v2IdtAKzVR3XvK3TsBnD0Tt4HLv56UOtiH72fviM4eGrVyeRv1DcliNeNn4K8wMP5EeBUIscA+64OIpBwJhjvxTNVwSfItECeC20uIdC7hArNNxWL2qcoxQ/QEK/iTcvZOSpI2CNLJfBGx8kasaUbeJPP2jNS9W92NmS+WNB2gAN7DByTkvxDZzxjV5CJOl1ZRJWSMvGp16c4JbzZrMT38sWcZc7E59ynU4C+ATo0JcDMqXupu3iy7h1jl9SMBCdjvxAskuPoaMMgUsuUpO2dbLhpmGwr9XRariIx8FMJzWRgpZRxcUY0+8Ps7eC+FQ5C9bXvfHe8/JbY9nIRzaZEBkp+gwafF0G15NA9NbqrcWVyYDfgA8sNSefZ/vRmNURwlE0XjNOwn0upnx/hZRdMRhGn2LgMQ68qXSYafio+BNwEKOUWiVp6Aol+t21/GLp8EDi6xi/JgKCmn2kqGzh0zE9dDespafCSItpQwAFCCGMy6I5I4a2kQ0FWNLkFI5oUNsQb+vsLSBQ+18eAZ8Ofm/GAZCtH2snfHMePj4rD0CbStlwKCzHx8iXs6a8KDzbOwawk8zmbIeSyNX8J0KWD7CUVM0cHtSOANoN59CrVpSrkMBsQpg/TCzVSrxjZuMts/Azlm6nnmq0B0Jcn3n224oFY4NA7KpFK+stRRkfiYXopIBkYFXiAnBFAtqLbL0IqylN9DqCyhN40xvBwIzhioysJw19JfpS/ZefwITdxLmdqXZUiCPrwYOQiDAFUmBNzG58wn7BSkfsYk/BRVbkObyB18HMaWVfYXaYHkpFir1QWTTKRO19Q+7eRneoSpy0JUCZtClm5R4lPDBC1P5kxcLO7SMj1y4JWIveua2dQmnqmYIBLADPQd2ZSIHzzcuOAJ7NZV44tuw/YzbwOhgNQbKjdQ968yN1dm+NuOojEqjTndyNFjXec3tIfhePE5HWYKEJ3mTr0oelWSVn7jNxo19rmEUff1sTod2H35i6QofhrvRWNRhRt/XhlwLqfiG9ZAow6m7WuDhoe6vKYaLmt6IAkHIJ/lWVLw3lytTbUt4TCq+4bogk8cmjU6oCq8PbbAc/7AcOivqlRaJ3MdGtJ/5mQKKaWRdPki6zoDL6oH+g1cgkmeR9wHp8Y/fcxcKnHAg0uSDrIkBGv3+oUbPl2g/5t8F44NhtzODSGs4hrGyuIewE9egLYBcwTv/xVD5ntbLiH868ShA8irRfOGTZUxCloNWc2uWaiR/ZGPKAhxgp7IHFswUt0pRGwcKreKWx7tT9I4kpemsRlKFxFgI/QaIg5pMkvGsdyvBVgKm1wW8UF4K1SvSsSBCwpzx9A8Z9aKyZYhefQuU9sS2JFmKkA0tBi3EKSEkMFIrxQFPpOsHwJpVzE+0HCOuPodmB/YGgIHFfogoI/arusDrNTpo7hXBB4S1yBPpuHZRVujTkbZUfwqNU0PBAKK8Qwk0ME4gjHiFP3pg0N3Y6HHDI+JcDtDz+p3uFzpiSx2O7rFcd6Iz15pTH5bIbIevv54MAESxpqjNY0xJYYgzHdAP6pRYsphxUP/+MDgj6m/VIGfEfUObazOyIJdlIYFw0+ANIdIZ1P9DeOlA8pefuSrtHImXnrAQxpSTyS5YgmWEL/E5Y+FyQuSEuMrpLc8BaR2Yr47SiIb+QMlTykUN8TbYsDxbFF2YCam6yEzU93PnbUN3d3pFDmfUMT6/VXndLNPLhYje5Ih69eu0CdVKQv+55z7cAMArHyHxhPByNYnAp8ruj4VuNQg31aMxxJ1LrAMD9vi8XB+wFKX26N5LTizmUhWTkYlPly/kklhU1zIwdCiyYlL3RkMbkHUKHKZ8fKzyu2GYTE7ay+mqYgmZYOjVLJp/+yX/TVJT+uD1gF9y+mwv6O60EEEZohNqIigC3OxxrB4G1yK7iCofBNwYlySRdxr9KrzyQAqcget2LyoJleQ4VK46M2O2OruEaYdVjEYkGn/xgJ/AuZaqbdhKemAn2/uIqAq29Y3uF2JO1JvPbP3K1R7QvJ7bDKHl5f/cMR963G+OGSUCX2zjQ7I8V1davWbyFjLWUUa5bAxwvcRts5Ki8kCD84bUHzxGWWbOT9w84mbXdMmxXge7UFZQ8QdwGo/8G36h0IVoN040fA8Ngh9P68twpGosf1iJ/a9sbtQxEfHXQ71J9N6XZmDToAvC60l/O2Q2FiqzJxNuS96yMLT5x9E3lyW3IDTU49XvTXBCv6vn+NZ4MKzrFiB+sAXum3ISId3X6Rgd5iBytNpyxWVahAtaXUXCmRgZQMcwgAN3cOqn22PF96OJ/J8aWCQ+JI43tr2YjMoDICHfSAiZcidNRVbevXGC8cV3x1yaaWiFQIiXFW/CtQRcBUtiAt6cOdj/WNZQGCIo+nzmz84GfxHxVWWs/KAlQeJ7wXdZP81WbFc87hdxwBUgmKQjf7rqXESGRugU345E4J0gPkvvoS6iZLFmQOeNxguwdv0+toIkZn4yOEIDDhGQmH+PljKVslIQKwH2NL96TjzZeCVyKKmscFUwlOSIKX6jGwXzhS95K6kGMB8puamWs1TbADaWqcBvtHpwZBsU8i9+PKVhk/0AO9Ji95GQEkHu+Y6hx43Y6bgClv4dLxZPbUBw46x4ZNkQ5zYaQtPazoJpV0vvzJPMh8XaJ4sVFUFoPkonDVb60N4vvia+nLdI9xvNyhUyj25L6oC+L6puTlfOvrcV4f75h0uaqESxt1r7kXcFZn3IIEOFrEmCyf59Mj3KAvLaO16rgNHmXNCRlv8GsCwlNk+cVkkUz246zhNqiL2wY8iUB7ml44p5K52svvPTaSmWGvq7hczRN/OvT7ELGF2ct2UDFtD1bYnWwAwBHXpR6TXlQFLyyaG/QOHwlSPV5QIYECP2/FNqYJbO4T2mx2mJXmYqxXybm0XIeZNjAmv31yDfx6CNbvVWJuRWR0SF4G37msjBeEPyi9OJJV7UTftPNlHn+QOXBZBptayaQr1F2LJ161TqhfPUXO6YfjrjfzGGfO30VgMBuDZrmGtril6A1R4Cx/JQhKqSayysSyJ3R4L+Ezw+pwxSZbGC04iUB4i2fKqfKpgZITZy1kE6gVQJ5Vvq2ImIgm+JE3FDNV/vqHbYmSqiWR2ecTR/laCJonVCOU5TWneLNNZEqN8/De7kxu30qhwOqqLIRn7giVAcJOeX7UMgxkHBXbw2uTwWbDB6drNv0w2JS/MvbOO6kog8iBFkLLQjYhek5m7LBRx62b2CwGRRLPEE35uPqreyDVLuASszxRjupljYQst4KLYZBNuSd8H3VDB7tnKwMkyb3zIVPI6gQRGD7um0oI4mySqnlomnFeTIeKS7KNCqeGplQZcP9Dj9S+J/akikx6/1cKC9SfmU+tGITzTb3vDPIPR8YdMa6/gUvneLi5sRLCsSL6ti15sN19Tt+vdFYxDGFXv5SY8A4wttbYNo0TtAWCTPqltmPnLQHUEqHqv+nqoYG7dc88uT1pJJDcNK/kN63JlGG/URBr0AuxjZY46FMzBbzm4wNMOPJwzMDU+xWo0ey/YsmVu3rY/eWoLyT1H5SsuGlnvodYpddE4JaM3gg+fUwBjgpHCKtF5b0ybW8Z1LE1pP8SzT3I0H4xHWyEu4lDbMk2w3zKEFdARu2j8qk1cjJ+yr3wM5L5MJsef74H8zAt14KtYGMom1jHaHTkjxbjMesYZ0rev0VliJLNCazoLMGpoi03rA0mTEOYuzf/OSNRY7qLAtwuQNueDsh2Dva8fw//HgJppVz+rEfVScrJGil2Ym5srE8kR+2DHt25r/4uR0GQwJoiThc3ueOmAWhB7xlkMvvc0C77XbJdSlwA7n7z02idfbKb5dODCu5maneFDtzabjY+rBbW9YZeiu3W8W9+VSA783b7vdrOOMvPfMrxbkXKW9Z8TrdOLOCqWgCQYLINkE82cxh2JbmwvKzIP29mgb4JQAoF0wUSnzcJiqVOSB0OOpZbBxBUdPylGtemGQ0Bhrkp+btzxB65x8jMw8D9s3pVUIr+r4OcuGNZFu5guVEwoRc3+BarV5ed/GB2YDH6cVAiysZPo2w3OrILOsK3bQW0RPzXE2zDSK/aTfp4GBda9GdJkfflIl2KPhD/PcWyPacpYTZZ0ddaSS6DdO6Nyv0d+8+exCtkj6r0XWqDPHUDRizONpOfjME24mHBBKNw60t5T2PCvZPh+fSlKNb/rLo0n7yyhIedfMp50Zmfm3s7LBZOrzR9ziUV4/Toda2/Kd1WyYfiwjck8BRZDuKIqGv0Jx4DU22eHIcE4Cb+QoByEhYlQARRyeFOrBsBTajxI7kFz01FSgj724Pg+xZBfQbdcsIM6juVcmL2kEg9bwJ9W6kD0q3LKMC3E8WuJqdF7jlflwcN62ycV8Jm0i50noh3iimPGOOcF8MFuyzrvd9g4HQMNO8Uq5D6356T5Icy2OJdRAXNIW86tJ9fcsi3aglGIIKKZIhmrEJtCHay6dRIV9ZEDe7MyC455nPibEwIzchrMTK1T/X8E/22Z8M94s4V9JwLgXi9Jhh7WjcmgzjiBcv25+Toac30lG5fSLQJ12Pim+Pn6sFah0VufLRV5asrGDitp7j2T0wn/rf5B0BY9QAKa4SAc421FETQZQ/eVHy2Nq9uSVc7+KpOJ+BD5O/58CcXGcDJt/p56VXC0MZbefK36FoXYzPa47LXmLzzczisSqRgJzomllzd9DX4vFJAzojViF1QIurDvZ+78qKvy6XWoW7WKtTfyR803MwcyEKQvkYAcqQOoZJ8nkAahOcXYufJYX95/axkouiFA4+ohaOGyrtkpNGfgvmoggtLzif8sevb1s76ZPxjCr6KDIhmosMY/8i2wmF2+En11Mk54nUFgqoQ/XKPaT+m2axMZx38nZRs+kuMS5eG5uJMjD0ESFIAG7n8I+7TnPbkhXLRhFLYF+r3PL8NSs3ERlO+arioSqxSzcC+yrTlolYhYZNY0a3bhfIKFlFey0M0BySGn5XCU+7aJIjJwg6zyoSCcqUB0Hsv0WbWpJYl2etCeBm8/VsO0EGd+iQmXB72iv/x/BgWh6IE0x37NlpCGE5pwH1Go0okz9EXg29VWEI6V+RWI46xIn6o30lvd8ci6tdQBLB2p3eJ76jzfSMxoZFqyf4TWnjuUX9zjlQxtxTXAVCHlcXeVy3xwqVNC+zIRr2ms2LnQhb2RyVOsoKJFzXzNm2O7yGLTeu7NKtyE1Xtc1LmT6D0HqlJL+L4PbDVPJplnooJirNDEHsMd3oSg8lL/N5IBS0/SPCZ1qDEUkOdKdq1wnbekpzxkehQan99lVFbiLo6FhqAwzS2/x8kqfSgGx2PT0Vz9cWbWx0/Psdhy0+MbhTQXDfL60/58cvf4zTKr/dSP+V7x8GooXVZVhz4jGkdWw1kX9hzFJm4DdXKbYMVtrNTIc5BAynKBGfMn8prgBj7q/wZ81pWgOIcPgDUQ3eISLWU3CvGl5bATj25ihjYEUury6DMCqAEn0ufVOV2jyGwImyJjSaOniIXa3IbRJoWlP43ij4ckk91G9NzMzObOdQN30fozUzbG/DymXyYYSFjtDbTUtviPESUsBzWUqhjMyG4Wu7o1NJNuriIttBOLlewqF7n1YrjF56l3QEakrbBfZ0ERXVuLQhfhRYqUWr8JKuvoIgtIyBppWqDBkJwkVK9CngNvA1YlNZyX167tO+NCsBWM/qQuQLhQ82+LR+2T6v9FE4BtjVS93+uNVNAjeW9uTD3kW6vzehFNBdJIucHd/yHWGrhDUmVLnPtkx+iIaNQZtWMsMqjQ5mcOvy+gbsxb61bBur2t1OA1X8JRi04VRiUMCElPhaSC5uQvmysJjJ+gOMLPJSWvkKbN07zw2Eldeq0lMpABM2UDXU3g1NbknYDuDmnX1c9BKufnHQvcLfavDKDuaWEg48dIRjG6Xqq/SSFDPzWK+GVw2UoC80iFGRLwROvHqQ1QDxeN6z7wiDwDPp4k3zQi9DZpqPp1Z7QgwJaVDwzHGFRaU1H7d1Emeru3Wgg3SJwlfXFMEhWXNlCoB62K/OlV5vX5KyyDeIoaN56d9/gz7LnAGbkk4XdmZKsiJsCv0LPGVWnVA4zdcp+HfmFQVCs+iKLDQ7qvda4P691hn05cmhmYvA/qxoVRiXWHyRN3QjKp3Kob6bgskb7KpNkSRcG+wQ9nIxysVr3hJAAu78oiXfRhD5KYK1sqMZWgukD+AF53wn6PQAaxjkNFz5SmFLopvyISGqie0H/AhoUgZEtr6FGOMJBh7FuP/gSXocdYBIk5o7iWoYsKoStQsR7YgA1q90wiTB5aswnVscSs+lf7pj3PluKvTIEbk38hSZKRTqtLaFglIIrfEbkpj+so2qRb8cxLFRrvJYpgtpD1px5r1xMGTzVPmohhEXIaL+mdtfgCTVzk4NF/BArl1UlGvJq8ap0/+rWw4mCNo4dR9UDgzGFasZ0NRU+S5q/aVswhgQjPhrf1v6z6eTIkJnABCIO1lJiwlAfapTza3YxMakSHbril0Hyy7snMTUEUgdPFDh+eeEwslXB0NbezuQ8NGQ/CzlBqJAjJWIjTf6i/NtbgxBmWVL16pA6mcyYPqpjHQuhrFP07vXDUx+8+csqAndtVBOo5M21ue5F+uJ3anIGR3W6pNqjwxM2ffKnkfJwT6hEHQBeJanQo5P5tkMPlGlLx0t+hu356VJ5W98kc2HQTBvZXhCz8+gP19+e3diUWtE4VmbxT6CRSVGDJaG56Cb8SEptjyXsWMNwKj2npBfHLmHGtiS6JSWLThNLHp/6DXfyGDoZNlizl9Ajx5eXJILzhvtA78o2MlxggwE77v30FnbEXFZsiQMynMsZC0yCvxwsxi7RyJNe0iArt+zVKOpjs3/Swzh68wdUeJdyL4D608HbHIm14WvDtoidCbOw1e5q+oGobAAVO3hXvfePnQB7gsbeHtROv45efWtOamqRTM1g6KKJKxsdtU2uEGVlDBAwpFs1wkk1AW2QYCiOPQ7n0/5x2uRbhrW3+9OA1yYjCJxJC65XXr4iWhAXbIvU+o1xIzK0F8CHWBuaYLjho1LkeqobJT07F2xJoGk1TtU/Ibol1x1SOWuMu/ZBohl5b5El5YtArCiM07tqe9qpj4blchg6CA6dB34UaCKLZyAHoCaSjSr2Pl5L37MRaGzkTETnew7xj64Q0KwJkFOpCiVybwArwGdJe6eSs4fcera9HKrHjtEwObyHgWfdPpuOJ8QGFLDjYnZKOoRS7ysp2PQOGm6oPKusY9wOo4H2SZn7M+JRaM6rxHJ60XajQRMywExwTnIapDCQLJIf4xywVR3xAZvm2OGRBfwqgSBH63H/cHRIpLKF+UGNqy6TTl8F+rURx7KN1m9kGdhhSD3mDjopuH2gaOHOsVUOSacbQ7TYqvyVvCjelsJj++xHoWPG+KZDeb/KBfNkxK6iLDBjVKMO6l+hTh7N2LAtkKtCkaB1rpBpRvS060oRZ23AatBJMhFHUnwP1SzDRaDQ/5ALWAaSkLry69duaRXAbL5Q6i4O2h9ox+J09iikMoGCs3zs10wkRUnf//JDTj8tQpiuricEondqsoi5aG3l52z1FnBAj5avXXeBvPV+F8dx9gU7iVz2nQXyMz+bmPrTi3PVPqdQHR/gWkNyqgV1ou5DZBKGkxzPk11uErMxT/ygUmZxkEHJ6QAJiJ412YC7CIQxskoTC27HJey8YV6hSyC8lIMLbw0sKTN87kFVU+xL8eVySt0IE1nFRGVJw4iw+WxqLNucDO5rjbpJJu5QpL1TZ/+t0ILe3i9HmXeLmyg5lS8yxbsnog8LyhvVITDMII+gTp34SYGRdlmCzZm+Cux8d9MTh++LMmLQnmu0prgbmLISglAdvZ1OKM+wL56ja+oJvUv7J9VCZF00rdGpUcdKPCOuxVfIjDQLdCF4ixJmZjrP+8SraVPffhpzgx42rpdgeugawtA+AKYvd952oS42vc48ogYZWwmVJS18saGysy9AHwGl0bgOPMGP+Xbt8gKJti481QhizaZp0jQyD3W/CeCaRSZjv6MqoG5nzHHWPc0hxMha2cysnqIcRp4g7SNqZ31T6FASQS5NPr1HCGo9MWcd2fGAk9MjiAihrGcosGFQlL2wcu3l90IUlrhtSJGyvC5Zl+5mjeeybjbBVyjUeDcwPK4lB34U3tx/uLvnFiNPa3KxhyPLo/IeRX/yDqniI8Xd+XCS2tT59VmBxLq/E9tOdfO36OL7aPJfVJU6vebdvXY4CocEfS7BNEhry0qDVC4jmT/6MAh4cWxvQxO0Anhn8YheRyiIykoawdwE2gUsYldauFXhjYxEq2JOYA3xj3eapDNIAzqXfC+rjOeaRJ2bnvkjKNolLyFwtTEweOJHv1AhoiBTggWmjAioGKVg5mLFj+ko4I284AGOdnKDwNiYOK7BjwJGPgj6sI1BNbblCahluuimo6Iv7OnbaUfRLX4S7ys6pPXsL29zc9Sv+yAgJAcG7erCcxVjUokBa9VwRsrx9FsIZ8GsHd1GYBuT4eBWg9/CBhs9JJfR9Dt4Qui9WWp23KQwOVzdZ3GKQpaTzpRu4HZv3kEmoe9787U7HHwPBPHylo6uuRMJatGbeBoLlb91qkZlq2/ao5tQvNGpwI/8nNYcF4J8fBj9Hn2HG/gHLYBcnq4KXJ3axqK2Yzp+n2M/6U7q02cdfkqUfdyiQHCUnf8B7vZc2pHvTTZo18MXKnT7Q3utEnJd8hg2p+Cdl9aGtT/gWOLsnnCRxfyRgc40BBXt8LtKyR3DcAuHS+9TtD/NmYvulpbQm4BwWP92AvRVJYZV/5GoqSmRn8gwUNkjdfpPwwzhGaPg+H4RD5SoxYGzXIOEA0fgZQoXG8oMT/jUDRVppI2yrx2Uiqg09pF6jLNxQXqbgBq3+zS7SSjjSZCIHacvySXt8G4vbM0zWW4Vdk2V+Rhxqzkz/qm3RaKkxNRx54LNaW2INT+HA3PSi16TsD6H6WVE+tecLPqEjLoBIO4jqv+i9+riiLHAqD2lEAvoRpNDjvjLvYWbcO4zooMnXOf/EakNx51GIEGPBALLgNnZjn4Psfqw1hIaojwNNOZGgP00yTU+Qf530f0xBpUYf8l0vKuasCV2vEN/pH2Q9MyuBtLEuSY6L9Gj2DMGRbm/vDaz5cbjd+JMk+YIRlP9svNGIQ3J6ZAmfOG9dAJLmd0D5R9LttzKPjGlpecv07ZD7AMXMAA4oIdrY8rcnmHxWlsW90qLhEN+fBI949fp2V1HvjiTrDWEXg3ZKaAjZrHruatTjGwiO1eyUIeu/E8pylkM1ivFFEBNKjHS3CcNeRezYTP7qtkoHfgXG8l45obV4IIEatbR7ILGmyH1YKAZvTc3d8rJgWKt1ecY3jfg59CUrjbnl64TXLlYB+ZOZusOdlvFOKSbw8sICd2PkVamGsYs3ejB/PAGL+na55RBaHUlxg3l09h+rCeW/M2bUQs/MFU2wipo0lU0HLjGZzJWDKWCKdh95KiLshI/XyDajfWsgplA2MZx6JmG5G+SXObUBok7KIXkhN2NwzAC1rJVlrI8yxqSCZS2AiQTi5/3snMqk8mvfTvj+x9OEFfvG1WFIbHpJbjjR/w5BStTCar5HSq08o9l5Flsd3DADcONQOlUbBpOEyk6EYA19fTnSxh0Lwdm64meh7xFb85+kLNTwiNLQnpiqz6Rn/Kp272dT/RwKykEYKzpISG+Fx+cAhzW5tYRLQW832X2w5LAzFY6DBpkKMyYwmI/DAmmZfFfC9h/FLR2YCKgtuJZdXfRLTeJOtHjdy9HW2D8/ZIjEah5wfR+hBFQJCiIZZT98Z1R1rnTcbnEM/TJLl9XjgWvS/9c+SFuWx4HHb6umWO1mhMTPcT2Ld3VpBYJg8kcon8L0OlKfJbtcDp+6kzZlMOsof/uTWrNHW/WconPTPR+ayu1zwgP3Pxow+c6JB8GDQ8JnSuBvRVwlTTserugZ/8Mty29GRI4uB+6OUrDMAk+zgTjGDCrgtgwkG0fXYIFa+Kq8m4tuXVbP2EScPVjWWqrKF3XCpbIBji83BW4PIP/CWvjb7HPyz7Nyp/eQQYyx1NXWWI/UkBqjzuQYtXgM61jXVw2UEwtAvzXX9xMMEaEd8Pn4NPMBnhC4Qsa5/m8MbSljv5okjtSJ4ur9xgOqqvGtceohrGJ05pOCQ/I8riOi5qODjEBPXPbWYY9lerwGnEJ7ZI1h/QRr+4TYFW+262Pf7uba1F8ThwpuK1UlpZqW2ks87bXAQrgSYO8DuHLl8DsZcVzfCkba5a1iG7QisJCTYj1v6yyJuhibv2+J/QwkweW3u/HR3EYtcfHp/En8ZaSHLbH3krFSFgzD5B/WO7v8ajbpHuhvDTNkLfQ3c/MYcz6exrleGsk0fkZEw3BdPcPU1UC0sC5phyyuPrgZhdBTSq+2DEuepVy24vCE/AyTFfKL/DL2ZveCyXX5EtuAXpNt6fq98mgtNY2OC1XJXgrbYNPZ+IzudBBzTxucZ9Ti3qHK1WIPD3yhVHK75e6COCoAT4lItJt+KVDZNH7DASu6P3zKXyKhLw7Vf1aXlc0s4Wc4DItJ0wUul2hlN1wE5aHwaCyXuVmYUj4CsfkvrAqMBnO2xZRDMK6YuqaQ/7LIUAePflulLgQRuTncTFkP+dqDFS5wXpkXPKgNENVonSZm829+D290kpK29uxn/jTwqnd9i7wfQKGqSO/Gsz6P+5tTdXXHv8CLa949unOtWVc4+/BRl0msDOHHFNbowCGY1HNdSKNjLDDiI5govwISVFBzKILZKACJ9YiqdZxD9kLOxhRmYBj+Ni85tYYz3j3IlxhPXkgoUwJXWA9YKHFMaiV9fntvGJVf76f7Wga/EytcJDlWB1ZzcBmIk/kwq+FeZ6xDN8K7Ugh4dAqaEELs6+C1dvN4SS3QEAQVsZ9F+FrSOOBUxCy/oRBZ2qYgZuunzukPzQw/TVI4FqarvsebM38Qh9cOZdA0xjht5jhab6wY70kCJtUB0IHvpggtqyid20wSQyK1X99cJJuEDU5YZzmroaqRsHaFVz8vyNU962m3KHGmLNXeVh9BjRpu8zoRPsXAE/UHXc4V2SrNbNvBDVgBFaQh4arhIdMG6JUz6nPv1W6JBjerOUXtdk77J/8f0ajZLvAqKU+qw17rpTM/YfHTv5AgH+ScSBfEmtO9V0iVVBETVDeSbonjepCebRhPh/MYA9JglXpwzELTma2scwf7sfHzYQmN//RzsZ/YEOEcz2Uc3SkHt5OOdrQTfnzn989hwW35jHOjnjg37yuiTqHO+ZoeYEbLqAB134aQIPD4+UZBmSRoDuM/K7O1bD1IMKYmucaDU7yAhSnSnsfxUPGZe5XVUZZunlDiPY/YP1domV30SfbQdGZl2179ZZJziGb1HhSOQ3ZvTAlO/pzHFSipcntN+J7mZKOMcCDcrGlxMZ43XZuhhpQns0AzK9seIN/JK9kZEZwgz+Y/zLPHjOONzbUjL/uiEVTX66NBWG+ZPyLMlgdMxwMet9G3Y+5r9XrTSAXfMuTXl/QYSNf5ZPVANZnGoBvSc8z4u2jU2A8v7PBo+2KvcyDTWagKz/wZyK5uW+mKfw0xG7/2p0vIzERaqEdGI+d8KEKdUs04plfJmOeFrPkfySRZO257vzSRbwVJuHfE1cgd6xP4NdtxajZhfAhKLQ7OiC2Js/4gebAf0dH1VMQx75Y/DGtvgEaobSUQL7UBS6vsciPSNI67X94b9nvnYhoUA/DRgCSeI+TWirGaMmlYfL5OEk5eH8vTjnOOXYlav+IVjqnNeyEHgCl2Wxv9cjG165YAL7jS+c+6honPz1ogY/xeMK9PcQlVNP/w/yqyPm9S5p7daMKmVPlMHVCBP46C5PQCbMw98b3k/z5oFwX+Y0zVXRb4nHWWEMgQVniFLHz90vG6/wiUL5VqLfT88CjtlS6Z21FGjjR6idMsXshAOGMH+TJ/Eu2yb4laCOFlk8Wuft9O7iWaIDXPEc7ie3YJYHlXGx9E2cfnJAGC27Au3WaIzPiL97An5HtECBBbeChwPgNgIDDQ5buQBQosDGXfKDlQXKfJAhS1kf0R08woEj6ptKkPbQoSZsY33BhRdKfXMWHqt8bSaBCxSkhVUeC4eG/q2cdIOvz0mBuRr92Sj7MkqBXwumwbIuxVZVQsZEIakOsiPSXi7ejCLEtJoG4VtDCMMIZEKvU3UBKBXieh5QX0kd85hV3jaYFOb53EBNmNB3EtlGboeCifPhlV+oSuK8i3IaDTnC8Wv3QhLMwvVxfTbzMek08JEIvx9CWZStx3bPlCOG0qaNxLj7PRDip2qmJ0eS+UGkW3hvmM9s1yFBocabc/v/BlVXhtRymFXhnNBvuE/e4B7/pGeJ0CzbCj4rg2M2zqMFMsO9gkgMvkmqh7ZdQ9qKJjwFK3U51Og0TcgP2vl+dHeCZ7VjmL16kraMqnO5USVhPp1DjSxz3dm3TAj52UxU8x8HBgzlxUJT7VcDIEEUz0N9aXVHRmjfmoqtBtnuF93BI2ThMM5gOuf1lMUGIx4WFjbHWIJwVsK5VsAKfe/FNSIQo5qdrd+oE5uYZbFXk/8MFHP/UzMfC/EYkm1v76bCUQdcEgBslt1phcutPXmSKZ3mTQnUec6gj8p/6qO95z1zJiyZsW++swNfYpHP9xeXFxrqFS3SQ9gCwjrtQeTgZqDWOeWufLZxsRRlDjkK0jcU+2spk8le9IDgB+N40q5vfhWlmDjOZaLePbxafWjRImq+y3PohEGrxG6EK5DVpzHz91pmFn4/i0ExyqSrQjdMOH5DRdT6x9akLCFvx1P/vKdb7bsUVyjIoZEA/hV2YrEjiOg8RTuVMxCw7OMyD8dyG0L0OkG3hMkafqSGRNQ+jMSfwYtIFudNk4D2MRqy4Y1LHkkuI10u75Up+IfWUllAQcNlgcCevu7asxLzvreiToVqt5ffbHjQ5O4r37SIrH3a1VkiiAW2HhzyjgPLsyYckFEaA7XaC+pHLed/6IkziKxE2wh3mPTGjlsVOcDm19fc2rKnwhqOgUSyEgrqyNJNv2JfXLnHhqIqjFK1KkKez7bF4hoavjGgy7pvr+4BJfVhitpbLbACgqFjiHQx5nLO900Zayf8TOhWHYpmJLOzs0TY/EbtWRanflqX3JrbQN2C8ut+2VAyfMWs2zA4t6xVvIzTV8HsCpQ7sGN7OgUPZR8DciocwqDFuKvkw8llO2oAnLG8fVL+QNceMC+i1I9lPQij4r2THGntWznkywkgtIxc7wT1E6RQpUCgtsfrHe8ppbbmwVdvQcm1ZYQ30WV25fcouLtQ6ZOfe0wvc7Uhl8CanvJJmxh43d6Ukm21lUHOzy4A8qCzz5sm7O5wvR2FqgXbE3xeXZHivvbLRbmbjZ52prM4wlIz2i1Zjed3Rbn306fcbaTGe7JjNSD9gju8FlIszWvKMF6aze/Bk0WSK30tXEIRyWRjed/PyX/CE9+upAFMqxMCkzC0TPWC34acROAHk7oXPwzWdoLxL6ONt91gigy5bx3QlI/kxQTjC8Jmfw+vutYnBbs/U4P+SIplU+fSgMJ7CtadvNTfS78q2N6s54k7YQSJe1wdSGl8FTNTuwCmfmaSF72DhrJRQYcecP4cxlnjSgaxVgtdZnH6krXHo7vZd2q3Gmv5JgXq48b8eBqR+oVaiOb/edgA454IoK5dY+ICeDenHmsX/HyZ3WPQiOLxmVAMWzO/Ucdit1LSTO5zDoJ3yNSF2GV0mVDAG0zbCVl+DAs7GqXBZxP9KvMD6tYgvciCdaMzTknRAYCPTc+jNGRXdTeEu7Yvid2iR6vYaYzjXUNFmfcGjSx2auKeNeNnta7eo+2y7Cv0Em3Yv3yCp+BRTmfs4dqw6slvyibhK6QRWFJ8eVZlM1kQaJT57HDZoffoUXOCT9z/CdlYbtdQETdtqAABxWtcXc9Dx2jqUJm7D3DobEkEpezzJLY8wOXgJAuEBUqK5Tw6mafE8ulW5xL8SaJIbEnqJXjq64mCiV3WgtqsqzxCrBV5TuVY/PH1kV+yMo5TN33d5xwIPPDvF/QxWclhOyVGRP8I9bk7fZ+uEowNF1V5gXlx5qDD63CNwGW6p7KHv3IlotGu+pyaqP9+HVG7RsrTl3IYBLixietskc3La9TFmrZ/Ys/Gy7btgYUosxqy2KVehk21FGjR5tKRNpdZoMcJ9sgjWPqDF8lckTL0lCSqChM94G3NqEXr3Y7A75ynTKJK7ztMFDxi1kGBPk61XsaCdHhvRsiGUMLd4OzzKWoaO8srFCzAn8+Axzn+uq5k8RIiHkzk2GEYN35BV72K+H6s/yEXspWgbOe2dQEAYuXP+VkWj405H2WTK2JFYExNJR1rPtQSchIoUfdhEa4Y7ss/BobN8RhliX7lFKisA7Bht8VSX/c0Rq6e6n0oMW+ALtdEh7hCvxStPhV70itm4YKxISYfSUReg8Clbwy1WE2gCjJ54Y3b9P0AWLG8eaqydd6+kdW3K0mJ/Cz07In2UXFb5+ISKSoZgxLgQKT0T+6HWg2H5zlJ9rZ11ADViKAVPe+Zsz2IG+m0K+nmbqVnaBPuvya1ms1xpqe/AvXuf+ZPFxEnrE/4ADeEvdcDypSMLJM4l226alT17tK+f6MOGVXYSuFcnHDW23r3Cdxr8hGwzgytZG7OHTPInrVQ7T13MDpVMOxlWYTSU/CiDm+COoJZhHFYYKDlpbG2ZlsIN5G4DnV4X4RksVVktpp0O26X6hHLCs3nm5xQzyo3NqUQnuqYF5RCL7c6nfcxRtNYm/4EbVIgV0G1bBME0D92ctIUU+IshPjHECBsQ1HyW/hJaT6/S/JUucBfshNldQwcsfGXDvIhK1ytQyH2qOKX8ubY5VKfxvogp2nBM6iBXpctEkd+EB8XBRsVHMFJ4GjBE2vyjPQC1iID5FZZV/+mWMnR+bR/M75+t4LZTwaCLlHIC6JeOMWcT/zZeYimnYXz+3azM7t3eGCimYkqd8iaJofbtPrgDdW6Hag3FLoHaLCSFcyWoINP8VPknCL7U8KYjsYFAuK4/FuIFWCemmcTi0ZcRnQnYVQ9KqLrqrqJQ5bnzCMdLXVRF65jaQX2K52gXdmyHBBm0/9ZAU5kjhvHDwxJJyGmZXTbdm21P0RrfsmjQnlJtnNZ/9zpeFxIH+YRtjLM+zz1gcKpMxSZCYc4WZjDvT0bXXPpE6cgQjG7XSOYMzLt4+asSB+0qq2IAMgcjfdnZjSA5cFvCNYGROyiJtAdPcVx/DteKnOp0TUGYN2OrkIc+b7xnenTluQP8v8Rif0yi2N53qqBskfRlTdRLQkNYaiM56UsmsTeTTZhDIkzMYXeeXqCTfP9p7Q3O3hnnoCqRQJ22mfaiBaaXDKYsJY2TuEJuukW8wwvl8vxvmrgG+/ljZeg1r5DUL85PqYFugIQbSfGQGCb+cJTo644oPLv9da2sIX4zUfh5DIROvUM9uTZUAWGk9RDjrutqsXa4J4Xsl/4TiW2pkqMPCdgNDIDwD5mTAHJavdYSVNkWUNjl0MGPIARcVepmjRkpKvJyEHMxsQpd8hKd5TAMqToQ3CI4O3WZTH6hEGs9CMppLlAIz/V4kKVJ71orcoivX8SHdmdNT04yKWUNIP8mck9OIkD3okxb2e7HUPoubnAHZRcZa/1shzS7i4QcsoSKLIORO5HkBPxle8V3Nak8z6BlDANCatH/IeG//wjQTBfLokJg7mSM6fiiv2Dx617F32POrp6cm2z4DB1GMAOzR4ds6h9DmxjvJpzD1GyHDFHzO/Rp+m2jLx7fTRZvdacNN5rCOVw5SCeVQorl/pJG+jFkGiNlUMT8hgQ6EdHxoFUmF72llYnlJ6jB1j/I2dHjL2JDfk0eOrsSn06EbY1L/svHdJoHOSW/7q1Vk97Kcy+5hsKjCG1JrzEPveHYd/A59qMRiNONDx7LKwOfVDiWgDD1FVctXYddnfXviiadDkapUvgqTtM+VdZ5ajEFWuNFtyN8nbIfUbis3bBzXtJninQEUa5O3oIW3yis3DKWhyFgDVeD7kdb1xGcstWFkUbb6mh4JBjBYckMKyy5yLhPqasIyiHNGdtP8BpUqfWFGCamUwTZuBbYcLLI9JD+TESTjoU5ZFMciy76oXVG+jgTcbvqRQJya6eZzyELeutqS8/NSrLEQ7NdH1KNwoQb6nAgGNIACq4mOxoOkT4McDGbygaT8gaoF2vXiylVwGCMSmZ3BhhXo2xdTgIMAWj9d/gGet09oAhh+Dn95/TbvI9HSs9ey29yY2MUOX8AA5nfJpj9KzLkiFPuBYM1gVyXZX/WY23dhavPn/YB7Y/YNIDdHU5UIpgeLDWNj5bmzkf0BrRU1Zq8FioySlrnkCeIkAUWBvrOv3UzUSobC6eW+cAPkyHmEr5yw4Tz+vgA3ftRT7IdjHPESFIcpXTCNGS8to9RFQTebu45zcP6RmXKuvbS2782j0fH1eyNlfIeaPltv7klgYIsj4CvXA2hq5a63+MZ5IHNF4q9wb+SGubxCP5Z4VMPVgEVaIBRqZJsjYe19Gm4XGTpZqAYOsNqGIEVCs3IsAO2TYvK3AA1wxwXrwgVPm9Gbz9V4o+3sgC2QSE5Qx+KOdhUm8UOGD7PLUr+ozE3Q3Go72zaXo5JmJi4D+ldyrYTfGz1uoPSqdWW4TWyYNqzYXuxRxWICIq1iXQuuswlxFpf8ZM87Gb/sxV1DoDoSN8VBR2tocjvsH5uQpSNeRfrQFAgvMAV+j0J8IUwVjocSRRA5ZX7A0GsW5LwNt7zKeJkwRWezsHhqRXZa8flQ=="/>
  <p:tag name="MEKKOXMLTAGS" val="1"/>
</p:tagLst>
</file>

<file path=ppt/tags/tag283.xml><?xml version="1.0" encoding="utf-8"?>
<p:tagLst xmlns:a="http://schemas.openxmlformats.org/drawingml/2006/main" xmlns:r="http://schemas.openxmlformats.org/officeDocument/2006/relationships" xmlns:p="http://schemas.openxmlformats.org/presentationml/2006/main">
  <p:tag name="BTFPLAYOUTENABLED" val="1"/>
</p:tagLst>
</file>

<file path=ppt/tags/tag284.xml><?xml version="1.0" encoding="utf-8"?>
<p:tagLst xmlns:a="http://schemas.openxmlformats.org/drawingml/2006/main" xmlns:r="http://schemas.openxmlformats.org/officeDocument/2006/relationships" xmlns:p="http://schemas.openxmlformats.org/presentationml/2006/main">
  <p:tag name="BTFPLAYOUTENABLED" val="1"/>
</p:tagLst>
</file>

<file path=ppt/tags/tag285.xml><?xml version="1.0" encoding="utf-8"?>
<p:tagLst xmlns:a="http://schemas.openxmlformats.org/drawingml/2006/main" xmlns:r="http://schemas.openxmlformats.org/officeDocument/2006/relationships" xmlns:p="http://schemas.openxmlformats.org/presentationml/2006/main">
  <p:tag name="MEKKO" val="MekkoChart"/>
  <p:tag name="MEKKOCHARTIMAGE" val="FILL"/>
  <p:tag name="MEKKOEXCEL6" val="False"/>
  <p:tag name="MEKKOEXCEL7" val="False"/>
  <p:tag name="MEKKOEXCEL8" val="False"/>
  <p:tag name="MEKKOSAVED" val="1"/>
  <p:tag name="MEKKOXML1" val="4HooU0THZk28POP9trq+pbTvvzd/gcV8t56cq85kb3NDTsUhojRA0EsgEHHMH7oYP1SYpn09ysXVivguJdhTvfyVMsBLTGvcX7WPTor/CmV9WzVfHy8CnMUuNyY3ZV47+94qADneSMEUyuwvmLNOZdt/Z9wFvzqjDxlzERH1DfYmjw1Up/1RPp6oqPSOGPYKT76aR0bnyv+ZRggm4V+8TBuvZATZKZ8Mpxn7GIPVs8Y7dA9DlfU2dvYG6IL/At4uH7hDp6q1KJa5MiC6l8lrf1Bvu3BhGXRIIZ+PrBJ4VmjHX3DgP9iZ/CUv3vBaRWK05p3mFY2Nm5+o5U2AdG9t/2P/D476TMW97E+K7umHtKMk2pRMeXRjzFHX/K7G7GcZNmGMVAOlPLhadNyMbXl5UWJ/xi9UT8dj6WZcNSn7sk2T3s2aSy7Eob0OBggtDuEflU8u60qPA+rem/fQJbWhTRZprcyPj7sYB4ja+z3f7GuG8T3vmxnT7y+gMi4SxaARpWwwOF3lOA/OTiTcoVwoR47ZKyomDG6tJB/CVJFD1gmQHal9/xp5crrn8aW+67fOQEu2Xm0KDFSvnZGVTe0MEow2SdoiFCc8NQS89ZpNPgSatK7Rfy4L0g3bZ79j3Z0D9dBUAhl/xHluLG2p+jurr6y/sRJ1RlJGId/Nqwo3MSGdKVDDqYSzzwkAFz5pSwKT90LYFGT8IgX7m1gEitrf56Mg+aAopAnz4eLIR3cXvy5UTSUqrsRlDZ+rgsWveGYXEtJlO3n1/u0uC8HNmalkpUWGctBwQTi4Ig6IJjsZ36tweyAcEFnh7ajbCk1mWcf+bUfqzglGagzKnhAUW/SCjtSWaj+Kgntp7FMZza7q7FYeXvVOV6oOe9tXbcxMziQz1hBHB3x74IiOUht8yAXytz6fRmszmf0PkbgYBset0zeahM07gyQzLZAZGoMuE9UmcX/zI3N9b2xx7QECMsGhO7aDPEjVxmok9oHV7VLGacqddWBoeGEZMuxav3wcsT5Lz/vA1tJq7dE910rRPwQ9g7nXDusgmlVe6bYbL1JLL8LSpI/j12A2bNlI8IfLGT3ueQxQhGUXjV1KxmaZ3+y8Y6zOYrERHMD3clQZoZJmTL08tfVIV/JRGSMXDEvL6ih60jMVl+/cjHevZmdWO36RfFGjnhlEIbKTjhRihuqnaCNnv+HezD7EeBd3XPVys37IPLI6E1niZEz0Ev8Ux+d9mwi3pfuhf9DEdiCVJz4c58Bfhhj8wQSYQ9IYnz1GKeK37N/epIytp0vFUi6HKhP0CXZDqc2owXxpzcPwvm60lhDoYVvTLprbl6qEcaGYCWbneMqa3bRt5z/vHAlcFInJT3SmDgW21izvBQA3ks1kbMu6qDtzld5q33bnr70qwHiO9QVydQRJvb070+hC8w2Lo9eZNs4SZpJam5/zB6ImHs1Ucq28HDBWXL4rvrYfB5SqErpq6c2c5Z9Wwaz93mqvF9uwMPqVFrwo0zPhbZUEEXISYaJozuxk3AVUrKdSkG1UtyZbgnu5icrlxb7v+GpFh1MCJOL3MNTkJSxDiniGbYyPI0u84Lvgee3P+3eNdeefdh2sSGPB6EucvzdGtVUYZRMPzfVU8lSj3ZZgVOmf4xFEjWQdroh1byJ0L1JrC78gAgY/suaZTuzfEo7d0UoaOLoUbavbATI64jY6ZKq81x6yI5V2Fr1Z1yJCBPHlO7My8upUv+7T9BPdzCVaY5LRu1fTysDvYefLxu6Kuuc/GBE+H6BEXa2WNYqDke0SVUYRfXfez4eCBMiYo/f8NiaAbOSCNKiZNKKlKK6Xlzzs7B06llO9xesh9cmznP2dLeLJK/H7lWxEwTrFsMlM59gHiklI7axPDLtHWhAeta8k4oGSUF7gB9QQzC8++B4oI8bWqOek6ulsNc/DNgTZDE6wZki4LLBSxZzLIizrYSKyaJ7PDdPTYypUN2q7sVpRUJCCc6XdXvmU85wzeIGlovHzDYzJt/DKBe0AY/iKitmko2CIWB+c5Mi/mafe9uDuEZ8G9jGQXp/zmegySFeUeH9hVCgGXg6zIoQTOER+4h6ummJ6hEQb6GEVaeNp0a2XecqY5QuoyzGHe23Pu9SCFugsZ7ezkPf7sPSk1VZB06pTi2J3ME2wqK8AQAeNiwYpvi1ZmG3euWghUFhZJ0Aj9wRKkVnMlF1KqtCS7PbyLwlcZOl4k4mS/eaGYOuJ9uMU9a81Qy4v9lGESNr18aW1jtxLI4SOrC+XAA5ZHwOZ0I7RYIDxqM30KubYFHEOYMdQKQDuvjcmh7nQ8MSya0+pvXSstCLY+0gllehjC90R1e/U/ERJ/1c+GKgrogTCM3LieRCUh3+uoD16wMrUmrN8KSWgXqUzUgOPnqf0ihrzMIUsUkGHi+EgPaHCVerirsGTHUU4GLi6lIEAG/O3+toezx1U+I0rlBsJdCL55RgIr0c+1+RcLKQEiruCiNlDCYX+XJwnbFNIe4P8wsiIJgIWY6RLx4qBviC4fsPeNvgAdoDzIaSbjwojk00nfGO69vOR5ls2T7N51apoC21Wlo3l7YPVYzlk0ZNp/thnwr+c+2Whk4rzAjM6V0d7eM4epCTipTDBAUnSSrcIqTN3jgbBAt0kpFsSTSNST4e6Dpca8CoJVCAi4oFvcPGKX/Bmv8jempQ0NyivrPK0+EyPGEGByuE5fkkAueRkfLvyKkS2e2EG9r1U7wAEaB5HtYgHXgO/bJRPil0Ut0gtJDfDRaoEZ/HUTkDo0oz0maD1oPww4r83eo7wcjSHMrc9Lmt5IJVWSvgl20AodA0i0xggAUfzLNk9SotTct1Pt+gduFeqjgMrgM8tU9PTtbMLsEzfyCN4/iWXyGExSgq7A0J0YFfYN2D7NOyaD3sgn+2TdxUaerRzv8/P4cshuWcW3ChUD/zKTP0OXFF9C9lsa0kWB+nkcjJtWIQqyTeEMDW7QCn7debDN+GXNwJyMZVlBFNTDwDqGpEe39JLlEiLTjWPavMX7wWrkBuMY1HslXYM8hNFD1okmSOQ4N8FlGv1Jj+VsHc2jZpO9Sy/7Bhslux14ej8gCbumHsHdsgRNeZlq7VazJRZmYuvuAudPWSt5855IOhVuGh3VaHDBmYNQvgnUhg2nfulFST+r/t/VRe59t0HajFZ4P+XgfWc+W0pF6TKPV1dBR67p2lWTozQZ7hXf7LQ90R37cKx1InA05HhiW95Jc2e2FB3qYDm94PDUUUMlx2D/oXjgAoJNm4S9sDSsHZpTJ2T61YmieAHdjqcH1L5oDvLcFtqTYVPpmrUJYEARTd7/vh68vUUhjDl8cprudvXrpNeTN4V7Q1wAXHoT+lQmJy3vWLB0QiPCl6jfp9aGQa1pmxomYNAwctyIOr5aDlrjIAptSWCCgv/6ht/+EHcbWeVnj8pFpeIUJWVijR3hUhzo0NHnvp7vMgYAMajDjT6+GpRlkXKFfkowSdw1CIVLGi5f5mvqFEQq4N7+sRhSuS9wqq1Lxq1raipuAEeGRkb3TWIKCydf6cKG9Tx32mTEYBbLgt6NUEEYBrjBMCIR4ZirojOt9+9i8lxLQLfFHUumS4UvHZpTY32+JJpnr/4XvlhTTdMmyWYUB+XOgy3gat5AWKr5BOC/1AXrDzXyeoCwtZaTIcw1MpCiLU7fj8Qa4ksDd17GmBlNedUoFiPZOOLdq/inz7E/tNLrpPFnVwG93X6X/OFBjwY2Qz3aUUZzlMDGuVn4GYJ1ynicTf6avd2lg8dyY/kgDFs78ELuapXtUcoTvFmcnGsPgzOUS8gm0CDGhxh/34bSj/N0YN9BzlbWHQFrihHPhUqInYcdVUqKhRjEHvR14PCUEX+VzKP056T8HQ4WbNvXdDDjbpmv9p9ILIEkOCLjHTKNI2bKvS8Q+DW/E+EuHTshK2qq4/PoUqX+K/EDB1l73/D2WrjhyolXFYona31eoryFX+9OKbRV0B/Zik3nxjzFt2WWbLTmeHx5Cd5qSgXCGffctlvkN9L096+5SYyan5AV14gFkXpkm67ILaCApifmcfsVAiXwXr7fwMnGLbmbsaKJID7tGihahZWW+s8PE8WJ+u8aMUsDWbrNasJGi1/xeNhQMYCU++MYbrEVg5xgS2TILl1vD0uUKCl23yuAp7jvZFEOl9cwdSXYFkrWc0iKhx78NGr8usN1OnEMtW1CYHPxSiwFle2ugo3e9qvnum5W8cHWAwxidqdO6xwwT658XnUHfPavHTjNuPLCDkxrTHUqUFF4/uXcQF/DnrXQN1rmIMTdJ2LV6w/NnEw0bXXu0aIhIf6FOReYS4fgT+I2U0AtvS06WTtpsBfPo/J6Bi2JDN/KVEWGffovL016F/a/jX/cSpfwZSrRE84aPPJGGJQvK+8zv6BqVGGISoRRzLoUir6obOFcMtfsgLobFdN3EtaH//pGIkMisYiwLwFL0lla2j80DENgXpKBDYvRljGEutPP+z3Wruggpu9SMIhoV/argdX+THw+SJSbGh7XlwAprtTjUnsjRpOZEluELFK06PiM/fMHqWayn5GueVPcZTsWq6k+hKutPh7dMvl6Ev+UXV9CXBImbwGh8jtKNl7msXSWfHvOta9CijClWD1wqqS24jt7szpe+1r32k3JC4yKpyndHGdh1un0GLSTo3GGQ54c6RDd3WljzHtrewSqK18V/WL+NgKM2LeyvhgODMg5FjiomIOBpevCRRsCQ7xHMS0W+cLUJGGpvxOyYTO1bwivVF7SL2Uq+f02u/MExmk6cPYADfIPoIo3L9XSyQsq0Gtyt8/GtiXLk3gzhKSuY5JTaQs0y+mzJ4hTZE8LVpfFKFCioCPcB/Ahfyk7wgWMUb/l+2VQGqptPlti11Un3xjfzRsp4AK8aVN9y1cneAMqMp6BdEMBVx5WaYd7v18TgnT+xB0Hfv7hyUtXgwhGCqI4KjBrm13G0KfGp3Zt+bK+nbFjc+5ntFeRU80ee3ZmOyomPHgL5o1H9dABHORUzkdqA1MsNKTzNUaTWCC6FcVz5gCeVqEbN7sHvPiTytLNMdpaOhkPN7o/EL2P8pPparg+hv6MB3LlTno98atuYJuRb78uWOM8BqzqpNgHTurEE6CU94mWWzrgm561ySFp5wSWM3n51sifzz3XHkNXT83lcSm614nCSv57JlMxhNddBRIIcyT4dwsU8wYlyhIE+nDXpYXFkzqFpAiMCkvhdbyiVcWTzkku4BU87tuGptzbEsQkyKkMiOtS8jJY3SIguX3k9FN4q6GkPC04nSDuV35BsANBDMDFnlhmQvGQzsL3xmE23MA4PzLgNU1rhYsy78p5/wfxnYjDRbYHRtCWzLsxcR6mtUx4ere09BwmoKNF4pHksWS29QIhtBQLAWsz0l1BeaGQLUr3Aj8zabfiMQutiG/vaG5YJgPbwh9lP95OBAWLp/JO7eUVQ1UR96vhuZ4Y6UXq9zrNQbXf25RblMKqJbf79IOLmbgKortgzBmbNbvqGnEPbpXOJ/i3dcuzszLZPnExwIzBPKwNzF9joq6Ew/abay8y5OWAx11BTeq6BNtW303wkAbO0Z+f343vl1nUOufSY7/k5UWffoPB58VPGwtAu3JR7w1MIQy6ODz13NLk04dBgeE6vfsqfWoHm8IMh2j4i8Y5/Ouj89dzHmJ/hcwEQeaKOsNhUXPEVxbGXzyNAEZfyvZjD9G5H76OalqgdxkqctgYVwVoqFD4WgBaydg56g/9C0ClnKBNTtcmUahfaT4Ow8TfE4CYx31/wxqC6VRpiE+fE7b1/pc13e+CmcHR1knfHaG443ysSHB9WNTQ3fnVvNzaXqCl2UiZwEftxL6khZaVlJX1ft678+GMvEowg9estbcknLHGrQ50582c5nO2FWdGj4mB2V62FI6o7bjnzyKFrPlTGwWU50Elw/MhqMaCk9hzf/nhVekVwr4nI9DuBizvQsXXEdYBKz4sb/ULNhyjvG1cBL3HSSgVdXYSAnfBjdzlaEkkf7dh2xLydTL9SdpF1U1ikOurlBktg4EHi5sCm04z/p9+ho238ZEP0lvM/SQaiy0l9VRMmkQZnZk5hueKHhJeNoBfY82DorbizssNWAPv2Q1VuaMhazJKG9+rWt8tD08tu7M7juQji7MaPASFDg9eZqGUnGYFCtGu69P73k9kJ3zQ4Ci9n70Iwe5YiqKIQWQjt/HV2+Xk6vzBbpNRVHlocBhwuzHuPEkoGS+hOtaPyz2B7ZWs/ZgC5ZH09MZFY90wqVRuahi2vygbQ/2TDWBhWdLz4Id1Ixtl714VkgTgLasgaOYr2BJrd+C3fu15YbbZj3kf7mdT9Eq2HNmD48ZOI5MvtN8e8VT/7U67v+I0SHCa243DEvYmXOk87LvFdnNKGqQof9JcQsu7pEdO7cFPfPXYldWMeyeB05kmGk/6K32PVLaEr91R2y3lsgM0J32/u3iYWeafxZYY9sbT4RfQ0HREuj8//crdhFS/N8s7ss6s/s2KaBxT3//5OovzL+LhSzVV9LfniDKLTPieCCKdSZhfAvJv7A82F0dJ6W6yY8m2JEMfzFIKrtFaadtvPmkx3R4/SJMGUB0po1+w1H0uMAHY46AqA7JPgzx60bEyQpSXBd7Rly8cgm8zE7Z8UvQuitHsxWOo4Z1wJgrO4UnOkvb3YMWl5QzCT1k2jmYyNjEnKjZ5L5QYtsP8Xt+dNbFQFpDDvm+c/UI6JdY2yvATue2dcmfikJysmZmwScgzUkQJ0FHzA4BHaCuCt/HZ3jfHZQVr13ifGbO1sLlHFX9b+4XX8UNAWl3ir61E+lPsz+H7TzyS721iOKkapAuUNeZHNr3Fk8eHJ+abILQdioa/MEC5rWfy2aIt24a3XqqWRPGR67RsK/uTaX2ilJcgE6E1DTCJL8mnohp++1Od83Zygb+LawrraglcEDariPMo5HhX7ekVwZnjiZSL0+qSjjgGIEMJgHmjMx31kTF+JHWjNdJJybgRebk1gkNyrQA9lHqxtusjyK8J6wAr/wQUGFz+ZbwELwwtRlE4ZPGcDHqH8ly1XsaJpeZhFZWAHl3wewLT38HYGRrxyBqsxbVMobODE4gaWwUASzyDcTvG5Y75tDPS1TzPacUc/Hgq0ozZ7Yymn25k+6+6FAvbMUH7MLgELdBd7AvyqJ00IpxNuVRUMWwUghRc53vIVueu/ZBvN9jrwlXxrtdSiHfdlxM9MHwOMurBBvY0ScL0Fb3EPzSptdwcUUn+udtkXhM0mDpx7omHQM+tr9KuJutK96FIX/4UsJyDDVDWeEAcL+buyUEIWv4PfBMjZmx6Sm9Eo5VfKXuRXjzYWGds7/xG2VsAdjngVIg/QrnFVzKyQfncSkmKFuUwd4SzvUCjEOAp/Ykq2EgierxRY4qM8d5Yd0g13v7TPVzlcoSrZ9DCwwKwH1rLH/n1Ptlqs+2Fzs7G/gKEfW6s364ytNxfC3W2hBtzcwWUPi8Gb2K2esYXdqqPv4cuayr5AK+nClR866dVZSEP+fsGMVLIbI1yfkGGL8pVVcIuaD4FrAvOmF70ywUrKYp0xweBI/yrHL8qugxKEaYwV54lYYs87SkI0TgMiJ5fgWUtiuR6GUHDmLoLRNtAyxr9LI1BP6JwP7DFi4NVlEL81mRKTJkxC3zvS3Ly7afsBV5NGnz0aJKzkD4R+7a6JFMnznI32ikkn0RUm89P4zp+1Vh5UdBP6jXCWPqU8MtCNJymQ46cKwQat+cZ//57fPO7xvQ4JWiI9Thh6LSDMg/J5FARfHzwRwmdDu66FdJStU6PfNiSkD+yeBDh+iU7jrH/HxuvwfVdQtiansUSgyzJyxWQKZ7ENvoYxvvch4JxxTU7RKnu+nPPr4RWRT4rRSjIVbQYNsOwQ/gMT/fMCUt+PPMpmgl67Di8rQSilNCN7j1z7PVczWNBK1USKUx3pjEKYD6RN9WFdrb4QqmDK5+KNMAofwKMl2uY/Bd4DrvHhmMH8PloahMyZ2MQ8lL8GDyHVGNlH5TgqO2ENODLpT3RsWcHuj4/3DyLOEJyP9gXl3RSbSSyAUjCG4a4zenOLNt+3tMtTQHaj4kYholv4px4eeWpdILWHOHHPl5kTuyjq5zTY6//cTsa7wL+2UQgfug2kUEivXcKnuTNT/Iu01YLoJ6wjlfr72ciEIByhm6M8v35bscLVtKc3VXMmZDfX+o68oogK1e8WWlK5x5ZdeUpT6QfqN/7+787XLz9KJ0Amv/ffI1rbV//aSFNVcV2ARdDEm/7gqdC2Wx5kjZ3J8eT85FENX+GgJXoOo+1jkXaIn4hvOEit3vy7DC8MffX8kKHD3GAKUQJUnXXlfURAG1Wrlvrx2qLm588FU38z7Cm8DZKu47edZRGH9q/3CAz5RPl3GeiTRLPdm/n/KDaK77DXLSLv56ah4iJaClOiFxEFq2/egPkjL/Q/MjMZoTnwm54zsr+TXPQxOohiaEKUw7uqVrLKs8Z6cBuqEu/SVTI3KeWpQHXanQZHsb6T6LbXVWEQLUUW7iTq4uagLCNMw/4uYZQoRxUb7N9/q67yfIoxxDptsK2aF5/qJbtIj6ZW2HcvOeT1nTMk3Jp7tcRw52lHbLCpbvMIGApD9HBAWGP2eBBEtl+dkzIUwMEmHFme3CJuKj52D7xjFvcYx86SP+jgZh3DR0wPteqt/MXuQuHvmhCkyp0sStHZxiZLEhPM/3jMb4ZwlfqEp+/A3z7RtyikNY2b57Hzsrh1hExgjRbgrVGFODFsm2FB8vinuj1aearm74noUBi91J0m5eb4mI5WL48YeN+OXtcqWnT/jUB+8886wLt2jRHbECMlQurpJdcetommMr2BlYsMFSgBryky74kLW+NGXYTBtzMXbL9sp7HCsOTMXMD26yUqSl2FTwkgFVp+hzKE/gk2E0IE2UYeI//DRhkbsSHVDLKR0dAc9SnAIYtodf4j+mRgf/Ggy/5aggW2s7LKr7gj9mLDwDQwpcW39W8EYkC2cCJK+liuF9cM0G6rz73SjLcBUZ7FEbQBsF/dyomlILJ6O9MienelJYIJkDOqDBEK02M+TfpyruSG9v79aoI8zP0YdKqAqP4SNfouppb4fpSSjrHp8zBLnns0f+eajSMfgWsbn9/AWKaRqEPgzkRAgcFGpIWdZ5UpRPaWhzmyKIl8p1cAT0Bht/GOFhrDvQ7H3MCd1wd37gftB7KbdRPu3un9zgmEBIM0ThRkydapmauAx9kGUIVsO8dv3NF0n8Ewd15uBLdM3ngV44D0YL1xX+Ys7RNDGWuumMqhp2Y6bC+sOzjX5fZSWLVTieaeesi/evOvcQ1xb5t0U2nnfAT+CkFFzjLpuQZcp9WCws8oiugkbELeo/jAkCyXzm4jW8b0wOe7J2f5ZjpcsSfMxaWlvwyMf9ydIeHiXOKgowK/ZC3EvLR5FedqPelXmXqtY50DyzFITU8IscSPPmLJYbJvqrYiwZV2fH3kUBcd4Hl2JU2LiV7uBBpc/dBVdWULTKvPbAo45nXjMSPyiLt2HvmD+9+A6YM4R3fV3q5U9Kuoe+FDesl2nPb79mE85LAdVMIBluF1LijQm0DyY3T4gbkKshaCHV8WCgBQMDc3XaqLS0x3sbo1BnJi6cz2y7D6QRZWLzpOOs21J+RUW3ywXRWn/dZfTlMq8CNBIg1JCOsUr8oncW8dwF+pg95FbHfeOhgoGHogdUCNZN6aXC1KaUteq7KXIKDI2xtaKvn3DmkDAh/BiFGnUoCfEfgtfrfkMYXTe4QCQ04ibzrIAf82vEQhI2eV9IXFgTP3Cyzh/k2+xVbcczR3prS2XvYghfdZ9PeBjbSWAbnmHnTyYGdO5ixTrf+3W4jMl4JRLXdRN5vfIGVnUGs4IzDG895Brz1e8NOYNt5CZGUqYCe3iac3ThYX5pulF75AmWb1NGUqPUdYXWF2UiV2ZLkyE7z3v/mE62LoqH5Q8t65k+aE740syhfgVyDOJX34janf7MWuzJlzbiLiW/pjZyZxfTJZyErLoAUaa8iK0xcNg3Xr3SlhDFbUmxzZ14WSCBDO12IPILYV6Tg/VcrQGi8lPQKuJly+kFOZ92oan78/hzw1TJJx1EWPaDJpLObLhFmvAfsDUSuMJYKv7NasbCEizlLQ0w/bkFXzgkv5Jbbr9AAGAeUkdQpcLXuXaXKlaX57CEjZNocanR8gdX2KNexqz9V/H+vueDPAOFSRyAt07bV5C+rYbyuFUMdI5KJAb4k4QRe6MOYrJA4BznXT7NdbF1bdC3Pt8t/QcR8p5b6Q76Gst+HBuwMkeAJJAJ5azfTltNRS8vTL/uygSGbwc03yBXXsCHpHj5m9GCwsBEUfqukby4tZBqRBp5qGIkpQSoFCK8K5u0oM7Eu3briT/nylvGMpYjyGHo/We7Eh/HRKYEdc4vDcMVR76A0ikeF67ycwmmpUDmGDz8S7zuIyKWpvh7JcwNRBkiJdTdfCf7n+Qf6Ffy2Vnky8Hi53NDjDcsGsidEVt11O4UIHnXP9IvLmK7ZChbVRpaSC+hEJ8AauMB6vadrjuf97to5LCrtUZ9Ic2iKstnRDZkRcerYrDDfUj3GxhwccF5OefgHW3QHx1hS62T2RfE2FhYVXeoqDbQ4BI4m+S2dfildkryJnsHqEErlomiVPAPjNcf5XHJGXZog23D3gjIu0ZyKk/X0m4HOe8nJGay3QYF0aaB97173MLljL7XTIk4KJ0lMqxT7PB5zCt6crCzTQI3pwI4TfhAUgWOnMWtyO7sv2F7wJQHyX7A4k8JclThesqvlE6PH4zHG0/RnRkH58uV7h2gMeINsa0qICFH0GmDFPis1dbGYvf97WaB+0oIQ2zAif/9ODwJQYJgAnCH9uYXDu8NQYSbVuZg0svjqqr1T3VrUpxdTR6BYKPLmhHNlfVLfsEPFvd2MvIWH0+c/lOdQ7NMLxYApg3zp7QN11Ae3P95pNJeT62qrDFYgerHqgA3S20Q7aloRtQfZ01zfsjHgZ5fSU7Q0v3LWwCBFTYgCuOwuI4RYqHzbd7bSTd5xBa/vlhEzIJsY5nsSdWdNHeUB/ycjVkDe7pUVbAn8RBVoOzkc5oPDsm2IegzDGYDU1kWK5U3Mz2wYmTeROmZCB1rWFYT1/LSI5Yf0Gq/MYtKuTDd4u+N6oIpxehz0yrFDrKETcnmQmqWUhnwea95aE3t1QGakYtygJD8vXT/1Agdj2Va3ejLRvVdCo7aKmUDLNMVEfzLnFTAQaEkADQR/rsw/bdC8TFhUyUMX0M1U1nOoWn+GAqiRQ3uTV5Gas9AZmQ6c5DdW0ilNkEzwQYu1QEzjJJgVlLu282liQP6cqPa+8sD6dDOsUKQdQUbGIu1ueA3YdL+qx1xpMLZ2aBSxfmoFt6tIB70Ttw8dGOqPTnMzFyEilpJ8JahIXBUKhMdZCEaYhXNaJG9k8Xp2jj+g4Jam++JFUJT/cTtb7WOanBoG5HbYjFI4nj+cszc3R5QKRWJ582nqvsr5fUZ32WvabVdUxxs0motjUpeXuSbM0GM3dV5CE47tOzezey3skzu1PYpG71N1Hz8fyFHPV9uzOg7gdAmDNZihA5uhPFtdNORFPyEipPNv7WIiJiPtIVCthAmDqK7tzc4B7Cp1kzPChYJKMAJMSuw2zsZU0Of/2dGKx+EpDakHxMiJOqE8RbGRdEYB8esSMjhP0rAyB4xV+fSJe0QQzT7xC+0qtuTQy+awpsuMuAKy6OWjuVCPHumyH1uEdUw3P/I7c19Cg3XxzsoiQcqgJyOCfAX/PPi5W9FExfxc/PKRKyFRXusJ21o1BNo787DSppd8tKF0kwm7DEy1W/cWhxG70wmjUdkoiL82xWAn7tOYPx+DgsEnGbV0boEp72apQ3dSYGbdfneWJRtK9f5wm53o768JArHYK/WA1r+lC3mbw2d2OpVFdd5VXN2s3B8rThqT3Z4hTd9ZF2ebp2e0bGM3DNNehz7LeutZNEXPEEjgjuHy1jM0hbjZM4dJ5H0ptqaVEoTcccM6tw7pknJEc21U93U6aJsdZ89Dpqi9eG6c2K80zP0tnWmTRsYtcx1XMC3Jb1jdF06oR2chEKaObYHF4IY61Pj0f8eSCFE5L+aMmP1jUyYKIlR1/T3Dm8eJGNBuDNQg0K5b9Z+pYspMmPYILD9g6JUnXDcFuIGrOj0FAAscBh/d4YLOK+8BXbK+YG2MXs/21yzzs5AOG4wheN2ktiu6AMXyWrhqIKLeZnflWpYDBhTewZ59yoO3OM0zNQnlvrShBBnj6z/F4OK/FT29akRvrGLdYdScw9UmEA+4NeBFpZBZrjQh4Lq7yNLXPJhnInkneTq6lLlr+S1RD6XH7toOOdQlXFc6/a9ki/mMd6sKuwWNRYpG70oAibhvhT8BGMmRV9GgbHDbrnQotFqGAg/0SnaaFVH5Q4u3QVKWKKsN1obyvFFrwsgN1mkc4rRLyUswty1X6cSALPeNLLmu0HS0D6rBGBOZGhGaEsQJtP6lH+AG3Z0EZk2jvF0VKzf5NjIs3LTmNepsfTNabs4QbEYEJyRcJxJ+wtetkK3nVrG6UkwzUZH2br2jP0lEwkEbc9luHhzC5gj5f8sFlCKiUlPkiNi3Ow39XZMTkz2TYm9pDeEA8b57zHIHWiHRJYFALqVfaVJSn44bxRyyXXS8AU6Yj7KZZR/EpxBnV3s0K1FPw9h66ui9bcly9zrHArD1vWvC81gW5FQTia1on6oUsp6/jhp3b2aPPeHWVDPZvJHKa/1RInJbd0Qw+7MDaL9oyIfv80IWog/LiFvjO/109vs7o83Z4QZ7+/sLIa1z9+rWkdNq4RY2WBURSfBi2vxNOq612vfNInSNUOiOHvuDYe2awZopJ2GvYviNoKiIGzNQXIR6qb0BT/WBRy75Ej9gWmcaLQVZnFwPny9Puo8QUDhZ0rbxASCj0M1ysfBoZgJQmTLoX3ZCaIVYngsZfaYlAeRR/CBt29hcqAqwRylSGMsA9bP9XQZI17JCw+FmuzeOA8S61IF+Ihn0/j0TvU6bpc7HVkjSEMZ1D1LLWYvj3J6KL0Tyk2iBieqXrKj5+LRQO0vyKeDUjG7Wdm1NKvuYKJOdOiGmD3k44WRfC9FBlaIdoUFAhmCiplsomERzJcsh91F8+BGM4A9SAt/6ZOedaNl9MjWbXk8mW7TP1g9GEbjaXt1ALJIJNUv8Ptz/XxrhBGnvbwF8ZcIjylylZhLVvWtdsKJ00zfx654PqT80S6dna7FrRSxw9CBZvj+SZDyZ6jbMhhR08NtBuQmGgO8iuHPRyU/yfql1RcR2LP2fePA5CAkCDsVbw1dgiDDsSGEbKWWCz6Is4cSKWBXyGOMMn1B7NrXQyYsTzXEkUxl2LCbG3Mnfya9ovtJ4mtrpUHo5ShqDQxy/oWkwsXipF1t+ywPIQgEmcorlo7xyONYN61q70bw0W6qojb7mucDlNx/3Nq2Jru7RSH7z8MwciMsh3Kn1W55ZShI1Na87o+ftQypR/pBGXMShZJm9kRglZrHoF4Nf4KbMXGM8/bXlfeN8P5zJqNfTvufNb8w6wzu+s0hqRMU31rRdLuomiqREWPAXqairXFFALqVZNLSctcrbtrx4wriDtRbgaTEwqC2hWKu6D1rDGzGEqK5TmveeKmHBSPICp9SGxFLrHXaPiuS4y1m3/Cbxd4HipAwXe4Rtrx1OhFLknEWvlHO2SMCmhYOjwR6ou9xunpC9I6HPySm4KoocSGunXafCdHfUjjWff75+dzxXKtIEaARjCdErtKwWCcbC9rBy3YyysjPfigGp+Wa580VSGDiV5lVw0N0pq2gSTz9T6nxsd+LnDRdtCqbyKe8kWMYh7NFZ3mH9D+8Uiq8BG6vBdcMsGN9OOxoxvl2G21IUzp/Px4XxFyWeArpznCqYBAAIQa36dZXZPHTr9rzwxL2qblaBtwEdzEaCOwwx/nY5aP9rmN5OFAcwfDJCmrsaoXjAxEN9OqiUUV+BHGY1OiHV8pxRvdgBu2F1XQPX0d8uEvypM2x7TFKKZG+qpETV+LCYogboTRo3dFsZ4Wm1xVmG/QwE5PPoKluDANbWEIANyjTz0pPdIwWv8QXoGV3bxmyW6XtNmT+k0x+99S6SXObyRLOx+k+Andc8JEz+gMyxOeYVmAj0tpdv6iqFPMOiqevr1Rq5pMUQZvr/MIIGG0e8JNQZAD76LGXTb/GQidhTMn/jh4T1Ec4ceP04J4Im63cPKKlF33mi5VI4Ttt9O1kcqmHkeubnBkhF1qEZgWlfJf+kTbQjLwVSmFFE/bk/lQQKAbu273IdLagA7GhNxznlZ3e+iGfp5YEt9Z1/C8puw7yjvlzY8LXr47aE7rizYg70NEe53Dd/qcQlIdkNUxVxNtMdEJGoVsCKAbSVDbxvhNaxhy4VON1qHP2ljxor9VWzg7lfWIEUyusJdAXxsYHqJhOIz3y3Q5regguicCzF6g8COPkuWo1mgnvZ7rr0FG90VWsBXuN7r5LmFE/5NYOsN7NCtJABdjbulQwnUybWegWNZAVMnWgW9TbOyt1jcMbCa2O5Qio+3lW208MRu+AsBnN+Pf9FRp0uXW86aeTPDDP0gsfktgfRy/K2PJW3OQq2JUeWd/rkfi6BwhyNZ3MjsNT4ROoZCaMjJ0s04YG9ZsFVc++/f+9l2DOSnPWQMfNUqHdA4BuUDUkQz9MzoqcqBOa3MBK5HEaCTQgGmbdF/Zce1eBltRQX4dvTykbTxSOA/hiAA1A6OKnA5Ft3FUQyQOT34fdv19FRsy8YZm+2nwZtXhEJEpTBp+XxTXTPxZ00tPvVfD4P4NAPRA7G+hqLdUaRsDol7VvzEOMnfaUaeSJhdBSltWRp+YZlU3iMfpUQxN+pP5rerOyV6frEuNsuGjuHuf9tCZOXzrpt6NzbKuQY3pO3RhAfp0auAYtaXI5q/PQQxFiz/Sll+4koZBFAqowR3fjURhgE/IcTNDPIdwo7nIwYhzSog+0lcys+uACQuOfZ/M/Zk2jKj9F7GM3wpR3oGV7bpmkDsP6TeYcHvAuKTueRiv0mVjmFfc3jsg7XXsPOkroW/ySlyedcsj24NG76RKs3OCaEMM0AoLNzAWBQBM0WaSOZZTwipo0dBMksP8eRH5bsySVX4TQGvVdCakDREQPdYU8Kis37KFGaDEXsbU4ZmtMm3NnvC8vsp+eDZK7qMZUSlReWNnEAkxYwTivfWDj+DwwQRXgoAfq8macYeQu50fZi8rkJnLt2hZmNHD83J/7w+BF1rH0b19A9rdljcUWA25ypEEPVS4BTuFvJrdXl1vWRYbUvodCT5TDn4Ktg+I0SSx1J+a+0Rhjn5h6Rt++HBXAGA2vFlka6cNAm6oNxqYjMchadJXIWU72JrUshxEGdt5Wrx6MmxWiJuPWekgNmIIkJnTSh/NQ4wCm3VP7B9ZtzBJadh8s330LCiVYNWQ7AdkkYECa/D4Ena4ZaokWawo9OYPIyYIZo7Oj5nH61Qel+NEVEZ3o3qyu7u5msYFHgPK0iNdsVNg2dYIdYzHk4NBVuaG/AqrgZ7FeX27XP23tI88zz3lEgXlVqRV6sgAl1FbCsI8lLLPpEem+HJ4BPNB0zq+qpF4uu8ObfIXeo7E4c1ppmdCLluxOTypLWqJa05UpUQvpRNdTlKJsMIYeqKVkz/dmm6EB1nbNS6rhOgsssDwpZ9LTanRJnJEWZ1ZnZOp3LhshqLQlJozs5myGn4XHZky+JW+saTCER9dOrusBYIQ3m10i++Q779pNoSgIW0534wuM+3n/z1cE7bl3i98U4b2pBU6+7oUTDrIWJ/hzObGa0rY0aCPBtdGCr2gT5tr8g4yvKcOPWy6q8J87gWQdXKbn1LHlo/R29d0k3QUvIZaeVmk9m4toqU/yDL6p5Lq16feJHQzpUuSXTtSn015hADT5fJVjHBynVtba2BWC9uV1+5WWRKIc9RqgqpvT0WFiLOQesDEyAl7cYGqTh8AHC0pSN4b2DSaNjlTMei936Ebk1dQp3g++eCmTqpDHGZza1nX6zbnUD/y3qHf+Z+0weVFgyhP/nIRNujFwlJqsjPnqehOogFzZ1zcDs0RBM03GN/N5qXy1oJBy8xErttHU4z38oxV7HWlxdkMKCxxrKKa0XN+1H6z6vkZnkrBPPPf4dTXlCZEtj6pQ+weXg65t3cQE2E1bS9xgxEE0hYWCmu75NpL8HqOA35jBma/LA4nMfNkZLBjIyKgs/bANork6pKWDUTCZzxxnvdXM218jg7C2z3+Ql4NrH1fFdvEEwiiOsOUcTMKbsDztGG5hPgAH4rmKn5pyMa2UnXiQy+rk+wNU1S3MjLmhJSzdBFT4+UQJoWofZ9vDz5poEoSuwx5uxOKadMb5Kf3vaROUqXZAmgpPan+mgHHPljEFCdxSjYr45DJAzLjaWG30QVJ6emATU3CPYsPbu1bMwqhzzYchfAO6vdXjETtODzSW++R1dREqsV60kD82sB2CYbWupBQK4QbcbJFqNozd9DfU7JR+j3eMainm/a+kNaQuzVS+bUv0mT0NBkeau+/zsvpfiS9zOatGWc0kyGH8f1troKNkCmPwCNJOotcxCXqoiYfcx7LW+08C/eAZYH85BDQAsOJa2Syrk7C4gBdhLuFbLjenowj2u6nMfhzl41EZq90jPipzcR4W5ax/IgQMLAEz+qFeg8byV8H2aPyTuG/RBqrfVg55LVmyxGQ6Z877EYvuT6NsY4zMfBh5/OuPz0NZhXy87GFJ+0KCUImch0jWHNdc8kG2YmfY6QRlnmbZ9IT6G861ciuRMzaXqxiptP7Rzht70oLixElZl1GJQsAjglNS8pCd3Dk9xX9CdA1ZnczgGlxfIr31RCw0vvOtPhEaYRUiildWzCSJE57CSXGTNMBovLO4lvGFyKkTvulHmB9LUI5pim//muBfYabAlQ8V+Lu5QsaXLtKqNibr8DLjLTm1knKUdSgq4+TyTUX1JmK6T19hAQrGSEslA8VCE5XaVnyN34ocma7uvT9mOg1h1XT5K5awN6/jx8+4mvz6XgJrYElwhrwSPgyVD0vRv2Oq2xBRnMTkNbfXSJHRABn9ei6DsNcXVdIwO7Pg7hJ47bZvMNrbNEvUqFX8rX2oHIMCSo6VG1nW9n2a1Wm14ddbgmiCXZ+Ipke9tMeZlP+3XF3W5cWGSQIKlQujoObBhk+s0AOVPhgyE1IGAnj3t427pnD95zV4xaEKVzU+SE3lNsoIzQI/Z/zA5mVkdj6VW2PsSM+jhZEIXeRQgTArS3KEfneizLTeASDmRIanLB5+eja/KLoIFiuycpJ2OB4vHAQk0n1rxK1aXZuD5QDUVDserbaf+2jh3G3vbtZGKBm5kUv7e+ZMp2ONbCodzO/mdfugbg2XNumUOvmDj1s0GD7k9YD4WFHyy13On9s2A9f9JRwhuCDW06NYltKARZUoRbq8P1HykouAu9uBEFHAdSYWWOsA/MywqgO/EedhI6bCluthaWcnAFGT8zehlSKmNjFYsEYon1K/DV6tpGkIz8JjTlmHYI6xiEZd/0nrIf89zWVtHMnDCfu5D+IjKBrM/8PG/eLwTcKWxt3BLOVR6+WyL0mnyxnxUX6w0Yd22b35Cctqwg7kOxaDKghcInrICoVeqxa8Z7+0A52eRNMDogJKfASWO3EdOwMIBp5coT0r/Jruw9WFIQmiTsbUybnNmVwVFiRTQ8SrKTCYShpJTJhIPv4lO9xCT64JknyG6osyH2c+0aGApKeFPU+t7fwoXOt9kNvWYLRNnOuvNYvRbWdrUS08VYDusqscmqtYdSwnGpQdAErvERRBG/yWd30LY1nvMmKA2IBinjhqi0RlwnV/dRwvQP+DRPgYNd3rY+UR3Lpr7BJmoizohZrERmeLUh9AxaQ0g8Xi3zFLEqpoRxon24DeK+G1vo2SDMDmDDkOP2VXaZIeJ81olnA4ZQ6NYzsGCn/ca++IgWA+gPhd++EVZz6D5eHp8M6hVTVGkuppTa7SoPiIeS5ilsG7OQneyacqsVlK01JdFTUhveeN4kg0Xf+MlJlz/yVplNB5IclJGvCp71SDlsV/iepzYITK4ahUkVLNx+zsvkgF6mqO86S5Pxy8GJx0toSO++ROgHLSUdocCSj/bbNnH2OOkT6B7npIyM+ragT6KzH1wxBwSfpk60TYYVBUJ30iSWStucyUTQHoZfacnifArTWwiEkyo8KuhF0UXFSdQJr+KBG5ukQgqEpHDEqZ6BC3SeQz3NZo2BAhkWYY8HNTddqtES9qu5bWVlwVseFXMzbilfHLMw4VzIVZB/cnlL1WSajJ2KG+t+KTwQLjngdO53NEwYQEvqghbf2+b2gh1WpH4KeoRcfMMmMVktY/uu4J6xQ4KpqfLRE2Ul50YE96Fqjhrdp0PL3yUDc8w8x3OKu5UQDKk3Z6hJYC50g7GMtJ4RH5zbfh0m+XAcRVdqyURxaWBYsUfu87LvHJh2P6BZ+2eBd7/3Pp7/Bhjiz+eR8jLHhconI15rDHFNItmYo1bWEjLCaWDYQ3lyhr3WQMYTE5sJKjrrsOdX2pV2nv/TusAq1IikIo6FpZk5Cf/yAZd/akmhP934UQ1A4Bai04lWchvt7arEQQ21pxQIRD9GPdWWqPIoJD3YQng9OE1ayvIQdkFUZK8eDJLw6mUMQM7DTYjndjg8MehuFr6ckzXdB3f1xcvsYYTeDJ6q0U0gI394anqLMTr1FYjYFOiGFDAWd8foueNUt+hECWGleNv882mKtg0UlCslbsJdTB/mZOKE1w3rjIHPR9nXQRAIdhJ/0lI61IDgmpq4RaYh7jeaTFoYM8M/rT96/1e9SX5Gr0UB0jN9v1XjhC7cuMmmTdiMTINrwuMM3T4Qc7/cvxYZ1jUl3WYJWa4VSzdRhZaaJUQQCzkUSkT477X8ZPN9sBVg+r9nrjsqZQq5wUEKrdak47vJhJbMGh+snqWAzGd7chDHig1HpjAsHQ50E/7tCNf+EmuEkrInAElRBm0tC2uXOkvsTkNZiTKrUZdBHLmsVuSAFJbWfQd9SCXojwceobJdATjIN2S+7V7JWvfncD9lGt0l3xUbIurRt2JrDgNgofNIVhJjm9fU2SBoEIHaUUbBuXgj4Dg/TwpP23levk3kzI3bPxheVmMNSg6d8gRbPiJZfr7Dn5i3hPpqsiLOuQ9bFQxS9yvPnxPwSej/YPOB5/mE4cC/Du28ZEJ/r8Ubp6d3dH8636yYRBS3W+sFmRhbx15avS7LMpdPxzBciASr32hhSQgTnMxuf3B58UFDgElrTAOPDfZdjusT1zv+wcVz8/OM2m26IYA5NzB7bAJcnKcfmUNFj1w8Z9Ceg3GxWgZkmAUxYtk6sPRjfm30u6dyCCWqr7z2rDDN84JUbnuqyuf9pW+eL77YOT2Za/Uzi+Ur8pPxHPp7Jsjt0KKKFDgWMz86YEseLmvmpoARckLaOK5j6jVhksuyPFlCsXqOcWuy2VW6anYF/AqLFoeIXBOgCshzVPMbOf6EZFvjhE/3lN5/uGc9ckXX/mJFojNVnKJ1ZDZGXu5hCuVVRlMNOm9reBoqd0i26R9QcIdbWRveJJ65DNAbb9tlqXEZcvXWbZnlJE9Bv6r4GAxR5Okax+00Ynk/0J/wZk4tU9AtmNrFcFybuZbRaXf5pksBDTNeaub1fkH483NWr7lZnPKarpuaGWweEb6DHxKYjYwbOGQ2W6qpOld1xHs5ZqIuStPqS3OqeSq1DjWVNbYCu+Q26XDyvu58FgNSaoFFDmgWIyGAvRNvDh4oJeI9o/Q9TduB8ZfAJ3eSVTGkpBbAt0VghpOW67xt9VpiKTA8XEp3Sq8aiZHB0XI6E+NTxByU0UrI8USRzj36ox7GPqhb/Y0eWDLncxsJi1tiPDOU5QQfagJkov7+W4BQEuBrju0HmtnVNio3BnVzZOLw6KC3VZq8laeBBanwKeJsfX1TtB3VX/h2nnBO/yq2zaDNlKzsaoDfXmTE/YMdEDVr1zwINPMGB1womd2tCGjo2z++xiYMir2+qjrISeHF0c9puSA6z79dgL5ed4nNkrM8/LbOaiYSj72JboNG6MUEijIzJ5x/DR2KTLexLDrvREsFTdo3G7zDWHit+CZ22yf/t/0AFp6aqxuu98saDwPNf8pGqM3SKHf5FoFls1BtzGHr3bJBPQwX1nDeZfl1I4g8xvJLb4KoEu3AcPeUPgKx78R3+zkGTEReiR0TrIQNjB0IN54CaVMI+/Ln307+VEVVsBwmAAqFYz5z64VLqMqIV5yTpK2SYeyS/PsdouX4VMMjxVVZ4PihXA395ncAVZuQV7/sC85C28b9emAdUusIzpr46xdsFz7nEzoNNpp8owjoAPuFB8PgTh5U4iGvxmjE1tlD545U4FuE+btcE6/bwg54hzpI0gNrsyUroHrig2v5Xv9JSWd1SfkZGO9+XzLLTlDrgK1Un3TadmF38VjFgv9cC6jwzZR7s8K8adJbV2LR2juD8cZC0IBjnPhWc7aQyzvBpD5c681K1AeXNDbSJtKQimcLfNhLfyb34YGOI6yB38fop32P6zJHHZkC8DejuRleBk0NdlhNorLq2thYBPRukydZITOkkw2i6ohnNMEOpSAStWh0k09MzmKrPXhVsc5z1r5jkqptrPdhvcpRu4/zSJ6xJ0FDsZS7KjJuEhpK3Q277vhXkuq8dwIx8YpJ0tnvApBvMqFMJKIeC9axw8tnrfc4m1jJcmWwmQkRmAWZhmj5SCGcWilqVPyPiB+/FdJCj12JAbm258fm4xuXpXnBywBVbo8nNdYwdMCLMSxW3llX/soxnKiIqZ9vonR2GNfCW38mY+xK7+bjgTJnKXxVLRRgPIFkGeJKR2RdDmYqLH4qzC+/1+0Tnpi/YfKlMo2y4NiBvASQJ593+49pZeUewC0SV6kKgMuKWhU774u3fzDngRpEnUb7Brlxjped+n1/wU0y80cp3oAERe/xt+DGqdn89ADUZipBUSUqyKdjKnaBKBGpNe9jzouewNeqpUwkNrWnyOIIdvoBduaXWOXU3ZpqCyAs8qulfbFIvplJGIRKQaxmmQGFk+zUGseaLHYjiZ2QcWd+nKvPZnWbUrs2mczh51Sh4VZ1MZ4PCnutokvPciPzYofjhsdisoR3FUM/Opr/NrbikOVCSbA36sZdJjbWIQUAb77Go4CMWJRUYrc75zwDBCa1RCbEFLykr4aEBv88YVUELRW1H5l1MV/FFq6hZ6eF8RciVMVjqgzwLC7tNn0xVDMHP4ULZPWhNI1zu/nLY4H4varpXc3NjbjF88UQxvpaIWoZUlkRfgetf5XNsR7S20Y+0QKGwaOuanXZHhcHLWsg+5BGuGD2sme58vsotRzwjbw171Bs/k1xLSglatbhG0zaOMkJZSAourr6msaZjEUqB43ftWAMdfRIVVf7FEmqoCIw21cm92qEcv9r91ETzasQ4zi8ryTMADOdd9bX/hcjpNyFqv4uSNiqyCw/nmHo1zPrMHDeebWJLo40GAbD56hBh7O23qhIRhmD4WU6jrEJgi5KFgfzyuGEHq5LlXqBw8WT92ZDZNxRJJG1OBV/4l9tCeIcFOaJPmMlXQFMVC8BwY9bPlo6Bka4GQETB4/xnBB8Zvvdw+9Dq1MgWKgQI4sXZhBpUzqoajvw4xPgYwztOesgAh2pkIam7dquRABtmJ4n1X0Q70mfZIeIxamh2Kj0IkB5dAKwXivxPoOTiFJrNDM5DJw1tXYRh9zveUth2AZeLPdhgr4OWkEsffE178cBTnmKGzFOupq/jKbbv1wbRy07SKUtQWbI+u+zCRSgleE15Ar/lpQ7+iKcXcAzR36MvAYitArd8UI4M0Lk0WIyIr/+zG9xAo8RN2aRWQg4FGShIIqSDYPL+agy8DuceEWjnuRrd7GW/sewK1pptrubal/F3RWAG48moMaU41MuOjYYxm6A386wVfJ1AdN/cJpGrWh0H0Exiplt4NsYPZgtzTEcZlKgRLxaEybSSyhWpu7D6szDz+jSYu/dLmOnvi/AgrxDM0OmGj7jV5MxEHe04MFVb4BnvSlLLSDu0MZtONqJyJFeMIsQkoNlVELMcFaUMHzGz31Er24DKL0ZnJH+xgglYUy3CF9oeD/dsqAVYdJM5vdR6grA9A7/pSMlJAyY/BtHQPAAdlpePmBMYzy7Rh1bGAeRoClrbgZRSx5zvBjeabv2hP9ePpJM0K76qEhtHV1XjewZuIaxtD8salepDvxTHhuunJTQhMg+IWJOlPg+aNUPlfIuHhi6kTrfGc/xut23yxbVTFNAAOvudU12EQsC8s3kSrVV14//W8ChZhEj1CG5IPawfAAovjw1MqxXi4hitCDWm5etoBly1E6rCetthszzETGYUyJse34AEndCRYf0JkXXcHjvk93fcOFyQUfshdyUhv0/DWLBLcMv/vS1xMs7oswO3a67pa7X5wXIpjrbutUH+Moi/p/dpfI1E01lEvdUhlEV6PqxvmaUpXqnP4OSCasOhHttKEI2/X+iGgQSlsLioPdv/nZSH1uMdKdj9XBSp2jMlYA/flZn/oIbowg1WG0ajMjL7MKl5fbtlV3W5AT0k9Q05qYisxdpotXreqzjBuLXmUafrzlESY3jLv23AnSFxlEduDpMfD/FCUyk8cG9rZz8gAcQ+K4bjm4DogK3WClYEjZADOHm09FmnpmHobj/1GR56k0PPh4wxnPDsQqnVO1FEOzgrA2xezT4tWhO8X+myS8UQb11xe/1f3IYVqIq4sng7s/dJ69YE6LUxhLfXrWhxzVoaYMHGagyQShVOCSutF8NPeIul8WJQBjWJ67bPELk+sqTdb8z3+eBJo7L42/pXk5cXt1mWXOZIK+6XbfEYt+VWslJP1KRBEdOT2PjeaVeWJt/c5pDsFBgO0oDz4342DSDccJVzRYhagLtlG1QETx3I3HAO0ckPar8l67j+jQ3HbU8l17w0q17e8/0/guEX3Z5SyxiC3W3ZvlyWSfgRxOhLTUE2yWIFIe5oFLCCSI9VhOVMjDWmqpxoySYE7iQzH0Sk5HhBLlHOl8q7zDtsTE03D5Rg1ZUH4cYQT9mLJGGpTrWu0bowdL4+BUBKKjQvquiFCamm3Dj0nuZnHwAKiCrKCR01r+8XYJk9du35xNdz5oCs+VgCoF+YkdBeSLlLxkFjCvSDi6d9I1QIeBiGtuZr/pgObGyjjkiFN0lOrRqYNUfcJGam3slugTIyL0/dcDexnIp/DLdhNjv0UuFVKhaD+dhvmNNgL0vxn9UoF7Cyy+BoPANwX1zA/Pjp+/1jUTD+qZK5KRZ8GMu/DL+CyK2F8ahfd/UdlPP95qiTY5eMGv4ZCKG9aLM68AIYy5esDmI83VJf7pIzj5YfibHX13U2a0YaTe6fOhavzqpyrHs2dZtlOyzwSwo3Juuci6JYXZQ1knJVMRCmMZK9LlcDvbitPa0H01FPdrH+iXdg43Ou31yl5KrGMZxHWMZrBkyNvdJ0PKKCjykKcOwIUQJ/yvfCZ1lRk0o12EZy506qjkWXwgCnbCnm7BvGBMXPrwH1wqlZw1X3LRWMvRpZxiUaogD+xiV77zn6KYnC0rn7v1Bu0IOGM2o4c1o3BqzJPVaU6kPvnrgzeuRxNy7gakb5YG7AJZxI+K5qWFlwWSsLMMcCRe9M8vCTc1c7ZNJxQbrH2JppIFV3Mz0qssilWMtcy1K49cvKUD2YmgszRloKIwO+nTOaeo8qWKRLx+0fJQ7Q/XamF8KN7sZV444+dkWhzetiWzpSWx0ml+5SMRS5HUa1GrEEzM/Q3Ki5H605TqiYfRBeU16yTO5RxE94GGK4sVJdJxNcwK+bBvuQsgkkVFpYvA6P6vF0x1GSXmiNCBXsHkTd6uJ1fDa1GlTukv7pm1R1gK8AWNlDZWChL02DCeNd9qECACq3gJbT3oAftY3/X2LAJqdpKJBDYBij7HgcmbezmxLb6VhyBfgB6HiaouBh3XhqqGH4/mVS5r4TlXjANAe1DQVoda+wmpX4Rt8qC8OJHJ0h2JWqNPsCZaqQtDdG+77QTkkmdO8gXCf9nUaevN9JLppRmSBADYBv8yl1UtEHStQfRYruFqNWmL2zzJ7eiIKKQInJaB/UyC7w9YIi41BGAXmqlN9APGaELr0Oyb6JrdzHkgO2lvOmTFI0p2EiZU/rJyI7vNdslZ2Zb0JjQ9u4wwyWaSZJTs20fFO1Zw2l7nKX3UsORq2Dd8eQVnTvOOFptkZbz9873nSDr9YfQKtM17F20Ckm5POH57lrCfIsUwhOL7sINnxUz2ahPdvI5mY3bGsbY0Gcod6QsxA7uY7pdtiIFTuiUb50dtGGB6uE+IMKML6qlJUzhtaXDB8FEJlobeD7BMsZSnhOfkQNbceHIrvP2TXZ4Rn3egHakR6I8Xy/7wHmpQA8kCMlcrcRLGJscGy3U22H8KLLODDsq4poRzAtUoyzVGQhseO/HupbtGoS2VqnuhxCHtiKZiv/iMw3M8t/ag5T5rRl9bu3N+YLDAJXirduFpv9N2wjfG1GGtqdBK8mIMIBwhUtrm9xMU8npO6+YhhTw0V6nrLxw810PM3tpHxkmFL/BAuX7DVRUPuXObpMUEdJsrq5S+tzIerLajDWy3RuYPce17kFd1Knj/wc6YH4N1/145uY95hfmIEYdQMA7eQSeXVnNKLJpElStlq5pPFU+ejLOSDV7GrRY+Vycb1/FdCGPKTQpAevKKWnPutClFDVsuVPUEtKVPSrcE9oFAovg2HXquKHnLiOou7CLUa0BZSS0G2gCWMq+zjvacv8eXQtvrJhcFYF76LA42kPVGfwu+ZhpXbcXv+9P4wdZlm6bbhIM/rlZy0UxQ/Vy1j+Qj/DzW2DVaaDtGQPC+FxRj1Umfow/rzf5v6Yk6Y402bgHHxMPKWIP/0YlaAX8WGiPPTIHx+r67Hp5xaH/R8aOf9JcOdL3bNCLq9ft45CLKKgPgZKfn9mRJ3LvYKuR/33PYGAcnxbB9WNwTqYms+y8NLtjn2xLAjBOnVuBUerWFEROtIETI7K8B3LMU6Rt1RMmCP8gT7iS7HhMwFP8PuWVrzjqlE7zmtedzRQQtKnKmyI29OilXmGrb7Daohd13n5Yj3oApj8SstgcoqGLzUoTavdvRY+XBORdAhcYW3cGgazn5icUYZ6cCzlV78uVxMy7i750JKPKotphq+bXV2y17/D8M88DjjhCtvNQPTqPYnWXvcs+TFpGYlwbaO9UOOZYMoqcM1FL6Hurr02rTqe96F6taFzsfEb/rX4GI912WFgWp6D/gE+tR8VU61hNUH4QdXw5tA0N/dRqlfN9Rt5JoucdMgO5gbZbZE0x6YhHPmagLcdrTy2dS/gaICjuisBT59DyVw2tIK9QA6ZY9EoW8Zt5fzp3bTRyzcjWahs04cJOZUw0wJSuO/99AQc42W/uahktcmY2r1KYS6wmXXZ1ogm60tVdr4RLQ9HZxtbOCbrFwlKDdZYh1U+tRdzrEcdhcewoZBipTUwj+fZMjDeYVu5KOnofW6IQZkiwdgdayZbTy4Zznyq0BONuP3p7hFKUFderlybePXOl9FRAlfkIpKWK4ZRDLZ2j1kYfYNLKNAyuZsXtMLDvpvGKUqUxd89NpBr8Jfr/ylNxqv8dreUOAYcTVIyn6jrZPhjknMbVBkyocS7gl77URmmSfEv3maUnQCjBuhSCYHY1L+v+yoKusqoTK39cnJ1HU71nnUF10sLH/w1Fc36TduCcMhmEe2IK3FuWqTveKEdS2d93rGsBM8oUSk07A5KtUfDzioBKc6PasUzaS/sUcsmdws9Qeubz3fqahmHZO7kRqwh6VZPEVWWscpvEaHi00wJGes9kZAwY8NaddSzJoUUXWi6OdfeMr2LcvTsSLFDpq+npJhzze3ZpCiYoyVEpokdn4Hx5FqUIHybhqTqdSxeoOsGJO1O1njUKbkhsF3wPZp6jpRP98XW8FVpnX6SpquaYmNGJ5AJlW4/OcXddCY47W0fUa1CnBuVgqA2/zTCBlsugxBMH8etWFZaWKWIjC6htYuu/DGgRBKOgPDQVhSXC9ruU6hVO0eHJ5wv80GiSgmd6ts859gydLfhsYYZcHcpt9QUoTL0NOBhWwUacjIWyBMDsDW5NXEmrGkwFt9vCWydSD8cck5RU9gKLbpSyRYlU+vhw5JYJoECeEjgMbvZWgmAHrgECpK2TUO4M+8kpFbEYNCAgRiNwO39e75TFFo6BuNVhvqsbS9CsoFqhutKTPIc5cDusoW661VAzJX6m5PMoLbHB6dyFuOBkxJ8hAX32jxsGhFXlPTV8IhWUYGPX1+IqD32wytgaOCgsshyH7+vdXBmQtNw5zeIQirSPv1t2A4k+ONUsPWTieup6IuLSG/P0Ua1wBQjhzmywY6kWuxc3nLDSc6+843ElSL5S42Nezx1h72bzsdLU+dPUvpxa8uAOFWAMdHlVlz8UwFyX3u6NIgw659BDiddicCwCMdEptjXlYOeRrhS7df1ZABOmd+JuOu1jcU74C9efmKYYRhAcS0FRT5TZQ8TgVr1QkV7kKljnRZxL+AwCHXs+tYdagGn5TnlD49jLwvzdvin+52e7sAHUeNxkoEG1OGUDFDQvuZPDttSerm3x+Lr9/Dhq1BFeQfABQBgUZjeIlkepAsWN0xxN0vnWspu0zPrF1fBZ4VTz0QInVYCVnKxOpKtt70TFP2GeMUxX2/XXwKwLxbANHvrUPLHpTwEj10C4Lf/NqHdLyTEx014RGeuq23nzq5SudWiT5CXRgE8RA7rT5rKqLiJ8lCHzCpp037z3uGCYHsjzaPvuhK7wzCT27sBtNPl8VgUH/Um6V8Bnv4FG/inmRxk71JMdijYlN4wrdvx3Ts+aXk2hXbCX3IzpXMn1NHVQg60nhr/AqfsQnBUut9ail48nnXSMjqkJc+2hGRVHb9iTxA6l+606EGTQdLJ86wGf6aMLl5z1YghFKTFctVsgGb/BEnpY1qprBD3G5uSZNaDmkhokK0hmYsPWfs6e9O/EYTE1vqfRlv8AAHTAm3RkiH1W3dIel84hFXq74q6EE6AEJA42WG4geQmp6XtDwrM6DGyoXoBV+qczsDajZlFCEcZZfxVgQLnmL44cMmJQfmqf2aGmkMEYT1I5tae5j8hJutLe4eSJuAW9drRhXjQQqYElnS7FatUyt7ga6oP4LxgIP3C75hYxNARxy0PlxT0tUcQQ7ETajTu2Vv64ek+K/zTDsuhL5lyZkhJuZJDCozMk6U712CAGDtIp0oemi8mAWvyo40W0A4VNwIQu8GS5FHUlS8lBu4aAtrGGpqUfe1cyviAblRcArSeqzUgmZQL68VNOiau01DKxvRMU3wYb5SfzU7A+F75rwE160VAc5P7/UFFv4c6narUvckRXDwctZg9Bi0SD4I1Vh1jPbDl3vcOaCqOnUEKlBQ2zUYAYyyGTifucc+1xug5ZhUa9BxTIjyW/GAbKpT83MRVNljL1jNKYiX0FYbsgdBlDGNOfOqcP9BjHwR9dBJtjxtdJm5MB0vJrk1Mxtgt3wb6xsFYQmYZWFprqKfFFGG/fL5xVAw0SxCkAF4BDY5tMAkB1q8D5ohEkbLhAoc6PTGhgSPea08Oirkjlgpkro3JApldGWl2yte615kcTvit7IEYlq1b3SdxhSTet0wbh4q5bfX5nGrsJgY9Pcg4z1TqgMWVKxjgLGsRhyJADDsDLAQoEhQc6cMRfLGrE6YkWyWqnTosH3XOBL6pBwh0DEvnvxxIKmZJEwjkJjhxBpLiPM7inQhnrqex9h9o0joGCqnU7bGQJhCxlNZ8j8Lrn8N5TfAQqaB/MfVdU5YaOtSDs4eTjFbZGP6S+SAmQuXxOtq5uAn/bvNpeQgfkKE4jRcACsrO3nnDOrfZIV1rNZhAzgmrSBU1gnzs+LbQ2ayLlpSIDRk16Pruf9si+AiDfEOD2J5KU4a+wfQfjEwt9dRa/YGY7A1zMiy/UZwCm0G1xVPr9EbX7eC8VIMpkDFiSGry1zsPQjGlb737gEuHyT6L+33OcRzcqJLZOKrhlBdIjO5ALYTwwkDFM7/h9accjbL8JY884YNZhIV0Rj/o2CjsEDFvtPjjUAwm7T4FV2tSA6ZiAU0E6EQrMmZaSLsUrZfAyIJoRAEW/SNL8SwDwX/U5uqgsyeMD/zPZ3WMPdjB81Qg6DTuO3pft1LxSbVRo4aau1Dicnouj6v3vXmDOLpLEikA6P0tohEacFWFvCZ+4Da+jZg7tbnodsgbpb3Sz3rZPh/Kbmyu8hCli7LK3B2QyU8kmIs7+2nMOZabF/nvG4LVNA3Gesg0RCBw5WsPn5wmVIeT91WAKiWdMoDHxKPKzILT/QE3DEWkS7BzSb8mHYI8/jqA312i4DPkEKdSJ1GT1Wfsz6mawyWyN2bAXRzwRyelIw5j8GnKEFJV8nApRZh7e/FjtshIeV1qIquCVkhRm2hv4/qTy/qKht2EC5trHf7Au1rtOyjr2C3+miVIIUovdgGYEm+9CDeo69saz22IowI4YoatlX9n04IHMxf9Q5dDdQu+iGdfvS09fHOvj0715LcUnaEKLb6aQQMq9R6LVzF9jKau7+KkYu0/UQbS0G3LyFtoUZcqy9Zyyq9uJ0DcFFQ85GhL5SXSULYoWjEmYQFJzYUSMAW5sFRD91lzQ4YuTW+HWUje/BVWcMypAxiBP/rNkr3YO9amdoiSbjfCQcmEzOM2xsDcqdSPcETEhhj8YXKL2XJpTkGuGTJ8M6+ixALFfzCCh21hLjjg+mCOSWesd6OYs3ays4X7TulPz806tvpTx/ws0NXH5Ru1Ppio++72iDLTE1ituTKtvLHFCRAUB1aCpIk42Q3XuWaYy09q6VxEnP7yutPy9wf7hy4LzSghidGcTjO9BSCXWrzB44AOk64ddmX7xQKQpvtn9gji8e2Gz9ppn/iNExJGbSkW3r9ArOeQ8SxLi7hBcJbr/7/Ytl6HcUzkO4vr4w4FSzq4wKLgvxHSXBS1QLnNOiTITQBj3OdJD2bEWuj5BXXqFbTkEW8H/SJ4yf7dAqimBRC/1d//MLg+rbo89aDBiWixyn4g5Q6dA8+tqvjdM/m71XVpcENEMF5nfrnL+EXRLOh0jPyZu1IAH9pWNuy+ikQ3Ekn/CTgc6LyjNjwZMPjlqh7it6e0ZSfuW8zgu2kbGLR0CIC3JsmSnUhB8xK7aHxc3O6etUYD9KsqaIrfzkc7ots4U+7rjfzxUYgaL0BDTKYTQXcBjSloavi3t0E+CTF7YnMg2g3H0yzRTUU1l2uA2E7PWrocb9tlmdmD8T7lncZYZzJpy3eYMmoMbAqU7hjOLC8MT+W1r9fhp3DLHLAKH8veI8rgIw2V//w1W6A/xVMO9rP8IHHQsHy2qI/XZJnVdj8HQQTZTgej8yJksEvvVzIP3or3cSMa19cmj6ZL3hXzB69c1AEyUj+ltgp/lQBaSJzMGAUsB79d7XqdSF9Er5eDHuBD2Gqv40rYZkQM2CtQVPKi44+iJwjXBmfRikfbrlr5gQjeAC7pSjm3d0l36/ycejtSKyOaiogAw97bRVseYjzlMSmvNNatMFmG0AeLWo6ZEfZHnoQu9lpALAh6gD8v5ij4iweu399e3HtXh56TzTUx2OQ1Fu0mgvN/8AHYkRAO/VqsMeMnWhszk9YqOY+hFeMulnhsVLyzcFt9AyAczndBWmmMuVQceeEAjhqmucyvVwfXYp67qR2ppdbwRKyeYwtkO2DQ2PmRr3uyxjqeifzRzFYXWx1s8loZN0cXwtAvM5BaNKP7mnz5ZvlY800SP9+CGqUx0Ci3M9P38lkjULeY5mkl8twYuiv1JLQ1RWqiav3GjMSG4RYGdTMVOeBXiJlIb5qe/yJWHp/iBClo4kYAWNC3pD6dJNRT1d6LFPhrS3XwUg/NrM+SsBm4IVN9px+m0Ryinvib+UT2OiRCt4roUdaaotnzwfubZiGiYD1vZ1wxN9/RLVC/M8wfYXpDRcw0tVcHLFFQExWvqIqoZcvyA/5y54wwdDIJUwq6jKF/h0d+7vDHfOCf1hPl5BvS9e58gV2hNwTwi0x+C3EjNPZRCFKVZHNDnjgSkPiD2xY9jC5GELSr0AmgHIRzcmpnF2RWTnXB+SYr9F2cHg2XzHyhzvapFjejwm0AEVnte1P9yQcV0T5N3X5QvUAsd+25mt2/yySv1SVzvstM345+49KUU2i79vUPS1dSP30ZzX+AEL4NHpF4S9uZDmVTrARgRquIbvVP3lDiT6UQrH0ZvpVMLAo4j6U7rvWILf+CiuqvBLlbP/9xfcyxPbJbOBznGBjuop94Omv6QTb4GKD+nDZry46abYjlx4Sb2/A2eQRud3i9+lCbMSW1nwN4W2LT79vYaCigOXpPQRGIf7OjhikvV9r2ajRYsKcnMGVuODsFb9siGBoZ9HFb2gMOgz/dUs3YXcTGc43G6fq567bSIZcSx6idJS2q+6EHkUiElkRudphvn6IGlOBsxnBC8/JiDyzExF1UF2Fw535kmePlkxRvnrQiGPMHOp+va6ROOt1KwGAqmVkRoSpBJspPt8P2J1YZvp0mVmMFcEQOwtCSKG88aqd5z/lvZQGS3UNehT2E3jMWdEcRnQe8Q+SeuspfWJAbDqFcqiPRb6WNJRbmOAQBVzmPckxmu4vkg3tk15cYNqRA9Pk7Zb7AJ8Zmel/IBBTXauM1bN3o5XlvZ0LwcZM/4JR8T9jllGb4Ar5kuek/E13lLKDEirS+DafkUfaqwHhzO8lZBu6F53vtop0W9IR71Kng0bs7/NEU8zf9YEBfoGrZW500vhLCNtrqbNEHXJ18rErRkFO63jnbY2QbVxz7k5/p/4hWGe9reyj98M7LETDZ404zmoEAMrD3/+RrSlZThVMHfD69mrtonhYO4Pz+nYNbkn1hekZiSGmZlBSCOznfLubJJbijrfOme9FZFXDp+kfb9NE89W/zdXdi8cSX4ilmlL8dvr+YvuYBg5aIjgCxW/POan4fFPlnjtUcRwaxbH+8iUyRALqVq5de1mQg4/uVs77rvompy9inM14oo/Pt2BXlhiN+6WlpbRwwQZsAEwiX8ikJ6wKbnjkzqom0zMP0OF/yomo9LYlxOvarNBrMrqe0oHpwz2tfKp7DsKW3INOuspa8invkCtbjeHYEUEOt1F+4jGT2gPz+A2ypijwzJ698HoC8Nn9pM11QTUtug3yf0jypMluxs3qNuBdoOQw7Q8gnnPQvUSHe+K2U8chG9bVphd3fJTTQGEY2AV8HtWHDa/qXM5ORhSCgdkpwinV/X+Rpq+rfH6R3OpjXlF3a3Xp7KE3FJOW2kXfVWk2uiGaZ9gR1Sey+iaPm9TrdZTJiBmwqsKfqIPblM7hXLFSGdzvkhwmAZI9ehL+ycYVuY9jeAUsgU1rpn5NoCW/N3jbz7XW0maBcJaOW8aQRBvI77lgnJfe2211nXBkyDE+K8NAbs5MfQHYjlUUi19+MJ1+rAEYuewVXF9omLKKgSSz5Ob8wG3iQ3fk8ohW8YffAIB4IerQcZoYubxeBUrUkpD4lxKI7BrgnJ182A9MhaKsMJswlwayfKgG6QhreIHNTVTu+r97fo3t4eTASYhSh3VfdOuK25KOu9RN0sPUA7d6Fa0PrRqT2KTkmidCGO/IknZmxSyV76EFiTNx2fG2kZOmSETP1HJDufxK+JkYPriaH134SeT7JcINvdAo7PZivyyfeA97jMfoSGUqAvWF/QzPGjpJsBgJvMc2wBmKA8VqpGCzxm9n/7Kjlllgsbf+S8I4r9e6XNkQjIEAbrQNHEoHxv2alKLQGjp8IDwVkLcqCfLmLcfyoQqM4tKy/6fej5BY3c1NhffQYsF7pH07gdVerkyNYKAu5KX6ku7b8HAzV/fRX5iNXTJVpWWk/yvLmZwBSuYUq/qCYQLdPoNQDrWvGFOKgNZXHgipfwP4onDNRoG+dxBw/4AxFS5EzuRLrxAWr8b52gEKwO8p92nN4hXh/WKWMK4GUwlVzWOfsnfKaCVWqP09P493HF7xRYuLJTxzdyxgrtLGaCbdE6IrHfNID+XMf4N3Hf+s9uy/PnHSd9f6LqRAnHpgulUJRAFltbSlru6+N3ap3TQmdlTB97ni/AnyMsSmhELLBsvO8qU3H7lDJ9l1CgaAX4suzmjXN3GuvR6ymCvh0YO6MovfJcJmKRrrP6riIz/FswsgMsZOpVxZcyXVRrNFziXnDyA2lBpVDCrT2/0uUtNqjhPV2jt9FNsp46S/bOPRD/gHkw8lz0rdkxNfz2CA0Xf8zEl24zbWr+zz5o/77UlesPTZOWRfQpZ69JRxe9BU71SFRJvEx6m1LfAtYZL338F1kLojp12grKssUFUP9FH1Z2z2PqzSL+/dtA6gnDohS/CvTBWgUurMHY9/inWIvjU8tjI0IBr9iIKiJFJ3sIBChol8YV7Fm5y/vBHQF/Do94iDbVjPWCFZq1TiM823c4SlJsw2l4JViJAObf4nIe0UwQ77SyoqK8uaJ4NTHB5VvqVBl/sl8e0plKpdAzQrCuvDHL1W5neJDYTxxlCmkPVLrDdHrnRJy0kVh6QUcJwiRIllvBRzoVcKWzC6AjOI7GdNQFS73DibQ7CfVGd755XmZzABDh5t0DgOkorYYMQuH3nQ7ulvss/1IYVnm/vV5UXMR7fpj4qxLX2/5ndFhkLBOZXrvWT1PXTo/p+fYofQnWw9a1gHPdrduEsF8NRXPmtmkcqFK4gEVFeYjRcMWHhORSkqRpNID5OtakjCoQdKxxbBv5vDqGrXHgpe+lGtxnvZ6JpVKPvNzRA5hXMmu/UvLC2I+/wlrPAyYRV+ywMWViyLoGI8c5rhOzCnkGBguZJOcA57DgjqdI/0hRIRJ2SugwDmgqkEQY7VQ8YNeY13l7wyavsfb5KClA+OhuHJE0S9qWfLklBMErvt53UfVpFbJU6Su3Aelpu/r07bYAtaDfKJ4xrWGBc45n1+cG9hOYfux+GZuGQg1KI7X4ut8X6ehqAJqRcXEYy3JusN+WSnBKvEQuagjCFmwh0tQ9R9cRC5xsuDYaI2VnB4r+/T6RYIS9+f4NSh+mSuRF4St4FsNNnNFy5fITvEToe8GJ+NcGnIHcp0uNwHt5O+iQMxd0cN+pE38x8Z+9PQt26UoMyuSpu5pr8ArZd9yLrp096x6JzYAFueo1GjXN08Pf+XlrBJuPuYxFBqqewac5WBXufgnqrBmGX7+EP+dPEQ0gLQ+grkDVUiWjHtgDxdrd0XW7WfnhLyD5aRLMln98Ga+AIyJAqYC6EjtP80z3EI1d/6H1Gi1O9ibu+qeHMUrvpk3fx35XSBSYTjuQ8E6Xe55drmhGGfqhERYDmx8CsAMrZbyreFmcbZtHfAvtrDfZJvKohgS07FzbjOvV64eN9unsidmrECMbQ5Vp8Cg9JFVVwto5IYNhq0SFBBEYKMOHqM/8/39I+WZZCl6nMK1apxytQvyalmYNoimsCWeUx1EAS1VVDwsDO50beoozjfegUTAL+VnuFxqQVL30WbNH8QMWTh5wtsoihO2lH4ZqynPk5KUwN4FSCsAWIRVlmC+46PRw0Aqt2ih7z6iCS1lJ3TFntO6QwARNyGCbtSDgxEJDnsVoQw8R5FiwoLhCmIgQW88l+EBhCo6NUwqbOxR7f7Ns9Bo4mps6bf2xPFZsuCq8i1mj8xajkAYJZ77+LpdNpFPS5WGqf+oxFW1ePfQPQNLPQqadUCt9j50hnGQRX/iJHtirp3FMDuCkcQr7gCnVpYmOgbeeoZj8UHwNuu0Yu32EcO/SKyOSjWCSps2b4T5TCopNKEE9i/goC2tt4OxxFcZrb/nMhR3UpvE0wKJ5DjvH9skRqFJEDLj0I7nuDJvC/FoKk5I/6Q8FjvyEZmTKEUYCJSzSKxuKiZNhtixSDP3RWmdsK7g3NS7vgO0W4MMnoWF+VqNQj89C4yNj2uZK9CJq7TT5hUFUfF3YraBl0OsnNU5Ubhl7+zX+oiP4ZSnzkiomDW2+YN0gH1sGzLCzhczHbBQyIFN07wD1u4sVlvvAjulxlQctqTV0MX677dtIz6gYfRP1Zezmp0OSJ+b61S4tFxg3iI+qvpByg8+qBUpGb+Jpns9MzMNEJqjLlGqD288GTdhoJHS+/0SwxT9QZHdSOy+I5UtcCLU0HcbPMrZsZ2LFl8Z5FejmlUhAaH4W4KqlFe8vd/XS+g7JsutOIiYad87J2PiK/E3xvxUy+tctOkQ3naGqRdQ4LlCBhPLD7zIQ0mlwPsUbU7iaxKIoNXKn4KbOZE+S4UCXzy5nrmx8NPYj0lq4Ar53KxQcuDmx+zrx0x391wq9FrDiXM1MjIrwtPQ3hrBjGK/Z/CDRjFyo6CquAbITpjWS2ZFji4EuXd0y50pwVFBI4U4pWb5PVp4FWZxfutyY/pO6IOoZ8nqqankdzKbHHf4KKBxI5itJP9l81ca5FPlvTSx0a7mZw/5m2pVJtocHG+vv1jGJ34dPUKeOnebUGrPs5BgcVIqbS9CyLZNnqR/TgED7yPkyh+h/fgMIWg567drA5bgWq/Z299RB22IZmzw2OuRRdkXVl/ovWsbOknaqshVXhqucLlLxjnehCQ8ke7JMvpIYDJDzZxz+Pg2W30WiNCo8biL5PuctUp/pmeahRWYJk7v35yw7+0N68eA5tb4sq74hThbGyuKyiaoOvcmLufoQW7913OqLY5h92Vq6EtDjcALCw6xFfBrmWwaPfvy21kYRT8q2S3uavjXgjEFiAyx9YgkvaN+qfHefEu9ImZnHN9+s2Ef2urP/OxN+LlLuY3T+BGpBgeBNrsHyXhQQBi0pFjx+ii8zEi4EwyUkcB8M5W7cplTr559tX/jou3PlerRrzGoaHTpAureIqdS/aecAG7Jma5ZNTTmSDyfqAKhVRAgYo2GbAtPYlrEQcc8Ac9OhK9Uqg7ljN+HpksZqqOdXCy+zCJxHpHBEC8YrG15h143twbsSob9gt+9luITZBoJDEPl82S4p4+Y89RDBK15GHCUcmU8Lp3Bf2xK+LmrMgHLoL22D/7vxWOf1h6Zg3Eo/MunJArPY1Eqbzl8z3uplI68HuaPpWxJDebTc6WcZTHDVJbRV03HDl94wvUyeNKmCnFb6apOW+OOLPUGDGq69YYSz7gZ55FajibNzqRfU8qPBAIRkF4ihsszrZZKWhYuUZBDmuX11/arH5UaR8iQ5252E"/>
  <p:tag name="MEKKOXMLTAGS" val="1"/>
</p:tagLst>
</file>

<file path=ppt/tags/tag286.xml><?xml version="1.0" encoding="utf-8"?>
<p:tagLst xmlns:a="http://schemas.openxmlformats.org/drawingml/2006/main" xmlns:r="http://schemas.openxmlformats.org/officeDocument/2006/relationships" xmlns:p="http://schemas.openxmlformats.org/presentationml/2006/main">
  <p:tag name="BTFPLAYOUTENABLED" val="0"/>
</p:tagLst>
</file>

<file path=ppt/tags/tag287.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288.xml><?xml version="1.0" encoding="utf-8"?>
<p:tagLst xmlns:a="http://schemas.openxmlformats.org/drawingml/2006/main" xmlns:r="http://schemas.openxmlformats.org/officeDocument/2006/relationships" xmlns:p="http://schemas.openxmlformats.org/presentationml/2006/main">
  <p:tag name="BTFPLAYOUTENABLED" val="0"/>
</p:tagLst>
</file>

<file path=ppt/tags/tag289.xml><?xml version="1.0" encoding="utf-8"?>
<p:tagLst xmlns:a="http://schemas.openxmlformats.org/drawingml/2006/main" xmlns:r="http://schemas.openxmlformats.org/officeDocument/2006/relationships" xmlns:p="http://schemas.openxmlformats.org/presentationml/2006/main">
  <p:tag name="BTFPLAYOUTENABLED" val="0"/>
  <p:tag name="BTFPROTATION" val="0"/>
</p:tagLst>
</file>

<file path=ppt/tags/tag29.xml><?xml version="1.0" encoding="utf-8"?>
<p:tagLst xmlns:a="http://schemas.openxmlformats.org/drawingml/2006/main" xmlns:r="http://schemas.openxmlformats.org/officeDocument/2006/relationships" xmlns:p="http://schemas.openxmlformats.org/presentationml/2006/main">
  <p:tag name="BTFPLAYOUTENABLED" val="1"/>
</p:tagLst>
</file>

<file path=ppt/tags/tag290.xml><?xml version="1.0" encoding="utf-8"?>
<p:tagLst xmlns:a="http://schemas.openxmlformats.org/drawingml/2006/main" xmlns:r="http://schemas.openxmlformats.org/officeDocument/2006/relationships" xmlns:p="http://schemas.openxmlformats.org/presentationml/2006/main">
  <p:tag name="BTFPLAYOUTENABLED" val="0"/>
</p:tagLst>
</file>

<file path=ppt/tags/tag291.xml><?xml version="1.0" encoding="utf-8"?>
<p:tagLst xmlns:a="http://schemas.openxmlformats.org/drawingml/2006/main" xmlns:r="http://schemas.openxmlformats.org/officeDocument/2006/relationships" xmlns:p="http://schemas.openxmlformats.org/presentationml/2006/main">
  <p:tag name="MEKKO" val="MekkoChart"/>
  <p:tag name="MEKKOCHARTIMAGE" val="FILL"/>
  <p:tag name="MEKKOEXCEL6" val="False"/>
  <p:tag name="MEKKOEXCEL7" val="False"/>
  <p:tag name="MEKKOEXCEL8" val="False"/>
  <p:tag name="MEKKOSAVED" val="1"/>
  <p:tag name="MEKKOXML1" val="4HooU0THZk28POP9trq+pbTvvzd/gcV8t56cq85kb3NDTsUhojRA0EsgEHHMH7oYP1SYpn09ysXVivguJdhTvfyVMsBLTGvcX7WPTor/CmV9WzVfHy8CnMUuNyY3ZV47AzayDG+gipmfRZpAjWUxkm6p95aNHC1WbVRPOYdFrYdZxyUgt2xBvuPeexFTh2dpU5+iSIIp3JKldC447C7WYx3KS66+EW2/vXs9/zVxwdvMparfp/vrcz+CMYW88ICjgw8C9mAUOnhXLs6fLOCiGTTJRok41DKyDNaxUsSuBpmNJ0qDCuxh177U9A6otzRjfvAu1alJmPBH6/DxGGnEzTJZhsnistsHryGm+kvxHHV0dumKKJdx0Q0nUab6KPDb1+qX56EBrFVuw7mvKmGg9xU9s9bZGPqmGJzvS9N02WLqbPSy1ga1XBAq5dvHyk61lUlXks69lR0Pdx4k9OfI0MWIva8OPp1X8yr68r1urCcIJr5HleVH+6VwEXpzg3ZV8ADV0LZJTi/zQo0x3XSGwawInY23gT3uRf0O4rGawo3+gibcgGCSLkMSENWooNf+81WaGXhgj154lM9/8KIeiP98XvNBLcRHOB8fYsh7jCPCm+1iiX6A/WxUK1tbsSMGeqjzSg8NY7x1odVmy0o5GrBVlExb7mlWkDSwuRMnjy2wOb5jOGg/ajwlEFBoGteO7nEoj3BH1eKwpA2rx1yKdJ5nqzxbJXXgi4rFQXBBx1cUF3qndr1No9/4FSuz/qykaoQql2OEe1L1/5/9A4FcJAp/4w3McKkew1tT1ptZzGmVe8SFnsMhRJY8RT8tGOY8tPpyIP4DPEDOLrXoN8l9XdPnvjqg4KWc8r0kqDWp+NxroSUaCeN/Hjxcac/43fBsVIUfTlITjMtsmkKE14w8WEuAiFXdyXmzPAy9+nOSqgnnJ3MhT2afhuRzWo6Y6o8JEoPT3q6I8HjX/jvl5FmnV71QaxEkEntv1bkhHlAkxPUweyE+/eN9SI6zxoEDu1pk7TpMokvpnRNCPfpIggcCk5D7RHw8coIWndtLI75KUCFujakmZnKRQMdVK6s7FZ8KT67qT9kVAE6Pk8keY0By7TLCSyGGEr+yiW1KPWBieOg7CuAkopFLw3d6BcZK+CGDoFN+jF1MvkgJUOm3T6niqQbCRRbQc1+/ksBM2j07dSv2B/eb1mCEe/u+NOmYMQ+6jWTKxQ7YHiKk8X4eEAJdd+oT3Zzz/FoHALJ+kqscCWj+x0WFIPsxbO5asV0aMA7sPy58S0NtlFcHG7iPllStlDvsp1fDLAwHC9q+plher9y8gmprbHJO9uMohBUzZQfAeXVgn2m0vwu/2yEhvyW4sRBzg5aivnL+2XAxYFR3C1VezJevgzWeIgOXIZmBOno2dYuaufPsx/7+AaulZTUb2Pem48T3EtMcoo1jRWv8wUiHkR2V1KcEUAFSoVQqCPXaT5B7muQVmqQDvM6f5zqKOC5nhVEZwkZCD/QXx7F0eu7puRhSgJE/EYBCmJ94J6Irz89PhIXHkyTKwxdk0JzPWOAyWj+E6ql6tJa9Q41fug4mJZ6cUNXwv1CvjngHGsPYOadFo/ZfpZife4SrZBx9/ZyFfLYNh787TQ40HK6xSbjauDJtHmeZO/m2knIHZvYEYW/0QC0I6SFQflo2J3PKXEguhdg2wzwVq0PegaQEWnaIuolJsqeGdo3LsdP3A8mYRmEhbLge1Y4VyDhbP1m0wkr6ywTSruEGK7P8kacOagRDU/B7zREpxPBo+dA3HSNx//PQS4bUlG0JPB006mXulYQpU2HtT6DSzWgRv7UdnqlHQ2pg8YmMw8RDr2QAZN/9gWdFLVL3Gde1bfszu+lTr45e94dMPddYWjUxelt4IOngA8L+RFrAHjQ4MUD4v1MTwhJX05Micg42iPx02PQEC4gIa114UXOOkbirP8v1YFOScyYlFN5bJ39jXYKQDmSYJ8Amq6TnOZoVTCMKsJbImpD5Usuj8a4VWYdBELOXJngr0O8mSbCSsdyShGog5lPeCRT5QHKxz64ja06Ca9rHiu7Jg50YN77hfvTJnjSY1Yr2ooQlVlM7Ah0F3WEz4ZLXMgKeaGfcwpzWA2d/yQzUK++QIgyElCfP8NpcRz/MFBIY1ra4Kcon6tASJFE6vkl9fwz/K/ChCZ4D3V0mxUrL39SIRC0NeCOhmi+sAyJPs4GMxK1eWyOvqSZ7Mj8l86rPVRiJbixJgRmUx+XW67dGFbBU3QD+xj4yn21m+wY9KWXCBZlczMPNwtvB0p/WBW6KUobPtK/JjGqMNobajlG5JiJfTyVe4wcrn8Km+9E3RJJ9zZVaHcZz2l4IVsCysbhN1K/qB5pr84yr+7OOspeuGPLrHEEPTgvvbYNNH3MH7qqgCVZgV77UfIh0Co5CSfENRZLOH8+eoeU5qHUT63ENgSwpZCQpz4GeCkkXicl1DOPPN/A4XsJ7vEW+beqhCk6FEhtj/WhhV8GGMJjmOgUs1ztuhCMMpb+7h9RUgPBCU/dBY0IryG9RTD9MGgYJb32pXVYXZzaJWoHfO/nITqoTPo68L+gNhgC4Rl/d4VI6z+aKOD332bjBci1PdLKeBnPyBClXmF3QYEbiCvpEY3+xxH6u0gGKLVVO9v9Y5B9IwYd6UlGiY50Ls0AQTEOL52SEUPi1R8FJzZM2CsMi24m0ZQnFMDxC4wtQ2dzOlTez9xek1LsL/k0BnsdbE8gK7cuKDpxKrmawg/+hrpQYP5Eh6CdTDFS3wnIGmKgb2I4MOWVW3S7ZPQgJth8yX6VICYu73mv9NJleOyqbqHqR0YhJKJU2Jyw/IPuquZ3BNDKHseHmbtE2Iu6njweBnVex20Hs4DaOBcntX1hnZnqndz82/uc9x22SM0houcZr3bpY+XADX0cbVaMyErCEykOasUtU3H7dT8PYUF0tHVHzhNfCVZgICkzS2QRYm+y8/EDP/Jm5PQyX7mhRAwZTyE8uIjV/kAPqbhtOz6AvwPUGbxo03loSo1YuIjcl9tWzIa10csF7Sb4dDBH548NDpJKBpvN3V3vdkaZVDfqmxHW5FhQNAvgrOIcEkOPSHcpZfD8AiHR1huswKq2uViEv4A0WPEuFdyc7ucuHeQ0f6/p17tCMy0zR5Q5/F3c/abN8PHzq/qF6M8xfEWWBLj4/9RsQRDLo3E2QMs8lq2Jkx1lEtPuyoc83A+Xd7gVdg47XP5VvHfzv1P0tZVxXwLvwUHjnqcGbA/xusp8h7DOgg4pgF8XVMR2BFeAxZ7Zg+5WdbomngeCtIijZylmN3uXQmWH2dCpCbETykZpfGGcCVtRLmSIbMelRYDWWAKYafIbX6zPbXLD6Yvksd/IB2n65Z4JUGqcORwH1wkXboJPIonsJzpwWrpDCTuGk5Zzpsz+E5kgKTFVYNK19vjYtRpfzoHN6Wm1XEbP4i2xlgFoyWwFC3ZBDtw+jXwE8x3BDcAsLccCLAbmPwuSgC/qautOaQHLwklu7f7Lp98P6Yd6Jp8CXtz0PWJuQJ7Ppe2UChpC751o7MipigP9F1rCKa6y+ecHjuB5T9wT4geV/VlwWIPpPuFPKxyU0yO4tFCmsaElrjW7TzS80dfdBat4TT24d3mG5hwz7rOYpd9Xn3ztH8gmPTJAK8QdMwaG/BKDHornigTmV1OLZHDVagrqLKiHuPnOg5qEdjtQLhG1tqPIEnS0PtU8DGt6Z6evQHhqx6e1szRKw4yQTCTaJYC7IrdWejA72Yzwjn3xbnFpWxNnWamSfzXORstIHVbUdEm2QJN0WSdZhSFFuIMfcj6nE5KKseXWlk8SVaAHCgLDMwdvkZReztMzCi0RDIiX2RCSTb6XkIJ7adOCa31JDnCM02xXk+DH1LIz49Xs7qXSW8VDK/8f9MrRynhxrtj7O5wE6MtGI0FYUygc5qnIEhyKnuS1QL+B5AbMjM3VqfzizX5+/R+IyVtrDobNIHFTHZ8xoBvSD0I39NILMEoTztq4cNMjBxLI7X7tfPWtpKv5E1i8coC5bnFjiLqleKbXV9pevJ7whZZwCRPQEc6Z3gBbm/9SeTgERUVPOAWMfWenDb27Jinr4in61XnDq9TahJE0p4PYKCOWGo4x+i8Y6qAwdDVg5g8jSrRlusX4QDj0IFcmjNbKLfMHTN17ca3v3OmOZZf+m6WV7yu1/z6CVSpZsdyRe09ep6Bxdu8nVcQw6cFuEqMAqo4JmqEQTh9aFHB1tzjn+to3olc2G330n0DMOTaDX0ozzbK/m7renjXntctlYd7o8cGSI1sC7PzXZPogGpO/tTtYQJ6KBtdrMjKhl/Pf0Ub+Rx6jgmaBC7amLNffZGitX1Pvo4F0Wn/vFAk47GeYs8LXpfFKOArFjA4fxDMXjy+NQBLYvLtU5BQY7+jYieOK9GRPYDZKPz3SxE/vqVSIMUbShzpNbsgIjtU3gBcMiSwgH+d6oFTJBJP5lcfxHxOzd7NeR+VbdyI/RrVySgk6JEUuJ2tZikEuRG4renmPIg94y4XUcx6Q9pvP5vp9Hi2SEUNKuh31FIgaY2gt4nTz/ODK4dY5Ovj+h/wg/nH/AIr5YOuVkcyPmKJKdnbKDfqywXWx3Q1y6Yy3DGU9Xe0gSbrehCbZP3MjsbBRWFsdV5MybfThQPfGv26zX2gtYAht+8nXQve9NX7/Cr/oXCrdF0O9CPgv2vT1v2CjX54j34nQCjJpHCSQEoKzWp2M3dUhcadCcu15xcolpuqKsNrpwMHg3HvFHSKyXVyFeif8XsvknG5YiPV+QR/yISXZM7BO/37ZcVK+zUDGh0lQYKY+7HsOUWoogchxy5jUHm8lDl/SXKCId9ER/yQBSTfiRCFu9CTZZ3vrFxzuVam7vjITa9c2F0LFCSTJ+HYfPN/LSGf3ZRhAUgz+MzxLHe5MfXLN4AsNoydhANHV/Mgk3lWgS2+nmFwFFB6eEZ3IOa3mhiMhRcJKWd4E71lzgBbKrV/anNx05tRQI+2IFQoXaTJV6I3OblpvYjfXVt2N05L3BL59pC8xM5F/t9kFiYkhUAopX0oMaD4YXPYSbBLt0r9z501eU98Kd4vJ2j4602ioUwjBS/wndcN0kVzePvfwhBE6MI0qN9GviMp8onzB5ESBJ2FJGe6yyovpbif7mXzUpsTd1FZpBP9qlFKelrhoXYPBKaL8NDzh01QJbprtRdxXEVRSsWMsHumKoUBKwSkecal9ZU3vhZQHVJEqqMVAKw01Yt/oHBNaM2Hko99gVIhE0eT6WIghF75BbGRNYw1VIQ939Pajw+FTaNv4wweU67MqDBPCVasmjLrLqv6F74q0stOk5ecbVenhdR6DkE0FoTmgwSduOFb16c0ZRPyi7vyNNtUBIgzpDWECR2DDbibcwFTckwieIAcxBUace+S4ULG10oTXEevG54VQ/JQahK2F0LFiFP2QVUcsJMc6GalOtLRHU/5XsH5TQ3Xr7kXJOv8JFN0Nd7n45eUmcniSGRT1GfCRYnFTEnAN3FcSZoCwJz8x9Exxqz3DmAe/MWwLqWwnU9w8NqEgsm5c6Qp72V0Xp6flmWxdf+1+fDgZjWVo0dC0xgg14wLyW0qM74TlWCOjrdIXnYBEyFK8C8CMOMxFN+r1lhdulrPxUb9j+hmJIToQ3OBrVh60cv9/i7KXnUoX1GjEf75W79e46NXBWJJB1Y3vC8AGun3fsxXpYLf1gWp9KTiW/P1u6+kGQyce38HAY7jCVNSSI1CsCNM97pON8ilxZHFShf8DI/UsOUwHjl9kfFw6u7/1WWNYcDgHs76qDeQys+hFgxfLZE14x64ipL/Hw6MXdUvTfXzHfgFRDyGCE58OtnyhgUR/mHEFauSb0m8+6xnNeIu8cCBT3EnN8rGwWIUCfGTVKAJqp1EfA2yukpymqxWWDksZPLArE5h9pjIthoaclu3hMdqtHcD4HYhkCDJHhFMQBgcmzfIclm6MMM3KQ3n1SsbkWvyA2H79xh36B9fiY/DRHYQQ8nCSYtFN79TiCuILHuS5Wj1lLOEfi+UJQC3F8691AwOCiY4I+pZdborK5/jxkRURJXx9K2ABaxEgQSSook3fPOJEZNSLHPexAxJYMkSWWVq6vDbNUROo8N9JDWB/lu3trh2sKZGDfiwhkBrI6sMXprIb9qhXR3yy4TLlURzT00qMhIoaarLfXhAyKOOJx8JXu8ImopmRu25Yu0e6JPCjegRV3nuP8BF/07nSNbnIJXYuiMiaIDcNr6E0h+wFRDX2CAn4acnwvQFuVQq8ukl7+rxiN/wX6Vmc2Hm/ZLN6ZmhW1Z9gGjMH3k17qjbE2PGHfXBQVFDd6rFCJhJc8A5jOhlRJk6eCJ8oNsQpt8uryGEBKdRsJ2kOIDx8dKXK/rAZMgETsqGJdQHlXw/d2Tw6is7znXk4Gbm14KK8vsje23rrAKWTROTAnzHP1RXGKKuMs2F/xAU/TOdUKh8qU1jyxZGU80nbfqzOhvpHg9xtB1z3/ODIlwqaBCLjSLmp4kp6XOgM8taLaYa8O+Wys+dJc7vf/O8kSA9g/f3Kr8QNNucOYUNDRtt8K4A2Q7ZVVJsQNLMBvXZ32KXYWI44Q2MYm++puYL0pZltmfHr1SkQtjZHiv2/AOJhnD7PndhJa7D5ybDOb3UmB98D34n1KRJ0QIMgwEod2H1gOdLnyh2y7suaZRs16EvdCPH3yFN6qlW1upCK5jLgsbsR051B9RqwgioKu44qgdeeC2L3Wa/bVSqAMk1LO+cm6ssTfOgnbqsse4DccCKqG2jAB95CrCaLWejZzyr1xNZvhw7UmMoUGX7te8AyIW4R47XwJQNvsUJCwe36DFn7dwOV16svr6ksXVimzG8lupwRU1izHNIoJishe6S+bZ83NLyF1vhtFat3FZ0TwLRGGFfaaZCFgJDn9+OjDOPoB+I6l24gUNtoBFHaZFbdTNd7Nlrvy0MdmQSY5gR97J2XUO60heGuMyjie5xJDBFylyufVCFjL5pZ4U8LCYClvBaiHR+y/645lgRj0iWPPxyLHcI8xMgjykxCsgpib2CgvInVg9OFamMjP2MT1Sqg6x5Izj/1YA87mcf/B0XAAVNze/tW6hC9pVfE0qxpVFb4Qa7hzcoMYtyx5IJYT/av/PdBeNscnkxjmcq31b7rzkfwdQ9nPsuXk45aEeuynsKnTP3CLOd3TrlPHDsM30ux98+j7evgxu9qngfvGe1sNQFQoKLE9o7Knwp6tRG//F9Fk/iUVwQFXkj+4tX5RXNGe3DzM0p77PEEg/O2h1Fg0yMAatKE3ybZvQBedIsidelO1EoIwVENy1jI1ZV/aETABEdyF1vcsrZBkOTydyIaPMXAyBlfME5wal8sa5qo9snDss7Cgf9d5XdaMqXYBVNYWfoajT1GkEY4MBmzcwNpYCnnTWXoDsYPJuTqZIK3wkoh2vBJ6p7ZSPmHltT8U3/HO1xPkwF1B690sS1EnK0uDti2+WKY/jiTBBkZpX3kFtC1PVX8v6sRUsTIW5HPkL3HUe67fkSILZd2KGpXts89pJV9rIXomrAlSpcOxQrJqCkP02geaBCkv5naIr1xLk4QNrgrEW//QHfNiQP91Hx34UY93j0vQaoDLp23tpPszw+D8MvERgkn8x2sYiwCdnStTYGDLqoHX/03iTteIfdDZ9TlfzGi6qa9EXXlIcUG8IKauuk0iDWILp9LyKXuK1ZTN2XTMqaGdw9RtHD6f+cL2rEN3fC8tb/puaM1coW1ltrSetalnEcFTx0cfcqSyrmsliduxUqMN5DmD9JD0I8y1oiTFiQQSr3lfpO3NHTaVmETT1FGHYI5Dp5eMbo7t9IFmN///3INfiROfVaINuFY2AUGfWvPeGix1gY6OBbsmUM3bQCuYMeJEfYw2HvEIAxlUXgqc51J2fX5eKrMAvmwaNqbpRmwgKy2SBHr5c9DWTREMZ0D5eKtGQ2oG60cMKRo7yDX0NgO9EvAqfo+HJk8S0vlXRoPA45N6Jg+0qf1Vz7N0+17rR73A9W97alBzoXDlKqj9+ZOshMy75dwmVC66qhQmBiBKsvM2s40u20KU7StiELZ0I3JBF5yssASpqAFrslBLxUtRwn4Vd5RluhhFmkBznz+RwFqW/iUdao9RndgIR/odCY/QwnVbo7+DqOyoPBYp2JvlbWNAdxNyKkfdPrELRI2LIzEACD/GLSrydUzXC8sIqaxLaJ+t8el0UZGUy9E+GgQiPVmbAFsiC8b748OeYpt6IEbPCU3PjYbeeG/FYv7QYK2Rjld77CuhDINQjeP7atB50g8XeHM8Rb3YHR3WtER2KU212ExjdYrmhW4v2B6zpSaCJY7pUGmhmXEeEFcSKv9epbfUcK8xSlai8rL1BZkV/uq0q3S0emqZx422gU6PNkTZDOGkdoy+ujDoktOe/J4wFW/QyJQSv25tVv/a0hXT5Bt5z5ESFN1Ou9qxnuqIX7NH9YYPi6Yh4ConGjqegsUMMqPy2E+RkZ20KokJSadr/DsRU+wdDoeUpI+iMS5Yz6fl0jY7Nq0GbjCP6Hp8pCAgJwudgEbc2n/N978xwI1xutzxSg0SE56kINHVlW3zS9E2QK7C2ExKlwBq9GE4c1CkRkUwhjJl4ZI9R1ZkloKMtAQlWP/lyXPYZiHZmtu2gkCBm94YnFgag5tZsGlIPIKRJiACHv6Ae22iv6M2Lg+6Ek1VbSb3pZelJYaN3XFMGJwL/ExpLWyVUMoWqxSzEoi0wBqvq6XtvN+gJ/4gpV+k24GzcY12nEDzt82j/1usqElzJk5zhdUR60/JCI1knbmda9lnkUavzRmPd0+kcOVfXdKvIG1VsZ6eriet8BwbYQMBJSpk+4bR2Jf1NAFNPpvKsdJvdbmLMkyqDXUL835SpFhD50tv2E3q5S3pQJMDfIsvDccu7BAohPc+CA2H6wRlfcMrUINj6FZGJxxI+1TgTi5GEY0hAOIc6mLP2o0or0/BV7+O/z5VsCb/W9jgomHMk6nK9Fj04NkeixJxVm3rUxkxNbv3YZ67QIBtGvS7FdY70GArZsDKc41bGdPDnTkp915vxaJOz4xBxlutEifE/0kJzVHWvaWYzEw/Tc8EEbSWwMZZYHd5f7kXhe6YXD4W3HPXI2Txbf/Jro+ZPXpZ61Ep2FWhvxZPE3ORjMMip5S3slNG/Qg+1w/zJup9d+Xs2KnVMkuMz14ALI3xwclubRiJ+vrI5FM2u8CWwoNnrXnRwFcvykNIUf93pbgYu4oeN3dX+CL4wHvlDPBLLHKt3vDrGc5q8tMYsAvH6Gn73DKVRAPLVJ2liZ0qbzMxoz8OKEJb6tlfC3ypurnFyXu+DiBNvzzyAeFsBX1UTZ2xquKXOhV4r4gRZ0Xw/kl8D/pbfvxmKogCxye5IDVGaXMnXQHjvK3hkPoI8dC6khhe4Dm94WleuFJSkO+qTR0yztfW5zzwK9SojscUb4gYVXd9PE52uEfxtr08/K8urZdM0qPNYMMIPfjv168DZFNuFa3c/byGCRARLK/lXl46aQB5RwB81cYxdY+uXM4xUU2qtIsg+/GStZxLqN6U7+7y/9o7Dtiz313knPaqyF1KywTpjtiWfsY7XgGxW7MUKnC/p5DXj5U09QkjuMjQDxcG1d4KnQIzbRSVRVC91fa1vLBfH3q0PACiSho9jC3G3u/1DF21YVz61KIzxeWw1V0MzTqOnb13oCPN1BpKKwujP6vYiUezeDoOqf9LgPGMyz4pWmc6l5Gw7lhTG11HlxBwmF0mwt4TRxsD8aGOza4knIM9761PlGeZI5Y9U83FCDb8djIk7LULOHymzd5wQMP6NjWaR4d9p9TZQOm4C7+E+YvejywPF3tXURu3/9FipU/GV3CIVf3JiE7RcsRAGlwlTUS7cUe7aZLteXrT3rMnmLDJiS6Lu36zSOraQvAG2k8ikrT1yKhY89eST3toRYO0X202yxcxTDnioIDfQfGoyq0j/ygTGlkdDljE3xBIb6uC2zhsgK9qC0D8A2Z+J9+OODfOnOB7yeXy/gxg+9BnG5n+LaLGccvVKPhZgBuyu5djjbaxCZMRjEcIuwUPUQH9iCpYMrK6CCc0rYBM95dqVphFo0rpf8y5M0XLNUNiIkLBiyqZS/0nAsD7wB9Mjifr1JO3DjWq6xZre6NcU0qI/rhFKpq6C8tn0UDaboYgiG7ZIvU3O15RQlNIwVV45Ta9NLzJGIZlSwXyM24cncL2RCz1yWplELj/lO94vkoqIB5CKFEW68+IGnpULaL7nUqrb17Kdb6dxgIDrMAm/Y9XFr9qPBYKmT/6VCiQNZZYdIHdzgjVupGIMGSdO5hmRodRovCK001B8opg0rveDgCp4aq+P5p7ewhSfh2h88oxD/jcIYBtghC4EOGxcPapeUjyiD7w76Cqo2hmrcYsXThpPRSqwtt0aovV9h9lcv7Eok9J+GlTxJVDo348AHtybI8+EPnUqG6rlKiQ7EjZKtXV4gXP3+KPNs4QupdojH28ZQYg+IJiYVFMLbiBmqSpz75J5Z/kS/ewepAyNN9+yYLEKVTezXoaQ4ava5xni3yqX6L2H3Iu5l8MEN2M8PBrmebCxiic30TPmXnmI6hjqoL/ZzRWZ/I+eNp2bTKebHQUeY2nMOWynBRmye4F5yppDIqcwc1c/kmSzlXnox2faaCnq1RbWdlGaLqlmQGVuJ/lD6l5LHsrnmtVoMHsJ9fowCOV4dV1WnilnaepSNBvh65lamYPutOBWf6p4LL26Ct1y6wSFwi0VRLVvGn0Jf2bO33v0bkmcmTQYGWxuV2D3O65FpfU87JTBfh79KfbwWXrWQgd+HO8DKPxkilaQADp0qwN8pODThKrG+y4vND34myQt/SWH1WblSORuFQPscHUcvnpmma7NrbuAp8basqj+EyVIcMy/wBAChYv+nHMnd7+iB3TpbIxsrLzkaeXqRgsmowA9D0OQQBz4h8swcrM3PGaec/O8C47KaOaHnyxmG9WroElUQ564n2sWyTB/Hi8d++pLUZD3Z6Y1SB61LUX9cyKiMr5j+enOQYcExlbhfisCfmJfnO1f5oB/pGg3s2yitPSm0ACS/yZ1XANIKvu5s3bO5pzMyZoBLci9QwQIeEkD+Nb0kfnYLtwxtlVc50aBHKkQnMmrsXL3jXqpTmomOpy/KXfcvnw6WI5P+oRMzH0m86183XwOO5lbkVl7rvnYwE16OMWidDjFlBft7N+CpYwijNBCorhfe++vKMhpRgngsswpyPnlSzr4xnCNYKcJ/a4V02Tm8OK7WhVwgKKozuF0B6JwLIHTrUeuNH/rMJqhiNI/it0Rcc8FDbWBBv2+UhnNTjzBS19nTuDtJKJjip7AHx2+mP7KR9DGkBmeHqiyUZ/AkvfRJvvjXGPCB1gR9HqTRbbzcfhs7pd57tf2N0zId2yWFHfIUrYBTUq9XRelLKL9hTMPS8sbWO/4moNU2U72U8m/27WYOT+/IUcEUNa712iTTb8wObQfczvG6SCMh8fXJWciyq35LbODNDKvFKRqhb3lK7zyYUQwipivJr/yzSUfibIDSoZD8Asjo5uPG5RdslNfJeFPITvz5L5d70fYiWat7AB0zQrtIOtWG5T2S77l6JIpEeDnDmoyyMS56f3zYUjVDogjy//SysIzWAwgOhBVdoowkYxzMxf5NwiF3+YS4ky+/svHoSpLQuUEIhzus5vPOCrH6ipipe5Ryh96PsKcbm/ZlEv2RATVgPo7FvyDT0AYktN04V5Int5DnluxcHZEspqdKk/ktB5EFuKBvXzpP3/Kuolp7+bscxFMDe7EfTVro2YglgeQn9vrJvLFs8YOGjlu9/ffEffds9l/xdaerKiBvyOZ+2/tL+6wHSw3CAlXwqWQA/ls1kBybmS64ArbVBpWz7DdgaurLYvvJKpuJWwL9Qjbvs6Vl7PqMK1fe6qTDilGe2eD2lJEbD+0VH0SqxQOz9OFQKBsX3k5Z/xTbRSZUgSqQ8wxmswrXueGblMvFQqL8MvFecVlvJFVyG628trp0g21QBXPKPmvv302VZVN2oiDCHzxLIr91T/6pHhXSj9Oq1TneVUMe+yqe8E2e8VEbEhSIWyGhOt9N9IUsYFaVP9fe0dNtpwEoG6HPUCpjRdB1Yi6e1yI/jqInmlg//c//10Y5pyVo1v+TEvRomHP8mTgddqd8g7dNWDZJdqZ8F7y00QNeB5fsyXq3oxLPMG+mwt0xY+hNkHc/tvfpHb0HCJKiNMa9TnF9FycQ/yt7bKVzJAA0LAiY71mWKUGzp+DSvfc/2PZecP7nf6fQvpVTflBqleydSOs3OcNHENuc8vfpO5j8pJXm28evCHLaTMERFYMYhBaiqn8k8dxS044V2W+E2tI0gYOWc4qHK+U7HkYi/BgyFnCw57zLtd0o0U1RDcEQZcT7BBjqPAEtwkPExmZZYq22IHzQk+6xTYRxuTwvedER7uvnqplBUGyc4CULFyjS8XaMQaEvuwBLfk+IxYO2DzMdXoqlC2sBhs08hlBG7Htp4V94jDEaW2eE+k+L4vna88L4OaN6G7DeucSHz1WEBm5c/Mn3/59WMpoMDGYtATtuIeKOI9L7HNKgda2z9r9HeFE+CVj7La6TW8CzjC0MREXenEJV7QF+ZXUnAlqd8JIsTh1TS+DPp9j6MNWZgvVMslxHkwp3ppO5micNSLZRM6Tx8D91qwgiKB166UZG1nR//2TCY537wvcnnLWpqXx/B76AAIIbDeYB3Atco+BFBgWFlKBbS9niR0sE+AMx3h0qB/7rqPV/lYAOedspgbslNj5S9UiwY1qIhElENbtgDWk1TkAnOWuZzJmuQiH/50dcAZtKftVIl3kEm4vZKlqmb23A0mb2ARERD0E6Po4nLKtKVeHa4gg/T5rztMY/30lBzX7/XR00w91fv7BfX1aFDDFk5gLch8k1qBnNDjdsN/zOKosI++5k/rZHF9I56UVpdHR4o41yccy/DWj2nbJTRJ2mBaRXzlZWHd0PlRA5fNRmGgYZDFPrU+EqZstHpEqKZzkOJUY+6PY/L2FTPptQHS8VyJiS7OhH1U6QC9G7P4BXwXQMvqCSw0YsXp3ThWNTCRmU0Fj6gcs84dCojUHn2XiAT4CGQQuIreO4NIkKF1g9jiiL+pDvJahEeScx5wEVV+WJ2SkLIVHCHOxUAKsnJ8FckJGYOEVeopEudLTv/C7bM/JevYYvyB4AFt+k7TClpYxvc9KR+bcozZtix4naae+2v5k2+ZdRLn1icybNJahEhSniWudyvnY6ZzF8GJTX56Dmi5eCNBNdjPZXftuL13T5sktUZRIYfdC+lIl0UDu5ss39TKwZHzn+hxR62Qj9SMt7/6OpL+aB3m41ThPNAQF8NeEKlRlHhSDcUWC0PVE+BTrVAb5ebXXyh14xoZG2wlSZjf7CW2aGI5W+NHQWoUlwS63Jg/5Cdw1QfQG8sURlsd/+GIK/flsXi0qbjj1KbUb4K2tXd7caUXrRIn/yR1PzDMbct+wSNe2NLSzjX/1tp0Q/UOeZ2Wok3yX7gsQ6941Xlv7fEWHpnqoyD30u0/fn5ZcsI3P4lHfiTw2Ih78LQBrLv37uBN9PZ7k9KKeDR+SFJ/oxHxevzqSlqyX91a4SoIQL5ItOxG82rGn42CFuoP//BdyQkRs4GJkyu0GrbD8l5Us2ZFMkZOeD+9wRougkyQvXM2qrjkvYA8Ube2D7ONqA+LcmSPQBq94FsBVGrRC4vSrMUyP3de4kaR3H23qohoCABLzKYGEoHJ62eTi3CEpI3NkENPfKSzQu4v6ji/EWmimNYNQKx+/KKM9LB7xfNYY/U3rFoyNijwEu999qbCjpa4eUZ5uCyTMciOM4YFnJVgAFUcc4arAU6bOFfO7qk4cdZOdcWL95FF+zreYy0S9c/hAda3sWG7MnDXpfdTvY2Cb1LtqeWA840DJOvWK1i4tzEAlQaEKyRbUFI60TlujINaD4NSr4XcLPt4xkU98FIBT9D7EilFX5BGkKAPy8BncQCly1k4oCpsF4XyulQgj1jioMbJtabqE0OF2okwQ8FFtcNsZDDJy3MCH5+sEj+IV3DZ6kYgyY1IIctGZ+w+KKNvQ0mGllpvYm8KzWRYoloKz0U8UmQeVuOmAi9Lq4z3uqHdMnPWnfzef9jB/qvonE81n3IYu4YVk+Qjr3/knVkXuTu9cflc9hacJsAqn1gJxrmZsonXAN5zY8qhZqCodGufEpw0FoHItv56nruDNWjzDpAzGxHEFOC5807nuuJTCk9gws/jju9DQQVM73/lGeXQ4vDjORrOsmnKrAZuyOp0whRhJT8K00IjfT5zcxsN0stEEHia7BxdwrePsEE/jyjtsvPTNzH0EznER3ofVle9J4qHVtRaRQYNbYlY9Wgg5srAvOsTm4DFXhtxFnr2eeZYISuLf4ycTRwjWiws3TUXBvYdMpeWd50U9pN9ETsKpX95LY0Xro67O//Aahs7o5pXIUu9tSAqYo+Ws4nTy94ABUtliSJLm13PW3Gy6a6nUO5zjUH93NSR+mgkRLGt0Xxo9yqGdLVWn8HZglGvPMnWoBenvjAWabvqHzNA8TnaD9udo53/MTiaK3yUgXIwSUBZjitUI5EoVoJSOYSJ5tItqTcIn2jrsuI4HGx599MdcejshrwHQj9JQSp3v/M0RlWSw7Q/R7ZVc0/B3elFYy08Z8uv68yySXTOgviTgC1qMBszGaUkRlyxy/YESQ7FaxOj/dxv3CV/D+ibN58ZATDTK7wy8FuEcHFSYHSkqnWqGEHrbjTXlQX0RN9zjzC/M1OYDeNZIeW5Z0iw4dQzoEv742tOfNhz3FmaMo6N+GM5xjhODrZxG9sH23i2bQwwx2WMpDvtfnWAQr+r3ZrIfjGvBPlAh3mbrPiwka2ruWjkZtczXfadUkxs1KWQrrzNo0uCiJK+cmdH2N8bm6IOTiuF9tW8FfM+qyBXE6xJtl0hu43kquz9uTAZHmc+hiIIlzIFR2m3HKFjZT+fYOzZyzuOALmOlJCE8QBnhOpBSmrvSYEn/x4YatsKgUI0TbaSu891jGDNi2ryYBX8CWvS36uCQKSM9fhbn5zG2KYxTvKm5Ic2B6KBr1xpGO63IC38rdCowqobY245obLXR4aEjCv6CcKZIZxBwqsVGpFKoHGuwqBrDjQbh5VrBDumrlOUfPET4NYGeA9H7JOUMkraokISd84LgPXVWxGaK0yDxZOwnOHZaDDzsWP+KTk33O0hCznp4vTsn3UmOgjmmoDwDUBFzzwUJnADbLk0KgQ0tSXukHBcberbBhUpqwMb0V/yrEtZiUQO7urQrFdM8KYhQZxbGtTMSFi0FtvUiQynun+Mm89To8C7kvZq9twKAWXgz4+b8UFJ9av+NkEv5IIK1ZJTlowxAjizzEnTgzEyNYG8CYUCgb7gf2gOo9ZZ1H09/6Nqff5RFH+fKF7YoNMYujYYQbL6FEYMNIhLepG0KXbj8jl2WEVEJA+kC36tkm64MTIffERzhXjC30NMhAvSuQmz4ebAqKb3pt1rAfP5UMIbR3HgCYxaadnDFRfnrJj0u6fPSYHF91fAUyJI3GtQfbHbO7VrCSPmMzsG00lIBF3ToLTWl+1t3B7zvgES6r9AhPqBERXOw/JIPwkZKgjFLMK5ig9gUBL26wrDPSTVfqypaRVPxPFgII5wJC6ep2MGE7ZhOsHyIGuaemAr3fZLbqvQtpInirLU8YQMsoW2h8FKa2bPm9smIRMz46nTULFI0+/YtboIwivNHVBR+pHpR+d2FEuZMyB+xbSQBkxY2Tz2GE0Hm8TwOSaVi9TE+w15FvLZ9wDEOmBKaDauV1aa0HevNs73ohL8ObbNQOpKg13Kda+iv9KOnqYRuWP+QF9fOzVlsp11hs0x+jycnDeHXDnA3xsVHpt6zf2YMu69pTQyJCTQJ1MSqVIPeAYd5Pr1aYZhe6DgDCnXR41Z9LEQ6z18eYQAyotIOmgI+fMVQ+Mz+uFQZqTTrvgylSpPRkOnJmknMZPWpWVxSyDRLdVlZauwTRm9coOOMRdgUDDaWhPip+F3GuHMXB5rcIljfQv6fZKnu46wveakplX2OLzc+AufSgnpf3AkY7UuMd+j6mgXVLub7LZLix9L0LKkYW3j7/Z+an26/edLHI/A2BVQ4Hr/DkhSxgbNfhr42croo8aPGPvF27NRVguRbPttBpIop3UiCTrOqGzm4uOmrCLDfSn+PDjjwugVwZBDwA/m2qUxjutKD9yyUYqNkR2DJr91fdojCYU5mCZMyVtnm206tuw0Vyes9DYXapdDbzedsF7T0XNRtD3MLJWB27bbAIlAeHtsz04ahFl660xCJAnx64E8Uon2YY+ZPcJOcxw0hg23NQbRCrE6lxxEGM5MikXScw1+8dZfcjtIQQwAIBNz/hp8Jm1i9ymotzVx6skYA6ZUiJLToO6HXrof+Tl4b8duSWgqgb5anIixs6Uy675xrJAFVpieEfInGLiwMMb3N9qqqUWlZMvW1SEL5QDzl5keKdObcRUL43awHm4+rpjUXAdq4D1jqoFztqDjPI8mRYlj72ryeI8v07ejeQc2m+XF23aD03sPqsaMof4BOy1jyg2pvnXOFVfSxBjoNUTVST7M0iQJqmxV6D48m7LsDR1kddxfl2D0L27GUPS5nr6Sk3tq5kECCtlWbrrnU7R7A3jEngpYJa77Zl6Whb9XvYlA8HszPso1iqp3v1ql0toXlPcSVfgm+h6xPQ6KDyuVxJbEcwrDEGCvaUJ+duzg8KrnN/lLl0iVDOHR3XCfrpvXzvIOA4FlpGYTouv9V3NqhPgBYQ5nw5odIbNOdAq3GJBInRYt/ZFW7uWF2gQbL5ecpu7C1UY842NTBs2bd56YCQyFQeMNHx3mBT/HaVFiLv9xUxMJhum7iR1CwPW5B1KpFr26XMLdygPrDk5oXVF381Ib7qxOq5hu6a8LJERfuUwIZyMkE6Bs7/cFoDl1ePVMxVTRU4H52sl6LuK5u3TN5zaGfKKqtkWK3GNm0aKaSUETtRSLFM1XxM53Bz642dzgwVRm93LPROXrxlwbVcmHGXqN/ZPJ+JZED+ibesyS/ZHeNNkpAkBWXiOFR+BVAMrkOD9YN4Zu6ZX6cGvBWexMuoMxkpaZsA8X+t2zWxBQMwv9Sq3EfjkhEkG+GJH21Kg9GKIZVFBVtknoc/H2ENEZj7WK8OTVR1sBEmOM5FnYnC/gDF8ZyjFoEXlfNpTJtFo6mhuFLDuYcL1GRC8hjFRS+nz18OYHAY7Xwo4SLRLXfm02WHoFF493t8Fw27y9cDTLJSd/2wvLHpiHGG2zqvVHZ0hNEZROfOSDFNrv30Hpi0fKHsslwBljtzsDINYgQ8s2Cn1z4MSNBsHx40wRRKdjuu1EWkIC+XQ+aEkMaQi5nxcWs/4BbdOKkcgUcyzy3w8697woeL6RErEazORvc1DGRts+ASqxFG+DkWmu+D2OZhMNL/ThjN3VBv1Dj9o7yZbApmzvmqKTwIuL3Nae5QAmsw28xBZ2BKe3HcuiYv26jYwYP172WQF0FFMecVGz79Qrb7tPYWSU4yDgCYY1+GPbzISe2/nZhvs4WPL+rBtF1ek9Up4NUWD4ZKC3MwLoJZ7DdSQUoyizUL1TC55MyqFmictyGOSAao7ddgggAc/+3aP1rIhMzJShQFVF5+fhIOJwAIddVBhrX1hWzDI5D0ZqdNdIWRchohAvm8pvfYWsW+Jp1qILoaeAlUSwhAEqsw/gDRIpY32YstmOMowrGQaugji+AR9GQg3yDU5RTAli3UkUgSkAuHezwdyak+OvSlNYgZM2ZT6Lyxi0lHT1oBV2NVMV0Ncbp0HlHxdtdw5mx09X0BVzPcru7eUCHBIjSX7jqiLRI34uVqvBfyByxCGM7QOg76+guqzIz2cWVGj1jblxi0K37AytoAmhNHq/bTkbLo1j/cKJe2OpxpUVIJHRpD3QgDpK8X/7hVMGBI7Hxq6shnkbtXtqyCGn/4A4RDZC1Vvlyzqp4l3JPDGoplr1TnnDpCfhlDohQ9aITMFsU5b/Nm+wEj/WQ0zZ6bMFzdNBWtF2ZkjetmwLIeRyKBEudwDBNUP6NoyArCpV8DRgIVp5lrPQ4Lh4a8oiqdKyg+fFnH6U3AM2Z1IPK+0/T3pswbPxsKGtxAcq0FS07PLYiVLjxN2VFYG9mQungTms13BQ5vpKpwgse8pdgJGRIG6HO0rxPKL9j6eQQ1+PDuhLd4rEZd3aFlz8ztojmmSdawo3b9cDV1tUr1/RhsnrtnkFSnY4MRjhivofeCFDX368yN30JCsHoqFn5EkTFxjYSLITxmc8z4KVYNU6ukvpkIMEXWQI652Zwbj60+vg4wuXxL6sGZaWw5yobjsAJCC1oI9ddja9oAuOyyeafRMmHqTe2W8lmRg3BbzF0rIivnKMRUJGPt/3dP+5wXfttaIJ6sJkXyV78BzycbPd69XpvrCB25FBqh2s4k5F3zg5Tod5rdVOUZWOOdRrY0tmtj+ycN7hxaMymq06kf9Fbk7bPi78d0Kwuui/qhiDIS3oO4FtO3yq158SFb5c46XPrP6w/C1d+BCTZrDUJfLdGcDuNZ7YJz6VUIfGR1BFx/Qa485gxBdiEAeqYBF62m1gA2McmQROKPUjQJ9YCbdBmbRI453rtBuHaVykXCa/wwJ56dclyFy6DIPJBG0rVHHNLYzHI4y1slEyVn99RHTeTuSjIMOdgIPlNB5SmyFNXy/J0JGH3Z9dKoVff7Y1ua4iqtXSHoeRPfoQm9MXnXi+h3igMC+8I0nKgaqUrmDPuHmrQcrh56huEWr81IHbE6h7aedvcuBF9es79FLe7bq5KJ8TwLygyu+OOl6KbTEeFEsCHMswQQGEdXP6VwG7jnMbgQnBNcLWtjx2NeHUXQZw/e4O6pUJ+NGgsgLuqcjsCGfJUMVc/ZKjY7qMtPkdHxS5WrTAkSWmTsHcBmWJrFjiDZgHx69cDDhbq8ne4Wof2mbqergxsFQS7e+2nW9Rh1Rkz7hNkxqeguhvDCjkZVIGQmw+qeMhSggp78qKS4IlEZ0Es0gCE4FuRkUlW9HD9xrWl9c2TIl0+k+2pDqy2qpEIDjupyytDBY7gnDvH3nAswsKvaJ9AH1U6Ogz8v9KoobYF0sDjnnGf0mjron125MqCAwA4FZCkZE8llhX9oPR+fuXDOjwf6PqFjNhPY6P5OwJRdzzpYcYpA8U5vuEzRW4mzxWtUILRj4kzfZUCLqjWQLvpSzZ7vl3m/MhRdWwGKEvYYt3onufIA79H8G1BdgXwuYP0yAnL4y8Z1lv/dyUEMjbH+/S0tnL0VGFB5x/te/ECWIbrMBnbkmg3S2SFquIjDd/MduP99nSK6v8/GwmpBKceYLXoR9/cisgrQ95gD9HsoustPFwcGIprGYHBRI+BZfzYD7Cm0v7xoT5sem8RKM48ZSqd+nfqctDY/WFssYRZmaGoz2S/o/DEWQLWI5tiuTl+Uo83VgbgHZKRqDMkO0ghay5nET4JhTJTnc1+YQD9j2k/t73tmAuj5bLejSVhF3WtaTTQJOewnxXbV5grdFA6tWcbojEU7l74eG8WUCi6OuBN6R9H0Bw448OyHP1ksrTKMXlK2peY1PnU12urVmP+m0b88WHppXJqTYp5aVePnaFcnSX7JnqnEKyiW2DlKcDZTVb/gh0vnlp4vBpwYS+pS/Zbg6Guh4xxVqd9EYB9mR6U/+oOJyiYlLvUPk/PyW0RNQ9//cRo5p91g74O25WVjA1jc8sapHn8UDOJK7kHOXq5ObF5a09ivB1Zf5RklNZVtirb6JJg1czF4vJ51zOP4YPRsX0PXq6kCfXo7mNeGAyEk3axKbgqr2xfgzG1RpEj+cwnL1nWI0E/TFvFD35xkf/nxxXWg6wFatmroohYyDTgTfy7cTt9ndKHKRd1s23QyonfWH3HB/ZD5HAo1fF5OrDwxjLtCimknaKh2vvrcIa0eom5tczji/MlGHFKqRqfF6rwSgK06jyHzlB1A0sxUrgTE0xxb9XHtQD3GLDAaPbD+4aUbn/oLHW+UA25emb8Veuz1y5eAiN8N12HXbcaQw33i2KuetI39yaB0ZrDuGS/085yA8bAL71O71cMYMrMNYY9+98iGvfxQcGBGSQrfV0828q+gluNtb1UiPs/OJ6Wz9DDtudBGODQmsBHYDvja1LCG+fV40sHrWCYGULWyxVMbH2Ne7CYvawZ68i5yVZihzWelDr0Rb3snaD06sUHdSOW9WVnBDM/pFb/chwcwlvJfORy6qKTKmwrX5NjsauSy+/HBDYJuQAwRqqa1zP6Fidz/AGhcL4bCIwzkncjowoJQJ9s3RH9er0D4OTNYEcaViYOO4VpEGSZVMBg6TXi0poA8PVOcmOXWsafPTmaaV5mxe+lFSBnqn57tImJqR9hoAG+u3HXZLde4+Geqk0Ft8AMT6c80jFqGsPvrl4erO3afmM1hB56eH7xc4yKr6NjrGpkkgbEZWgHP3InSVEKJA3EQecs9mmEMkP8ZW7OyYbYyFRcHNIVeWoh674Ec9pD/oWSHyL2Y5sMuqRAmMmRC/S/ojmlFrXeczFzAR6JJAIuNVrTz5ehp56Td9SEyGLOWEmh7XYkixocbJyzmLai+CI1KUqXtmd3ZzO5rFLfzemAfS1TQFVgQlKrb75KU+MVvJmRi6/2vnRnw3OTNermyhWcuIhHvZuN9tjKKduWXwaFIkoNvKNQBNelEeLtedAdIF7sLTs5HJ+3k+rPhXsIdlrzWQbXx9OC2mIUeN2JK1u6WsA4r013XpG2nYWx31J6yPDux//k6OeblQ+PIq7qkj4iJQEiVciq096Z9Rd9Qloi3fRtXxPhPQNBbiaZYExFEY3ztXFqxOzs6JMCopj3qgHXxDuzRtTmHKrzFedNFJsmIBsRO9NQKyGfMkdkVv3XDTxG8xF4nkYRwkqQS6g2NgAOzur+vfZsyPUQyFF3Rl/d3OcrF32oMeQT4Q0sq+GAU3DMjQu4sjdCVquh1wCn6/448XRUxK2ytzLGZ7fKv8J0ROziA9W7QRbANfHQe3WYVGdov0Hk1NSmFiqaHJaZBXBSS3U88C1AG1erbV8LbNkbqxCuqE9GwLBqrKNmkNELjvmqD1ISBy9Ej3TPv+qDlTlQZCdUliKpX8fFkWd6B6z8JD43zKwqEK3cUTc4VAA9LQSOgqJNATIMWGXpSHJ83GfDD1uSwAkScMg8jmLQS9jvfHAHOZzQDqvN8ytTV/nnPpe5yeP3flg/FhKBl0MGLAbfHQYXypgTKggjP/aSKkE3x9GruYunoSQ5sGKRAvXBT03O2gLi7YXFdPayzbJ0WQy759AqBU2e1z/hw6C5aeNjxOb8p0bpaoLSWPlSUiUrTTw+aItR51p6MCyuzj0cGqmVPvsjPUqQ77NrxZeuonUJ/LYTrP0KGthlLiBNV3CE6GZCqH/2l7FqRRU6xDN4t+jzVVl8hYlJuaRLUDFksu1OXMaXF6m9ET39oCWMKiqOi5wC36SYQ1SUI7r2wiFY45CIPwDhyvTlLZcu4xUjvX+kjoanwAqsj7i+fWPuctMSO/J1C7CfaLC3RODndMbu8fIKvV7FpphMzYxee4UHHt69M9VBZIK/8hHJtU7CCKiDb6oj0CSh4JBTl4RjRWMKP93x2bJmFO25I5V1mepwa1zy5N82EHO/GEQhphi0CLXCDZoOn0jxOw3/xiU5jAMtrjNVlMWGJlNSZgJ+QaIlLpOqkpBeP90OHwq8YHAs/hoHyt7mHyAmxEtQoXnMEERzWqmwpFTphcMuPySZelMRvQYPxnqry47lf7kpL6ksR7dohNSEHOzdcnSpYtktinuAsyuHbxUsxxZx4ADLEp1t8Z+IeNaZTK5yAy3D5RR4wRTcZNxrzBPm122lDnPRbulJQG7eav/khr/OkHYxycbAdctIlZh1x+WpHyBxieRmBOYKkNwgGh7c8u3WWc6p1Y5lUJi5oqTfHdLr8eUnl1uYIU9xRocbiKakbvb3/wBhRcJe/EW0N7oG7qdNjPQobURk4JP/AV/F7j8X4OKQf6BNLfKDXqf34e8k+gkJ8oSriwrR2UAMOaOIKFAMk0dt7o4qkmHE0yrMY40biuQAeST9K/YPAwFixV49n5PH70P6nIP4rRAURjFCMhTJnQRUidbzkSOLsBlI+KQEhUrdW/mJ+JNINfsLOfijzD2Ag8KTwPYM7qxlkvpYDOCByQIn9ENtSeG734wk3pjcUYp4EQEjf3Q6NrR1qrTyOgZ9n6LwWADC8mtXJOo6QHQ/3I1bfyJ9tK3cIKFXbkiAFS9HkO8iF1nU9O6geam7T4YwDmeOi1CN8Czk/hva6UZTqboefaTV37L3i1tV2OHJre2nZYQ9Q4LOJMdhl7hullqhqSLsP4i1iRR7CPGbEqMzrjXm354ZqGnpaftCQsJOASz3FTAUNsWY4FCJK1+Zp1wAxFKTy8QCR97Lu31JTz4h4AJUkhUMVZ5HT0m4IYQwb+4hbV750+ucdcg9OjxgPrR6J+mZW/e0JDVp/HiiMc92NuQ0LneBb+lQkHWrJ2eTQljgk9Y4TQcDxBsnxAlWHeMgg4X2pyAhiIEBupsJxcIxU28Yt5E3IsPwX6vrc41S6HOKYlNaOR173bUMgfTZHJMrilk2uQykzP+IBf2nulDngXYDTJua3a9lf9uftu9/HDuXS8/QBh0e/ErWf27jIuLGqz9mb2p8q1hkartprdvBPV4JCpuwmi4lFb8cfMKVavB+J1ukd+g9sAvYF0Hlr1Ac7yKKyvYzQKJZPalasaEyofHJBmkrofAsPZejXaE1sZWVnQpC+epYLABVink2Z1D13dJjUWbFO+4j6F2XVgBb4X88WEp8iMNAxtzF9IuarwByNs7PDuhg83UmrcAgGpzVPDJhIERKAtu2jjYMJDDEZPMmYSPI6HeRQ5Hp7DJZcPskLUC4I2l1Fk9NriVmDycx/OKkI+dYFLqCJwvC43b8apbgjJh9I20gCWqmLD+m2mrLJ6ZwrgJGqO/USG01ZWZSsSzu44a2paG1bF1cGFMlb0ji1ZvJDQaXT5dbosGe34jNbHC709evoMv0XWoErPxM1E7DBGx6Eq6MYiKTCSznpjQ2cIWAGy66UApO5XspXrdmxENvCyU3Ga9VDKqa0c6GSB7awx0DAP8Ec2cgMHnGCE0SgxX1cU/VBOLv1Yb0FfSvYIHrXwI9xUUvJkMafbasPc23tzJrOvZf0p37ajS8qiftvYf7TsF8du6dFY+DdNolXFViF0jnTQRB/KNMCtYvAyaYdmgABFsavYSVa9j+kaWU0SvVfTTHsCBXp40gL4JMTXGrwe4EN6gPSwR2xHRX5DFrYbne3RLJT72eo+jMr/Rr9tz01J+sd/3iqlgodeTIv4DNFCjX9cumGiA+sesIUtLw87sTvtl19tNf8w9heo66OV0/NdO7AJ87FnKLbdIlQi2MR+7dvhSdRSVRZcLHYR6Vtps105668DVa5Yrxc0MyMjSI7goHqHmYhfHaJV13TJ3V/4GP6gYKdom0NN7hUE2wrBvpS0JWJFJiBQZpOF1+UTN4aPmzKbU8p8DOEp3xK693NCMT3rL+N0Ce5HRuov+2mbWdseGjtWSdLp0kRE3EbgZWpWrHm7UR2h9IX6Ezmb/kvf4sPw7jcGje9be3oWgg6V6Wg80hqj3RBaJEig95NcmBG56REDKvGWIKGvRCU9wCwDzNQDH+f/68BMlfFZR62Bz3BK572GRP6JU+RstsLEmLqDO8J4ISdYOgKGWlr8/HlUaEpK+iy3hko5YFZytdWV7PtTtoDejn22r2Ch2w3/kCMWidrlt1G1BnhWYCNHHnY04qPOq3SoQtbIMEPzwBdmhbT/HhOAtkD+7VYSw+OQafNAJIFZJpcycXSaHUMtsfXjorbDC4GkQVEsVTZ+dKYt4+MZljKY36P5lRH86LcydzlO1pnk01P5mQ8drqpBBpOBNKvRzhqZ/9ZrsBUs7EDSvsimFBtH5A/2ppUULSxBQMwFbvSkVjw57FB8LVt8rnZnlcXa5Br7TI3U8/NoPfI/2pjh9rGtoLpGz6Y2qix9u4MGtjmzTeGZqHDItjQ0DRzxZReiiSz6BMJsXEmXhynBlLl9VYE9du4zVluoKB3jrM6vYWsR9wY/jnTBPJcupZrZNIyQnWELz8+NIMdGjqvktv447KmHSdDHcC0Inj6PsvTaeT2pWtaUXA6/jgyojaPribfWcGbnsNUY1RjiIYwdrcRKyzsP9iD3KDV+cPYu3J9eRVWsJknAX/7WKudCRyuy636M+nHCm1+0xnsg6h/dbd7bRFRvUZsuSAFyVJjkNGN0vaXM/oOQS7BfLX4jberWEHJamAv4LtewU6xcbQMR5yyYmtod3o6j+GstD7DR74W7iVBPC8nG80JdpvMk3LAeeFr2FiQQlI+AvhqatBHQ/E3mcvmKX7FhyzGShHg22pbVrR023YvTuO0mYzC31DvjrKqvJhFtXD3/nVIPNi+U1MHCdP3OZ1LihoVMc6Tatc+9p+FdWJXVYCImdHa5du936GqfE8yxXyXO2OLcbtBwV5boeUdsxq/0iQmXAtSBtVb3tvvbVIun5hn26pzbG/oa5TL2lRe5zygCQVEBBa4nUN2lIA/0PujOqP0CHL6+rDcP6pYYc3s5Fi7PaQVizP5Jw1HQFDiYJe7p4gmISTWSK6LLb1YRal7JVGrLvKPP0i7aGO58lynU8sOk1g+o+wGl0vKPFnkOKuJ4rLKCKoJj0C9JZWexDxQviHbpXQiPOrUTX6Bfey5Q2wbfvAnEN7ob+erBKeIHPMoQdx5Ll4GbaF35HqcyhL8weFjEyNJq+NmulwQoKQatGm5o1lklWeVpluJkvr4wRLr1wvWG4DY66P0ash1qgcSMw3p1pBf5AykT1Bri/gZjaEqkNEPy8TIG41IeCAi1RKVRZzd2PAN9FsTTlOWSDruaC6uW7PEXVy5uMO/l3fR1UrTqT7ciB4R0xaRYpLhf25HPSzMeocIizbCfrNKG+wqYDMdRZjs9BaHa21m2IJkq8lsB1hK2EDzRQFfk7Tf7XdHsX7CjTHRqtFJ7LTali6kS2KRAwi/j88d5Ddq+s8KYR6TUZwXkNmT5ELKd+qevPaCpL+oVMV2TdFg0wmQy5CWvj7Ru6MN6Vfvuu/dV3GswTzGoUUWY0G27wDOEF6+cfnZfZ4PUZJAYKxcL6A3YumD2dep5RDmK99prgh/5eVi/qrFzvU2dKG+WBtZHI64E+9P9DtzEiWBzDvNswKGJYslfn0ZOJNFAWdR5fXvT0RgmHAKRNsMhpMEF88/la7nuJ10iw5rrrcJ8PkWT/JjZ+659WdSXJ1gWjdujEa5qSbYjY6YROMh91T8e6Q+DwPi/FOy9tubtzjyrB9GAUsB5rp6JcYy/tot3loHjXbI/lVz2ONWtm0E/XYbTSkZ+VKgUVJJwWGoyd2ETnIKOObhmm0zbUIuw/tOHWsHWVIpJxLUeK5BVnUMXfsOv9DzlMCH+uyagDkm2FQ/mq154AM3F8nMiy0KfIh6lJV/9oyk4arLpplKcKvLBpmXkSQifUwtjsmN23QLzzttul1xuIuJQRkd+BN5i1TksGdUpThH0UVJxdQNAxiYF2LG9oDz1h6Ij7GrhYPbiGCkPa8rylgL4wRoVuZy8MyaYBD2yxLsJFe7HRsBbXB67iaCPVnv20a/WXrBAaXzG2qGGI8I29kJXbY61Xq7xKXigRTevrkEHc9e6J15jIvSmOaSmXmSaPQUTD9Hgo0O/mwWUggcQju3xgA337jbvN4Lt7JWUrroayec8gD0NSfeuVgLwfnX9gWo5ObolSx8cuWoYvvLUxiilAslN3/quxGqJVkrMdLGMMYUQOekSuD73KeF7C1Q8VxGatn+ZT6P0fvSFnLgwop+7cTPGD4I5ybiY1RovDcFDfRcRoWK1YaopcVXx2KleQEIAGRFveoO0gGzr0mOHqTYagkadsKaYzcSkbBt+7zSuaRknvZRXvwuDAGvRgUkMmIf2JrPUOr9X9i7NqTiedMIPfx2owaAG0O19pkhZnjxyazmqGvgQEM1M9OzFyrRywaH1hPvpYouaxp2sy/3bmhfWgAZB9TqYLFSVX4RqeHHEy+TR4OvBeVhWWo1Zv23lRb79sjkoxFATdjwJfdJhuzhTRgD9nBdZQZB8fMFav+ko9H44Dc+eCsftZ7nDZzX7pjCeo8K4UUhLek/G/LW8fmqyQolq/6kcHdGM5+XhNkHKm9z7hdzeP5TBjAnXNgzJmimVog/h+04ElRHx1lew78762WSKSKPk6+cj3vvpZPYlVAOqPf8c6PY0iTDGEtrI4Up0eUY+iwDyNuS77zYVsWYbHjRm2dynmNANw+uN7a0DNSrsA247AjW72ngPxnN3DgD6zuICwZX/akoNuKbzPUAw+blfSrpmYulDXvJHUFj6N+t8rPcrYUzA/tm9iTOCKON8exPR4DAxsr7Bue4z7TSo/pUqq6KYr/piXeg8ZB8qrRCHOQZlkCr20rVEyawxfSsRXY2hYZJVUvA+mB39/NqLdIrv9tAeBrv0jSsHY2gKm1dQf6pYK8cXt3PcG6tDm1s+91tfsWwto35WP4hpKMCKSprIhM/GdTFSWJNXoaHwWvgTE7GECsMZjoX//x+jrXmnRs4cOGxyjZ0pwUC41IeTzL2OL6LAXlMMlTOP2oVULGYuU70Z/3+iT6dwYLeUWPNK52f4q1ZahUE8edmji5/CLQS3Ikle0ZevWIIuZkuaPCjsTrRGfjX8vVtX3CEA0Zm17L1LwI+yh9HconyPHzSrGZHlomCwSyHGqxD3XcR//bkZkZsTbgmXIjlGl+M0r2+2VOKL0W+WJdHmc2fiUyqu4qI0k7IXoyw17Tu2vSY3FMOLcPWyR7OMtDvEog897t7v1fI8PDOzQgGk/M6RwMyDMxYeGNQF1/dIBzzXJWnv7xV6Y+P79eDjc9nERUs1gGWxmLqOJgmiK5/7r8FZlN5C7ijysN+OTiUd4PFddCEEDXbqqI3+WETDTP3I2weNm2wYA788zr+sd8B/zygJg+lAVg+kTkOiBsu+ffU3duI4bPR2949xh7//Qzv+h/WRmqqUIbzCSDe6ImrX/BSmt2HEWUHf7d9RnfIOGpbHqpBQsprUjm1x/zzAU4JhODQcaygLFDVmquNhCCWRMRkdFxbZtiN+J6AeC+LthKucqTBgaRjoESAD1+cBNNF5koBLkJkOAXfKFDpZvVSMUudB5uwQqMkAGUlfwtnIkftA7IooqURVux/F6oj902u6lCEq0IHFMM/TU30TRYLDTqmblQTuLVidbcDMTySzzbTDoZe+eco3L27gR58+uUXv1p8B5xACHLCt3gfmhD9Jz0d5lZQzQcyirXesNHkSLsu49XUGosGfJT/P/6C0rO8JT2UK8UqLK21SJBZtuny1WrcbAEU8dfXF88pEiT6W5cEBg8WHsPWzqUJt4HxtAXATN/TPhBXJssF2kNBVXbHZndADYjjgkVWbfu+RcwhWKGsgjQgFsnZxLAMMfw2dBlAPJ5usI15xbpU7Jz6RnK+eosgjslDSHbd5YpBiUqJqFjuAvfabTg7QOi3NcxgciOS1fA1Qe5ppoT7md3oOHrffAhagghCaIxsoVFsHoSP6/1CBwGwwSwpmRjEfpQfEQGNMxKsryG2A8WMx5CmDYaAnyT+FABaTnfO2BByCvj1nd8vMLSjeek6XUr3SAE00p6r5og2WC1270jvO0iimn8eZxZbXZYLcoxMGLKHwYghf6YWlxrGv/StYGjmMvMgyDXXKC7IcdZFHgvnN1ZfQsiPBF+RlpAKaWt0ztsod7Jh5VOxDl62ELAM4LBoCijjRgpKHr2ynWIVi2ntqnpiHFd8nI8krhydVACSwBoGvZF01V0fdhLsAJcEOY2FvnRmRjk9g3XsfYJfND3aUcVZFjCaEtFxTB6wD8WXcEP1tlHIp03ecmS1AxUhqqm1e0rgiLKVkFjkrno2oVjGFEHHYwgK5Tl+fWVIyb4MK1Tp4iU7DIF41RLFlBaOTsPopNFkImHmXF9nIYiIJSdESRe7sg9rp4NL336W3bCf3ZNuFdwuLZDvfX5r+jw+wybLuemMpLvTR0fpxTudryDtyWPsYicQuNxioZleKT1INQt9ZObS/4yFepBCmITv35Ht4x3hDNfIPRY654RZFW8RRptXvoF8YDAA3t8AKQHIDGNy+ATtNIhn41uCWjPrYeIVfmCS3Cv2crupB3YJ68PkASCTP17BM2dE0XNSVHxiq/uZwORMw4nl5VV6CB3hovH7q82HsKpOtjeFBm6B1I7XzciPbFnt1iGZ/ByKbKXFo3/pw//KqcHuZlZqk5F3Az75ItwrWN6WCRmxuIbGpfyasQApD5u0ZsKGc4xJKXRIZHkHXcrCoWgiL+stCQRJaBUgn+zEdRuPC2ZMguVicChxrY6Qi2MvOGEzwEyW+6nuuZImzm3MBlqKSijM23GwMjFudOUvZexCQU/KQXasWRElQhJ3JQPsjGgcindamnYJiWTUJOY9eSA1DYS+MiWroIm+PnQbly57ksj/qke9+0v7UZ4TEDrPiiCrc6BeHHjDqFEk15bE5avjI0JFoi0tTLIhvgtj1NlqDV/L/xIEZpX/kMi2Ap2L6blao8VJVWYoxE6PqF8NsPsNhLyqItIsaz6SpIJXiWO4k62DHLKcB6lrRIMhVCTJaC4vSFZEE4z6eNaG/PHp3ggVIUbC3H+Vw4wvzD1usnUw+yCRS3NRJosZHD+Mh9KFMH+yb0vRwlNhCRBc7rmf+G7TYifbQbDIyvIcwuGl07e1dmQ/YczicDYflzcQ1bMsKBRpjnKTFlstld2lPOm1PdPux/VQLgVEfcdV390UX6PWpimmGpV8YzzT+mg94bLy1bwpRtq/snsAVibmNw+22leP9qVsL7NXEY4kPKIYjL42obYbRNf4XERxpSuDCHBmVYTZYinb0wFMhqXVU1fa83SFzw4f3BdOvw12t/CBFdw81XsXHYpstwrFhp9GiPMsncpX8y3lCCWRXauOODfBBLIKH2VGy+2eS7QF1rIrLqjnE0BZYJ5iqajwr0UurYYab27iLQqiU2jJ1vlLSt2fgp3Q2yytFaQjqg9/O0AqOUqt04rjh7U0J6zd6eDXU+blSLoY1fbGKdwII/yXoAoheCudUZMsBe3ZzhkwZFgiqxV1jxi9W3/v1Xo3df//XNI8eqdhonON5lje2Us+YukyuoBVsHB2VM/lx1Wn5xMLLml/BIq0rAEk9lIkQtHoMED7vxD1l8iuM+kpGG5Z2a2t+ssNYMyFB748pAEwUXDp5FRAz1TYgn8K4IzYIWaIgn1ncmPI3ByTQOJQFBo1Hd/PGksWcGt0RpJ1pAlplR8Qct8scgupdaibM+oq1I532IiGyuyq348pVjiU3zSgyDG08f1hqsOUoOE2Qdu6yBBpHQP2vtNnNUuDWoA34wQLhoGH07+2csQzgOzXqPaSOOv1l1WTGmRGS+bo7A5corHFvqWxS9NEbkxv9mkIb3H4RX9KUagVYhbwwug0G15yeJEipQ5QQMK2+9WHr5x2/98SSOQwrrZr8UfrQRBJ4w5tIkoexsoCU6yiDlxBe/MjqfGLVjpRI15n2aqAnOS9rO8/DWmAaCy/jKlFBy9eW4/4XzJd7YbKXjK9tcSYlUj6rVdppRXHpH1eeatlSoCsrbF3PI9joGY6vbxAJuQ6xYJaeTVceqgiNBlbuU4zj4Ojj4Oon6xzNZk9mSnGlfVSp4tDXOzMSM+tYvtc7jkUeh3dyJvRUBYVTQa8FiBtLU33xj164NH8RwE4chiXKtw6IT0YHX404tdt1vS+GhR2075KLAwNsdqGyQMJh+7du5fctxFCbDUwtLOyqQK0kB1cWnRctEuJEPrTTgE1XZYEGkDVQMcbjPpWGttaxJCI8uXTWZaqgFMU/+pIccVb/W/6QR7fdJqqJjDZ5/tmmm7iNnEenW/1redbuTUeEH35s/s7SAPZF7o1A+hEv3pPzZwi++s/OgpgtijobEtLP4E0E1qTDqpyMXF6vHLJBP7wvoIL7ri1VtdRHlc6zKEMJDldcso9je7r1usdGMSFtgEtPhFX+x3AI1j4z5iGJdQi0aVxrfCP+sTlc+dqYzLO838uVFsl+Cb6exnX5qKrqDY2YtDC5FO5Kxva6UdKOPFUAZ0d2DFA9ZXxNz5CulLbTffM2T4GvtMUCfasGC/Czr4A9nZBBQCF/yuOiBrg99KL/7uyg/H/S5yIMOLQ+Be8Wr0BJN7KsTeTN36Vk/2LEgFESy6nsfaxq9LALEikU2oeb4QdnKWrFK/mZGBe2RoGQIBnq20LLBYf1Ai98GHZvW1evq/cyV3lYjwr50q11conXyEYqWA24krOxKvG9txp2i8hYtHEmObwTH2rrmw0DjL/ZDYB5qxllqag5EAMtgcckF9y+HmSMjBYCBHPHfhuBBbEC0B65snlQDkI6SIg6O4cDFLg1P6kIzRfoDQCZVObza9KpTW7zBdop6F6ix1diCzpz6FPQDPCigRfCK2+8wWUQtoW8hxwGL+P8w4CHij6sq35h+XzYH+jAvcCunqjOIoKvF2mK89QHxvs+Lm3dobkJkKQ2wUAhP+uV2M5EjIKBwUODDMxtd4djkOVHtM9ASs3zHSsPwcpwmYY1Wv7Ldj8S8rmAUBKK4N1qaMZeg0asjYZn9KQjuSYmKAVlifa7q5uu2fHjsh8FFUPfpp2xzCVi+zdpbL+z9CW+O2QUBIhb4+FIWse/TjS953gENDaovn742t7S65BXotfHI6O8NPjQNeAijw/ta8QqBUh5K454dZ574sNMAe8Ubz8+lWyIerBuTdKqBsmTY85unLtOuNaNhgAd3H0ikts+8EwUZoXpQdQKO0yqiHZDaDCM3rNq3os2dxPklb4v2gl247kL0tctD5iit3ihMYn2dmPWqmGzc0qxc94yUjVNeJcIB5wy5k9UMNTyiv6w2J23pm3x7qgNdbGip0y/4UvjpyS0yO/J4nEHpQ6ZjvjFcwEqDjyRJQdJtoFd36xUFFf5aEuTf+hAOuupbp/IJfqEDF1fpB1cbfMmy8Dw9BWpQ0UtrocDkKEL/sTKrwzfcZh9QD4Bo0RiFzir35Du9NRtH3kwcC53+Kjj+eQuH/1ZJDZJtrOkrGL4X3yiuiey6vIcdNTrWdn4yPGZduaqJJtznhNiKg7Jr40IQxg5S1dXakQXNwevVMiNAUbQB+LO/RNdc87qFgEjkvK3Yh7KFAyBkB/3KMZ7KoPnMS4NrWeG1+ogMNnjAXsqZdICC2Wwzc9T7V+uAanq6uvHAEJNRVF69lHsJJD4wYeRqwD7Z0gyVdu/Tt97SEKJV9WRBJjRfjaUzo96Y+uDr1fSwoSHWtq3A5fEXBDbY0kbXP6u30yH9QDNRJE+yC+s6IwcMXMczj6EeQXrCPH/DxLLa3wN7R2VEcRDzAwhUdhPGEHCwOQ/DD6MfmWAOyLHpFWJ4qDNrckOkjfKdhNT4Y6wKj+M3E0axrbYWjTCEQzySz9nVpDRr8J4kZomSbF10evci20KyprIyFkEINi4wjHs8mmHmGW7sqcyH3x6e1SGx459XhTLZEWbvO5JDAwF3ZPRPTcIg0g5Z2gFamoPj8xW4TdDly7atFjDMkQTBJ4ej6vxO7iZBs4p5qzEdfgBlDAXe6iCDfH+K5O4U+6E8jbza5r83B3vjQ1CM1Fz++SWBlq/lzy0TaoxlLx3z1RudXYsCSCfR4dHwEfDbAi6b12YD6jiTIOPfj/4MmeBSPZrQjxSSq9nAX7pdAdgXhYmLCm3pcNYCSpo42puB3zEZKeELMaiiM7qfSkvordxuM/hGszBrBwmty5fdrlbIegZxQY7g6TIN+SiEwiCjDRQDdNV15K1Vv4+KH1R5Xm3gdE2oMGhOGwuTY/m15/G5kFxbjAHqPRRcc6Re6KaaAwPAva6QPRgs6QHpZc//NmB2vvxyhs3nSy0I14/ZtFsr24vzoq1CD3H+DlQTvVZMzBZFh0xGX4L9kCF33LJP5o540pmMNNIQbCCuBapPBov8zjI8b82FfPaR8pNzL2vln/LGuLJd2Xj1qL5HCyGHWNCu2pec/Bl/4pmlxk482wAESH9F+a2ei2ozuDzbGSIF2oqXCtPK7tkghFrn0R+kAJ/3oeZpIG5Ct5syx0SgWeh3IgYf1RMlnVRUt3HwOIxp72uKqPI+06860pNQZu62YSQtK6KJBkkHA6/0rWsfdDZHm5iVuFFQLcjqXoghtCRAXT5uFSdHfTrkXCtklS/QDRH2g/2anV7L5a0nrFDuxnabuc2yUKB0NSGzLq1UWEI4Wj+KCO3auVLuReYcf6UsxdQmKt60xLlmdB0OCowT8HiBYp5TbaQ+M9F9Q396rwkPwPRS3slQsHNosTNB/6OxIq3NNR1oEKCZBeeJTW6Fq1rIeuUl9UFgYizmqIqKyW9gaYxunT5k5YwnGSbnRsK9YgCskDf+31tQsJngVGaWPj6IaDQ61XzhDEx2DltGGf69CBNeobKdSUGQI3GoptcqSV0K9DS1P9rQ9o6nm6GEMKIkzTHdC7UjToGjBoKM9xWu7GgmqA+xnqKjAX8kS35lyGyzzeLhlsSeJM6ZNSD9JVYFEBSJThhZ1kpIMNUJ5Pph+5FlOmUHXU6b73ax4QkP4ZPcAEI5noERaobhCVFD4HVhIYdu1KWCTvCN7pU40gJpcuUgxnuATQE9NAksXYt1QModfoSWdbRthkAGtTBOLyF6Eagv8r3ekyCKx3oIcibHghx4uC/WwMvVOto7/FaqtnV65OjQ9WjG3ROcT4fv//TCsKwAxZhTln3tvc3+geg7E0XzqskM7AcggH+iaHxl1HMQWzuRkhPN7aumyZx0gGg1iss4JWX//yWNYDBrw+w1h8I4R/1KHRp8ZXBrgx9EOLl1+/CDlV92QjKQkgnZliV/A1Ou5Tq7ezGyN/PZfeBEk+NQ87b9QcQrVbglZtmYREd2PyRModjz+ObfnCm59ZD1uUQDd4Ep03r5L1OmBCBR5SetfrcihV3FB4t5b1wHLzSzmQDNB2Z3I3VuWgLQ22BRCadAHaEpgbxmlc2jCb09cFiihQgUp4dnM28mqRxdFkwJaQtCAUl39CA4NviT6RG4RcLTtkg05bByrAiE0vv+a/3cvIpDhK3J18237BFWFbiKFAHOSsFAkuYq1l+HzY9Rocscw42DbBoMRxCybqoOl6PwApYKHO6qyyfbF2hrndoFB536cgjQjkII86n906glqBHXgvkibS7jebyg6WB90vkN9q/MkmA1yWDZ+G+yizd1iVbHp6U9pHl7Yye37BDPwNfZL01z+36WpVMeMc6RR8CjDoqOT0n5WJbBztWjN0qRDqLqoU8aWLMkIRvny3tDJlR68W7Dy1+wAfjc8ZKbiCS8ikOmQMw3MylL5YT4XXgC4XSY/ZJENTMLSOEeW4/8Z5GhGI8HiM8EBU3kNvuibLiBkquaLHeCpS9s6ZdEQOWkFgWFGb0M6VAbEKFoGGUZF6b87sgvQBJ7Z+aaGiwM3KS5NCckj8ovnAAO13G+uru8ZU3/18gW2SRBYcZMXKZV2iERb4h3r9ydJzqpOF+rMN4lV4rr3mXYUahRe18Q8bzzaac/T0LwOLCLjpFdvwE7LCjWAb4C4Ew5oPVz3DHmYZhCJ9gWXcylEykXWDr+isAKCqMxsjz6bHt3zSoZzrw26+9YvqxW4HBACHcigiBBOXOdNTlv7MYKY5jZw5U68TcXBFiD02fibet/DbTUi7qxmDZzJsTy8RY1K/2EK6XX8I3N0ck3RKC226Imr/uQuXmbbbQK0pH0VjYz4mLrsaRXEZW2GFqVTnPf3ZsL+9l2Sv5T9BKYdpv4enY0mvmAztothJfBmsGIsAmrXAhRbsdvexF3fhj5A29/fCHg+i7g43e+eehemqtKkYKcuS2TcXmQ/ZkB7DpUvPrQD1iOwPWaEJVvMVIgwNc7Y+Om6zsIH4WsNyXv18AcZXcTt+iTvFPHm/MwcTJCPc43LzF77jtW46vdIp8EAcFlZKiZBNZTAwJnshrsiU0IKAAfJXSIMXZn1tBgrQFCHsQQTE/cx/VxmXvjJZsc07ioNMzMWIXrvqoJJbOqmJ5hbrT2VfqYQqtbC5pXTq1O0pC1gMRv22bJOPySMKKo+3V3o1o2KazWMZj6cmKy0bpj322CaNHkeIHajYh1+oE4d/JXAcVUVxIghRhD80w2uIc1GNsvCrFB93lnmmSGF3kFeb8pfCnJ/rxv4/B7CgVpdGPaMpq4N/QkEm17hCQxoXN9sTJT3rzx0oFtiwDFnuW9khCs99a2hujA1lVrglHxLhI7HvXWaz4eY7RoqkJmKgdBOmAHO53Lmlbtn6/AnnwT7zXZyLgEqiyRh8lNWqMhY4Kxr3oJ9vDvOt7FmdMvwI1YQuobp2j2SJIVQxE5osIyWMS8ZGo7OcyawTP+VTMs7CSKwmIGFGTrsmifTXELO1gm8baX4PtoZSAqYJQ9XQS8TFpxfjWRuxLnQlB7XUucuFlHI6eJc8yvY99a6jDyHxKrOTbDwmxWiqT/PilpyklKehidiab9S/ZgVNcx5CKiH3Em6J5tIF36cUoyo3RoSy/MaNBw"/>
  <p:tag name="MEKKOXMLTAGS" val="1"/>
</p:tagLst>
</file>

<file path=ppt/tags/tag292.xml><?xml version="1.0" encoding="utf-8"?>
<p:tagLst xmlns:a="http://schemas.openxmlformats.org/drawingml/2006/main" xmlns:r="http://schemas.openxmlformats.org/officeDocument/2006/relationships" xmlns:p="http://schemas.openxmlformats.org/presentationml/2006/main">
  <p:tag name="BTFPLAYOUTENABLED" val="0"/>
</p:tagLst>
</file>

<file path=ppt/tags/tag293.xml><?xml version="1.0" encoding="utf-8"?>
<p:tagLst xmlns:a="http://schemas.openxmlformats.org/drawingml/2006/main" xmlns:r="http://schemas.openxmlformats.org/officeDocument/2006/relationships" xmlns:p="http://schemas.openxmlformats.org/presentationml/2006/main">
  <p:tag name="BTFPLAYOUTENABLED" val="0"/>
  <p:tag name="BTFPLAYOUTCOLUMNS" val="5"/>
</p:tagLst>
</file>

<file path=ppt/tags/tag294.xml><?xml version="1.0" encoding="utf-8"?>
<p:tagLst xmlns:a="http://schemas.openxmlformats.org/drawingml/2006/main" xmlns:r="http://schemas.openxmlformats.org/officeDocument/2006/relationships" xmlns:p="http://schemas.openxmlformats.org/presentationml/2006/main">
  <p:tag name="BTFPLAYOUTENABLED" val="1"/>
</p:tagLst>
</file>

<file path=ppt/tags/tag295.xml><?xml version="1.0" encoding="utf-8"?>
<p:tagLst xmlns:a="http://schemas.openxmlformats.org/drawingml/2006/main" xmlns:r="http://schemas.openxmlformats.org/officeDocument/2006/relationships" xmlns:p="http://schemas.openxmlformats.org/presentationml/2006/main">
  <p:tag name="MEKKO" val="MekkoChart"/>
  <p:tag name="MEKKOCHARTIMAGE" val="FILL"/>
  <p:tag name="MEKKOEXCEL6" val="False"/>
  <p:tag name="MEKKOEXCEL7" val="False"/>
  <p:tag name="MEKKOEXCEL8" val="False"/>
  <p:tag name="MEKKOSAVED" val="1"/>
  <p:tag name="MEKKOXML1" val="4HooU0THZk28POP9trq+pbTvvzd/gcV8t56cq85kb3NDTsUhojRA0EsgEHHMH7oYP1SYpn09ysXVivguJdhTvfyVMsBLTGvcX7WPTor/CmV9WzVfHy8CnMUuNyY3ZV47+94qADneSMEUyuwvmLNOZdt/Z9wFvzqjDxlzERH1DfYmjw1Up/1RPp6oqPSOGPYKT76aR0bnyv+ZRggm4V+8TElIii68bD7SBsXQfvZUhl1EOUCjwe3Gia4cwUQU1vUjE3HThlGfPNLHF9wQGdOsySNBTrAWILElYvejiXuv3blLzRDU/VxKZE6jJIkQxFNflMfZCmQxSI1/y1O0WoIkc2ji0ZrhnM50vlwJVAV+NNdCOVTOKpEjrXutj59dTkAXECGh3utiNEyWAKgu1aFxIg1SjyIVRMaLVQlNOUgBUAvOAAdsivkp5hh02dwuhm03YfdjcGpGQrE1CzwFaxJRtTgneUplwi0pwO+L3RLBxMfXCTaZ2kfCYSPuFqz5oSKEMHiO2iqM36zArvF3uKkZm97u8lG+PlNJ1TZLdwbiwbBOSTgoUo6OCft8pN4F0IXDTR8xvX2BdRnqQEbl3SV8VqPOYBrjJbNSlpdreBHHkRWcsyztYf+HIU0WfVklK/Oe7xWwNGLwJTr3lj6OpIXUmugXamI5F0dCLLMYGvJNIh3aiY6PGfXARlbCZHJ9KomWyob+VlEk8s3QYePLFPUrxJgnARLgrIYi8d2veXbywnjF0oSBRcxcXpymrfHh7T3g5T5yxbgfNqt7JOsL9lgxNUYuZW6A9cUQxn8lve70G6Zi1nWc1V1G1w0MUjWa+dTGADt4mG7fghx+o+6pJgEGQsooEKxStGyN7p/Y2y4hWZAcSpCJbQTjYClACRoJG3x2ZKgds24xQx7C8EnNoK//INiTg+dFqzJV1G3NxsjOqUbmsS3Wil+BwKodFDOV15FH7KZjYO1zqXta81RQDBZ29g+JZXdKOUN11kZ+0AHCQTP9p0mvqgQPoFTVsWpe+4NlkW73W5UjFAIZaos07a7aBVqZPwwiJdRwfDNgXXbwwfQJNyA5BMWIIMmvICtCK9qSFr9i/mpCHLWRfdFOzMNJk5Mocaem4t4OgouVlAOlXukEtwQy4yl1ovfUegaVl0uuKgmE4IehK0dCpud229idElc5wmDZ+24JWPE9gxC/2ECAaNR+Kp43WDfh6XY39IRAOc9Dt6BefK9eFFrVqnpMUJvjicxlmsLQ5H1z5nR1kVF0VemyiAJnLluRJCm6JIVGLMFsb8iBXB4nNVLMuLLAropluO8dInn7t5qwzWFirHG4bkCldkyzxWeEjX+kDpzD6RygeSrg2y8TlEsGApQnsVHVfhHG7lkqsVcpVV3wMRS+229QWm9yCfVDOeXoeCxp7rXq13wIuXcn7LZlm/EIEcW12YSAhv1u/mhqsr2LciXkoGQhs+zHVOtwOmQ/6kpAtmM6z48XyAP7K4hU7oVovJI7dS6NlcC5PicBhZ2MjYglQ0sHwCm3UCuY32+VDvDaM+V1TP6taTLBIcL2SxkCYMn6ee4bu32hBqCZribrSYXi7q2BMys2NRFE0kFXt8wPD1vHU7ZHpyZuuHq5OTdtQbSc4+1PIetZk+OTB0IF0cqCyYoys/dVSLgK/HxZvtgIVrc7mw6lhLV75eW2sryL4aRQKdU/lkQRjTPk+r5QjwX057Zua00y9PIzSNAmiknCHz8Gd1yMgj7GpaLyPYAF715FzRp+7LEpfqtAjJLfig4gDfyo3HKKY9dxMiUFUAOuCOvHsfYbFiJtO7Goi03twUw83OGTeOu0aYryJQDIKLeEUf+KH00oQD+Ox3aO8R2OZyl/xl6F1dpkLMdaD6jBQ9ZmS6GHxYWQHveAC5+mj7UKcGGZhPr9Ce7frMEb6k6zFOM3tWTvbr0SLUuAQkEqStP4rsuna5HAZp2Fvi3pic0hDotF4tNLp3NaF/ESs540GgnXVaOABb+wU0vfY0MBqKJDlH6DeTo49C7A8yh9IxmQtIyrwvK20PHFPEbxKf5h+upq1w3Hd/1jrQwzXjuzrEOHS9bruHC6AjBCLxRvgdnxxic4vae+2WA6Yqk0BokyeLX1ly95q7cOK15WxYphMXR0gDYua0vjWqO6VhG3eIHZnHTYQYOJEgBrNnzBGEw4JrdaMaMyMITBORNjYIYLefc+12wPsai6jCrSSPyq+GtHKpMfUeQAI4V/KW27wjrqhHylM34/RlK5od1w5IY8hfsUxxIh+XCt/N2lpuYUhuf+KfRAAEsria0lnAybR8zPCrEZgw5yZc1QFPGUpPoExC0x4TPTf4brE4rtl9Jcbocv7xGN/gdAZ1DHuPcBITXhSlf9AzHj3FLUi+jnqJXx0AXhVlBzbecABGkv24jAhQbNkEXONbmt2EZPQSlDd7iylQbrVPOVBvNVkOF8lJt0V1ARucO4aPUPRpryK+RZWFhd2rbfIR+lTcRhxzgYkrGOxicrR0q4l7Ie2+R10aw0qVHKpLzskhfPQyD87FQP5ur1Gh5zt+HEQVOOounEqKCVTMCZIfqmRFgiWXJQi8M754Oa+61lo7g2ZI75wM6eRGmL2e0lBLvTAEiA8ftfS/VkEHn2QUyUBAK+Mu4wbJ4DlmcslK1/fvZJyfswcXMc/c3u4COXI96DJdnD+Q1na8LRoR9Ta53gO+1ZP7slL8C9HQYrV87d0oXdM4hI6H3CVjgW/i31zSOAhtcItJouPhQ/fDTNEVyl3Y4wu4Mj0yQzCkiG2dGNZhZaQ/V3Tnfkbvy/EepnUA4C5DS0dQj4MlkSqwdLgPoaSdTWHv5c91ialxeVNThqxeQze6U+VKvTMPHamvZlS60zZIC+zNljsoedLx8YSFRCYKMZBiuMiScOWhKsOzJUEAw8YeSRQsNyMSmQB2hhFIajgY8dRiiZsZXwnthpJS4G/DOKO84O5s1NjMScngEYyyg+cMfgHq10ChmB+Jp+NA0Q1VCwsgFHHiZ93TEnKyuvqknQGKO7ARZzscSFiG2bAp7WjDDtfweB4Z+ERFi3/35S7/W+cJenXZGKFdcDSrFROJztvT1X62OLODsoPOROItSMx1EV+DZxtAUL9UbCc62pw8Id1XmyqBr116CC4C18b1SvDSW8b29ZE1vnSFP3mBlFFBbmt8E8FdsqQ3o/XQMqmg0oDUbrHD+UIp3qTHZxziCwAMeaHTTQKhtsXNN22mm2C1jhig9mVN1te+lbYJ7TtONo0qwdRq/KEcdxJZJAl1GXuq9XQFKCpdvljv1UpAwEImZ69cc6RZLqGzB9ss8ii34RGnWwHPEzONxbMOtTqUanJ7gUXFxSti1ZekKf5xGnZnerPYdMVpFLUbhPD48x9NM2I6cvJ06sLN0GXcWXhRMLENE1/z2sQq4Q/qyNRHnek3l5FtD8ldHor45rNFY3rRsGpPYARLf1brQmq3RXtLihATFDIwE8FVoWaRKrFv2JLYx1azO6ANZSt+W6jLn5Iq9ShFkz5vfBQefXxfbowAjOJmQO1uoOg7NwBj+h9wymr6roFDz+YNRqKbQOtWj4/dragfbZGDaWTMq4B+yKx04oMbY6c3GciL3pHPsLy7DeAjcYQoDiyGozE9mF8N7YeCteRcAjsVdj3/UoDo8PGgRh3zQduKOmhMvT6GimnXpvrO8SN5tDKYH2Z96gDEdwkQv9WF/+urpQh5ksXkzYNDB/dyg/ixlO8h4K7qb5uIFuhmBCi8KRwEzx951HWy4pBv86YNE+3CiUmA1TgxjZhM3T3iSxpI7kQe3t0DU7pzPioAkbALoVQM7VXUXZVkDoxBDaCN3yvtf4JhQoxoAS+IASka76BPtvF3iriU4taEDmL5aB3ZIBtcZ0ZIQquI8z7lTLvYrf9j/fMGJZjuOpQbcPRlDoLzLONdMkLy2pF2MpmHr43VUx2/aJB09AE/1lApwYu38wc60+vGciTBpoYI/DpclJhImxjzClkVmA2mZXlv35Wb99Ln7xIJmv45feEfQlU4JK+xwMwBHujvC9gAYHsqoNNxlK3ZTHkOrhLBzzQ/reH0IC5/HJkP6o3pU0kOQxxX2RzEG9cg6TbAo0rvlwobB/rwN3hi4MP7ti6R9qBuH6+Gvxt+RfECP/akJs4ICI+sG9MMpmRJ8PUNXO5yZuoskBy43r1N0JCKAvwB507zca8PKevpbT1LltOc0KwqPawmeLlzitiGLsTDx64k98DvKFR8upAjXfsrLP1LMsikq5m+EBvm6J+jAgsyY99yzMaeDukw/s/g0y8TqN4HhWSMDlMqBHwdvH0hiPUmqVbHzPy7dZIE83FjJxvL5trQR/qGSdWpPu2sG1goKsqKqrhGqsa9pQzq83Fw2f4PcVNsN0VzpVzn9e4QO+XQWGi9USC6cREPkm37CA7TRskMu6eIhQ51aR0avcrZDwS7nZWfSUUYTMg6XdvxXDJM9xB9q/6WU4mZp2kw6lu2cteWblGfx1byffdHK3ucHYWf7lsFLn1bJIw5estpr+Bg7W9l3TmnvEaCDSUGRIu2rCuIoQj+delMUCbl5GHacNUcwvGIe7jFaNrm2AQKnw4GpDqRXUdCpJZpm01KUWaI4FE+MfHY5UijnwmpEpwZ2ISA4+nQHco2HrxSQ3UMHEu9YIZ20HvjemqLJqOSt9SQ9J6VXRX+HHUmcXd5Qw9sFdIYsTEgBABCA5YhP91kPc7qIcSMkRnOn9ADxjnf/R7VkYaebfK1a/NM9PtEusNMEjvWUG+Iq65tcVJNfpiU86OUTKoaPcpcvJhDqsS62O7htXmjnJgtiGiEx7bp+KwQiiwHrhqKCXbqSBwWvmzfQQ649sGR+oUVtN/dc7NJdshF03ygUvFFowPSqWpJ9raMvucY3HeWmpiC79Iqq3EsbIyYGLq42dLOThhh8smrqo3Jg4hGcDSysBPn9y/PIzRhiuR2MKZdiii/hI6sDfVIX4Bvc92tQL5Zw7Duxxn/JY5Wt+wss5d2abwW5sFnHwX73KYCvW0Yj1v0UDsg+jxL7bYYkzplgt+Bg85cHI5rNirx6/RjQByLUVvL/+x1pJiU0HYJreZbTIKg/ImYY1rc+vw9T2qY0hGNhYo+9QAlBDMUdtCH3qFaBCRYpZa9SFSPba/p/Ls97vvvNPPQw3c7modAcEYgZuHBKm3r5ceU2FlzZVP9PzK6/Wm2upzDDSo6ayw+gyptd5qpg5H1oFqTV+Rjy1tvj4p/9M1v2ZOZpJIhnp0ax7THhO9QtqtMNu/cMRlbTJArqPwyI6yIpuZdH6pKRem1f4w92GthFUQgUY+eqXh+DRprczLoKjNhhXam6NPEWR2cxZnAzS2jeO+CB5kZSG+yz2/rWhOkYgEgkpgOd6gi+ENjH9yYahswZcqtidRmfSy276eQtVumbQKSTOenvdnzH/+R0gLzhFfVhDmdSipFIr0ar5BpevwZkQ5MVkvv7xKOUo4c947/SqWV2GaDQa0TEEz0sao8UxFW9m5cLGYkab708E4Cdr/IP9Apej2KM9VlibJ9o7GcecsM/d6uZ8ZADY3kj69aTrGz608P+8ZovZx9DcunLz9AqXCp45rHBfUzuG0xwzWf+lTYRVnOHKvwNXrOSAKPM1CnBA675YFIs7HMZcAFwplcUk5XvuB9ajQSKPFU83INbDonMWwvh8XxHHIhuQi1nJWDz24iRqxMlgdmReHU3ENBfXzRpiiDnMUaDkiFng4X8kPrTMoZ9AiIJf6tVwB1LO4IInAFl0npXPxvmMJ5GBFpHTYxXbIcAmPOfImx0NdDuN4k5vRcO6PdB95VLlnisc1O2b1nrQg95R9sXyOI0RAleqi+KasK57u0VjNdfSCuZHP87FO7p5h2vsdZ7DHWwq+FQLY6VBzGtUNMK4r74WR9zeqTSRWd28cte8r3tQ+Xg9iYFJey1cPmtS/EFTBYdeMnppsPHWjhZnlp+N0zom3C0sdap3gxrzNItardVW+BP3fhLXHTGctPttFIdHKagZ8M6EZSoLjOd95ovSOE7jSTj9H9kAY9ITyoT2V6gaqCOYTYc9WOVxdsYF8U3qn/zDv3FRgi8kTt0SJrpOxH+qui867rkhESly1Fl4HDuhzqOC9AWlWuR8tasBwJEgOMKyr371iAl0qXQDlu8tSetHgrK3B845gVDO34vdmxohz0ZrdlJba4YJkM2uldcpt8Vpw9DJ3uXOW4RyM1n0gzXgpc0wh7UYottuL8K6nwq8QY3Ze1ME0wVL7ug+J+nVGP2bf7ZUdBa1TeLbEuVKv3cWFRzGM8nL+O/ttfsWnJdO0vXhu6mxReFIQ6Xr3QhroqgTcS0Eq8KoaG8zOO3A5REoYuZtuzYCXrqcidklpqcBVRt4zG2XnqMKMS2MoO7lGHZUM8mWh/rD0XZwxMSwqYXgWEwrq4isgvvIvR5F7gs/p5Vb7uTX+ndPUlPur+yuV0fMLkWnxIbSl/HEz2WmkI6KeLzD06ZIdKUC+B63ze5HKOTkrJL1uFoQveJfABFl8yVFGeSTYgCXlGKt3HuGZPaTgRftfPTJLpx67HbDl9IHOwTBW07XcWGA73SxlnGBI3cPvG744jwoUG2GxydpAsUqrO7j5bwcp3T8t20oXbLpAYSUCszFnUloKp/vuLxTWB2SakwhsC4vSuzVQMWEHV6YCmufgW0kGQjRheO2f0Cg4YXubgD9OJVaKo/dP/K2VgiHk/As+xmUFUct1VMgXUJvs0s0g0yiErl49Ew0FOuONl5jIzmcV8tE4wUndYBopO0fRUzzHyX7aJeIpNmlw62ZossSZJj+MHuHaI+KvKIBFYoETRpy6LwjlEWkAgMoJoYjYAiFATJaJsBdUtCYPAwePolCKEUMtFdCm0dKk8dbdKKrJOBj50CRVUt8cu0zbuOYB4XRZPnoNwf2Cdmw1a9C9OhzwErdNgL3ngfNV4+xF0EkLbi3aNhpzrG0qAJsF8zgpHii6/qSGOtcXPCzPgwe1hN3fXG4FR3n4toVvqEKsba6Fs+MLSwdOLObTWilwrmNC8h7imI2uEYyl40ZldwOfmX16Qau/2YMYebZe0TSyseidyW9+ON34jzTTwfnP8VE1vTe/dyVE0gU7ZBTLg4VwVF1NduD8738ko0zvTmTB9YxYP497Vj6eWxqPLPV0DZTSPE8g7cOpyQCdsOKpz4dWkCXFSOQzCfKDpXD2Rka7DkaVaRPgHcgSvgga66HOFtMDYtDpz6b473b1UW2LF9Z9rdlvHymwSDZIts2vneDso3O9T0gtUSeJqbWuIYzfG8ro6h0d7NQr2VX8Iq2vIvt+7V/6qsjbq76hx6mO9S7mx82MjK9Q3GYCf78ZS6AjbfH2tuHCOah2yoz3LHjwbs6bSMtwqbZX7L6kGVFA8P4MfdSiC0dac8jpEdMZWUL6aav2ks1KGhLw9cZOIo8dTrmp8f9zJS4RmljnIp/Lqkk9NdaldlNjBcRzEYEMYgbS2EesADtuiP+Ta3Uqnq2ED/QFJA7SiC+Zsi6D5bAnnnN4a+hvOjOBM5BCdylxmCxHn3NJYhHmrDwVnDVsxfSnb1j+OKLUMkTNhEL554BAxR4PGuVMuxMmLsaAhbfpmuNBUBnQqvqZbhz4s64ZNXKEFe9w9lM58ms4BUYxTJy8giJP3ym3MMoFzsyREBGTBE3F7Q8TmvUCm0onzLr02kXptszmCLcN7LbT75P4aetYXY6Fo4NBPpIKEeoK8LY62otVujikwvDZPV5m96PqZywLA+zsq4V+UYBzJeNH/81Zb5bG+JZrNxLw9EBEJFvnB64aUmTcPEwkI6R3E8v2uFCXF6Zq0BAfw4UpPLdWvvYXRP5wqFfj4TS8rar2JuJMMQfma+JOlarBQ/vHjCGtMlUejF1EKxOnwWF7CmE0C7X92DuGAqWaO5g/72jf3ItIDxO45a+DErg1xHoRAC7plHS3507EnU4GN4WmGFyq+xxQnYoDz+uC7RwCv1ije/H3SqpWUU44e4x13keQzpjXeEzfziL/6UbRWYB4A3wn+xRdnkxrmnIZxeoDsXv0QXnGyNmTIZpDt+enSa8IwXVjw3b5q+xcnqptS4K2UEKvYjIHlzxuESW5VgFFPRSX9onkiK65o2fngTjE3Q+UVUMeAFojzPBH7Od0fUslO99xtpZzGc4BFavoh3PEzTOKXqtoiMLCOUvpZm5az08GzLZJdbJMybwRZq8XRPvgAjlXqnFRqoMoXb53KgELCLib2xCairf0pXOIyjdNG7lw2dHlG4+3FOe/dGBfO50bg8iSGDF9Iqsg53CBe+5aazsvKyUtnPAdp43khzim02M8UtYrb5KChZUgqi6zov34RebjdHbcX+6HH4v18LaXLMKd3tXo0zHSF5RcKnlxGJf0jHXLw5DXhtc8rVysIxaxTb7/aEzDVTXI+ZhPm+vm79y0A/omMJIaebwHNAhWVGACV/nzp5rg2HK3davVmeJxfd6zFcB0mzFykQiEa1O3VPrCFg9JbF4qljmIY/3bCWWaqgSJ3x9QbYED2Bor6HXDbRl2rFUy+huG/r3/fwYGWrJajH2gcH1vLMkFyO9jjWngmChpeAN0jkqxwx+yHojLMpaKbkENvhShKv8hQYVTjEqsn0Rv0S59I2/IbjGuDUBVpHH09mNRKMAt729nc+icBR+SLkuBmIiyNDmjVyem0LuJcgUjjV/gaD+G88zecOxVc9FSKk6NxDOtnl/66m3LFR9qy/EabTY4hrzr4ujEPCbt4jccO2WV856O4GDZCzMJ6W0FNKOIkGeo3koGiS+TQPtJ31C6hdUVwCcLyhD9tXk3jmh7SmOy3u7Vwm1+QEvYAuPm4gJIcMzZ58v5syxgcSYfAkJyEKg3sJ3s339AF4Z2282WpgcQF55I8JngTWZqS4zP+jUcNWtRKls97o5z9QZDjOFW8huPKGJCQU7oXrzTzWe7TBiqmgWbgDgBwQrWixRZ2kb/DWA0UdSiHcNxp7zUSu8bU+Dd+lBOwKOqXPsN0LoKh5fVHl8F5a3QLqp0jNGhpQ1K9QKZjRqfuCmSSQpp6eihkYGhtAqsEpHNLz9I+DlFOQTW2r3h8aMAynnSiAomfv4/KBCYrRMcOhEAwEQsfmhfixK5cIqxaIfvtcqYVwu59aWrlnc4DLsY1goW9yp5rogpBLD5AtlSGFn9JLVprZVboh3RsKjA6rwHFuiBrR9DMfLMNeFtlrF87Mj3ySIIiVafbJ9YqkLoWDbhwLw75+xRYNZGdiL+x2uzUf8GnpBXzwy9NbhInRWIJb/ZT479xwWCMj2GMB3gAS+0WCRColYr1G6H6FEUzQvHkdrTFGGIvWhrBjzT+80Vb5MtuIkM13ySCcwrS5hMqOxJkShW4CfwxkN5XVS713B6Zxn0h1RJ3f3Ec//8uUXmbckMgKkECbt/Ds8oz02lL3BLhX58dEtzxnaJJqH++ddcc+oPjr4T8v/CNlJl866AJcu3cvOcxww1SPTkAkssUcz8eVq/o0CLz00Jih2FaTJHMT6HWer2i2f/NJUKmTplYotj6Hf/3RE8Fmg4PK2F1Y80CYLZnokVmSnn256ipLXBruo6ySpTm044VFpWCfoxVRoiX1cNwaPVDLWoqhdYhM55fzdL2oTwNCc0uJUASte3tYJSP/Ko8Bm0VNm2Pl3BYFGKtSE2rJJnp7fuy1IIlz6dWLREzjgE+XbpvHVCK3Uc5NkRpP9cDVR+yY+D0UJ7XeZ5bfBr/r5Ajcl1Jol0mDksJfa/1IwQotA0Z/HH7KiomKFqj/vgT6ZDU5CrSZaYqVj2roILEansU7LOfDeOfFy7gPAHKDC8GbB5cdqhb6AGiWJTcU5jz96+5+BhcMU2QCSmchimBuoqKOW3ugOIDH7+/hVX6k8biDuQ7vWM7Yljv95Rm3zywNSMPzqClN91WvIyNpsemvMzQxPD9+cWaWyO6hAi96KW0GlKEmwDyDDGbcr1elRxAnxgDWkaRsKrgo2EF5a+Ml6PpYmgwq9diVF2t6xdpt/edBkP0iGjrVZ65S682gxnPY0TAQ+JUFkzz+V9IYUNbkxUxgtCqhsAgNoltkD4ijd0r76rWP/E4woZL3FoscYn3+4/tMszysloET6JUvaQ44sVNhWJ2cnVPrOMPzO/YyS1dIfX0gWMuExEaN/TTQPRkLV0aY/tBxV8w9lrXMWRpiW9J8XpkxydS+Sh0+iVSlW9I3DgCYwsmE302VBoqEouJWBHUv1MKGeDOX6UG5KfyDwkiQKZz8foawPQW6g+483av+OokLs9yIPG44pgq5qIR6e5Xj0X+sknsXI8Ou+dobt42jwqqXyrrrsjBezph2DWkmRCLOqeiD92C55toVGCxtRfIk64RhY9CfPvZA55yAQAf/6GVRRhkTezLUXbJC2DF369bd7arD68weELApZFTUxeUCQLCV6bfa4w/Wn+fDin1OtBYK/W1pS4oxrpjfnxiGX5u49lLpD+8NIKdto1QdG7eDadfm52Sxormp77kud3uIZrgMhXE6HQ3f0VsAwbaJJ7mTslW5HYC9VRxFXhDJZBRoTNzrxhpiFjt0Z9gZzmpY8d83o58On0uWhOWYxVqgv1X4t41x1vBXHzIkGc/+8y0cxhbn8ghv+4nQ7sgYpIZ5W/BsV3GMRACh7F40bwF7c4ah+HPTcioAyrWY3sT7DHadZT7e2fTXzmhdS2z1P6125X55GfnUOt8TiUiUlR47kpKInSJQ6upsYOKQfmzFx/VmgfwEzSPzP4ZpnjR7ABTnvWnY7nWVi1TGsx1kLaqLWvxi9jO1duKRxBpXssNjxavAu5C6oIha8VcddNdabIJxHRszgGbBeNT5+rhiC2Xm9bZ2yBlkA8tDa6NkHFNve6Ai/Dh9aQMWOdS1gH/tCr8uhvfW30dWSlN1E6ai5OsRpSr/1LIr/Xxz7FVR/tYByDT/Odmpn8QhWNg5Msnvq8VDP1po3NBt6CC0OT0VGw8BSt/s21TasR4rc1uOUbdfSuJJ7VI9BhuOfqNftzPTr3KcbuqBGUP+106cf/w5l3jdiLeD/3WzYahEuDQl+eElwBrNHzvgqtMOigo0e9bGF1puL1e6mp7gTVxvcSDOvIZDDHkbb2x13pB+v0bhn74DhczgX598xKkVhax1mSovipCCfB58MjC0pxNrBtjiM5b6drcK0bR5LR4uqY6GLMiWIqJIZCuxafwNyfPqH7Qvl7Rco14qQ3KY01UaHZtwHKddxUuEQVlNJj9Y0XUX7/EEk2lCwn6oK0X5Ov+rAoFx/+MAHOUWuev67KbOtXS0ApEZMQlObv0LXx8dS7z0bdKS3CBltqw4v8gCU4ks02lJuUNsau/kqLYi52BRfObS7ZUXSAfzpqomo1sTYZiMRMXbORGh7471E7RDjhyg2n4CgfFpc9WbAnHjNqPFep0ll/pJyXuEWjA1e/KDJUoiLXUFYLWRlUfgSZ12O8bAQlZPJ3YYZVVWf6u1hERirksnunQnOomPUPlPX4IK6Eobi88CvhU2xqr+dGkIzhx+YUMhP1KH3NsAvNrg9Ypg++/+dogREqVxd8npA/mYC0Ht36P8/RIN74Zl51qlKAezm0EUAySWWa0gGuobCWsIzXyIuLrfrvqwKJgw+mKOQcf+u/tyTxTDFDF9Zb1osOY4MehnvmFGobiY3EVpw6SkIYBNt2MTThCBR4IXCit8vjOLM2+C9p2Y1+c/fEbyA+CXFe1kH5B610OTY0iiIcqLCaVpBjDTPU7DjDEtCmHrr7wz+H9w12iAheU7Q2YeeW3NFEVH19f3Vmk5m5MsCdhYAiyM7nqoQk7CAXRSgwgxxwp5qvHG1DEJF8CB/wU8f4B1hlJP7ufcIe5fK2vLAn61kL66DfN764gSGjoZCf+q2mb2t41c1Dxth4LGYkD9whRV4sQUADSFFQci4pcHE4DnuLUxqVE5WZu442glTdjqNdaQYL7YzIWKKgRC0kEpQ/dGrO8C+KMQBppushC8pZLK+gWWbeQA7jODdwLUAKrmHA6Wuc6A7a75tYP2XlrORRa7TuOqxgXCYhPTg3k6/AcZnFe9+/5ayG//vzengklPQ8t6IBRPLzTOa1LvMshqpWvKZnNHGSFw3ueRDGLuaf3Oo9+kltEytlXswbIJLj0c/wo8U2j1weaK0VixjXRUCYLEg93OvcAIW529Yb6RJOVB+L7AuspvoAviXHx/qbi5or3YeoyMgYsnwuB0XEyY50qtF8pkMW/CkQQXiUmmMdFiNoNLUWqWZvJO4PgE0gHn/qr189dZvX+M0t54DsD+KITJH8jKI27Dxhbn41lOXyJ+gdLr6sAWCCL9aret2aGdWt8WwOuPbby74UNbkWJuk3ccQRcP3uRCf2vYmDzeA18cLhFKQDiNM7B2D8ZD0MkRy2Ofg6Z5wKSTlnY12hkfoZMPviNKYu/X/3CZByiXJJePbt0JLqzMhMxRGtH41l30fmCuRSCTx0wy6+qwanvw/v0GTSo552ax7KlTWFvp5L5+lvmCqOneJljNtIHa/DXRgExCSd/QSyH5+ynUgr8DDdj/FXW1LIllq5zdvjiIlEWK1CPM5UYfytwXyxcykQtG509malnOfXMldJxWVywf1OVqt208EsbUd/s6fNK1u1AUXsTJtWYCp/gYvXtDhBXg/ZUDlO1WGnxwdDu/WMAfenbshr5saOyZCp0QkKyxh7Z993iLhYi0JaHwNYYR9P2zEVWSi4SheCsDrXs5lJ3JmTVWWwupTu0Cb9fz5EOIGLyGV+mBtlOs1pEoGQMuOfmnquSHb9tW1yPGVkyTuaq1hBzl44M4FsA+5NVFKoJVovL4oVcffHunWNcjJZRTuqVWSxsOpeSo9Fb7kmHO1JWa727ucGY0bVRcf9QpzmoIczKt0WTQbYEP1Sxz/FJkOAvHIB2Inkw3jwIEsupeRgImh8EoJzGnsWI8DR7klE955Qrs8kQYJjDJf32CjVFV6401cOxrD2/fypVqVrs07Oo46SGxdNErk807msPSXqyDnWBYopTQ9jwAcLB1DyGIyyutLlNODOBRIai6CbrPCmDW4UJU5MD5+5EgY4OFs7+VTYUoPIsJlX0X/kZ2bh71gp5a7N9sjgEM6LdCTu9ZbQBX8kbTWo+cVTSXWI/t8OqIFMwQ+izzA6NVeqQM2whUIQPr3Ggh8eI1xytZxLf9Mt1zgG0OaJdQSZyByz4NsknKMNqJH5eobvc/vairt8u6NFqd+H2WKp5NVH0BlSKbhCwTFBjQr3xogfk6X3UeLj87pRqwuLNIEAcuWLswf3l85PX4cnoSWK5sOfrq7T+5cQWPOHElID20TL5olAhJkp2XTnHtfkDLzpUE6K6zOQ5i9baZ4HuvOxub+eb9txWbM6R1KHOL+62r0ucktYhbObSa/wyKi3ssJAZRYWdmjuwBxDTmGtbVhO2waY19jrvya3fYN51bEUpBCe0c9zlLOStvh6lPnzb66JBKo5biJgu9TymfPLIN4KIG+uuc8g9AHLJbVVhsN4wcjgpMT7FAvTWKUmf1vrOzv3zMSqbCGYVn7hIXpHryq+qGJgRPFMnjWELJLDaxTNfbKi2vCO9OgA2P7ghYCUD4EYsud4INaMH+kAaYomQGxq9ANd3+qQVgrRCPs9QaorcCjvOcyj5eTYbwyXlJPHrSxP1CkGzF683L5G0a5S1xEa5g0DQLc7asWFOcSrMxC93UJEp+7QP+PwZ/ZGzYaW/hrrnZ1VsDycA+A5Ez1bJNfjm+EgrowtEWTWsUeDVP0ObkpB/DKfo1h1EbLWuG6CPWR52e3mKY+nZ8NX1ZaTxI0D9KWlkvjHnMNTUztaTs3/b2rG56XhY3Rzz5zCcWdL+jbMdkr/a1l5/wrsbngCY1xL6VGDQHsJm6E+cZr5RxyXbMxogpE1tUPp8CRYAJsCa3ig2Yqabdvrh+L/Tl+RW7Jl9KT00n4YULr+XBIFJRNmDIvU4k2LLzIMqIQd4toi7UZOEzfAcpML+hZaF5wVBwFU7g9mXJQOqUGD3JMAUXOWNsjgiFqvkng3g9hy6hUb3/8gHJM1h/FUZt47Cq89OwcrQg4lJYakhIkwHS5TOhkkUClC4umio48L5L6KK2CDcq/y0sPA4sCCmlFeVm4UXSk9O3pzzwHjsU0SK1vEddl2RytLfv1+eL5xUo6a9eMbqz3QpZ3yC0G2qA0bFMsTmQND9iAcVki8sCI3Ph8Jnwp94hnB2SzVanvAWINIJA7jhL6Hm69Rqsl/eWNbMTAfTswuXNiz2uWfesWF2djwB12FvlurdAob5g0rUTWSfJ12yFBYm9kUutXOke9XAkT2ccV6lX611zoNap4SKLw6mhI2vo1dynpy9s1BoBJOJVYlyF25Jno4U2/BZBipJ3G3Ees1sC0ZSdyHOUhPm2oXv+2u/EdfV5MgraMHD1YqnnAWYbT9jddkXBVzX948xEQi9afIg0fZ+2fKK7OFKfYuRadovBykkujBmL5d8eXp35tOKIZ/DHNCKuch9dNZYV2v2rtv0yOT+qNPDTxoEIXdCDagVkug4vGFr6sGvbZ3eJ3wL8dboYPGpQsjFXR+xvNfC2w/9AKvMunUV2jwqGIx6UbNsRYL9jHvH3TA6tkQJ9caWFa7tu6b3xzn5C8qrOocglGdUBvQUj80ITjfWEgP+Ls4uCE9zGbeO8NguDnZlGsR3IpE2id21eUwtIKtHrnWDkq+qSz96Zd4MLmeQi/XiEGWABEXc5eTQIFWLhiddp8CSP0Lt53o1f1uckyMUyGXKYq8Vp9bWijeXepovqHNadVvW/Fvu24283GDOG/rdrA6oOpnzenj94WX/wlbtKyTdiOO1Dvv+ICbDt695LEnW7Zd+BQsCVfFJf8A0oVykXSSjjT3ALRP2OrL/L/LyDS050D5uIbKZqcIbAHl76qhCBN/h+2uQg9FkL+yIgLDPl82aM3Ysi1NIulLjlNy4I8MbHXpvHikQw0tNRDRuqy/uvTWiTWMy3eBGP6Vp+/inNhHMthkGkbzWG8P9eT/sj8CbIkjm5IXIJ5lX0eM1KWoIQCOr2K8K4HX62s6hfTrj1fsoEniHKJArPvvhMm6grheHN2fgRk/ppHXroL6gDyR1GDnuLg5YvgrA1zUc/FwPQiQ/8EgDDxTdt+ETN3kjQKRToTSUHP1ulpCYUAWJT/CDIrDDxiDEYvQwGB2AYf0+tqAHsdRsjIN7Q6+eRNev7ijSTbNUQfpnCP8P/cSU421QTeiobV/yUiuoIZXFa8zE9fdAfVWphNqagE9GNvWciyWx9izsLBJ9b/JTTgznsNY8o21c9fx5PF/jNNYf3xcL8aUcLQAa56fh56xlhto1VHXErnaDt/sP5X5BmuPCAxCTkBw3hCHD3R0ldUO71n0/lnLOu180LYA936jfS1AObtXbBYCPcopKyXy81pNLvAV2xTmRwnt8cXrZdtrIi/dT4e35qT5PcCIgTbIJsFq6wV/p6QB2AoSdJM4+J/wVPFbfkMjMLrqpB5ZHCtQZKqQ5jcmmxRb55NEQ0O5wpEIw3zociNpw6n+yvE6qKcu3xYblkCgY2Xpq+opHVt/rFET7OJhVdQiPL0MKNJwqFJJ2hM547O8wYxarT94UYs+zkFvpKlh5JGBWtmU8ZpytGB6FnjDvdsDcYad1UCQ9OPP/4uRVk0To74c420vZ9W4R+Z/ngf/nOtMEL4Ju/98/TUN85idpyaiyOeRmq/D+bgIQtCDuAuTvkmoWkuVtjA5HSA6yJgTd/b0S76D01BeU1rEcQorOqW3eqwTTTpQrfJXbrREUcrLWiKGJZliLFvFqKFCoh0ORDH4zbb47OcJxW2mMztY8oRvuXs7B6X/5JauSeMMV9pT8DMFHbW10nCIrmD6IHFTYI7nqIGPVnvW6OzXYsev2/4yiQcQXVk8zSluQIteS1a3Lu6FCkc2nUd+xanbZJgCqA1p2Xb1m+R29PfmhcENykvZDR84MzsNumzMsBZjtDrqQD7wyhYNLAzG+Rl1H1sHuh0UJ4b6smOZl7ebKadEDOO93WYP4i5x+TyUs5q97dp9L0xRB7RZKV0vcB6OAVPF+XjAyfoGZMr5qe+7woH9/iCkP14uP6BtOVJ6Hu7gWc34IaHJVEDDJu6N6FsJXvFav1TnyhuaDBHn4EsV5VRsA5N1kypx64q2XjyO+ldFj8jC0vO5QONMo+D6RH+o1T2b2amCKwhZehLVQt2XWXSR/eIJ388oQj/DYfKgdmAUbrJesSkYHfQAlhrm+anVlK6ph3VK4qlDRm1kIcwX6NmBvE18g+3BmsheNFVLHgJnh4qLeihO+HOwDkVaH/hPdqqKGOZBAWWg3RbWH4DaVeZOHjhEIbne7E5aDRBzdTm6/57JdEeUoqSK6GBMRb38LanmOVhaw2+6UBusw6pWBS13VbLKr7nXNSiyhcLxu2ojHg+et0Yk78egVEf8Jv1AFX8DveBue+G3Z0ipVdKEuxjGQfXU8c3nns4/cWLC9dmp85+DCPaGeNulC/klx+Ch3Y/V4z2OBQKbGaqGdxIxS5lOdxf0onIkwNZ7UfWm1tHU+YeQaxrv0ZYALy1bXB6hHQHNXL1U3YRD5I/Feo9+Fl3q6bFVP03rmt1ohe0f1k88klaG6o3K7uTjL3KOOt5S5txE8/AgtoB1kZLoxe2CD9ageFtAcRoMh+6XhC5YH5Z6TyTt3wn1ZivGPtDEqZCODnneYSVetqFSaK7X6XiM6IiNQDoJNqlOOffKdnQOY52mZbx15qTj6287+cJf0oZdyr0hU5At7Cnfy3LhKePOnuQQKq16VjThOeD2HWeONVisiaO59I8nc8oBwtAijVQVqWMCg8k7hGmGurQMBUbE6nK48yELf70ctIw4yr4J3OCVcfOTAUQOSqBqjP/znmTMtcE8DUnplboLSf80nOiJqC+dAuZLjUkzEX8+iqClJfRuDsZXBZpa1KjT1zDKHRD4zQdZy+gPHhaP7iFgaL25OfLpwtGM2hGcvRdeTwFpawNTWmD08lFuYbhY46M87J8a1W8Dpux08IuFS8HXVpWQ5L2r2J6ncJ4ztJii5jN2YqpGWNiF9mo2RqosRju05sCFn9ECytqogWz1kH7/taLrhCKzkymL/TZwL9ecT6BqugZEoU0Kwukd1Hvi/TWzuKo2dXo1HPB1+1zdcbhfhAuZs9L63B7fW7+WMHV3g7F1W9kP+rtBB2XbnDm9C69GllEHgx7u+px/kShe23LR9BgpiJkB/VAYPrstworjaHNeLXggzZGaIljyma2OZpkpGKenjkqnEN2mOHHNtWyclBgXWE54IJnAzKIjtIIukaWgUHURQaAwRDIgtCuFUnbRzb8y6siOQxL1zWsyH9meUl72ULIwgSRVIF+GRtMyf9X3/rqUp3uFKiJo6+6O4Y5l9Rxq6C5dgmD5Mmybv1Z1cxraQO+6eVRu91lLb8sxRnRgalEHne74DwSSkW9bgjTySx7/6tSHvk1J60MtHrSytOIV6HuiA2XapnXq9XjLtlRBeZxZQIRngqc1vZa1PEDIV6E5YC+ryD+pqAF5rnLCuhRJT4J3sof/Oifv8b3shk50Mp+JyFMjYs1UpFNW3+KqAKUYDvcIDu19A7YL3+zuY4f9iql8V5/0yvdCJQZLU2dgBL3Et5MlRb9h8+zE1mOv1jXxdtAlxkTBghbd85v8jYf1MZ8wMRMG6GwB1gQaymtcJSPKnO2thWBs9tbOLxwacZa4xuB1/PYQCZVeYCNLbjhXFjP/70RgC5WhW4UkmL3hYzVD/atQNvmBwkzNttugZ85WlVdqd5oO9SyvlBuXtAzKvqehx0rm93cNH5X9rYwBLBXFjuYe4fchexTZhXZ0jFw2T7Q963+9XAXkpBibRcNX2genCvPUwSoj7A2V3YnKZbfXigr83jZVF+YI9eG2/8h9VRlFA3V73s8THnrw/fhf2z/AmJJZPOsLEXvIma9vJJxOFHxCy3TOalKEV5u2kfzWeU/ZzZQBoInW39Lm4c3Y19EFngFUNa7JVCefyWHFL6MUMR+rnWUSWEJAJoBvY44jo9gzDC6vU9ZZivs2wKfmCUO1rzGa/aiBWP4BkWeyVUYXsT+In9UE6+YbO4B/1YQqk7rj/XbjtuF1Iaz9/xGyfh4xhdMDjLK2WnHZi6N5HUuVrxOtL9rB+LNgwlNBsPBecMQaRT/69J4PKezcmZC5b1yT2ubY9CJ039CurhAHrAyNAZ5a2IP93V8FnYBJrQOw8vBpdaHYOqLGieTGa1s6AafMFRABIpz0UiMm7YEyM65tvk7Pj7atjXo5CeGiLCRfCm8X/eAAS2AMk6YwxFnbMXnHZFe03+pe3jM9aK3WBBTrYZdgy/9dGsNHI6+BthVfr1NUkzi/g1xwtleKmGAZ+bUcqKs3K2UX0tXBYW7iW39xjuQBGcR1GnpNwqbyS1KA4XNw+3UpkH4Nf8KYuOZZ1LKX+G9cWBkwAxT293tA0WMahAgxBBRNKDp1ccUOdMNGOlLFl+UEJNNmd399IxVYNWT7jPTGKvf5A/C4RiEmQ0fgVYS1Np0wKkn4clfme11ym1ExBBMinMsXpT0ThDAGxEToXG8h2DCzTDtfP27q9kiCSqhWqkabnIkj7TAzxzS9nc1cHyh5N4PO29Aly4wONNx/UPR7maEc+SGkfYTtMPSu6hQ39NkNHq67ZUmJvzSIYawDFX+SmMdqcXojcDBywueAyubRU1peg+PQN+oyKWf1tuOIjLwtsphUz1/vNPrCNHgwaDZgadux0u+MDfEvpySTVsnay77/hO0D3yBgzDU6PfOra7EOXXLBn3MUYcK3pNmFZKqhlKWuFvRvjkjHQXU3JYjp0wVJOYDkO82V7tu0U94ggVE3FlGAjX86rUQ95OXonhQt0Vyi7u/a/G90ZUhv4AWb5OFnQ04gNeZX4WUYXSANF4S44sXMujz0X/GmvLDfl+RXtWpezL/t8Q7tZuhTTTGrKWTCaMnWqyECl854N9+455Dt0RRBUTziYP8rxfvmgJnMkM63QjQleXRHT6tvwObnWrLNpA1CT97PxLFgn963xWU98HbLT9EKqR58ajcPC3i9Fe72QgBycDiHl7SoQUrSwv0wfo3jqhMYIk6UJCSB8emUaVW2fizvJ+Eamai2XZZLFSgHMv5oeL70DN0sMLtYcvlZQ2tp+0pdaj61npXBdh1kkFwL97kh8Q149dgnvwRP2GF+zfu6gH+yl836QB4HM+av1LShZbx6EBaGBVk2uM/GVQrDy3Xq6ltO5fJjMrVQcy7bj5a1RCrvAGuIcoMlh09wjBovtiwTf8jD4yzsUdoZjFtkhIPOvguzEYmIamDGvlrMLIAbqu5jsZR1itliI7emJOZlRn5kUjzIb7NfqdOdIsTk0rj2rLkKgHYN4Az/HbOIj6Izk6B/gbg5IsJDNbe7wMLXz1d+w/wkiP+bhwgYH4imp68QPY132VH0lVMqbSOi2cW/ugupdN3gE6zmwgbz+qCvxlY1YlAxQtI/cMv2a8Cg0+19qeAwccLmGtKvjC22Tvz2Q6+bjxgSrpXicaQ8D68vxqOqWwxOGX/i8t0SaaZumluKJYXZFKjH6mNLT21ROI+I4a/GegeT8CkqrrsK0y95DVCD512u5PiX4e23mzzVxwwuSlOwbvMN4vD+y+VrxRWrWVjyqypXWf2dxrwEZV2ehQIrEBZ+KqNAWLAuhHUpctWXxeN7D9n2qor4inyu4+O0XSJPJkVHzYszvR/QxbSfKBAnCRsOfgtjbzWQrSZZLzhqeiQEKnATvaWVN3Ax8i2DpStpKUzAdnZMXctbK+78KqBoK7FftVlxSgcvlNBave6peqdig+KJiA/z5Lp85xhqrYMIJA/diK+0rMRb423MVzKZ945LuxxTQ7gwbhA2gDsttrHit6K/0IHGR+fRjhVRYSJAKIoukK7OMoU7hQPL3kuKobJcQpVNBalqvryTUpH6v7yEh04tDnvef0rQj0B/iJ0ApHrNrLWONtGMIlQIUemfWpgpnAEh/O4cA3+DoQu804sygYAeQZEzTxy0sZ8Fuj9sG6XQaUJvxwx/eB0ZIU8V+O0BidGKi0GdECSgTp5bdP2Ce44iRYr6MlDKsxBA4Dh+i8op3Vzw8YvUg/vvovrMN3gtKDiIpi7dKbA/sctYKTP+20EdjrZbmetMHcPk4Vm/beKzTYDCIrIiBoupCZc5hCDwt1+UI2KqhPvdsnDQQiLrQ3n9yiarBmRyjAwRHqVUQXUTQLNsS57nJHO1eG/YiISy6a3hFoxMRbOvG7/LBOEi4jexQ0ruBXQwXf5yP7h2G8uvYhrAWoCO1Y8xzGaAKZ77ZRjhwuP4lVFaFKNcHtUPbMNaW2Mk7TmM96fNRyPmi0px7PBQF6D4kY9KoxLXo7Q8CF9KP64FolDTTmR/80aZcqR1wvgvw4uQnE73+7jAyu16evCX11IoGtuC+PLjQuCkMGkep29cCprOoA3RhjyNIRJplFbtank7jvz9E9EbcGUtA8z8GOX6DuGBf/cRYYtAS+z7S3X7VGjlnNXX5K1eOPLk/o2ZpbYlAzRm7o7xAqtPrZllRJlPkR6LDTZLBvgUgwBSZbuaUbgHpw2N2P0EJN4gBSYuwlKvmQkLEmNAdaPOkWVSC5lVmljV98YPrLNUt1qmaX1WWCxl/KAOcA1nF0rEFgqHR1Jrx8+PdTBh9Wx4JfWFEJi0/QnCO8AZXbIyGV3BAkFFhvJp+881pf6D16cAOD/Xmx24di2XOIJZ1Vsn/xhf9hwqVPjlmw5n0nxRENHNHvYiWeoulfGhgjbUVuDC66RzzijeProtIp+6HvvEReELEVPaznQYA544ZbRtiJrVFK5LH1Nd07JnfGOslDkzTf7uLOjAdCHFBh4nn+xrtKLSVpbsvkNwudf3snbrk/hc4U7syRBadfINTabS1xVrz7d20m/08hWYrsRrVLt+UhZ9q9AR7QPCzhvTB7N3AhoCz+u2BybNbpKl4GcjXVX/DLfLztcccakJsGmSvmF5WYNSjNDBqK6y9ybxM1hMVlCAhvHYDyoelRgaBJ2o4Bw7CjYdH2o4O+vGXoV97kXjPM5ObY++S7jJuI6bfAdggRPm7wRrpDnopIWgdEJ9GcCxEXfL7cxkvECSrTk3kuBS9wURExKCJZJeXkjJwQccAWem/S5pURx0Wh/M7nBz1N6sS1L72DHBTHaf03fUJY+hmM7impzkQ+8e14ijN+VnjUWvnqZ8rnsRHTj1IsHKberkJhCmhFH8h+C17f4LILkezQpvHOGrQRCruNttdiMRlRnUzqOLW4+yicu5gb68rFY5NhF7cia+2rvy2B90ERNZvZRHTggfaiVyq/Xk3rE0Bfl2panla7Ksr6rFiVhJZNg2gvpIw6g0vP1kkmAejMmzscG/+YFbWGSCfCC4Nlg9mrlOWLqC+8nq84UXj+0pmm0QOXu2i7gMkq9f9+RBOWk4CdcKRLqzcf0/SSXb+1Cdb5ekryT1/Na1zTT5tw6yOpwL5zVSv6WipEvg0QxEllvn9lAl28sv0rtbVOXyV76P7JLKxCQKdrv2NL2RaIzytIIBncHP6A3LnNW0kVoOPCwqEqqHERbd4YA2bUnRpg92841yN6WwP+HJytAMl8gDCQFl993WU2rPHRGfWyLviUuHTL/QzJAJr8d+xfytMFn7Nc05yI+qU2wXAs53UUdcQ9G35nrdaGcaaS9p6vFFvL2cczmldvfafiVkOle5WVfjgRHiLDm9s+MiGbkRC98i1bjlTD6h5wbaO4mCz66Bi1cYva8QUVZlvfXzrHPhXCCcSngCa2RMIej/iGw65fbg+VZeARuLDnt5g0/qejU03RIwc6HnHfWgTcrru6oGHrw83xA0Jyr9n5zXJuXBGf6aF1hXa7I9zQqEX72CDfoisbI1k57UYoM2h4kOfjpShKyuLonuh3Ad5+mOSCM3PHBSOujHPyKEB3u22uCnxjv3+UQuPEgVrTpOi5yD5uEaTH5axCWQJjIxun4xavK3ehXjwm16ypRHJdr5AWDKKd0ZGbZxReANvhcT/nz4ry0euCZFlzv5ORu+pWRejiMSUh3f53Wt2HiuW/yMz6lWTFGY7LbD8/8owsKgh0AUEKrrNXMN41CkKAOYZONPNMx3PjZJhZqcXAHrPgm/+QkkmfMHuvJ/oJMelxtIG+Stg2Pxmjj28m/Dg7dXhRiZHjkEK061M/rMCrbyw1aoWCw63WES4rSxjbHG29Nb8OfEaUpxM/63D7xEg+JUTu9pclOuPol6zRve7dyD79iqoZl/sWub3DA6yaIsfZhOibpw6/ZVMAXh08sp9qnk1kfMUPf6CS3diJpf438oubNbHFjqzgSH+5EQKJmf9LT25tGBYIH7xqt03+kCoixN1qbNz0A5RzskSmFhI/mSzo3MbgvVEBVCZkMtgpXfsWvWqUNj33tqKuCgUoZuexkg+ksK9kWax5mjrAY2g+/FyWRCgXT0i3Dl1EU610R3inajE0zw6CFkJb7TT4OcF89CNF257gY6IPehwes5Lg1e+ddvKSfWfM4TzLYrWmaT49CU2t7zQJ57cfczbU+QJQmyEhrbZYoUk54nw0/zmRXI1sjGiFGW5/bZSr3QnB0hqvoZL91YsW9zWsAT0rMrkYvBCFUEfxPUzsox2MjEEQANuxHdcgZtQ4KXVSR8TUGcgiav1SxHjfy4qPN4pAaEJanxL8US8+5VE03P4STCaZJ09bFxDYbTgYcVwK64vhxQoWt7sQDldeSOsRxHxmT5B408SKNNXJ6qmXMR7Vnsr/9+W05Uicdvj8l0e+9MO91Id4K/CRLm/itl6t7ffADstMV9hqOn+OwGk1H+EioxoNryBzYUHOVHECCyXG7l6Y5TO4YkkjfcXz/Mk/VKGHBH82bUJS6haHFnCAWR4fH9P8UJEFvhD5dRzRjxK57N1gZWKlI5qTBETBwu4I6RgW6z0CXzN/1e5TZ0aK0SjpRy/88JA9Vf2lP4EPD+ToaaWC3VRgg8vq3RKVKDveq77JnhwsxNxPQOsApEBXSRhy2LcM+5CCbOhSJtlu1vK4TkArXz3Cc5UxTZrW1TLCTAGrudAw1OEMQ+2w2ci3JaP8jPcNxJAmcOVT+4OuQrykZpjYTsJLn3JaQmVp/cI6czuGIyC00egyutRJ1kzv/BLNWkHslV7wcXVFJ+O5dySusIQM96PX3XQMRzrtfNNzp2IKKHlrPpSbdYxCYDGxRBMsRCTqZmX/0enq7EHftp0WZYI64a8fa36veg9YVIoOVji8pDVPAwtRLsj7VX4qrgx0c2ya/Q8jpkS89raPXMvYxMeFlat/005j9ZsGvEZvGo40m3osCQPZ6SqckHI/YIs/ZN8ZGb6713u5flFrzyM2IMjZoriIz50ZpRzbH3DMTQEi0QSMfWHwMWsSjDLYobsBG+vaBz1ew8pOu9k1mbukABvY1CdN5BY+Q840LLOAJ5NXfeOK3xCYzibMKX/F0qjawijhPI99BylOBQIelRLxWi+vHtMqVdZmYcgfdd9izRFn+mNVPopTXmIAmBSrl+bsC3hu6VCUdcTByLk3Wlj2F72RAP5NEumHO97vNQnWZ48ddqAM5O4Q/iu5V3wlEsZjrver/0U23LYWw0LchAAKi0TWSOGU3qFMU+udN5UGBQO7ONVEHZDez8kRj8gmo2CZJS4uLGEon0OKSMEoyu9+kZIpiGHlZ4VAzC2jA30Du97CiQ8iusmqDcfgrE4/+Et0wU+kkd/XaS2qditav7P6hA1laFpwjiEaxrq67Kq4PMc5od0ny1f5VdlMfP+Rb7oQqJnOIYL7NqBCFpBOC2xc+wLo10yDtaD11rxlOIheqi2gpwqxmnJP5Ta+rPN7tRvKut7kyCAwiBrcsgbwUI7douiauZkOZK4uuzgQYvyNPwA+7j/6Qzkd6S7Czq1zWDSSGwY9NG/brZbsyUSkShCzyQclZ9Lh0oPyxl5hqZdrAgmgbhzcds6huyyywOSvDAuu37f8uLH9q7ByeRfkuGNAeZCICQNGHgjglQm7dngQiMeCMDitE95U0JqGhnVSV73DdVNP/YmSCmII5jrws+8NGwKwYvMRvSxPaDmCdNuasZAdZQXST08w/uNRy8/WPDCtf0e8Sjvgl2GOc36c8AmYokOYgGGn8DQmRhf7cjdo69WuW+KxAl2C6VTX1rCMXOQYNdZ3qqbyuoFdE6Z9C7xVAsqH6LLproqFhH4F8B/PIMtuVAEvvFKVwp9Dreh7gev5bisOaIWIsMZhfV6pioglHT/zBpkyAyfSsUb5w2ODkbVJ9+1Etxxgoj+zydsMxZVDsjLEqscLswy3Lf4/hsuaplJ/Kyq8PoZVMvvHy5mJ0p3UGPPTJnnMm5aBxcZ6I11odmS/6r2NhKMkKjtEE2wEz6Y9F4xoBMjq4vS+5rXm/cYDOMapOr9aZtv6Uj4DK1pSRooTlN9rqPvL/noru/tMjHo5rUVuugEDIbAmRepPW9NJ2E7IWuvq6jau6ZRpTjWkw0X5nv6V8PhF7pkAGb5y4PqB5Aurn9cKNkSCFo3vUVi+PFOL8jyXwQBAsOkiZlMSbrVoEmxiMRU3FDgO4eDeU2LNSBYAmv6G2BgpMq2C4A4FGWekrYHxgSh/rMT1zjdNKth9SD7ygHzZFNjoH4k3eW/QsybdofcZzntShG61fwHqyCbIJacEo3425kZg6K3f0sKFbDvmRGptp+AIIZTSIGPdTt9mlMdkACvcmjq3sQJaDVFL01N5WY3wsGyRjS1hpSWkmyqi5iRr2g/h1qdK1APBw1IHBk+XSLuhONm9d02KdEVHuTx/16ZHBcnlFf1bHlzGrGT6phGG49g5a6HNDRS1zpI3yqxsp0usyW/3bafm/DkY2Rx98QSqPb068QRPF4H6zvHV/Zjrq4gayGPPaIfrb9NwjjbUPS/mDZf/djDeGeHrFVnJAy36pynwft1NcCuzlG6aOE4lkEXPrD5TDfovAm2n8jtCWWnFDUezIs5GGzuz+3yiQh81SCa0QGteAPd9h0VngomnD71C9/+sEpg1jsh63L2urs8lWKWuDcPdgEuJOZyjYLK0486OurhI95cV8kaoZIjMxaPRs6bOL/cqpftWdF8Pk3rzBi8WkQfOV5JIu8wHQZigkQOiADZGj8JBtYiBF4u/Ecr0AKUH8nqu+vAwF99QqP2wvLFVwcpUFIxrICVVk9pAJd7fSrlIL4pjO6f0N7EkJrjfZrwiPbSK9wyCsNoMrDA09FLLdDXb2kX9C4qRgv5yua4cnPnw/62GBcp90NqLJiteKOH29ZuJH0tT6xmxZsAn2JWyPKzlhvDz6X+zvlZflVJcjuewdCnb/i67qrAnmV5QKG9uE8hWowajVKqs0QD+ogOgzGWLpNM2iZlmWS2Af0GdYly2+ZizFMXK0C5ZGAloYxvyU6ethd9QtFpl+VhfQLlSReBzNrAkXTyygd20sE0yC2mObO+GOzOYGb4zHbnY6Ov64UStpshjPhAyQ/OReUOuKMJqTgyjQU9gamwtaMLnhapQtQNTJd3whNTGfGEsHDFnCvhlkM2czu8Tai8LihH5aICtj8byN506ydFHnqSD1nTyC899nlN/Kwa9H6NB3rckXhf5iuGnTEgWOV8jtMuDYLuwlUoG7l5L+7YhQemck/K2n58ELsHI1eC+3cb43pthbmj89VSKLj6dg/bCBpMHmriCt26JU0Q/J9z/fZ+13xprf6hMH4xj/W8mlJarnjs5zHi5l2Uu3DAj0KWC0ruytEu+nHGrAJtgvpdWYy8jpWt4JhIc4/Sq/eRIQNFEnrqMavvDbq9ZSz91hMk3q9u0FcENXsUMqJVcCc8AbPUHNSiQLLr5XsfVeOFSqKrib74iy41wEt+aNYzvwzLRajTtB6CiP9L2231P8owVmxY0SmJxJEklByMh0bLJeINFtfiEFIeQaFTtHq4031CBVIJSBcpxMOJsRDI+IeBKV6B8T6aObsuydoM4TJYgoDaG6vKryyiUXPxxH8kLj2shJwd0WCgie0bT/9eMbyc3LDersBXYTSk16QenxLoE+zm1FmL2pdoLSjpMcB/ugzd08i8ADNvrhRCLKFxbFvR2p+BLqIXbVtB+j35mgHgDHRyfyVQU6/pPloaCrLdNV1RS0BKUVsCFseUJh1rv4lFf1LJ103vuT5R6V3ZZcaYf8ePhnSWczKlkxf0yU6NzvPyIwXwHQMGB7UETZ9PuseECkYoI/96OshmapcTnChnEtuQMFTwVZad3OxhtI/dy7JAviQB3VBpL/9JOlY+c+penvWc+ukzOWOUgGtxGyXp4YaX2sHwElOQTfg5Erh4yZBMBWf1xzDduMaD5gi0wCNVhpgVQH6w3/xLXW+zBkiy4nv36pusY2I57JBSdbyUva37s2QuO/mutcF1sl2bDkMT2EhIRBXzEYxVrYduiJpyueqT6Ijz9Vn9L7+nRHJXlYBVGMrm1f/v32IoqM4Cq3K0h1I/boIK4EIITIZcarhZZuNHrf6cRPNH0YY9/mlUAeoTuH0jTj9b0PXf9ZAMepkloXV07k6WkV9dTf3eOXmD4RefTwMd7YgjYR71yVJSiWPoluqv8BraZzSxdYcjnroVNetxeBre8UIIPIuBqsD8ePu0eyXVbU//ixu2UGDrj7NCKLKNGHsGzN49InGtOkT5faKbdumMFHKB2dhrg98cRDUuxbunXwT9IrbLJ0X6DLeOgHZLaSgRgabomnJx6zMBceshEA5NtRAV7sEY3FRDuQlTYqSF3d2Qj9OFf5Ar7Cskyng+NoLdKqXzWo/uQVVcZ0ksq/uHeZEj0aG1GhPuDHXFfEwE7dUnqKIRrjpeWoubuU9RHLALTN+hNyLosueU5s/EceoTh6I0dqkQQ1J52aq9t4sMHHvntbqvgBBUuCQcr/UGCMfYhnKLnqzWxqeAV0rImop7vBQtSz6UN9oZsWt+fp9szEBCUw1Liw/hakM6fu1Bm1sEGa4OEF6rmCbamYfyfQ1AS7N2iUgiWCJKSrvI2rwWfA1n6kCCgFIccE2Lc0MpdbO7qOPe2y8RnfFWfuiEYaPWj5WpfeOUNumzyGFMDQdHqM1B8EmQJZ4mCe663SiYRaROviWda4JbASqLjRZHZYZoiuDmPDAqDAUBiNQJCDC4Kvr4fLsxbJZIbT7Qir+HmTYkEM3AKvVRnJ27BiB5xdTvpaKlcZwzHInxTnc0e32OXH0AkhNSUgx0IOB1CV4OwUmVsDk2Jm1PlVXRx7GEP5gu9w7JGkA2ITC/nJ17U4Zp3Em/Qrajg5CMnQBfQs8vpAmCUHCDT8is1FIhDXrw3iXZIl2BHNxiG5rrE82G/3ube7KYiwcJOHMDegSvT7/hokl4ZMu/lwaUG+3rZCFZZNgSd4iKAcdJ63CeRZr2IBZSXthGVW1XrZ44SPiW3W8rrfKHdnySyhKV7P0Bjsw8XHPjtexY1XD5ePseeQKhu1TAiIY5/MKTKm+ySuDoqvMkXCMLicP6TSu/KV9mS23NuY2MVf5L0I25ySVizCtEOXfWcuZhldtLy4SWt1pKLviI7Bq0rRH6HtzLpAJQVCxF7y5PYsdq/HHZoZx8q+PmSS5CgCvBvgT0iZJuuHpeS7/RBbqUTM0mUk9Vnh01c9UahEtK0gigCjcn7uEJy4PQOGhYDWjXVPrD2jl3J9kWhJ4FMRLXjeuVf3kN6ytt+N44pMlY9A+6F7MwMi91aJa3nWtoP+PDQK9I7aCuNfQpIVUQgLIBrkfeMnLSPCkiCXL3uwn7XCB31fc+gUTKSM5K0Zz7BNM233oVj68VbbB3khZFz6VqP0FuATfe+HLWmItOL4UoRXRc6fdHIhS2W83BXochTP7HFnlpr8yBITyo3seqwwxrvue1fwHW9TmOuvDaAoxlmkhYzUqKLEzf+D3c9JO8521GEI85DbYNe6BXIoqGkXI0XQ3fywY1oCW4TwYguMZEVwt+ernEtBbqaylyhwqjkPGb7s/Z7KLy/1zHmayZroXnXKJ9nUuDkmHxQHZlgbBcBQxT21mnNHn1iLsBVQJ/myY2jUKo4ZV3VKOTnUiHe/d9ZshTasDIZ4So6+bYgpWIS5KI3YYVUgdmaZh4LYm51oUt7q/y/TpIAnYO5uuGVz4RtyXgeBa1zZ6fet6ea9Fha3lmkDEhNHMH1kl3ZlWHmO1erBGa6UGtt+gd6J1Bkc5QWcbzsxLB8eIasDleUgUuJbk+s1EeqY4O8hJTzlPDHSiR60x7vRdeZnPkuVWtoZXmE6xyuJZVTt9uOOFL9v4/yXiRf5UeCnG6YAGt7ZT/etZ73CqOWmNhgRC0rrv1f1Mkj8j3lBOzvXOVviwGSKYPkjg0EoXsLVHODtiFGX4X73QlKP9m9lk/zbdEyMuEWLVJ1O4LSuMvwyQLTS3oXOaVSRSOc1See28Fn74SPedM9dEfO25T1i2pmV/UkQ0H+ob2n4zmRXMKWdRm8AJ/bJCiW2sKGpWBfPWNb0+ImCxn2VcRV2PDITv5NYEqUwzytjLYBXsnKPOnN1kqPArrfrzqq9GNuLwyn5VX/NLC8Nq6EvcRS7PHyUu5lGljL30r+Q3rMQqEmy2hweDSIt6KLRxDHqmgo+EWzgB2TfxuDl8rcVcG0pCz/K7SCrxIyW5v/VzFhPoyt88CjvJmOuz981tEDHMVBNPjCII5Gxq/mtk0rVW0frQvu03JKheDjNKNdh4xR0aHP/XJyNxALzGcuaAsu1OXigGi7t9yUqiQ/mSlBp349Y7WQqXIRM4NgYuy7jBgzyShnLtdEiAFzCqSMp68NKanMfInfYkgppaBEuyoaTJH30VkHKSvxeBzLMY8KmGK/7MU+znlt1HCIL8wrHUNF4od0Qd/9yG4hNTb2HJwaQtnqer5n42pluPRFtZbW/cKaF3NbvVyD3bP7gS2bVkHh8yNXNS4iLZIIvhipaR5FXSoi2qNWYcjAbFCEKK3geM2LkEz0gR0rQ6yCzvZdifgkTm/+z0m27890CkM+NjIC1xMrA+tE80hkTivvtScx5P+N2iPdKRv1cXR9alVry3YLJznINIh4UFFj3Dl8mDFiYaA8VcPu5DGpV2SZDE9ibMGvLk2NtQvrodBMnmjfBl9bcuP4AdkRgx9l1AF2bD9fMYV9/f5CENHpkzueEzijsAHsqNLbT/ll1Z50aTx1odMxEg+3EYqWFMRGZZXUbxZb/kTb5gBsrf2pHjnbPbEKXCo1o/AnYC+u+3dvYWUi2I1Ic6aoz+akSKrSm9AgodfovUYARr6GjEuXAJi1Z/VLzhFYKHLORThruFQdU2vn2LXBjnlE0pXphmpq2G/qbd8GbtkSst6jLXpPHVOE4ODg4k+CGdeh0Cvl4QBAM+dy4CX0a1JVKhIsh4efvHhe23poCXPtqs1Oylk1NpeREVDDq3N8MnYJU/ZrFDoMRl5UAuCn4F0Ui9BI7sg6sc/9hj5LrzqdsFdFNACUqGJtSI2KPkkwzWAR/J+Dp57JM5NLCeyWn2nLWFqoMHO7kcmJdLr2GuYGo7vqY3GhdpmvCOX1exJgNeylxNEeBi8KtiR7H4P3d0DHPue0sReehqGGWJF7WSi+hUb8hb3sf4CBZ5Xf/YAPjSwnWeUA6mBDFp+I5ajH++sCWmBxohhNFJrmcoNA6V/gydHUqszmlSiFgRsFyTEGwdLvhrYkrpAJRWUAjWPmjo4zC/06Kjq6rQAQIiU/969tqcN5p6TbMMdSAQsFYbYJnN1oKm+Vkvhq3QDeF0KplmqQPH+dUUfNZXtXXHdU0NcELfK3gxnOL7LjTPNKlVBMt+0kbAj6vP7mO2eiY8a2gDxHi225LxxXxM6RUNjHWjEMhbR2daCYrKc6mWyiuR+3n3wwPJ98ToYc9RNF7YQ0SNjA0r3DC1y80rO7xHS/wg2zB2/sOYL//2MlfUvu4c5feCjappQKQHdhFBjxUFfPsKsYClp3vAfIslRqzM+OFM4nZf+iL/zm/u72n36+fbC3zBMOuQTo8JTZnR2CT58xVAlVnmbONveZgNM6BD4XFhG+iPfTiqh4WfI+wPoB1fCxlFpqj6shFaeYy5owwyx0mlXzQDySqKlmO+DkOuD12rPZHpxkG7LBXkc/WY3j3rotQbkd/7NXTibujeMqErbK2dmYNxcCrbExNsl+d4DMgC+rA0jIgBSZRx0WEswpXc/64f6pFILABLEGnALmfPHmhlny6uGp3NPOE2pf6FGwvDNdzMEDYkdD2fDITlt1VWgFVYPUNlQhdQiSYu9Z5DJK8G8uQLmSoFpltwkbZAWWjFtCbOgPW0ZKtQGv72Wb0v1ZrmsXJThIhWFq8nA7n1tKgU4sxQyJFe4qqROG8RqQNSUKgEE2eDUK1hNAj77NUjjQawXhcN71a8qaoGQJb5DLPAGzRBXoN+rR5bXOcA4MGf6MerjMbZX29GbflXb+XwAnnBBvsplTlD9eqj0Ae7WfHTGQLrcirjhhrlzCHYEgOt2h/na5m0yhCy4dn9l5xPfxCLis1B/TykjNJFz5rwVBWZWp2onS8fC/q8QqGGQ/aMuL2yDADram1/grlBgsMEbAvwtwdujLUtvvW4Vpu+M1tOEAenlKROQSvxxt5T6hOvX5x+La/+3Rn89siPCmMbn1u+SlxDGBwYygBwE7k5cCx+Y2j+Sqb/JCVr21wF6aRCr971nvbwTTmbu1qCKAeo+DBgygwd3zSeXM4MlKQuDgHNRyZE4sG3FcMvXeMHT3z5d158uT02G/utOseccjfFnEhHebvnoeZ9drl4d6b3s8oA/f2s1VKP7mdD0L0YM0JNtHqGRIdUZ89464iR2jHYq8KIng0P5w4QIVTAReAazN8c9CWYxSUvXnl7mTq9aw4L3yJS1afJSftHxo3TaFIRvxOpgd+ZO0s7colgcUhkT/5NkB3kgUCCO56Jal3rwQGsvtAhtlRhfEV+X74DmBg+FyKigUPdXPn/XcvH+v3pqlpzO239iKGIn6SoB2Et0SLbD6+bGexgBkwRQBXGqQsJD/7KM3uclXQbOL8mAarxT6xNNBvGRDFhsE4F/vg+CRmRumVGnbRinqK/sz0QHHTTbnZhWkBvqJmEG+Z1K+gMW+i2+tjmiYvyF5U2xD4HLLovriMSrx92Cs5ziqh3S0gm9hBOxd+rA1hs3gYIsICOAGtpX3J1cmmFoiwJhzmxOagPBA6pSldigTiKhvzBO1TtziCVwgK7grw/7H/4eRrIfXKrMEsEqfpOlrjJljmqqeSSnSRHp4G8vHao+F3c66i2MyU+gMGJBLTWVkQ1k9WwgUAnvHqygn0VPtMlv2aKdpxI5cmEZSn3tnZ+MFso5Cezp/GvGBlWzija9TEf1urAVarOCJR6YqmKuX/RX4qx9eaIiIOxNNX0GE5P4ziQ3ulzGo3fCx0o9lQSsXxfCekIeDW35XVIQT0khilL0JMorgfp4g87IBlxsUaw8GbUQYYOO9SX3+46w+kZ6mECBilBzQxaXDi0V5agatqjeYQX5C8Rha05YHZ4utKsogRTheHPJ/Sigy7zpvn8YaUW9agkd9AjEbM0k3/Y8WsdfGKo03hq2knSKy877hv3rTn4Zvg2IUotg8Ffxpueex1fiOEUTz7plCeDtM/CbSXpbwJsAXGjMlJGJwUy0leErTQ8QJgbsaBkIstwYCdK6Q7KLLw4EWCGB+hAKrSIa7xXbLXGpE/1soJcqux1ZkjbEQ1xfCO4ZmRgJTIqNHRxZYkni/PiZEjEMfIIfNHKkN8DcLdEkMz4r/nCbsK/YvqaEg8I2TQrJVj06Kg1epulGuB566t8Mu85w9+zD4C3GWcBlQjaiaNI0q3chLv+7y9rm3T7a4USptkwrzLStLfeyBXlumHuLeItD8U30TfA63Rc/1T3Kiw+GaA8Wfiv2CUUwyC6kOTEdQL0VUFaYhN0XDRUZUGbbq4JrgO8XDdRWUkXHsoXe4j1wJiZt8Qernt4vGTR05QoF36MS263atZYcQg3Ir4rcB17bApZaMMxr+Iem6IZZpRc5snvOWOEYWPLyedxOk8t2xmsolWKUvR4pXSLtR4exxVjqQUCOlIGSmNwKtocbDnLKuWOPY21ap/+scQRI1vlumFZ9MyU3NDhmG7lbTgk7TU74LBugmHOGkLyolwwf0b1NZhBq8wPzDQTtcHqWoiPbtcowe5InT/eljyCq9klsxXSmh08QUtianTyq/YMwICe6yivzGK1Li70Jk2Bc+NvkjuxMbhWKYHJAJNYEHjJkB17GzIc23kTDAvkeU00YqC6gMEQ8SGwqZVVoqFpSnv2zCTye4cXSzDIT1EPetdhj7dFkYGszUD1E7GJcfsdexhxmdV8yytm7lgkytxb/EhAhFt+pLNv8HaXLQfILhifeLU+CXmKtQu83kaM1iAoJQiD2IKw5wJLH3x/VAb9a3PeRSqJqOM9/wXmBcnNIVw+590BSKz+qC2wcSPOmvWHBlrmTff0w3CTtsoVwjrOQhtuM2LJfjCrvYjBiHeVCWhB8u0DwUbV1NbTG33AV7igaGc+CR5U/FYBicc+7KzW7iaVRcN9hay2RwTN7gQGXJy8EdHDD3A00SB6TyvOI+c44Hyk9ocewe0r+W8ATPWW4ok5MrT/PSis8W1dQ00wbSC/1tXIig+fp2lXkodWZlwlk14L6DFQ1jnPJeXtMKB5thcetnAdwUHu6MUjKaFAVUnD2bnm8upUUlEHbqkW9ilFU8l47cC7fNry9nlYLjNlpKNWEsktEhyIrs/rQzNR+XJwyokHopOKPogaSL60g2acAdaC3HgyRbv/fQMpR3WauvDheKuSGdQiYQgpPDECiYPpmRjXAaih8tA9ct9xYYjbOOAKzX/0g+s95EehvoijPNILIAxnLufA5/aQ7MMr91kgfHYtOEEUeRNB51nlUViFQe33gRTGYwDHt+44OlAg2R/YPa9mc5EibteWeFWiZsG77TL1WM8iEXwMevnNdPQLzW6Sr6WB3+/SFGPSyDe3AgV3Yy573rNnTmBguSXTl81vbjaczAQCW0sRPpmR0ToGYR6EEqtZzERAi0vRvsTCfCRJ96zaRlGIupuwn4YuXLq5J8OpIcbJG9ICGwUg1/0ELp6jPSq0eRCHR6hYNTUtLw6Wqvk5oRqbddkl83djkcH/ijxks8vxhgUlGU2fbQG9CYiFLkggohO6P/m99qSHe/qmG8UP8wMZlH7QocxsO0RCm/he5utVmkO2ReDaimldM1desE/8I81I83OYfJNO1COPUMbxHU9ZlTAmb0AHSq2Irk4pr/PqtKZZfPVrSQkf+XEMwK7NyjV6Z4TuNg6UFt1LmpEenfScBC0ER55x2mqEMBjXxK8a3LVtSe7AB6L2cwhC2TDi8ijqkX3X6lKGA/Ap+QFUSRxUb9GGNuRz+QjrcSIYjfOiwedhyiJbCV/yTZKXV8wEd5psuezGMOiFDK+exnfjzbXjkrbrs6tMGyaoU55a1zrBB9QwiE+BxpwcJMMawXMufYIoiulKiehY7+4EPynl2ltAjV7C11oimIjsNfwf0UOiQ2c4JjmOzepAoQWu6BaAjSrZE+7rt0K8hsNYhpGrBCa8Q/zCIhoc30DICXwzh/lD0FZ7caKY9czJdUJ+SjmAoDyD5TihO79f5nOXhe/Am/YYPU8v73LoAVwsLsQbJi/gh72GeCi8/DUChcZMXIAoonRaMW5nqyH4iAi2M50VBNTn5K/Yu4InzS+OvXjxFP4LsaXrww3g/FHYs8fHgiXhr0sABUSAWAiiA0oEcwHniK6qQlIXZhGttqjtZFSyxElLBScl7p/JZ5lHB+oJmKIxVcgcNFs8lZJAK5+aEsBZL2NNAboEW38aLbnlnBleoQSuJ/I/aeYb6IquExK63EY9yUcUyUI8wx4L5HgL/Ze80HgPxkgzBYi9QOcujAprRsRQI2pkimWm2DFAWR4hZTt3NawN45j49qCtjDiLhlL/n+tU4RS3QXICnTQp4bwB1Qhi/eXspWZ+NSC4fZkYa0pczc5MA6WAXwIHWj4hGFgO//fEa+gyIrJqNNvoSacFgohNNw1wswYwPZbzZhiBD031Eb5NZC/1ljrHFz2eZtATOYPyOGSeOC4BsVvkbgsDzfJ5GPPewjoNq3eBlW0F1OQcZcRMeXfERI6bXF/fbUWhQ6e7VGX/7BB4enBwhqY1seB8waTZfkziiDQKpgCnDJjW+orMVJn2JJL0vL3XOrFGN9f+vbZKWcuHuGI6uulVSTpQmylDPppJ9Jr4SB2rbEHZWLSl815JGg6/9LhvUDrdXUGOzxgn9t5iJwNVz6+iXso1CAtVW9V/qp3GBNQYWCT1e4lE797H8tqMKZqrcYwa2kBumUXp4ZIPc9XAr7h60dBWPquJaiMetN8FpWxKPk7F84+4NcMWE1lbrf1ajEUZxtGT8azH71RwADGZba/JJ+pcsRDiDI34YIOA2tpJFiHfb4BvtynAf9PbX48pNK2KfuGJ3U1ek11jRcjmKVRXB9coyZ1VSfupBqL/woge6Rx9Km3D+cbRh0umiYri0a5fBaovm9+zVvven6qu2RvrGdEZK06RRjwjVLmuXrbpiT/jr32DWN3P1I3/xHLjFrDhwbHajw8MyZBjnJAxCrFu0aaOoTevyefljSW6TTItRbNfAHds7LoNgW4hJilnfFQ7KqfZf6XsLmG+BpptfnbhQQAHiRTBsLOrw1PTwhW6CUk4LK1/NDVZukpqpvt2WVF2/fY7HEzmUSEVlXJ31JcZtFuhY5bTX31KZNm37HZI3n4J8IKpaMzycOM1wRqS/gQ6fh1/0zp0qZEVORLCAZxP/0JsqnbtEh5MOVjePa2b7YMX+QemHN8i1oxdANqJ52IjxXv7dsEpEk0ez41olrmH6ZpytEG4vGaevfFC+s372RdkIox6SoxCZ8/USzozP8OKBArYN/g6x6BtVRhNqH/JO6WxBTSoof5F2TgMW0Jv5VCwhHXp37wfF4LyiEBJXcxXkQDP2mcvphARRTzPX590faRNLLkKmgrVT5BKq2AU0fNaLbWvnzDOEdG3PysIL0rixARk6VGugPUzSm7h5bKxrm9jU3bickWmj75+9AFpLV/8Lsph7Tr+1QNAN8BWqah1fKktCOWajFiXX6cvybz7JMkNg5Emm6m3QXcyivV2dKC8zoRRYGkN1yQXAZexngJKVQU5wRqdxHC0WIrN3OxKItJf1JhyJNReHCkSTSjhQPRredujPDLjG2gS0decDAT5QdOmqy0LHhJUkObTFToO0fsoq85Zi3BW7MazhctNypIjG0JqeQQck/UM3HhKvZqx/kzNCEl9iHSOt10DHOoF4DP0zhu7RjfPVsRvQKQvucMgSZtlkcgXFEnJAoffsb8VMGw+jEDm2AXtmJB0LAYX4CJsE6Sn9t2asuKhNFSvmBTTNigXSpYMfj1w8aCp8tNORyY29x5Ocn3KGwBT6cs6dyBtwyJCn6W536xfbkGzK/06PDlGnRmLm7/pf3ZiFvqjkWxzVLLUjcDW6yP0QXubrSsaDIzDE0udFPadcJ5NwIyEE/rzd1qjyAVkWdy1aJ8jdzfDonS3p0ahL6BffG4fsmM0RDC/Sahz4MxT6h9Ot9xJo0mtIH9Hw1lXGisgecd56TITOyFP75AdlGvN3Y83W4lUHz0n2qME8bccXf5mC2hRRBBiaVP4pzj2eETj3zHnmxox62EyhuTWA3fhSEThKu1nZeHuhBXcDS0glqDcu8JNhqsfSYmgaeQnBcy+05LRIpjdB3H"/>
  <p:tag name="MEKKOXMLTAGS" val="1"/>
</p:tagLst>
</file>

<file path=ppt/tags/tag296.xml><?xml version="1.0" encoding="utf-8"?>
<p:tagLst xmlns:a="http://schemas.openxmlformats.org/drawingml/2006/main" xmlns:r="http://schemas.openxmlformats.org/officeDocument/2006/relationships" xmlns:p="http://schemas.openxmlformats.org/presentationml/2006/main">
  <p:tag name="MEKKO" val="MekkoChart"/>
  <p:tag name="MEKKOCHARTIMAGE" val="FILL"/>
  <p:tag name="MEKKOEXCEL6" val="False"/>
  <p:tag name="MEKKOEXCEL7" val="False"/>
  <p:tag name="MEKKOEXCEL8" val="False"/>
  <p:tag name="MEKKOSAVED" val="1"/>
  <p:tag name="MEKKOXML1" val="4HooU0THZk28POP9trq+pbTvvzd/gcV8t56cq85kb3NDTsUhojRA0EsgEHHMH7oYP1SYpn09ysXVivguJdhTvfyVMsBLTGvcX7WPTor/CmV9WzVfHy8CnMUuNyY3ZV47+94qADneSMEUyuwvmLNOZdt/Z9wFvzqjDxlzERH1DfYmjw1Up/1RPp6oqPSOGPYKT76aR0bnyv+ZRggm4V+8TNoYmaHlMq6e0Hck/GzHqAjFwtkOBJR9mK0X7ro4P9E2g2MUwzWiOoxE3DgUxAoOiXw9w2PmuZZ8Aep+AElSlRGjEGt4plLb0gsHKyr5N7XobBFBPJXIkIVba3VJRFd/lXLIQlurf0ND9CaPXW0/c7Lev8wqhuN+JQCyn0LwXTPnYan9XjN8YaZOTNAGQC/QGEtRopPoI6+3+tCjN0Em09SdbqT66fvpSr42x+I/Qa7Tyb9sqo+TONbNek8/j0qqlSBXZ91JLpQ/+O1BWnSr/h0G+7Ehv5g/lLHWIqVsblAR6OmTyVpZi/JCyvQ45xaVwUFzRjXO6oXKMr8bqE2XiPW7sl1hjDLIaUxNgqxbBpFEc/s1auVZR6DC4zK2Huzfaqnkgye1FM7axe1rIlVHjn22e9Q5HICx/tmt5VyccovCYSDKmr455PXbtOkrwxOLbKMW8yHXDvcYv/nSW87JhCTe1p7+s1OvvRTP+BXMTG5m+RCABcDkcYH9LQV9uETWeKqCjhmg4r81Vc4dDofPCl9imEsPgy+vL5RvXcSg9L0vmG6RHcipv0k4Wgtd39BCRfHzlMuuBJiYcUpAr7kVDQPyPZyyjyk9/6TWaHmVZ3f7/Sr77alJHtxcWs9yV/Fhi2U6/SiLYizaVOC7PfMHUzzKbuPj8UHT+v7f52/OpzwJhwhzveyBggBtaqK/r18mLvySC8EAHynSGpWYgmwAayB3GRifVQv2qGi8qTOI/0CZVjx6SXrYcCvS89qMeMQgPTy0Fv/o4TunHZ1HVIcdrfePMHnQucAVfnVPqveWwnAXBQbYO7mcRimuVRJck0bGiRJEYoLvEk72jHFhy2MFN8Pas+E5t/EtffGGVzJzXEUp3r71vghLyLZrdButvkEJvDTPfWp4aNizpPFaJUI/X2kWAs2Z1LcYaC7nXW5YQqncEwjpn3FUU+2OxbVKZGvdypkaqhKqnzQiSYEQy1RbSrG/+sZOzgRYXBjaHKfYFneZfydTTVkKmi/zvYGDERuJLqK9xJjLahJN/tbtxqdhtPPtXa80y29Npsr2tUtN/uZzrC5eqOZ/kp0ZEhp8Poy42w9rnHG48llEfYIA4HImiwkfGxRLWihuuZC9sgUrlpp/TD6BoNZsBNG6mSa0eajag3wiNYhSjODlCeeDsZXrxCb3UrCRuiZgabp03k6hmVoMGOicZXjsDU2+aDjkll6Aq1bsn4alOlVdGs6p39Qou3hUU/aCVDxmQPkSw2F17SlnrkbAohcD3o1FiZudj/0bCc+2FwWFQWht5wTRademPfMY1tSlBnX4mhDC9SBvQsBu+ZNrGZmJoeEwcbAgKa2iWVDXTbBOl9gXqzX9JOrXxtqiyvNpkeBsP8Ttsui/X01H+F1BAfTlNvaFJBcQlisAktmGY5D8jRkvtp+cnGxKXn+Pdtp3hU1xxqSaGJNBzbRIb27u8bGC1sFYXfkxSpaLdU3KDei88SXV3Ri4wI7IgEvUqtYni8ofjmCnCwkufi3uLU9yiRZAcBQjmh0IygValoOyor99k0jHeyHIreOeWBmrB2C5X11eHwYZI4c+QOwRy+rm80WKgG2aWg9zBZphAosGeqg2O1GktM+VvOT4HOTtBkhSU6ATwZ7soqq5FhFPmRtXmVJR+M9dvOc+LAcoKJovaWalpiv9H9cUUZTVMYs5EYRPORk9VY9wV9vlfM55EZc8WH04Z8jGsj/AhPEHcmutou4YACF5X02N+ZmpHR5xCbyCf10QnvL2CQc6B0GR2ZgerFZR1AIDA29YEklbNmCMQM2Mq4W+A+G31SOqK2cBGbGI7pprRK5VyN8jQAg7eyYji82VpACfp10AsrcN7U6Bq9m9obLDGxDASPkq+hq2R9W4Sez8iFHgtDMN+S2oCZUaHljGR/vutGpoO/64G+KOAcNCYko4bSNIPi6G62ySUUmpKzfunKxvGreNGQSfaxmACnJqC0aWy3aNPe8T+LPNYFvuJ83EGmp5o1EMC89EieoYBJYW95djkxiKZYXFzMgvLlI+8kdPUPXG+IJnn5aIqfce+0FXmDjjC11QX+ol/l2eB3IL/rHJcNcFcfyrOL+zrWQcYyKPpGShLv2p0LwlNgEZOCA8jIGmuFMd/+z7ogjTkNaMj3pqO8wtxJIXEFCFXLWRH6kGOL5FKrs7bHGIi2XCRR7+L/6coqTD2y8eShQ2PUhWmVZ5y5BkI9CxXdyf3tD3igowUYB2lonvelfI9HwiCPydhhefTjzjpOTpBpOmB/3mJz5JVpVl+g6o2WULraf5UURubm2ieDXvuoCrpCrB4QYknszHO7EOs8dS85XtCr8C5c1QTUfjvixAOKxuiM57NVEjcDdh7RfkktI1kVyv6kagpvXBqxREn4hvfG2EVfBuSynLfQ+9dsV/lm4kL39IEnHJIZB6wAfY7pF4potaJONOoV19iuLJ8K/MyTuuO8eq2+zpnHVzmiUgQ7EDGyYMThW/tPcRulg+ReVmr5mhZqzvsYKEWpvTUNCD5K1twwYuaOAhbzdgeBqq2QeL/QdJQxmVlxrsoGlW8XzKgJarCsQkm0pefpSMdtHwLOFdixKarQKq//2Z2Wn4AV/TXladcdfPnrWN5vsGvmnezbQDp7odWGsNKpDXqXbzTjQigCgE9kpZ8udsO3nR8jEEvuALNdaSztK1a9XTYYrLL41qNemImYMcRBdds2umOIxRPl5NQyY2HWaJ1ypwUUchmojpM0te4gFG3EJSEeypcqj3+Si64hpMXGSuLqLlgCT6MODWYuzXsdyX6jxRo3xZAVmUEfB2i69ZL0uBRZp1YpwQQGocAaBtcKYMim3f4LG6wavDhvU6xTW8YHuRpdhCIc4spt9dpEjoEWdevWDTVacL6KCMdvxkuFtS6EldsBslpn3nzw4m3Xljqb/NSA3oywDfyWKJPnYlpeqlMaXOHeDuLm8w4p9oNFbX8s6i5t5FTbW17NksaqT5RH14eY39yP7rZZ3jiuClXJQDCl+emCrVl/XAoQWPFqFGm8sYkL+2Wo0g0ZAXRtgZE4ZjuXfR0+pd8w3JGpbvVE4YODHGsdNjghfxOAKaQvFIuZBYwAab7viKl5tWKbH12Dpq0XnG4KdE3TnAIn0yuN5RNdjMJ4mXBvlWcWF5RRIYaZ43wcBBScpC6x9A7ZkwJUIjfGd88HfQVOK8+KuZ6vLL8f0YjlQ9GnJz8gRlIg6Mk7Rnjod0a68ZWyIdZw0rEtsdazSfRe916gcBHGt0PvNVemArlnVTWpw8FaFZTR7OvwlBiSjmVmAXI4/60usbZ+Jf91W9/CAjiWYWxX2Mb8qAaFOj+muA6KWNg2DG0URmBjXlQXiJJr/0K4vnXHe/tssVSB1N9kGRYvIswJB9wZQBIeXlg8XvBKnOBHWDl9mz1JVZZY/+YfuBU0Y5cNRzcepSpMahz/WH1hyBVs97FeRh+Dd05xUYAFh/68Pahj5pPkLXz1K1mUK4hlpwj4QWS35Or4ljwYcvCLjhGrGUy3Eun70uDhVwTOaS1cBBzxEFV8U6rDeGIc1Qbmjkc0aVgNeOs6rK3up82qfO5wz8P0u5ikrGpfsTAT3Vn98oMPU4oj4URxrz2tSto9QFDW+tBvRrO/dNLe8w+xue9nPnceRfFiMLtty+1ojDV2Qmflq5gHdwpTsMILUqh7ug6uaZ/0SHofhF3HX8f7BtkshtyU4MhNNAg6my2aDP8ecF0ViEvMkU4oWZ3x/gIUuWcu5Qi/n9fgrtNyAnDF60IWJ8QQhQaaG7P1bv9lBK9OSSz2/AIjcrt8lX/tjNZwDFK5Xdh0SwQexA347lEa1xwWDSLzLfRtHS7nXPfjhTR6ndSLOydpGIFwa5R9CjJKRrkRIs6kxQVKMu6XWGeyZPoVgEX/KNu5lgRoIqqVbSEBUjg/wyrzxkmRbNwzw3ygFtymDRwCH2ZvP6QCrk/zo4Do+Dr4U2iS4QeAG1I6cWc0OksWAspj4GaOlWFbYzpOD+S1BprT9Ne2gV/TMEDV8X2uCuAwtGcWNd38Pd2VhG613LrBIg4bA2URBqKQrjNbqSZfZJIZ225JsqjtYbsndQep/Yqlv/jdKhGU1Yzros/B6/rJeQGE94gc17z5avZPEGJdChS1LKOlBtotSppOpwqPNl/zyCDpyRG5B9TPA5+xcZaWQnzzzWJh3Oqs1dydRrHAgI69lkV28HRrWtp+VgDzSxBnl2+zUB7CPQjgZ7ocdDhNv/AFnkSZNzWH4ivwBTKG0SHQQUMbGj6j/GZPPuP23mzBWCflJG+QlIzFskZJhvJ451I9wQ7VP+2Sd9oDed4WVj/rnwbsEK7xPcwaW5+DxL0TnwJb+iJGmDA5SNMyHdwebVc/QsEXZPihLY9EnU2eC9+tDRMW1b2Dvwa9uGs4pCYsGaZACtTX8kVzp5Q/GnCfGcrC/wVWce5bCqgsh8VMUVe/mxkYmLAoWyo2PsLgo9CfNa37ur0dDM+y284vfIduqkVy7RAt7JYiw8AFcdBlnwPNT2zxTJgnCPityMqRjdCeA7AwoCo8A8cjTBbejZQ8rymGn/weTgwvOUI5LffxJjvNUaDtTI48gpnKrP4fA/XiPEFC0QMzk4deQTKrXF6/i9Tr6nByuPJm2y06OhI1WU06vZisADJZlAAhz7fFEMdVhwBjzufeajDi7bBKop1qE+IVwmwPaM/E7MKrz3gckU7YqerBD+MtoJ/31uhiMVMWd//MgkVI1MgxAy0SF7Yk9ODXpHeqvG/+z8rwaRR4WN8ekDRcmJc8QBQSXFDB051ibnvK9nsymjtvlELTExVuk+O9serdkbaP38P4JFxo6UZ1j3QkSAbp3ZtVooXvIK7R/kdkiIKX4Rp/G3roS5jz72UFqzuw092WnMxlDBLZ0Qa5cv72piGZmT5ravFcALy5R6sF+yIkAcoCfxgE2Dop/JPJ2TGFaq7K0fpwniyrAr7QfT9VFyqNG6wgzSzXZbq6uEVhEH5Xb4tbSSjHV6X02t79BtTel2ROu/rr1aJo4U9FGvj5wfXmOfzF7PR3xhzWrbQJhAY8pvzXM4VQqdlrZ3QrKREp2es0z+FCRZFUW8tYdJ8v/zH4KqXHYxTSqD+FAaKbWU4H7AAlRZiYMJWVnPNTzOEuPswBrr9wOdRZxUeyk8YyeihhFlEFj1UeA3wqBTIAbpi1ivhyobmF3seVZEwCOkn7IAXwBNWdd0BN0orZ14cy0E86a2ilrWBJNTqPetgn0HJUWIowIJYUFd4m+3KC4S4Nps+MbYFmceodlAJR2JmrxezH4maGvElRHyMZ/PuPLzX/LSPMl3vgaFd3qD4tBtHCaN24QT5zS+hChUR83F0iPKheZ4kX3aBm1Rpjj4G2dBaaXwSQVDeKmYIkhZ/ssPlpCXH+xmmUKSFzO2iCcNqJnx7PovfjlSljELtwxD26TTr2FHNTXrCn4iUSJfdZ47LlDTzgi5ndyNeOG+2n1UsRYZq7iN3RDTDSiYST5wj4WvKPiqEcKTZ8uli3XxbEkVM5pl3Pjh6aSf8tOBL7AkF5mloWVMbK08GmC8kaLyV41xrgFSt4ylZy+GCqm3ZQyO+EyQNL8FOOF6awjA/GEnIAUCvr4Ohw8JKPWorB++vMjWeDX+cEujMf5a1ZV+Z42eLEX6zZa+bmU09gsHXOJe2+NTX5+UQdYHyYC+/I73Sti7vuClCHDnKHAWY5cZxC6pdi0tXSteZeGqpCd7D7pkvgEbOMVkoKXvsnNP91HJSUVI8THhZ+ujsZf+YTQmz28LRQ0eEmS16uhtJfVjdJngHXFufqUc5keaXGawljmOkXBVMwtgwb/6ejMA2Oewk3LCu+B7U4vnfAKiwgk9VLYkebHTlfp2ynh3d7du8SDzdauU/ZpfaqGcYFOGZ2RaitEA5es8PRFu4S1D24A6WT4RmC+T/Y5cZalvpVt9m5VgYiQYAb1dgpvH9dgjp6k8wO4690inGQPB5RK6KvctA3pnD9PPxazlDjVauQp58NTyaTZQxFvJEqJxULxrkqKIDHwen+QYmVXuaDxfMLU8wjVZB/c/g5Rrx0PfICUgEnB4bG0DWOXnvyw5QSqsu0aVlXz9g5mFIgjv9QeO5yFOWNY3myXt9/Lx7v2+CiKGbcU5DrdVmrNB/ZGHCtxgKkaoJEhYm6P1wMtIupAkCH5EUAiR8AVx3CETHOHJXyZyuopz0D7Ek27iqCL1rrQwpuXcEzssn3wrcFCDSZnOwnw2rrT+4S5SZXhd+LXCO9DV4vfD32eU1tYBpFITBeWz/41UwcInkCF5WSejQzuIgo1Cb0SMxPbqh4XkJhtS0dH5TFMVR8NVIcsyEeRsqyDjp8HqAXMrL986EDCJEloBwE2cs8D4K7OeiBcnMc3ZIWsTF1KKM3DALNo68s5kBhFA5YhdNoJTlAilH1jcabR5Yx6Aa35YJ8OfQslpHvvEYYryjYVubOoDQyIwKnTRqaDKGKdplBCYEa9GcIUCIXtJnhjfWL6Xmx4QzxWIor9LDHBrMYPsJFFfQJCxkZf5zoqbMbxheU1tBpqepUeQ0yQyiKruTeZWCP794J4G0/LUWszBSF5pY69KmXB7ozgH+V9GBXdFIfhSlJq8wEDJrrcMm7IO/hlcyP+gawVndi27mtRrcD+BT+zkhO0AWtOrnQV8juZ6slJPkbWVL6oe6IOZYf0PFw/dJh0M+poF+iIGddbH36x7TkiWTgaIA8b+ipPu+CoO4NTttcpWEU5vAWjoCgzoJ38CCk1e9bzrtOqPnj7utkh3srxIm7bwVyOYN7vxQ1krdqkK4HHxN5kmAXv/8lqSS2nJPOG+egDr75WmqrosgKMo4gMn6o0LFK9Ns76e0A434sYha50f3ESC62oXE0JHdwOYOXn6GS7xHblPASmJP69kiJb3hcZRAYzYAsfVTc5LUzhV2OYOwrEt5ck7SKJ1fEFSOIOeeryhOBsSfYB2x9q7gNFdsRmoXlN81Xy/SFfLAKJhf5dLVj1WFcCMBaUU4W1ZeMIngqOvaZEzXcczNhCzqazwsydQnzZ+JCGtQ3cwaL87pg47Ma+INdP87usmK2ZOdjwAUp/2M9pBZFYQ9MZbc9Os/CX3ctsgpyyq4l4LRG0C519WnHiVkzOsBLjce55DdjdyAvA2Nn0J+b28nTYYB4x2f5oB3GuIU5Z4eCaz4sEK6Vg/1YEv7NwTZ6O54pGU6C058YwkD1VmQDe2gWY8OpRoKtmXmKdXF/q2zqNEw/o6tvHL0BAGRRXi/MkDu7oSYLEniG4YOn7j1NQEv+QiOkL0+Eu/zJn+hLtLr3FnZ799jm88Ld1Z8FVGi2FBLqmyUOfl45a/moYvhsuiUqamM+ihMn+yBe9l6y9OMRoXl4sHIre4VcGX8sD/B72fv1aFHxeds4AOkZCX/h9gbL0LTBz33cOx7NjihgMmge5IuF1u0z58I6XaeaZwpoChlJnBDkQM8VHh3q3A4uzF9k5+10zYdC3AVbpXXlS8Ii7bxp3YyZ4S1Q4cAPjccKtXFMMswZ86hQjWSnqpQN7/dOXmWrsd1Ya5X3sjwNMaJiN99knS1fuIcGWBtkV2WfDL9enM3ZWTgCDP9A6T11aFGFvCzi4WfHqay1zhx9E9Mdc/bNGVQRyXdSEcKXIl3olLuH/4evdUG8xfR8VzNqLYgbH30vNPPc3+HBELiAkIKni8JG1ZZk+8Jm4dXByXZD/0JFr39o6gLyDMi66r7ooSGzGOVK0TTg5jg8TR9WpOMDNc9oGpvoEiHOZGJCZ3lHU3ih6BlPB0slFmJCf/BvR+8aQrtAo5lh5aiy7HeTeldOLSUc4gxAYxdHj8ajBXzjz230FxjzsUIqVxYzRYKR/lMGCirRoMV4GR64Yo7qZxMd0DDmygxuXVeVYyRx1TT4x8FWcA7GfkMLIYI3sPwC55bc6AwyPd+167oadO4e8KxxapN7tjccomZNJZAxIgY3ILmj0V5wYAGmW6hzEY8Z2d6lHKeQCKMoRd2TeC4ClII5mMcNxyaM+f51VDk4tkxySTSQGRxdh/NSV7rKHIbgQnjT16z9AqCtDYpspqkSpA1EGhoBzTdhRG/HodeRwwt49UvUgzRsSloO/Qhj/HMHLABtJRFPAkK8+ihkqJ5jeVnHYxi+7+UPvZCeAfWt22gAdxLZjCjkzm8v/vMFuCiN9J1vJkjqPjSgw+vQQaRrHnyF7FK2lOFwQl9AGdOKnuv1lUbWdhef8ESs0k/lM1UhxqxSkH72Prfh8bdQaT5hW6STFQxfbWIoWnOHj2YO/6AOunbg/6uf4NsNVnoUVUP7exKInkd3cVOI0xOhTzElhNgiUeMOgVIRI2LMQqGYaPxp8QStA/MfffwNEfG/MYV8GWi/D7Ra/qnb69m1DFVoegveSAp1McTkkwKcPKAcxY6FylzAG097F/YU/i+HAysfxxbdoJrArRYWEm43HiEWsLZGU31GFxovKNqK5DH9fgfbdMaaqOLwM64OdkKPY1ltssX/zlVxtx4b1qobvVMMz5WxiQeqUcfTuK/Cm4kVtrL6KmJebsJwojlx4s70RGtNbj9iLHY/Dgsg2PRe/9mdrPm/zoonYTGRhf0lUsGc7lkznFlPOG4k1SaHEnci1sT3A/WYOCe/DIyhp4l7FE1qWfn1VvPQ9No7C3wXxLBy180W+CiFEd6Imo1QCjVllx0O8aoBEb1YNj3HaJ5DArgj/MKg92oSK8eUTNoPSoe8s9th3QVmN5pEImzOW602fOaO/u/M4MG5kz0kQZE0+oLJERThhuxnoQE9LZAUd/KIqygRf5J0tSgpiAerF1LcHc+jCLu8XSTanVVXxSb196f5WzfpiVTVJgmDbmPNFcnPJVRES9fc3GfP4XleLgjim+qG8kTxOZ9KKVdXOkKR+1I+KpyTJT//NAXgQuKwxE/Svi8OL8mrguzwlcVuqPJZUVHOSAQ4+l45QKCE+JDB5TS9AL0XpWs3WLMzj3olbqglcE+fLWgQZSdjsm25m7g3sNR65IxgktQ7hZ4ZHpGHxtCiAy8M7lK3m5/cOEfiDknmZCGR/ffolFteB5qEqlaY7ncOFn19+W+SIGjB/PHz85WveedOdpxWctGxmg/4DXQcSAp1cccJXNdB9Qwcl6dolH19E4QsGKEq3sJOovrC1ylQIJtwC6Km4Uf5HDO2jVDOcJSZrnFIOUcpq97K8hZxR3zujNMtZpyHuZhqX41Y9V3sUASBV7DqhqnHgPEBAW66YdxsfRuOWVo6NL7AtF3UxnS7OJ3JEPbS1VWwu8G/Jm1XH4buVqjHSabEj05bjZS/6EHPuZ+TPpV/MZpB8lgV2yxstcmhGqzdJW+sksd7uOPo91InxYlGYiypXB50ieBg/7fP313wn8MZGDLW1JYpdBfPMSENxmIiERirHBORMGLb+IvqKZGvSz9WGJ/9fVant/nTXut0pQa2ryqVeQBX4ggCbXP17j+br32q2B9vkxBX/2MGMgfQQmlHM7zNsALyMGAgre4e9wOI6hE9bCt5ABOT6Ee8I5G1QX6Z/og7lZ3SzrtIIQLIWLTC6e/DSibYd3n+5gxeGuEAPpO9LL53Su8AMdwmzVyum52/erv4AqYfxx/gh9mpZ0hO/H2hJekbIc6bEW5KX1epU7mvMAraDYAonqntzCm2jBkrI/j9ZasKGm7Q6dKx7oq2i786qzn9N+yCTXP78TmqiBT+dZ0myEzGHn0itImhNMVMEKTugV2kU1sARVCbylvzr2OzJj8vQ4ILD4gr+0i0Nqp2mlLZgTeqj9gkb9te8VexuPobp4zn8jXRAYY8QGY33T1+SE7HG+UXxqyxQvDKUfXirewafcMQYx6+xCjLk7rRassDwRzzmJ90zlQHm6T7tMePRjoql56E7ZvxArrP51stOzd4zD3TDnC7ET/DeCAZa3qVCuHsV2Rbd80tbLg87lgIqYF2GLFaJYZs4nd8wbdO0H48soYMDW6XCSMICZE7//F16LlUDdiOCu6mqVXAYevnAHt+UX5OrDz+BWNF6g5zxDOs560UeQhM5XUOHkceBXXU1Uvi4o6aRrKdMd/jV7fpU780E+bC4gbTkX03IsmK789awt0GLgMUO+pD8Ecd17ZoGsqKr1/SatxJcNlTQnupnULVJh23QVOOrSzHPPPmnv+1nz6AudAiflfLtKLtIJCVAdTvVgWi/6N7HIQrfR+kARF055Ggzf5SK4XIYlSKYc5Vz5/gNafI2ry/tVUM8DATDr5tyaMU4LmMHamo9zWCgqGJwXHPIjW0OFwGUhAnZugPv/qsE011qSLcCOG5whk3HUG8/qVkGZBJR7bxk6nIK/Mutsu/aG+4Gj2rs0U0mI/hMgpoFwBJKw1ZyZHfu2OHekjrGEK8+WMhf/C2GRAtgLubUHOtz0LMf+dVO2iV1E00LD5hXjqiiG8NOJQRmvUynJTYrEsyA1Pr1I3qg4J+zsAbOIkMyL5U9rbNuIQ+LHLz1yzm6ngVNaBm1+WRGPeYF60NaJ6e9PAdUkHMY0+ddmCfcHTnGfr+VRF/ovX6CMBzVT5G8x0QjQvkDwFlyLc51ujsAu6s5cuju3Dqkm/CzX5xEFcQ5Fqt00QNWbOvMx1CDa/g22/hTftXCUgxiOOOLjXFwsTrlKdeIi5kkjC7pxlNMnmbZyzZsFJnr45DFkMll0i8UZcb+hWEvxNm6y+pvB9JnjrIlneyad4amxXd6p8EeYAws+P4m9WN2z6ELY3V3qHTtlH8LmoyEMp/gVM29ArqQ8O1mUVEAyyEVnYNIevuOltPqygNFRi3cdmc3GEu2WFVhMLxeSA6qrDK7caSJ9KgQTDCl5Z925smxjHMhDq/qWFh58bPq2tumMFwJRGDXn9DzYXuyhAlPdbrvy8fUrPuEt8rl9rNNXwPp4xFb4TsbWEmwGywsas3duZEtRH0Vupj9GuwRc7wU7Eznh/KELc+TyxQQoT1ioCFtt1AlNX7c/1pwF5iPEjfBwUqSJGocMRWHOQcH/smwSF1iwY0ZjKM1YJztNNbEDmYKlRpO7GFuqSA+xnmXoe7GpGOIXuRkXnqi+R3sQBr77TqwQB8VAlKNc/Eu5LqnS7ix4EiSAmhOu+3vse/S+fkKFftcv0KtO/LrI88ZZUV75uy312qohPr1Mkwr9zgQO4TnpGXdvMu7nJnBl+Y8J2HaMhglnHgvUtD/MJXLp8D0haTv3w6sTozStZt9Af80ehTUxAqj1TDFU7uaWaSOwL3pW3WlCXyPFGNdhT7eYyL5xjum+4O7wPa7S9vGXff/w8tGIKw1BbIDo+kRFCSdMY5tUog0Td8fWSvmSvLg4cJog5FfsTtPYU6tte5W0QRq4qi/NkYoUyXAKoIV+9+TvCLRjmMrnt1wjdVGP6C20PlqwGF44LHfSFDThZfdw/TYP1tymBqCk9sBugb1HrLWaoIXRl07zzYCIDng6DGhjIFvrylCnEz8HrTE9eNmGEi4RGZ/VlBBXFyPCEMHvt0jrCi8GQOB4PZKDxPzMFfI+yxKg/M7HT4iva8/z9AZmhjp7uI8hgnZ4i6yvswbXcU0uZdhsiP/1Oc8z4yQdplWfEIt9b3IUHL97TgE9FV4e6KFiGKOSlUz71GGmLzRnsrfkQ8AM6wM823JnZr0expcZVHUCDxryeBcX3ccXeffu16RxtGRe9kkh6Xj+my/MrQv7j8KYSrR4oG2EcVptVFMahWHQg1Ztm8jdVjHhuP/l8mJRMClMUG/Jswi71iRdE1Sym8mSIDhQlp5KwxmH5L7FA+rx41dJz/3BH+PiIhNigZf5ThIyASFzSn96nXHSLvHVtaEMjY3NzkXj8KpERCNbO8ShL/5WlpX/O5QFi4C67FBtUh1gqPFM6zLuWZ0Bfj29jbBylq39aoVKUTDnUqRxU4EhBKHeml558iAq9MlxJ18wlFYWn3+fY0I5eoKWcNolHmvcNc9Xwbn5GIYAZE6i4HRVZsYD5oy83tiVfO/U7FQPSMmM7He2MNG1ISCL0FFraW4J8SC/GB5QWQECmMz7ZCe4+cVQ5TSoYEG8Y5K22vzZfbeihEqKHIqsWXZrFsMJ2uztHl3r3IR3lNP1p9Us9Gb/EaJv6yvf/t3xHWTzhjFgDIXPfP/klJ22432zcwvGJtoo34LIizqol/D6RLacs8+PaJQbWzaGUeDUbO4MUjxoVEOOW9hIO2pPAsqKQRHNeg+HHADH+aaUfaCq7Ro2aUxxDjpjMxmriwUIgY644kKG24WB4I6vTgGN9UtXmgZQkaNismYsSxXIxmECLwyhkRfCL71oeFHtdAV3JfF7RNkP65n2UfHqxZHaWzKFKprTfMNHR998r46HpyZrb/cPwoRRv5YrUVtVSEHonfL8siNydW7p4Mi5uGE6mJfmyaY5d6d/8d8ntBXYcSQsaFXpMN1VLFljlDqirBS74pbfBRy7wOhHgMJ7HpoEaxfYdS38RcidJwlaK/uKBuyWEx/A+4fvjjB1DUhGDQK42C2F2J07f4VwJtxJioguPeQHG34Bl61O9QP8G9TclVZa+UV35r/HqDRMtxDN2hQMING3jXPQJ/ib751El1CpnNRL1S1jHCxTbtrnD7VsP6AaWeZYMqzlH8Xd3I2Keqwlem5/2ict8b4zFzjagIWtnqUqDPLe1ifYnIPvZfi32MYM2uHJQ3x4VkBrcKMJN2FD2lRoB+l9MScACHrcXuhjNEMFjGpH3V4t9V0i/37K0wf+YK2MHdJZmB6KGP5L0w3soJvoQ85KrJ/+vpj6s7HFq6fdoXl9kqiCe01j2sscvMrPJoDsEK2OjvZZyJubbklPUAZCacygYkY8/Sg/GsMciLIiq9yVuFAspGEOaYP1Ttt41n1lWM4OiHIJnh6JuiD2+qXEBgDT4ocndiRN3PpOBUOy+pB7TEDfF2s5o9mfgiAf9XVJrEHkFqEMVgFlSxAs6rZUziimKWbNOg0B7vQGQJesWoCy01VcJZmOjk8Kwngn6CZeW5VI0zouJzYHrV5wr4KmUmF9IVZN5NCTmj9pu+z/qA+uoMsq9h7TWzS/3WNjSNXY7+YRU1clHTvHG19aT+58kJoYnrjm8Wu7wpCSKfqQdRfcf3PiTcflkY3ZP/wBvUCuJ/MOzKh6ea7WNUdSJC9cTK/YkbT0/ANj7UFtW3B5zRFC/OW7RhBuFnIzO7QgcqjHf0jESFJwbir+BUMx2NpUhj+hGIApUYdBSDpbZbj3Vw3E/DYw43SPTn02UL1SuwtRx1lcdGB4EadxzKIqXFTKwf6O6g8rN+0ny+bVDPOE0UXPMj8Q927icvdQC4GvLIGy4WgWWgIQR7ShJkaH8dqpyU2FVz5kVm6Si/zHHIVFq7mHTQfr9mFpZzFD1BtcFbI9aDCejpu9PsdMNmB9ZXLhsphGCH4wmZZvu0JXx+3ZkO3YSPBCYCfGxdqwsmnQKs8qXtyP86tMalFXWyXaeF6QJysPWAvyJAokYhPT8D7Ze/NIGPtsosn/x3lEI3ALS4xRUv/EElgbqC9wcAefpn+iAp7v5aPAOPCaLoml4WneZCXkbBrfZefYK4Z/ts0YwN7fW+/6AS0DFvPLsGF95ChDz8SpyogPkx0Rs9mXxpQTfrcdJB2lfniIELybWArSwhmCbRx0W2e0ydQKA3X1QYGCFdVec6bBfCncT9kyrnpipBZ8fwd++kOSemMZZSlbfDeIRHkJ08m4dfPQ2H2HHwNHqxRwlA8FR+Dy/EM2VIAsrSyUkjpb7udGshg0qoh1dbfw61hZll3+5fhQ4Vzwgr/23NlNRI/zOepzIJyXgUgxsvrK3y2JyJqFn26E4u7yy/Sa9Jr9QuQ9zgazshIbbjuiMTdapvw7lQWCLcbjcr+DsDk5FCjsdikByFGIbAOi4MCL62JpenDuHs0eQCy5UKzHWhzHPmEFU/Tt6B9MoTAQZxBe5R68GNP3eqIrrLQSLsX3s/N0zOwL0aLG3t5AoNa5SSzefr1zq+OYoJutSzadzDKCfNfofa1CIEJXwNfDAth5PF85FOjMgYywuU1LurRVQ4Zs196Z7DycglGXdCw2S6m+4fL1AwnAJxLafIJjldtdn3oqC5y6QCzqGbCetWaaC+2GN9peiLo8U2Mr7agNfSjfKc/+fYTTt4V2yLUVKbTCCOxcO+QGtjKe2URJrvldu5E2BcUdVexfInXB5XXpUYsFFKT3+i40qAE89faRY5TGA93cVBhiNbd8QKJoFhhWBuVpEdCr8PsH06kcg5Jn4biVftIl0q9T/3xygGYOy6oCglcL3f9Sl2l47mLMMwXpVHC2WCkx57tgqfQnvsPQZx1yDHAp8LRRHOpAEE3RMTg7x9FTQLkAk7FNeQ9KKZkmmpmYFPccYCnTGRO1TLCbdPl1oSHWYDw17GlovEFsjAGILtjvsfzxwh9uAWxsowCv+anzLtPFx9pVhHkOpNKKEIb3jSoo3p1Hd1hkGPRzxk0iV6DrLaftoBsXzSJvXGTP/dVwTmMMU9aAb6ELSMNeX7wgacSFnJicCoexsWkoi8k0S19zEXwTBiaQYy1KLVVIfukh2oxpQM3m3xZ3R14yUisUKLpmXTAVEXpuPXc58yejlmk1YbjGipmb4JbZt4fRKtSQdGR7eSM7cuC0437Ix0HbvUvk5Wkgx3s9KeHapfVudWYPo6l7QcCgzxx1mvxJ8j8LasUFNjC9QPwOqVBXC32Wyi9lcR4/1CVkOu1WrefIORgi5rxmu10umYt5jsa85s73FUjfI3yxPYsm3KGtX7cK0X5EORvU3tSxAMH66eefvITLvcAAOApTLzJSHCCnOfvB+ycYFbYU0PRYzw19VH1T32aDm8BRf1wrS8tx1hZKPwJFei4gAggp91a+CJUOu8x9bCdowgj6XX3Zcmo5QfY438claxijiMWS4gbvOTvcMrrNwkklU+HUgwt9gYaJu6yajirWOVKtg6a7Tk6xTqGsO8qsgLxTiZhaJiONVt9vXp5HEyZbw95KAIaQvB6M1N3JaeTkRR4cXkuFikjPV6VoGWL7O7Tv/FDBSyvLp/5s/s30cSCb80eC0Y+ucn7QeOijtOry+zJNxVWdDZo8a9lnaVz6Sg/SqhxVfpMcSbFIU9H0G/ryy9E9PTE9Vt3ZoJjK65YkWrr9OH6AOuv0Dk+7S716+VIPzEQT+ILMFRs8CpadOD/2Lo3Cs/hIlvJqhNl8UEbcxb+7IqIjTVOF6yaa9A4PGOgyXf5af1kHcNrAGI466oWjpJ2H4ljVctWfsCOS7Z7/KMy16EtY1HNw2w0omNghd3qZYIMHiljqBEnK19T9LuMxjzXM79xk/rj9o+u7VQ7/NqM0F8H4XIHexWRlkDCwG0XXKoxMAksY2GXvejv0CyM9tF3yrgzEqoO3/MRgQjfLrvyi+nZsosdbOTQnmdT/je/wxoBpnhrcjUk2B+0reE/Pd5WXdt6TVvkvle7Spma0kaICZm9BI00g+JlaRAHZc/hkpfDbBMD03DRru9FCOyKhKOlfyrW1WVtllS0D/X1NOOMpYZGqsdW3RpXUjSRSAB3pNe0CmwGUHhBsjn2czJuvySp8HeVOjrTPkCzNEVZKMd59Jbwof1QoEfnesQkRcUqeadz8H9SwG5Mf386cnEm5fDXWhcgTP5c2/QaPuZBDoNZvWlJgyfcTtxT/EBZhEJUWuLWXQcopY3aWH+dcczMNHwPcN5Kh655uqXmk0drRvxKtFIl60OUofXq1jNquJ8CDlSQqnkEVigmqxrtW64LKtTsmqHeF9AqKXXHz5M8RgZ7cspPlb2Q0C5EXJCttP+9AaWO6nspKEod/4Mk0MvdWZ4LO9+140Ngh23BtP9AFLnvim7k37JmttqIxKxUCODZyNb8c6oyWqWB86+RtvBY/7EVzaCZjkRjMO34TZTDOsxS0fqgStsMXn47J6t5nT6fhFye4Kd2YfwmJJ8cxdouw/dx1PD9IQe3CnREnLniuuoOfc7nlpqhx41N6XmQ7Vig+vMSFg50Bkp6+cADPtqZhY/Tb3wiDaqipg2g/dXHJ3CjOnTouKvn73irg3Om7YlulvREv5fUg7iCtzhGQbqEf2lxAFwd1E2rI1DSUL5QVQAhLCkPQjVg52yCPLMIo8j/tLOGA4iTLROSvZTUoDpL2KoHAOtSx5uXY8CNwOSwKTHH2CG+4PB6LTOtJBTsP7pTP06k1jVKPZnLCoVlVF+hc117Ubo55TXWCVivT5dGEROjGq94l7GbyK/v9wL+3cmdjlRX2uuWxvHNy8TpgcOjLAETmYiPL1MATr/fV+hufdDq6rX/6KoOLzhi6q/fxcSSuiK9M0hJqS5tB2iGg63PZvZ5kaqW8Qrvz1freIZsl9QfkTpaBYGJ7+IXEHqBvoBCNMgNDbF5WMMLn59H4shAffHsTZPMJJwHrAYUK92qDRoWxHwRNyJCzbu7ZwiXnuWf1trIDAR68o606RHj4wAlMIjh+o+I9RfV2vLpxVeyjB7F8g/vBdzlAgsVHgZyWN2IhgsWrLUwIWP6zz1d89TK2AWcE6fTtjivJTsY0tVC2mTbZnwayuBh7EQBrGkTE4mH/JvSqw0M4jMgBZ3i8FwLNVOwPcIRqqPhDM8sgsaDXFTT4iRXtb+pW+U1cwq72OrtqMC+hVlP83lp4HnziZP7dpnePocaXKv1R48+VNY1QMugLNf26UlHRPtbBl7zSFiiprs0k+6rP+bICT8cI2SgZVLF2Vk47L6jI6bIyEg43ANa4durx63jBFKvsLNLbuY8k+ViaaHXzCmvZM/CIiMxFBx51ZhKqyw6Jqt66aPnKyDFlqnMKgkuPMv56iBrMtIsrlmUAmpA+XtzHgOSK9fdj30EfIY17qDWV3LB2uwk3h+GSJJSjUwWhWW77ri2wYzu+DP3t4FCcPf4+IJFwF5PU/k8OoakQhR3cLOfL/Njw1E3+vWsbmu7FRNNj/0TXD1kGDCr0k0/0Dez4RZoxNSJi/wmzF74JWF4nhrv+d/56FZlCe1Nyj1UCcN3bL2DLfwCpzLUl4Z2GDjp8iJHo5U4/K1OZqdT9f+A4IV0Qp+3qrqNzFaKRPm6n0CsHXUe1FwJbEbUJirELFLH4261nr16bZ9jwf/lXgdP0oOT4ni65uHCEwFVP6lBgzKAS6VZTqabDqZcHPDQzSrmJiqPtvCs2q7F/9JAAU/YhqhVnRwRVbm44A3Kj7SFvRRCMxhtsNfBOWMj3OJZd78gIhnmjfM90udjhUJNfsn5K8JjwD1JIe6g81uxVK9bkGlBO4UENzSiKt6ksvX7wNR+vtKeZInSDhg0mXdLaqfxUupEtnGwiPGyYFhM9vFm11DxSxlTYn825w4Dhg4PhzfGi6PFAx2SK+F3ONvhSzGCiOaVtrdFyQdf++6UIqW3mS2z+45lYDzlVF3ZxbQ4tArPGt1k8nE5TGslXw18+qOlE5hWvkkLjBwiJUDOKhNvWFCPQjae6JFTNGdsNvtLyT1KGG/9Lq1q+qVwjBN+iAmvS8Uz2XQgPcuDxKM6ns1AYUAl8P3hTeb0lxpOahY3mSN1WxJK+tgspX0PCRR3Rfv3fK9VGfBioFDVEgcb62F3tJoFHr53XDmSgUZutD7hGjTlZreLM8EPT5nAYFJQJJMv8TeONhU6fevpjwOjgvZ9RMC8RPnUyWbKjwZmoY500KdivZ7tap3ecumjoXoulh2emXqhUwG9c81Defq3pCP/p1aB5J6vt/iho7ml9CLP/1kNZrKzzkim0h43WfINUTwrDxweycwf0E6FbtBIxwWF6bZzJ3UPH9Ww1Btk4a6YPFhWX0tUyi7IMXqh3lcNu4RjOyddTemvhaMOrS4keQCITqYx1QzgzQRxTp+8TRouFJEriodcXG2TnbjKu+Rh8RoXzAyDupGX6E7B/L1popx3Sn7KQ/3VzUUsU2h2+qcgAhioCw5HalyvC4uCm0XfG/Nt7XnCU3e9Xbe9e+wppyRNT9jtQ6j/JGpJr3De7X6+uHixH40WJXkSx/NWn7qv7h9nUB39GIMM9mKS6XGCgfq8YuJrQ84C/2fMQk0oZx/NuBGWMmaLDmdML1/3M08cCuRQKczsnUukN1eDXappbv0Y5r3kzTczGTzKHtpw02ZYM0RhNtPXxXVfh3H9tm2pSiUh98ZyWqQlRSwdqSAGyVYf/6k70RcRrRIrlWa1mQVoJRyqCkbMVQuZDxrZ/ZKk42RptPiCTGLYtq0OFHET3Y5Z7tNlaXeLzub9q9Lj/CmSCcMS8qJ0oi8o5y77q0BqOsIAjOuwU9IDdLAnsQY92OSRLhi8w1hYwbfa6eEchcfCvPq87fCG7tfMaaL0nrUCY5RYFFnHGyohkijv9Qwoj+5554Cb8HCu/MGKrErGsux5F2P3zTbcDYYtaqhj79bpKu3c6JGAkGr+RFux+sZz2R4nHKWlNIYMjnVZ9l3seA7eA810H9cltKPlaLM/+aEAK3xLaoxuC7xITvOdM4nJhQnyDFrUbWIj4m2iOI+54OwdNzH6LB1406sGTgdik1wuNJc0VbWbkKQHTDyaXtUtpwAoj8xfPioOpFJD4GFFFVCcCrtWj91ntS1Ipwa1fsxZjiM8QCkG6wGWWLvtxr/pczdF1iYimze0S5fzsA05qoquK5Ngk2CA2hFwGXAjLkVS1qCMeazddpDcV5CKOdQGH+WiPrU0ieZETkYu0Nw2SdNK3nSpQAnS540FYTPXTRmz6lVzZVbvZWpzb51+gBz1DqBL5RTT1BkSPZqAxCh7Q+xYa/GRPloHwTpr3uz3JKvntFQ//qhi6pNMbR/f40qRuRAfPkZiAaihsVa28LkrTft3wT8XDClODBH2vvwn3vF0ERuKarNG3fy8tGkTOawNl5EdaiJa5G5P4l+fefGfMJfowi3aS8OqxvMmWEEys1W3ghyFgTBtU0u48ES5X3nFoNPVQ59XEl6bCTGtdo1Zs/q3y8x0ihRCG0fW9tkoteZC1CxwzT89X3Z3qwFFb0Upnw4AjnFSlicMayUguwXAbQgwiz5w/I1p6QQsLyziN1hiTQeDDJ9IkKCXCWXi0OyY+Vh8nmDV4/yTfEce40s5SXxen4fGhL5Ghfurb8Ot53ZVYugxDeEFn8vt6o0LwObRGg+lo59VFjrReY2K4KOUAUZYVOF4G3YLNWGGP9hEIwqYnx4tkzJuqN/0p8wGJh9Ee2oOkPMABN0rvDdD4KhirGYE7MDa/l2E3CYw143DKAhO0GmyA0yofUCuuzmSRKj4gf85VhjtyHb9GRgSF2+juN63JbTk5V7YL2GaUK/E76IS7SqNKD+KKEOsdgfUYj4jgfL4LUxOxFy9eFvzsOJVt1UfmPf6PRz2Ai2nh//Q6qqz5KDAUyjy8PEFTiUiKKqTHzmbVVVokNqnphgJExMD0NHssjgciiTBeHlT0kjBPkubwFi2BEDWwJblt2+mV15jS7XlcJHRM8rXl/hheZ5artQEYgoqPToadzU7iqQp1fIR8FTXSx+WnGyqPoyIXUjfIi3vLcTvxD1sjhDIIfbO5tnJl/Y3dkmKDalNEe2anta+S1bfhYB6/wGf2ritUWlLmV53NgvweyWCjXOD37L2F/lCfhhoDCuZmFgOOqjc4T1PXuN68/Ik0OslynAylvf0USPu1544WVX5BAhMcwi4nRlIqf89YpCbeoyskEodUwgOUKouLVP0NzbtDT5fEp91I3YEGhm6IP01xdNty9zyIjIALVIPnQzcG+ZWc0XJC5zn63Pgd+MkT+x/CCpVGTaYRVQ10Z0xOcQ3I28mARNEF/cYgL+zygcpXghAsjt61OnnCSaLNpYYyozomxHAR0IzrkcZgSkrr1FQJLvhG/0OfvwgV6uy/s5XfmRPZGLxZUYQcirgrBvGPiyy5a8H3PozP1cxEV3h/Jo1rNnGisvtYc77Ez79hbjEURXspwuIIV812HlJNfOEnwB68SG9jZzHYNpvaQEBofmG5CtX/CnJnz1zlFy1a+T23SSvJdbUGbJY3RrW0ZtbFa1iPN6NKEFXuuhUxp903m9iLb68W0My9XS8S0L3g9j2ST5oiCOwdUvrAOtyTiC/YOmJgU+2NN0wLkAofr6vSuzMkLVnYkYlP0aI/cXQquHvad548ulZ1jzMEbxWuaVjFC8uc0+8ljJXj6EX8A47oHqCe6/CK+SPgVGAhtQJDLeabVJ0EPmeteLqN9MJn0GIIYw1hfw+tIbAiGcp6nYVBjNxrvCyaWq9YNR6Ky3BATHBcE0Cj7NGCmgryMDV4hWw64Q0tHJinyo+AYsttPBYS6I9amM8c5iNr/+7+Z4XdSj2/eXDX4RzypzaOaicWfsSt4lPTpBZCZlSlaeaaKzdxsIFxm+7hW3Q4QK8R+loR1MgP/2kQ+w7JoCDt6mrXWREtBxJY69andBtfxTUgz4IKpjr/FqAZtLoyhdtkCt63M2rf4lS2RkTHk1uBkhU6uR07ZeHiL0X5vpbZiipwAcAX2gSwPAhFRq6+1UUH6iW4jstr3kKqkvPn+QFx6BJPODRH0/1w/HAOVsTASJWSvGmSDJcoiQg902Y2l9ofjJ1H/gu3zNGZlTJRA24awKFSd3VdpMCjIPX8MNuid4V23unLIMPHSlWBRcgDiIIbN1yGIE85WVdTkTDhKQdEo7o7F+xuU3AkilXEd9BBLi31u5vvTR/SxDKCJ30p45fq4TBj423lEchbAQFI67HwdtDKcEth68LcstlJa8rhb/k1bY7F8mERHFx7EFZJo6QW/vSwDcBNIhHl0R/t53qVLrUgaGlr6pUTYO6FwAWJT+1kolWJqESUzJFBAPB+dkT7ktaDHB2LF3gJKSwL3T+5Z+AjpW4RfQ6Z59f0I/rjpZM4bmWvU7a6TqrzctScZpu+HeKrXUBbupuiT8e7dIA32VgJvMSV/IXN5Z2Ngu8YVGXrBalbY1LMrzjDCKvjTZSdjAfDFhh3Ir1f2gjyeeE4UwPgyfyP5L2FoLqvO4zm9C1lb36DZrUpCuYPyGXl8RE4/EprqKyGnFCN8cMOAlCRUD/wFW8unCYGvm9kpJrixRD95Y7mBlTpqiarGFK2l2zRLWsySAwt0JYNR+8cd2yJjjJ+9VaYpp44tzQBetGNHxi8F0+odBVC+lNDWsjwLElC7GjgB6LDWeYLOL6nYaQgFAXRu+CX+Ua17fhQTnlHVio2306gCUOo7vvmmv6AHiLpSOmmA7YSP0RedeMjPnX5MiGub6ULEXcEBO7xhILhlmYQ1kqHxggBwx5V39tWACiM+6rZxtYsCocpLmnMRQqp7anH2m6jqVasrgpZX42w7fA78/DeaGhVA4hTPWzboKH+YBo7IKjl5H5S/nHX9Y68RtCfO/MBq418WL8uR7Uf/1pQqlAjxBl5oz7WB1DglQU3P9Y0bVD08ff6Y/RU1MxUbxUsB5ja2Zx1u3yz98jmh+1vhjFITk6Hp94Wp/NQSXRlP4dGGf7TsnUhdyQ+BnRTZTtr97cnDa1609ZvmojmQIHF+dDDep7ofRMaiMXBvcqmZD6hT3/nJsmrpda11Z3BNTWovigik9l4f4AEjpuKuRjUcgrCf1BkwZf7xLODfFrNZUjjvvzjPLM7clxHHARSiqUDGnNrOKdrOGLx62cNHIDVFflh410msHP56JuUYNCBYmqj5Yqub8Mi/l+8TiH8hHWQnXcxV2FTiZgNlOypLtDIheqNrzXvot8gWLdHaMFlV76z1Ac+etVCBCpb6SBdFD9+hhrsiG9qAXysynbHLSH7NQJDmsa4nlkAc0aS3w8Hh0wZWLlWiEmGfLxS/47xQiqCYyHj4CmhDtRdSVdFfSpvENBTPdsitSoqGwSo/UAOEWyDsA9/vyk7311o0xJ8xni6pUA/DLJUgb0p0DIKy/HFSJNWrDmZkwBU57+R16nmcr3XbRG6ciTIlCWKWEp/f1MVma3dS/zlIlubd6PopTBwt3hn8BohSmNaI0g6fkcy82A1CKoqJ7PX5BSoJjy0tuj3TUFeBImpOZ54Nka7vICFv1WEK/O30DZkx0EnOXWO0YJL8PQ6pgpWBFNUG3WNLhhzrPPW/SRT6tkPHmNLcHAqi+B5aIuYU/33HY0kWA4h9oMtHVDKG0NYICjgYCztS/SUavib/nZTo83ODRfnsg0toGvR24MlBlTVFuwlQ4NVcH3JrBBT4U9AhwOBGflX5py5Cms+sJwMkXCYkuRie6+f9CoehM784K4+WML7UG/hOvLEyXWex68i+tn34tQXSMSJmh+D4MYP0DM09p4jzGJBnxSJ8Lmodnp2cWpCX+lL4AOx/NwiyZKOri8Z7tk3Jf5vtJ5p0jty/L3AVPdkvo43zqiEKo9bIhs5cNKZ9LRgfs06SG/DH82nux5YdXKQrO9Q/oTvr889F0T6pZQW6JqVCK23mi4/MZMkBbWofmVQZDv6PJ4hOZxC/BATsJ+xQzax4xI9aFTESA0Ch3iD+ectHnn+MK1rN5lZPcRfAUwQ5jQXxcXDsz3dP//5SMovpebbo1x9irzdbtmZ1xl7+y5A1RhpFZnmR7/GOgWgpqAPN5Ry9QJ7WozzcHX45DrF4J5FiJ5p5rykIuNmip1JTsqXsxNQbY9T/J4LAqn6A6symOV68XW8B/T2lDbjHkhSPPxMX8/CbjPpNFUv8Dbnam/SjNvLWlXm/1IWGz6p2U91c9SBrewwO5u5zTzqU8HgaB6mqKuFb4knT6fA+kIbCaCWeIF0seziny+3XMP41I/SqTgJQiANKVHi798QGeqZbW/3p5siK5CAfg/9NFv29K+xEacGCjbsSvg8gGkas44LxfWuJ/ovCU4N22p0IIa/C+ICvHd5eMSMZ27ZJpMH3O2yZs619P99SHLV34v8niSAI0sEdtT20BVo+eHC7d/5E6hyyTrp90dNFzS/LK6BrAuLKHLHuRmMJqgcUuXn/KfOmo8RDF66V+xXkjXSD1dj+1LkM/gYmFn6akOhxo40X5I4cKZ2ReXpJ7A19PS25ESu0s70XquoSwmo/UwX8lWqP3C2UfKXMZ3jwYn3FivlMUf0EdR8LRrdH3YEgS4IAdj/jrfijfSPBf6ViSd7zLElDXhSAFpw4ynIcSAbD1V050DT4/qSJ2wHV2lJ5h1LnpSivxVyFlAWByQ0WqdQjwy8+T+gDeqX6Ac5hClzM8U6DDE1XqRlcWkvtgo0zadE/+tIiWJu0GmQL1ggOY6ZsAADkDLf5did435ZTIZM/Tw9mzftf4DuO2iqIFuiHVKc9W+rHwq396OTBGP0eAzL+TqTCJZZJpN7C4W5pX9Sl5cQgmNqWUDcZJTR/1tpjz7IO8s6jStHzfacxT6pbVWabrSUaiDxhex4XRIqDRhH2VDN0NnCog+tozfc9wFZdBQhhggUgGXavulR69Oezpt5ilgCH3njMTfHpJdgi9+3x/CfimFFHh9G3wA5XUN8Xc6IYDYKFkXag/SHbwne996uscRUrRDK1WgCu6jZSlDwOixFL9goPQMPgp6VXpFJ/uEfRo7uDC3+EVpmDDdYZXDvlNdKcQBGbIIAJ4ycRaPH+uMhyTUdUEsPbIRSuEq+l7m4TVJUDniLakftyEhQ0xVwU82SSbMPy7Zyv9MAZO05WbvMpIObY8VO4yMdHp52iQ5pMJEM94t6n5uslgJEhcQWVz960dAZdvF2hA/hptXqA8g46HIPkOoAeWgfz0goM9E0vPSi/phSpTGV2qqe6/es9vmB0qoex3Htl4kUjripoiXNweGXc7kQreQM7rFlV832W7jRcAJ7NhoaisE4aQh3sCPm8J+VDz1ZGBfuVU/M/nBo60X9vJVa5eoZw+SCpsf2UjEnw0wifwEaFbIdWjgTWPSF9C13RgIDqZH8qcYbxTNjM2cvid1iJFOVe6n/ceSwxz08YZReftIsJtBtS6j2EiVK4zU3KCgx6z6I5p5RBhcYAljJKE/I9RYLr3cvGjL/S5VhcpvmyVDjYPCO/aIG7E+uWNUXDTeAZHPNrTG7XVOWv85PSaFp4XorE/tvcoZ2kAHoSTAXVMIiMKLzmrDQzNOhTj5Qwl/RrkOqeTl91nfTLxuVFjWjrAnlsus9Z4OKJ6XcPAuXu5OzWmXdVHjH2keNQJ9sNrxr2iUgqAB4+Y/+opT5j6pS9gGcdqoPwlgFavxSQ6tEwxySlqVnmpAD1aUodyATgc7LSfoRgwv02ZmecZzm/G+vVpEWdqu7Y3cwcJfYuOLqM6G6v62lD4I48itUaLr2KjFFV5jNDbykyVbGo80Fc6NI58xALcQnnSsaBJxlsxbu2zhnHPqI9PusuYlAsWIaFs5gRCpu4fx/0w3iAfxoELH2IvSTOg7fcY3N00siJg7F1RrUDMGFliBUrTNF43d2rejMRHl/ZM4A/mxUTKcyJdXDoMhSnkuKO9HhJFsp7s4OwcyyJTkjMujMXf4iTsOamwy8eLMsSUBQoGAu4vAcNI18IwTQ/gs5Wi0LitpqZBjuH0rkCRNSA3nT7JTvrlzAgG6WNpdA+pR8DpT9fetrtM54nm6h34dX4PxcNfU55Z+0cd7qWeT1/o5iFZk0ScZnm98DljZwamVvHKB/LS5q4tygZuD9jc3fq/bMN4BqhHADk0PeN3bFxEKWMo80vffR2Qj5JX1ShRXFLlM2aaxlqoKNt+OKQvd2rf1TZ4Ei1ZJofYnV9FAAWOoI8RdqOq9CWa95CLr0KDzC2A3jcfXKXPjMxYmKxkGcApKlcjUoc+C1AQCq1VFPcj+naErq7t9etr2AlrbJ3j1eW/3TQjv2Y93DLbEUmSWuKUW14TZ9a84reoI4dyQ6EW5XnuxA8cFzG3iZqcNB1c05Yru/A0+UcRc95ygN9dIARpVj86eHm8SvK80r0vYdhGMcRVhSRTuRp4ndxWq1EdGKfdXHdud86YePwKLVnZTF9EYRxXSknd7bcLlgMN90JCFzXjPEcmjEzDCkuv8h7XDk5gyTruNjvmaPM5Bx3I1yUHPqGELkBk5LAb1Aa2viBDk1x5cFuMWN55kPflZO/nVejVoNQ9rJoxjtv8nca2SjkvUfI2TZ/2xQw82nuhd/GTqW0wqJjbOL8oeQK2MCHvFmGmOSjy9Xzx4OQOSoLtxAiY2p6iaTdKn6m3qVD1P5XsOWpbbFIPiIetuWCzA0LX1x5Tc1vxjpP2ehCGUwSqwW9ZeisMzdCFILPQhTD6C7JQlQ2AD2Et8wglnY9hv+MlYQ8Sh3VrnwOnY9GW8G6ok1H9E6/z62el+F7i6niVbyQbXHEKkFIHj56y+Ki6bIlKwW1CNHJYZHhigMl8BsStuMHHXoghCptZTcqX6s2+QYYA3BOfkixeZqgyKbjXXNLb4YS7kJF3WdTKmpxvVz2TTXoEOqdJqu72pnRgwHnF0VtM79qLhamvF5FDMm23rGFjXoCVUlCn+MaSiMYOEWSV9O2nXQs3VXDIGWMahTHKMOMhf7nMXcQT5ikWy9tCbKmlvsonMDgyvYXmpivBhkXXBKTErKOEgdd8NH8Ou7n9b1MDRyIoSphCWvQcVUuyl5eM7tHRwCLYoeHyO0OAj0PeolMev+h5KmeYTBxUeSiEBT59hweUdEdq++DA7qUjXzOK+OH3gOzmG7i8+qrsMdokHtNolrAA0o3Y43l3IfptzGAsTakm5Vl5pGXj69Nb9BOXg9AMBH170mFRCMxqjlDGofi0If3C8dz1D25IUBRfU+BWny+bR1t1kufYgl0BJp8CkxHvbmM5V/EQhmIvLtkU9bNmsCGCm6xPQrOOEA70f3XhvtbKuzn0Oe82VtGva3TpgSHbDDg5GuqMIDn1SdqUNxnoAHhRZ1rD7wV8z+y5DJ8eNMc4o6Mampv3sxx8xIUhI5GvP3i7Luwn0uTSPs7DVaJPfrVSe9wzyJZUyH/RNK2VuceVC60z9zXw4B8liZ/mpwz/fNgM5tvSgncI5PGVzCqgkskKlbAUMs9Xdl6/D7f46yJSb9XMwYBLjjz/Dx5ypMI4VLXWKoLxjK8+mx/XO2/VwbwpkS1UhFIoA751A6kjXL1ILBzQ9GPethj2g08bj5LHolGziTZrZrrdUbY4Wn4dlrVx8xDQ9qHguELIdtjYRwDH6+D/a6r7YU6nxlakLM1KZU1H5A1F4/otNaJoua71t8sbucqSDittCPRTE3EtdikMrZLFXEf4mWFwVhy+VgbPKDNXzNgq+bSwtakQfqPOsveVjEIzFScZ2JTdnwib/8fxIRKaGhN8cEC6meTz5YJdCyHd6BY8T541sYjNrOVH4ljAPjcPHXJQgNDAtSg9yupJL62VVH/V3ZaISXI41cBnw1BGGmMJSOR+jspCEWpKyWOR6plmerq41oYtS+HTmv7y3ts8y+8r/JdFUTHP+N6q5tQdERMTYQAByWFGHS6KYaih3FhfvEqimREE++xoGJV8GMZ/hS1df/QzOmr6jRjN7F3MWQjIZwUQ8ajp2i87OaE81molGYjhWkYWY0RLvK5TVmshBngBY0Q7O9DmCTu1Zz6PD3PCLqJGt1c1Ydx+ZVmTofi62dJSvjCXB74p3IS+p3vY7AJvF0QP0ImvymNF+6t0ngnoIJhvWKbF/mrVnKjX2mZrLg8CYRsSclBm78w8S1cYDoTnioRW071fCmEKD2rExVOuzetKnfk4ypvK5kAFtVfzL3JzW0czuQy60QfZvnnLE5ayk5LxgXzjii5cK0qQfceI7keA0cN74XugN5rVuGvyWGC1r8UP0TIoIieO3cUe+5CgQyt651mAWH4CB1ECMhawYL2t8Qnz21Z5iIY/6CBIqmUj/+yaX0waAC8fLB3lCwjmV8Vh0sLym0o2QRi/tvYKW1VGrGMMCJHdroM2mlWuKGwnwlRaDp8uQyfqI4gZBOjZOoW3625c2l603cUV567luliCAFGauCb/rWdHedN31/6qK+7r+Ecn4qYBeNWFjE4kNeipqvgpNruSqfDRutvX8/UtG1L3irtcIULMSVSK2NzOar7HwfvZwST+91fp2zMIGNta2+Vf+7TMasW71xsvg+aNGn/srSp2oxsQSROjKs1W1Lod2fKF5kzuMNJ6Cx8OCvn1eVZVkNA4As8/thnb0Uf7BU92iDdNt45fHissRRj2fqXtTex/1WOkNgxeH3eoOL77bdL9rAj992ZBxUmze5rKiwkn0DBBNDRANE5JbmfsUvVOGnyc6AeUBNGTySlDEaXcJ6eNbs9ZWFWxjDzoVCT3PcSB9TbVxLW1NQMxnrc5xpU5N+vC5CK9w4UI8xOTPohv3ErnsVwBVFfWc3D3cJ9/rNyCO10ly9t+rCep6QmP8xEVyKVA+B28LJaeczjenevcjn+hZaMkn87IogMXd/4W8V7FyR3tWREX/aimPpWGK8DngXmj3ISVv40AJIsFkhZ962vgIEEoHX+K4qLcBovr7t4paj1RPYnV/xcHYezKtsAmfLY0tmSZfyQT/bHA4eCZn7kFwZhQX144ctoWKFHQynV+0NEPtyNqiWwqRGVRiHZzpkmZHfF4BI7qjmkqZoloZkdbmHAyww82Y70Z8Mfg3x6TFl7Z49OIron+m/HVheHcAXDqqRKL4/YbQxNdQbsUhXEukUYXrzgcHi9xviFFKrsXxAPNgcYcZIaut9YuxRNz5AbaLhkJ9ElXYSCBienOuoaglBV/tcsKjmw2hhJkBPGk3TZiFO2KKqc+nMickkV3RyjqikJhuDPSptn5rXI5DSR/aI5ufmXuUWRy5AM85gzLd8ipmVBcV9fAh8y+narAFpyviapSbYTBCq7dq0/U1+4dYOaMNqNvLdz0GyoVpiKuVh3YIxtyfsdgxoINSVblT1p8yyvCLtTqd00vtvxoBjgQf/YxJtz5yEWhlXZqe1YpWKFDY97xQozQxBEvU+xzXLocBCTU7p2/XrlmT/bQmlDT/2jrOqRl2iZ9FnSS2+tWDoCu1ziXvko2UrO41vXs5IZ1ZPpOy/mafGy61uDl0xO3JF9UMd/0Ve8ws68+ZEM+KGmM2kCmiRNnNQhRrvB5/G6d4O3cneePwTomUPxJFQPxmv2sq6akv9Nf5Yt9LJtoeRSDOY2SKliWDLvujj6+H5qEIVXN6t36ttxXA+khIW6GZmpWZ8KolNeumEM5eRcX5gQa6Oe293iwXaG/YJ/2UTN5vOyogTGRo2Y9RBfuSRkbbtXvQKh9BNezVDLcqM0Zw7eZdM/b65xERnMn1CCqV5Q9ObG7HRCJre/wb1Z8sIHLMENvshxh+sbvsLKbVHax0nltRzf972RGWMF8m9rqchpoXGeDufmfsSrN230u5SzjSOeb8ESk2VZEXHZO9YGlyWg91zhy4Z78DcjM/cTyWPydDHJMFTEzJPe6yPjUXxT6Ji08RgWXs5JsbNoBX5tktdNMb5hZZ9nxQF03vCvsn3y42d1By8Rsairc/u7uk6RHMvgMgWW9pe/y+BVEmXJ/Qk9kCG6yd/uH8SiDKbHUM+0b3SDlQfVqgJ0ueuIRqUeY98CrSuW3nCzZS6VZ1cuij4VoFrRUsgUd43FDBUBckOPcWY+vUs7yqVx1h5XdGIW619z/0sf/sXC+/r51SramwfxbAyP8vq/o/5v1YZTXgZTTRB8N31x+y+ABG1y+nE25JU7R9m13mtR3DD5RGJw5zaWhnmNAkybMuAOBhh4Pr/J7yXVZ41xQk0BG2MXPJL+e0P/M4PdGsxpJSGpFLAqhTfA8+33yFGsxSd60R9R2fAD9Hne+BD6DrL/XhQgvf3dgZSMPeFGITJbwbMo2vVfyJL+R7J0uwtEF2MRiKLGQpoNj5a84nTnSrkY1TMpYqxuXIar7cj0e734vq+B27i/k4hNmItUsig5HPqkfitemmr54eJYL5SsnGcqg+8zCdMk0ITt+I8x+CHrlPR9en4pg4ntBNjjdNLsfHb/WV4n/SrIQ2PFS5mfyVRLMGfuQlNRO91Ifj0BbSaA11F/R87nhHxFsHx1qyDq3IZUJMrUWdi9ov95beCxMPPFXTL3HVKg5mCF/Pn1Y7SexlkvwqR2qLyK9Y5kO4EEbXGTY8gy5Pwy/a26qBI+1sIj13BxF1Ha7sVd4SiRu9eslQPLlwhuy2gPylFe7pkZzKv/CdclOvfKgG5USjKj6kVZsHQ56y9Dgbp2R/Rm5smCjxdbjEk1vgHoNSxHDzUsexNXxf3tDjonFnq3ME1Q11leebsrivt3JH+fH2M4iRL0SwTUMEKJCGKsycQSLhSfM9p5bVfTqlBgSIgo9XwSn+NZeyHNbxDWYLga52w2+8b3Myd1THFKTkxLpxi7bq9ezq5JHR6DwSGQqrRxgq+oiI/MCvi/zcMRIipAy8nYcU0XqlKirDJ4a2IaKMXbz78hJ3bZIu0YfH4A5xBryhH0QIw5imrAMVktKiHCQa5y9OV7ZThTv1Y6GvbiB0UJBkitV4DVX8a9RFLrOwMJmC/eRtiBME6IhgxdIJnFtXJScleCqybrNf+jYJGQf1PV4mDV1QX9McbfFk48OUod1iKPE6vujR2BBUutdePPD+Lvny/45vBlLbircWImt889/FiRFusVpj5Mv5lOGbLYMnQVbTjzisZUEyD0WAxqdy5kBhHeEVsUI7NZZ3b5MlLJjzimbadi7mPycpAwc4z+XYoAOeOUHwIdoetO0KJF6B0rkLbYjUFgpdt18jf8tHLm/mD1YGT5Z2SAPmfcFDDDOrj6KZdQ6BqGdFGUA2mTg/eP837qUU/v8uUOESSqvEcLbx0jOiFk4Na7OIXTMCavpMidk98Hben0n+UVeLiCfTxluzsnYWYjZcQfJJckY3tneSM9XOwDWoUynBtXo0fK6sK+PS6as6eLGydYaZvy8Hk4ZJfD8Qb3y7ww/PNYIdRd/yEz/3Oz+mtvpIoAIpATeydw+n5oQJcV3lBonIqWtkaMwvWAi+QWuZgFWVOOqdg0+Ni4wL4+c11eD3wsomigGxiUIzqcNwGVIioy36GMjhFrUfQgVgWpiEbn7XRlglF2NgdiYWAB6TiGMg4C5JQpGMz5+0WgwLktBTpWuwcbs9QuNaPn778kPn5Ib3MqtB8hlQTDlZJd6BHmhEoNeD9IaLzXZ1xJ0xjyCkErKWuu00jl5O9wCLi3OvpaX8croevr7LWeKiyBeLcx291mMwtqLT2POyCqkeAAhhK7MB+9gfqfUQuuhSHnZvxgL0GUjPYSEnRSDklVSJ7THDLY3IN3/1J938FZnrNTe8DRLet/rrM/r6wTUdxjgp5IJ+J9jG13uajjdXNRSZ4IvMEsxPG0Gw9B2oJfAfy+/iuTt6RkV0BoEUFWO/kA6tQD53MlwcQGpkXKviB9p/SmLjiufaIpv77pJ2UXK/Ex51dQdPCE8Wg3yms5Ub0N/cjD9QkowyW4GWmFcw7i2jmVlMjmUcfb86yZIwF8JSyUH3b/YLP42lzMkNmWarfO672tVMMeR6a5nLTJ3XlqmDN1XAx/i2iF2nBxiepQ+Y8jEnK3ctb2It0jbTkwALJNxef1wHLnP0spFEUMRY35egBPutlb8ia0SD7yQIoIqWap0aB+btJz3VBucb0OxB4OxzlWpXz8McvM2/f8mGI+szTX3oLNQvUO8N//odY0sL42v5Hhk/Ct3E5ZJNPSN/tih0ozrktqJL3kb1vMbNRWl9F+iFKvvf0GnFMFod3B1meIqfw0hUhJq9wn5qZtsRChGwv/jST4ktO+AjuPpuYUH1/ulqr9nIx6NmZJinRR/cEwkD0J20SJP/DI9tyQgcWKtHCeMjyaJ6f0VbdSSlqj2CZYJj1+/OXbpM6psCueYkLdlnUk26HfIN1WZZoW8zrwxYRO6AW3G/Ftgraq20kcv6t+bHhRD2kZYb3OcRR0xfSxgR4ucEhRNtriDQoWYUrr9sEVoCwStxaboVMebLYkb4BD6HgAwPGNOjN/6aZ05jjmL8y0XvEqW8cqFRI85uTn4+LVRyqW5OWnMwUINCC+qKeAFOvzCsqbwHvArQTJfYav0qJbE+1qX4iTkhy7riz7iVXZBwgEDyqyQ53VuTi9XzzstFtUZbYLCXfyougaLN/PhX/4MHBSuVfKItH3qK9GAUEWHL55nJkoSzm4hI5dPYlBoFDwTbnj7WWEZFnObg/nkJxl8+KUZkw1fDHhJQQ0KC0phvk7khj5i++utcCntv8MP8gcYSy2Y8lVvtvyAMaN0b3HE4a3FeY6rIQt30Ij9fqRYSqQnpUys8kMjZpgboBMYgxkMoQa2yh39MG8b6IA0qFeXMAu7GY9MIJqT9gacOULy9TKyEyQmIJnVRRFODeWEU3B9gFAfAgC5Y2eYz+39KOKkC53iSXCYG5ycp3HAgY2Gzei+Q01Z2L8hMZnnoaLcbDu8GW5MOlrwcHDAcH1i4qOlAQq0fQMKn/GIfoIjMwKV9x/k0KVkUBt/47f3Ryf9K82Sne3FRc3TLUJ7dxYKEkjH+YNUUWqrydJfX5CcPK5E6aiBdJINzbEbl0y0A8qoMglkgJCM6iKppWaJlqZBtzaKK8MaNelQMhYIcrfhazAYhoW79Wg9Llu0ZCJS8L5xSi6/hEW9ViXtOEvjlEFoCvcBHG//WO2aEDqF8IBdQ8APInOgONW/UnTa6OyqAMgABWbLvi07v3qNEJtLDNSdEB7PU2kUw+pfp9JbBu3q8NTGrGOyUdjLveKM62mVMKSJtMEk1fUkhS0Lomd5gvMk+6soBE8qRFpIqPmqilwp/aGm/mCip1UPPqzoajO/8IILT3sYuB9hTDnSBUyMHhcqMukNHiolL5SOnAEA6W7uBvK18jNxKlzIg2lVEekUUeqctd7uesJeFcwTMy87M1hDSRP1gq6kgNnN4T/pM82Q++GB/f/lQ5539eKi69cewH/e2QrglB+ahDT72+ORZ8iZqYlV4LvW33yKqHH41ZA78hnpN49RCiQkSX3sS2hVjBhcdMh/n+aSRWRbO53GRA/VL8QllT9kg+mKsTU4R8eFU8CKrcnALaCZ9mPZ9fcYrt8tU4fWguNSluYdlkxvIzhLoF7bljqb67U020nuJGr6DYkCd40iygg7o1tjkldIN15YPQXAF7I1VG3/aWzZsCiIYk0ZE12bFxaOpFgU6Ncg/eBC7FnX88BAIH5FP4LCIBmlhigHGREL58w/ejxHnlkncL8SzNiSrxxAaDN2GSN0NyY6em1IDMQVCIsnTyL8iVp0i1B/KTnb+JdpvNpkeTET3rOpwCNo4f7/wWxxflh5PgK+VxUrG+IV3X8+T4dX3ZYEqlHebGA0QaOQnHwJLTzSaqwV2txI1utfZTy/f7d8nIecHFQ+gk6sSgeZXBC5adXy9M/zB5h+DjXPVhwsbSm1BG2i/JcKqb2GGVGZ+CgOd4wPcTC+B9wvaOMbhMEYGBW7iV5XsmF4hZHPHbs3xCZJaS7fJEhppTsVFphUGs6kgVY8O7lmPOAJ+9vrfA5GNu7Mim8L/U4b/COoIrBVUpnw3w7I8UTstHYUYb5dEyVhgWv5WnY0vBegrEg6vDR9xp/k4o5RBAaxqPw0UIRhFjTFAtnq9hNUbO51jDjFwTyxUyso47FULY1/GKT6f7YZaPUg7QhUnhRgsjHaE07hCqhOMNJ1fudQCg+nOCaRZgCYOvXVi6CG3p7em/CtaM7K/c15NZn68f3J/FFLy9f+nr232BLHHqzF247QrNNqdyfe7fRhaLM5EGmvuE8SKrMH3hgwBbGjdL4PGFrOueWp4bCia4vf62m0/zqJN6nH7rAwKo70ybWTOtxYMeHSEUVWTNsRV8bRx9YiDXyKKusY3e1bSx9cffGXZKhTy4+6L7dcf1m843NhN5Ft2y6ygYu70nXBCyHapDbRryyVbq1Vwg/Z4KcawuWidi8QtA2iHuUpvkN7r8s/6hdNC6JBZbAJom3hR49iL9pM1MAn7PKsGacpC6nAmJJSPC7u1GEyGJV9rbYcmDe45bIXgowegOeMVJt+1+tSDjPC13tqc9YjjiF6ODANfZHIrlJx3NBb6wlcfaFjHQDPNpPHIYxMOR8iZOxmk/QtGxtHrwfz//9x/EWsSmeUotj8IN9Y5viDyU93hONFvGS/fO2hSBWgOo7Y9Re/wAODUeGGLWvVkSUlOMeKCH/vntPshun2czIP3apo66CJGWsYaxv5LlV0B06I/E/9UwdYUxXV4qCyFjFAwycxtBX2vzbzNDyBlybTpjWVpo6i5Wsiq6q+SNHHq6tPhwdoT1e1gAFx0aNoeNP8/QXyYj3b+4dF2rz3W7J11JeOBMt1oD6oZP/5POilHWjQSeTduN+uh9/mgfCCq3FMvChZx218R5kTE/m7bU6RCTijykoyc34I+q36N+QwbfG7sPfnd2ZEUhx2PDe8K/nHT4w8thvv6Unk1921Ozy0d9CwcrhdVyKV8nS4F8TRlkK5oQ4K3akBcK9+sVaNDM1EgSyIqCtOyKFql2bUdIC3CcT/qhjgw6y7qvyn8f/RYi/l/OO7L2Uia1mK6mZhc4tQnVg4++IGCS3UguRWW+GjuBTifMdsNC+a7IQMO9Goscw7uhQqJ8ExhfYVgMPfm2IrSsbQvSbveZ4wPdx4bUNOTADwJHZc1QD3bljPiz9o8kbaftAiGKMjgn722SmMGVny0usN2rXBqiICW2hj/GrfaBz6Fg1KsD3OhJqZV2+7A08R54w7t7j4VIzvnaKp8xw1p9OtfZGOL9oRxTj99Ya/eonY4DMKBQNqyAB0ngVWPdN1cqWNStrWBONgPCPjV/toroED1NJ+EEoOYr7FHJRj4TssWpoisdahWxPBl1F9670I1MPD7pYerrUmh1NzZNo+RNc2rpbu/Hfg+AVNEJkAFm8xG0R/ZK2TpmeMKHQm42d9pWpGkybKTZh7YnqfZBL4cP83G38VeQJ38ucwgUf11oBlfPYCmXaFm8jxoMNKpRT3h6MOMnkFieuC3UG81WX8Wpa9ywp46D/EO5xt5ol5DZl5Y7FIIunVNgadoBn14LYzOYXIr91xpdMC+1MJTO7LwaCeczj0wf/VyA0t7OniYBaVT+J7+x4SiJQxvljzKEnJgnr6/+5UTtodFEg7h1rJ8LzFvN14PtrshOEMtrm35Jy6eDzAkLX3WjZD6RGEAJ+C48/2cUfGXg0HhmC4cQqHt6k3uPuvr/kB9MLJKGkhLphuqvVM+Ep+yXLnRvjOINbunqaozk8ZVyLXn+Mtibm/z9quI2OeGhXel+uoGZCq9zOmCClE4HyDzzsbMtF1huc9lQm+siLvgeNOqZ+MdHLoZbvn5qXlPQarzfo1LDryD+IZN6KEOcW8VoRf9rmwbeau4phSSPe702Q/kyIBqRJmdG7mMH+duhzhs5w45i4+Y7H7ztRq2gprSQ3p/1v8x/reajsUQU3j1aKgIbZc5Ur4z7KNpAJFJGXkWWObTcf4+yaoxQwiFKrYwN0aG1s69j3RVB/IFrJpFf/aGhrt1h6YhoFY3I9Tfwrvxpo4NwMnZkkWDUuasXdPYAE0sOjLBOpdsWfcwZDWCJTp7q8Cz8YHhof6E2tvit4dmWBe/j7GD5bti0IejXv5t03Ce5xtfMS47tt5G90fAaesNk7jEE/N1RtjxhkFwxIwXLOwLIN1gqnAzjhkOlK5CyuZwBaps8dRSa1QkHWbdUfZtSBTU7WteW21M2O8c8cr9tCoDYuqs+zULLYs8XMF8cs+Wfm6zDoT0Xj0i832wlugsCizN0NCo9LYnR0dqIc0S/huPwEtWqpzPoijUKjdK/7OzRtqLEnb9hWv1JgJvaWpfKNvV9JYweuHqDjIzH/0PCpA0XwwxCx+9me0ElO+Wo0IpakJQWYkK+Rb/cndpYgMK5BNpB5dx6XdcCjFewCovVhNlz6k0e0lHQq4FeyzApSw0dba6l+XFjRgEMuAAqdLfkedYPp7F+OIJh/ZvHbV2L837KBmq+F+2TBx35Ez7OmL+WfOLu7sAWys8otrNxcIf0LgwBjBRNboRupJfvpcuKLBn3CBkudLUF31VKE+wlXoYqNPqCfb796ZR7/ekGKvHWr7tFDXm7WNL/kBoYTyBlmsfm77QLpE1n3KfZw+Q3w6LJocW5oVtd7Txz/JXLMoYdb3k8YRZED24RV/aIsmnMKYy68k3+tGc+lqOdnMBAaec2HPJPB6hUTCMuxvDF4HfrAss2fGbG3XpVlj8CA2fZWxI3oMlxYvvm9MEuzxFIyVvj6XIy3OFy2tYhpTHoVWEADuf5KtYlFr2mpXfiDgLtRV/jMrTio/ceXeeQcx29704BR39Nu9TAv4EpvwwywO3NBmFJG7qYBZrfz4RiHgwvoUpo+rQWkOoO2uNg+XfYDcUTGc/i42ohWIXGOpP0uanXOpPXglLKuvy0vWaks6WVWsRYK29IeZEVUt+DlvPsd7p5x50JeMeBPP2dK4XSjynMvP4WadfOp/GXhOJVkBKHfYKoIFNNYdTS5FMXWGrmhNqkQJWf+4+1948IHxTuOEdcJzFCt/H0x3f3GYTl3mDQfhimhRALAVxq0n/bae22pnZBlYgvJ/M/nZ6wZ6PHzQSMzNn7kup07FpItgds7nzN4xG0uqxCKKNgVaCsc4wRQ7ob46C5VXFJeqzuRTTJvefhvrSJpwEZvLS87UbBKcZdxE4Q3+wrKZNsN+xV20L67xXqH8pVyJ40Lz9dusU48IC372dldID38LuUmMz4k43lGl+KlKntJCN0F0CgAKYF6qmWa3I7GBvQP9bgsohrt4XWM+f/a51IQu9ZiS5ALXNM81E2AQUJOecFn62bIHe91cwFuRHg9NhyTDMiKABENFMKgdMg/RUjMQeGEKwcHkdHMma5HK/pNWtp7h2jwjcEVm0wsIE2/bPTuKCHeSOnykMzZLOVgIDTlXO0wsu82MY7v72WUDgI4vkOtsjUggQriJ/vmxq6ZYtRaOGptQUobOaMU0Fzt9Yd47/EvVOAb17vFxYYe6PCKSIvKuNqDNPzTepKLryrSf4WKBBkxRwzWhHuMKW7IZqtob2q/P5wbaALcOIqCeq0Ujr7qc06jTi9GimSjqSBdljoak+D08akXY1hividRHjgJyBpUKFHc3zCvRphQFNOSR4WpDLu+afMMFhjSUzb3+bSRDS0/i+xdolauAJA3mu+4GBOSj2964LkKfoU37sHGUCcoH56MPPDO46t1wsCRnZPzGPxwA4SKSksUvoPp9eVQnBiGwpsqqP7K5SbskyDK/AjEbq2U7+VhIQf1xCuYeMpY4hL5mE29u5RQ8q069h2oY+Tz5X8hLftVyrACJySNDwH55lxtOBLf6NTS7IziZWpz/43paXYYXHQjHa9HN8h+yy9FN5jn0yHY5l72bX1wLtlnVwchoh8dz3nivXH8SyhY/PiZPhmKDxubBImGLbUBEmKir6sKYRQD3k7esdjXbBXfASeuh4kKFPgs3zW9vmYu+y42vFWR0QoVDPQGzJpLjBENuHPtC335XvaH3TuSymixPfqDmlznwqDe40OcGB2fyjVM72mf/lQKJck0kUXnzjF3s6uWxp/co9zq/1jqwOAbzNP7cO8wTlXLz0zmq1uKGPhVjiPruBGhWGcd7Ek3a4n81W3oZdVHaf/n2qrv/X1zti/UpVqq2XcIH5IAUyxS5/C8Gfx8no6V3cXLWovbw83H3DftfAeis1z6LVafDH53iRVuFAUsHI5OtgZBPoNi+t34FW9/l8o5eYjhhhnm0nMkZPh+Jj15Htb3UuSXiZvEfGDr2Kx9jmKHNSa/n0f2wZLuw/WstjRwHOzLqfFpv/L8M2NjlIFGUZ7wKQOUZJdkst5DXhOIplms4Y5vManMp6yAbYMDIs8zh2n4A+IIUS9vwfiKGkEGq2vZqL688n3/8n1ojVlRZYD7QS+LKykQ/1B30dDjXtgourFGvPr4S7aDW1jW92hoW79h/Z+ZmxpT55xNg5ipS+wg41wsY+b7qyV+2DKvGdSRygaUtqC+1WXwLvlcVq/uOVvSksSodkeOuIaspxQN08mqkJR/uA4uUZnrKC+MzujQvll6BVRhRnTtkpzr8DRGrNfhllwRjPRqMs5Y7LqayKLotBoG6wLq3dAjhXI8rGn6BDJ29Gf8j7h3o2wNFbIWzc+cHosPf+6xpyTI73v9ONCgJeCgZo4lq/gfbXJA100q6OwBLERK3gdJo/+BF+FdPSx1jtPy0N3Hu/FbOCeWjuLSgIkcbYyyxLbzHVY14/GrXkCjxDd/1q8s+qYHjmGsLyP0GEUD4r1dFMc1J1R2CQaESftNpNNpUG2svqTZB98q44mxP6gNG0ILGdFttX8UYS7g4pjC4+TmMtv3KkUYFmJ+0iLRP8KMWgPRHqDjkfEZR64t8qcGX4ippaABVHPxfjVfV7uzNl/8NUPhql6hqcCWL4SPllougD3JvHnsscWRzcgJtqzxsva/qwvh3CFaViOWynw9xt7VVs7OQLG0SoDUkfNphVWV1EWBcStvqNkiGUWRd+OD1n8uBIveEFU4UnJc+HvH28eri+lK27S9B1HESIi/E94x/MqhJNDiq2+62XhUT1clXkeiJsSzW6vLUgFz7GuXamMZg1t6gNTqDFnn0mwuUlJ8mYm+CrftlFWy8fB3TAhVLFXtqQ6OuNV0ujiM8rCfowKIzFB0C0Ijx5I5NxWohkQx+1brliGoXvK5sInQaqcej2O+UbbC09VXLswFgdnwGxbn8F+j7V6DRMlexXkcc4w3cu2clz7x+Pvxv4ddeaUwmJIhsGyHFMlFTEOavX8WqeAwSqJIHLnw1g0CzzCOjiZGi9QU5OSWf9cj1rJxJ2C+gL6Qa9vV7WQ6PJkcCYTYpj1mkkAfa7V4IJJqSA3F1lfXeNWPnNOLjqxZ+/kDAHMOBFkuFjc8Ml+UIeqochwP6c43HMsjjPVuIW6MnRH1IdPTfcDUoDACuBo53eWlkUn4QO7N1fub7Cwycb+lQI2uLQC6Oihlsg/bIKsMefW7SO/34WGZEvMN13z/lTR42Ws24boFfO+HY/V1uCDrw2a4DVHS7CToENPxiEcO7AeRLuE6SJNvDPIgd5oqgRucqH7BQySkBb/prcxLnBXEShTZJQSdBXO4/QMi1526/U+XG4YQBHF9Dq9O0s13K59gwei3kjD4OydEa53DYYZ0iFZOQjaq/TFsrhqADTtTp+UYYEPq34l85wgOUZDZic5xGpEjUO2nogGiQNIKjyZKnq3NUNA13CrZMU9bau7Z3FxPN4pXBcvxq8NCrvsQfCUuDO8GMs0tEk7xv/7yQP6hN8Z7Sl1NcJ6DstpPyTu0qOg8GWrPx+2Dck+go0EgD10tMs9WLKeSjsYgBHl+qJxQY7ZHpGfMKcVYCdkbv2vUzcRRnt7Ti3mPeFBa1p6S9kSsQTzDrA8I9gPJNQTCP3sXQFxzEbyDJWrVQsMXml8Z6zV0WuUemrMK2XJbOhm2C2w9BNss1sZg1PZK7Nf6DxUuuEy7EFgsRccLd5qKuP8ciVeTVrmdUrrm3AkGrn9EKBqkTMtEV6Dpbe4jCc6ND684IAbId5dqW2HNce4xeBUYiOOvI+xkWY3aqmQ/4qzTFgv/BljyZzMYSmSXVV3fSV7OkShp2QVicSJ+zgoyIy+3sU3C4S4WHKPSUvqVwd/TIFMDKY7E1/WTdfcBOOOstjEkBLe68ItvZ7zNVGvnKTLh+i0O6YKvybXRuO8IM07S3dMC46hFYksitBK7pSfip0RARMC4xLoSTVBnbzFWJAojq3U3SUBtbLFZeycuxabTHWZ+Wg8d4+Usxi+9RJ5z5YarvraC8jDvcw2LwEbFemU50ASF3QQLWpRr/0LgDiS0EP1L1ZKaSl7TRxuIU93/ksI85I1gaRml30DAtg3fDsK6LqiwUDihJllbVn5DVQd8UBKxo3nlfFQ+Z+Y2UfVUxEoN5BXrR5CLS3dWmeweGTrnj0S+1hFzqYTgGlZa0EdTmSZb+cj5FSb4JKvOW73d7yyiCbQ1hXP9Y2nc9jNlLpjq7MhuHBHn3OeP/34K+HabVslmwV/WUVyAIMMmjC0VhYeEmeYb+yGHHU/Kxm5/OzaC8zWpVxAJPmGaN0PT9GOSuMj+qTNJgiG2YUyuwTmVO5uW7Qappcu951cv5WQG8Fl2by0p0JzO1NpP86qBVFb1hdLIcg/LtSrRPNH4lXaL2P6UG/VyWuSoMgnOrLVYtlYaLLWbNe/xGBj97hEaIUAVKECtWaBleFz5L69UjaWL7PP9QGGUjxh5mzyqwgSw/0m2B6YF1J2khIhxlog6kxL0lp08pmHZ1UG0ctaW4olXSkhF7LnY9hZ1P8AVlRusFWpcOtKbaJiyWEXyHIxSl/a7ou6lsnYg0bgNqrF9YnlMhVvxesUq1jlKzy4q5cafxx6WpMTg23INd2iSxb3Da24qKfwVslldRfrwMvh5FwtGQbm8P2OejjxWeCGGf/z4FxRgWKf3uYlM13VB6V6HrWO8X+dtMuQ7oCnKeCYeV2r/a4FTN5k9dgs5ZCzNMZsxm8A8Eg45J/x0Eyup4FYUYp82DJcoG10qjXo/DWmLAQ1kQsjKsDWbIaYpbX4fG9+tLTHp91nsa6O4+vxs5Vqben3CGeYdDmhE8fssRVdRO0CpZ/vOFUTuvqVp/gS06+EYixQwJoGV+MbS3oxV+NbZfaraiJx0zc5piuTKKWnXTWbcEdWHpFNUkC6UXViLdVtkYtW++yZYJ30kMMZSD/rV9bN8cLuBs1oFARtulSe4XNP6XUU746sVI/4XqMxLfPu4mZiZGvdrk+5GvTpgXDpHNK/lmmMyJVXzJR2nagpe8mSjEwPSmY/7CGYQCnQLg0A2OmiTejWCICsSoFgBKoItRfrNdCrHk8bt657VYc7T8QaZsB67F/NciLaBg7jfrGWAuZ5Xs8Caft16kKRmtXUJEoZMzJIv1xS/lewqnL7t9swaTb8rYzc8Ptd4NK0xBebdT16EFp0Ad89HtbnYZkKUNbxSwWiLrH4zBkFOE5mfzv+fIx45r0knQZe/Wz2fL5Gx0qJBAcp5DU0uJZU+Ym+x10xcp833UUXtyw2oO0N/YvZc26i1ZmtenxtNjZh/InRZqqST4M3CCejtnwQmuqYqmsF5RJf4k1hYNsPM/zldrcw60fE90nof6Ld3rVq63P4GaYxftGlBp24qyqmmMWSyAQ4sPkeHSFFVpcwAUgYVzK8dP3MPG6CZpc1UGCnR3stq9H4Q0wkHLNzcOTj1Tiu3vmGCdUR8uoMoh/nyrIikG4d2w5To3jzswCguNR2lnv5G/Sto5ZST0I9wQOyrZwoZ4gOX2rx3HuMxPsSV/FCJmz39iJfxgAjMmfqdng+ZWYXNKEz+qfJenTnDug9nUiO1lJrEJYNmV42DXhYDdYrJZOyffb2lcOYoKTkefLXHByUf3vPDsUoS/KhfD0msFvbqJ6mC5FX3P1+DTCbWxLb3Pyfp5pP9Wi0mMty7gc05awrON3aWnTb2kF5p0ECD7mWMVfSFuR2daXmkq+KAM1kLIhm3oE2lUGgys+pc04/OkOAUSx8qng93txRQ+RkxgzBoe2+ne7K9iUSJJqopExkB0GF6ksdFY7lAp1s8FVHHeVdiX7ztQ2CYT3CW651bNLfzbwJyL/UdoJHBmjaripu2ZSo8ubGuPeh2kB5K8x7SjOn3mzCbrMcyO9OS/y7hjshUdnkksj04OFjShLlqTJbBxKdgOah29w7jKiXYnZaRaF+ojGA+hks4p4fJTR5SbkryQSzCRqPR3nKaaw9u3ISNC3ykLMWNKlfN0CiPddHJVssP2goIe1kkJHFq+08plX53x/+zsKn/jucdz6qWBs+CTcfXPGapybONN3tJPwBlzYz1F95dAm2LfE2hSnGuxFCPNDc41dS8kCIWsxweAZIE28eHTGXNrfVlkCAowlCIGFRwnWKBI61ZI9nCpggylbHXmxkznegvKl54L27ScEWLTqZ0STA+bRSqPemsKaTNry1oUHKoFe855Nb5+TY8EHcn58SIQ4ownd4N5RIgFbWb9YGuPz/u5oTdTkR6zLEUFLHjayovSGNeW47gCiHBzZZXU5DGuFtrUVMxnLCMv8P6eZnhQrpvL5Hh0GZtzIc3LtjL2bHO6k7Dbepa5MMFrfi8NL7/HZjcEegRdJGveLUc3Jt7nX7Sc3KJiI8w09P9VF/f8KV9ecS+Rf+O1+5a4zJeInQEqzABsBkqxzIWPXUEVagqBXM4BXwqlOHertJqlYrNdP6Zguyq1IE2/sfZlCPhwV8XmOu6OGROBY1EE3spEKl3QjuV+x0duQswgZffImqs/kCfp1XLThBQXEVEzaECgXlpsBht52Z0+TAlwAlJWL8G8Ihc25xaStJaFKW5kNxP/YHHt2Fxt4piGbTuOVRGYb0FbOFZPKzc2qCBnnID5MhxkhMuUR6sAP5elCAR5FjvWDbSGhzqnvJhFN1YGQgRk7yTr0j3mO4iWB+DhFSxmMX4Q83PFxyeSr11hEi45sYL/kDBqWoUGlIbpqPUj5aCTNSJUeOBstxYdki+TwWFI7whZ1o31VFtXF96RdYr859OfeNGUKRauQsuCeut4e4AT3bbV+LHmKjj/yeZbNLvtMqVUbcp15A4BYEmaFNRQa+/L9DGlREkStdMRDcMtViIthsBxuu8Zwfy+57MRHOVlne2P3Iist12IkZFuvOWiQX2pXsOb2+JLlbMATuPQZvDUQepyl4aJRK24unCgxsy1ezLzCTyhu9sXWxX+YZn3jVj/B4jt49rfNk96SEpEtfy4dxdpkeHN1Ou4rPoBeocO/dGl6cEH12SFsPcF2Or1zRCuQDjYCIIOYTeLeOqWRNbmUhL+OeclkXmnfVOMzq+cShzwTxsRaUZPgVNpN0kBsPezIzajPdvGQJbf8o8NxFf2ucfAYDIXW8GsN2EhgDH01nBhaq14wckBMBsN05eWIyBGNpClUERjWXAdN7c4OpI2S0YUISLAselyOo3Ie0HEDgygH2gfvwOHdhEJOh1JC2gCiI109m+d9BepmZvUitGPwHjxVO23u5YkVQ2/PstF4RGk6aJ82H7TMGbDRB/AdhZIxIOz/SbhlHPK/PVaMbMGEHjp0RvIzJeW7L3U+wJkB1uI2AszjXM7wrL7xLIBy99ag9Q7Qzs7Te7Dkl1v6nrpp1QDo6PXeaFz1B7EmSo1l13CCkdFv5ooozh5MbRrNkInq4egQ2gF/4WrwkNGeyh+iHJcrJpW+i/RuogmE+UgP2sYp8VHQgsVmKx6tBNw6XBvJOW2xSDShpCO8z56b3yDd5ZyGb/aM1GOXoohPUJ4uBdk7J86jrRDmfvDNutnt4G2xyUXJzpZKVjDWoGKIEIh9vCCksMrUT/I23RVlKm0sKcf3hUBZj02ZXcq6JNL3HRktuE4yxWDsRoH1pZtnO22CB4M9K2AU1C6QBWgdfPAclAOgsCxlOYRSCP2PQKaV9VwUnYWhoHs9piUrP0rChY/wV9CiFoZUPiIhSJztVIVivnFEEFbzZghiW4dNsnLrZv8t4xNlcR8KG/Cf36ty5G/OvHXsHuq8pDVK1JDZfTHVn8yhXW9k2RR1n+vXUBXyCa3BDpjSCAFqvoadGPc09wiRpgZqKnsb4S93lGEkDwfbF6dxVzg5QNeEnZQ7eGP+rNLSoHjOvuMfZzteYCHwhXDabhuPrwtnAstJ3GT5rs9T/Xm0AOSj/Fb4TxkLUSYTc6Jb77AYVt7KcxNrNk8Nr56uup3gDljn4SsJIowX7DcIBeZ7s+y0Pz0oZl97upgCrXX6KRzjrqek7ilFxG/FH0oT1SPwAP5rCf8Kd0ap0u+gL3mGH73ctRkfGqXo/XohcHmg9vMp7e02eoAvJCRNatv5UII3J7m2b4AyCYFP1UIAzZRlPJTHu0t00GcoucMuU+S2sr2lgGlYIvkgM65XdYdq5CqtWR9ISdpkwOKTDBg62tVv8Nim37LJDpLwb76jSW9qMA8xE0h3UPmBbQxXhRehlZLZ0/ZYsKAYtS1UCngqgVifa5e4ULFRXFZRINMH1MEtcvFSON8wsTcyGhwJARkDUmCYSr5rBk3Mm7wuo//KK3mbtbBYmYxYc79pLAj9E/R9URlCSfJEgJDG5ova8rCJU9ZVMjd/3gMatJCYQcbmWRzYlIFdeMz3RJvPMfCALb5ZdjfCkbRqRU0sT2+85qwbwHgD992jcgwYHLx3ZhV9alBJCg8UJVFR2pogoY0lFoU18qz1bruU6BVfzcY5ukErsIhMRX8JuERxjH6jp9mHoUfFW2FWY/vQlQ45RUd97SXMGfIcnWpVOEPOX6gGmuQMRxGRb+JeYd70rHark95KZa9ViTaRm"/>
  <p:tag name="MEKKOXMLTAGS" val="1"/>
</p:tagLst>
</file>

<file path=ppt/tags/tag297.xml><?xml version="1.0" encoding="utf-8"?>
<p:tagLst xmlns:a="http://schemas.openxmlformats.org/drawingml/2006/main" xmlns:r="http://schemas.openxmlformats.org/officeDocument/2006/relationships" xmlns:p="http://schemas.openxmlformats.org/presentationml/2006/main">
  <p:tag name="BTFPLAYOUTENABLED" val="1"/>
</p:tagLst>
</file>

<file path=ppt/tags/tag298.xml><?xml version="1.0" encoding="utf-8"?>
<p:tagLst xmlns:a="http://schemas.openxmlformats.org/drawingml/2006/main" xmlns:r="http://schemas.openxmlformats.org/officeDocument/2006/relationships" xmlns:p="http://schemas.openxmlformats.org/presentationml/2006/main">
  <p:tag name="BTFPLAYOUTENABLED" val="1"/>
</p:tagLst>
</file>

<file path=ppt/tags/tag299.xml><?xml version="1.0" encoding="utf-8"?>
<p:tagLst xmlns:a="http://schemas.openxmlformats.org/drawingml/2006/main" xmlns:r="http://schemas.openxmlformats.org/officeDocument/2006/relationships" xmlns:p="http://schemas.openxmlformats.org/presentationml/2006/main">
  <p:tag name="BTFPLAYOUTENABLED" val="0"/>
  <p:tag name="BTFPLAYOUTCOLUMNS" val="2"/>
</p:tagLst>
</file>

<file path=ppt/tags/tag3.xml><?xml version="1.0" encoding="utf-8"?>
<p:tagLst xmlns:a="http://schemas.openxmlformats.org/drawingml/2006/main" xmlns:r="http://schemas.openxmlformats.org/officeDocument/2006/relationships" xmlns:p="http://schemas.openxmlformats.org/presentationml/2006/main">
  <p:tag name="BTFPCENTERX" val="50"/>
  <p:tag name="BTFPCENTERY" val="50"/>
  <p:tag name="BTFPHEIGHT" val="622.4835"/>
  <p:tag name="BTFPLAYOUTANCHOREBOTTOM" val="False"/>
  <p:tag name="BTFPLAYOUTANCHORELEFT" val="True"/>
  <p:tag name="BTFPLAYOUTANCHORERIGHT" val="True"/>
  <p:tag name="BTFPLAYOUTANCHORETOP" val="True"/>
  <p:tag name="BTFPLAYOUTENABLED" val="0"/>
  <p:tag name="BTFPWIDTH" val="934.0001"/>
</p:tagLst>
</file>

<file path=ppt/tags/tag30.xml><?xml version="1.0" encoding="utf-8"?>
<p:tagLst xmlns:a="http://schemas.openxmlformats.org/drawingml/2006/main" xmlns:r="http://schemas.openxmlformats.org/officeDocument/2006/relationships" xmlns:p="http://schemas.openxmlformats.org/presentationml/2006/main">
  <p:tag name="BTFPLAYOUTENABLED" val="0"/>
</p:tagLst>
</file>

<file path=ppt/tags/tag300.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301.xml><?xml version="1.0" encoding="utf-8"?>
<p:tagLst xmlns:a="http://schemas.openxmlformats.org/drawingml/2006/main" xmlns:r="http://schemas.openxmlformats.org/officeDocument/2006/relationships" xmlns:p="http://schemas.openxmlformats.org/presentationml/2006/main">
  <p:tag name="BTFPLAYOUTANCHOREBOTTOM" val="False"/>
  <p:tag name="BTFPLAYOUTANCHORELEFT" val="True"/>
  <p:tag name="BTFPLAYOUTANCHORERIGHT" val="False"/>
  <p:tag name="BTFPLAYOUTANCHORETOP" val="True"/>
  <p:tag name="BTFPLAYOUTENABLED" val="1"/>
</p:tagLst>
</file>

<file path=ppt/tags/tag302.xml><?xml version="1.0" encoding="utf-8"?>
<p:tagLst xmlns:a="http://schemas.openxmlformats.org/drawingml/2006/main" xmlns:r="http://schemas.openxmlformats.org/officeDocument/2006/relationships" xmlns:p="http://schemas.openxmlformats.org/presentationml/2006/main">
  <p:tag name="BTFPLAYOUTENABLED" val="0"/>
</p:tagLst>
</file>

<file path=ppt/tags/tag303.xml><?xml version="1.0" encoding="utf-8"?>
<p:tagLst xmlns:a="http://schemas.openxmlformats.org/drawingml/2006/main" xmlns:r="http://schemas.openxmlformats.org/officeDocument/2006/relationships" xmlns:p="http://schemas.openxmlformats.org/presentationml/2006/main">
  <p:tag name="BTFPLAYOUTENABLED" val="0"/>
</p:tagLst>
</file>

<file path=ppt/tags/tag304.xml><?xml version="1.0" encoding="utf-8"?>
<p:tagLst xmlns:a="http://schemas.openxmlformats.org/drawingml/2006/main" xmlns:r="http://schemas.openxmlformats.org/officeDocument/2006/relationships" xmlns:p="http://schemas.openxmlformats.org/presentationml/2006/main">
  <p:tag name="BTFPLAYOUTENABLED" val="0"/>
</p:tagLst>
</file>

<file path=ppt/tags/tag305.xml><?xml version="1.0" encoding="utf-8"?>
<p:tagLst xmlns:a="http://schemas.openxmlformats.org/drawingml/2006/main" xmlns:r="http://schemas.openxmlformats.org/officeDocument/2006/relationships" xmlns:p="http://schemas.openxmlformats.org/presentationml/2006/main">
  <p:tag name="BTFPLAYOUTENABLED" val="0"/>
</p:tagLst>
</file>

<file path=ppt/tags/tag306.xml><?xml version="1.0" encoding="utf-8"?>
<p:tagLst xmlns:a="http://schemas.openxmlformats.org/drawingml/2006/main" xmlns:r="http://schemas.openxmlformats.org/officeDocument/2006/relationships" xmlns:p="http://schemas.openxmlformats.org/presentationml/2006/main">
  <p:tag name="BTFPLAYOUTENABLED" val="0"/>
</p:tagLst>
</file>

<file path=ppt/tags/tag307.xml><?xml version="1.0" encoding="utf-8"?>
<p:tagLst xmlns:a="http://schemas.openxmlformats.org/drawingml/2006/main" xmlns:r="http://schemas.openxmlformats.org/officeDocument/2006/relationships" xmlns:p="http://schemas.openxmlformats.org/presentationml/2006/main">
  <p:tag name="BTFPLAYOUTENABLED" val="0"/>
</p:tagLst>
</file>

<file path=ppt/tags/tag308.xml><?xml version="1.0" encoding="utf-8"?>
<p:tagLst xmlns:a="http://schemas.openxmlformats.org/drawingml/2006/main" xmlns:r="http://schemas.openxmlformats.org/officeDocument/2006/relationships" xmlns:p="http://schemas.openxmlformats.org/presentationml/2006/main">
  <p:tag name="BTFPLAYOUTENABLED" val="0"/>
</p:tagLst>
</file>

<file path=ppt/tags/tag309.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31.xml><?xml version="1.0" encoding="utf-8"?>
<p:tagLst xmlns:a="http://schemas.openxmlformats.org/drawingml/2006/main" xmlns:r="http://schemas.openxmlformats.org/officeDocument/2006/relationships" xmlns:p="http://schemas.openxmlformats.org/presentationml/2006/main">
  <p:tag name="BTFPLAYOUTENABLED" val="0"/>
</p:tagLst>
</file>

<file path=ppt/tags/tag310.xml><?xml version="1.0" encoding="utf-8"?>
<p:tagLst xmlns:a="http://schemas.openxmlformats.org/drawingml/2006/main" xmlns:r="http://schemas.openxmlformats.org/officeDocument/2006/relationships" xmlns:p="http://schemas.openxmlformats.org/presentationml/2006/main">
  <p:tag name="BTFPCENTERX" val="50"/>
  <p:tag name="BTFPCENTERY" val="50"/>
</p:tagLst>
</file>

<file path=ppt/tags/tag311.xml><?xml version="1.0" encoding="utf-8"?>
<p:tagLst xmlns:a="http://schemas.openxmlformats.org/drawingml/2006/main" xmlns:r="http://schemas.openxmlformats.org/officeDocument/2006/relationships" xmlns:p="http://schemas.openxmlformats.org/presentationml/2006/main">
  <p:tag name="BTFPICONID" val="fe55fc81e6f9b93392ee22693ffb7bd8"/>
  <p:tag name="BTFPLAYOUTENABLED" val="1"/>
</p:tagLst>
</file>

<file path=ppt/tags/tag312.xml><?xml version="1.0" encoding="utf-8"?>
<p:tagLst xmlns:a="http://schemas.openxmlformats.org/drawingml/2006/main" xmlns:r="http://schemas.openxmlformats.org/officeDocument/2006/relationships" xmlns:p="http://schemas.openxmlformats.org/presentationml/2006/main">
  <p:tag name="BTFPICONID" val="5a7449c44a3fcd84d36efeb85aa28ad8"/>
  <p:tag name="BTFPLAYOUTENABLED" val="1"/>
</p:tagLst>
</file>

<file path=ppt/tags/tag313.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314.xml><?xml version="1.0" encoding="utf-8"?>
<p:tagLst xmlns:a="http://schemas.openxmlformats.org/drawingml/2006/main" xmlns:r="http://schemas.openxmlformats.org/officeDocument/2006/relationships" xmlns:p="http://schemas.openxmlformats.org/presentationml/2006/main">
  <p:tag name="BTFPLAYOUTENABLED" val="0"/>
</p:tagLst>
</file>

<file path=ppt/tags/tag315.xml><?xml version="1.0" encoding="utf-8"?>
<p:tagLst xmlns:a="http://schemas.openxmlformats.org/drawingml/2006/main" xmlns:r="http://schemas.openxmlformats.org/officeDocument/2006/relationships" xmlns:p="http://schemas.openxmlformats.org/presentationml/2006/main">
  <p:tag name="BTFPLAYOUTENABLED" val="0"/>
  <p:tag name="BTFPROTATION" val="0"/>
</p:tagLst>
</file>

<file path=ppt/tags/tag316.xml><?xml version="1.0" encoding="utf-8"?>
<p:tagLst xmlns:a="http://schemas.openxmlformats.org/drawingml/2006/main" xmlns:r="http://schemas.openxmlformats.org/officeDocument/2006/relationships" xmlns:p="http://schemas.openxmlformats.org/presentationml/2006/main">
  <p:tag name="BTFPLAYOUTCOLUMNS" val="1"/>
  <p:tag name="BTFPLAYOUTENABLED" val="1"/>
</p:tagLst>
</file>

<file path=ppt/tags/tag317.xml><?xml version="1.0" encoding="utf-8"?>
<p:tagLst xmlns:a="http://schemas.openxmlformats.org/drawingml/2006/main" xmlns:r="http://schemas.openxmlformats.org/officeDocument/2006/relationships" xmlns:p="http://schemas.openxmlformats.org/presentationml/2006/main">
  <p:tag name="BTFPLAYOUTCOLUMNS" val="1"/>
  <p:tag name="BTFPLAYOUTENABLED" val="1"/>
</p:tagLst>
</file>

<file path=ppt/tags/tag318.xml><?xml version="1.0" encoding="utf-8"?>
<p:tagLst xmlns:a="http://schemas.openxmlformats.org/drawingml/2006/main" xmlns:r="http://schemas.openxmlformats.org/officeDocument/2006/relationships" xmlns:p="http://schemas.openxmlformats.org/presentationml/2006/main">
  <p:tag name="BTFPLAYOUTENABLED" val="1"/>
</p:tagLst>
</file>

<file path=ppt/tags/tag319.xml><?xml version="1.0" encoding="utf-8"?>
<p:tagLst xmlns:a="http://schemas.openxmlformats.org/drawingml/2006/main" xmlns:r="http://schemas.openxmlformats.org/officeDocument/2006/relationships" xmlns:p="http://schemas.openxmlformats.org/presentationml/2006/main">
  <p:tag name="BTFPLAYOUTCOLUMNS" val="5"/>
  <p:tag name="BTFPLAYOUTENABLED" val="0"/>
</p:tagLst>
</file>

<file path=ppt/tags/tag32.xml><?xml version="1.0" encoding="utf-8"?>
<p:tagLst xmlns:a="http://schemas.openxmlformats.org/drawingml/2006/main" xmlns:r="http://schemas.openxmlformats.org/officeDocument/2006/relationships" xmlns:p="http://schemas.openxmlformats.org/presentationml/2006/main">
  <p:tag name="BTFPLAYOUTENABLED" val="0"/>
</p:tagLst>
</file>

<file path=ppt/tags/tag320.xml><?xml version="1.0" encoding="utf-8"?>
<p:tagLst xmlns:a="http://schemas.openxmlformats.org/drawingml/2006/main" xmlns:r="http://schemas.openxmlformats.org/officeDocument/2006/relationships" xmlns:p="http://schemas.openxmlformats.org/presentationml/2006/main">
  <p:tag name="BTFPLAYOUTENABLED" val="1"/>
</p:tagLst>
</file>

<file path=ppt/tags/tag321.xml><?xml version="1.0" encoding="utf-8"?>
<p:tagLst xmlns:a="http://schemas.openxmlformats.org/drawingml/2006/main" xmlns:r="http://schemas.openxmlformats.org/officeDocument/2006/relationships" xmlns:p="http://schemas.openxmlformats.org/presentationml/2006/main">
  <p:tag name="BTFPLAYOUTENABLED" val="1"/>
</p:tagLst>
</file>

<file path=ppt/tags/tag322.xml><?xml version="1.0" encoding="utf-8"?>
<p:tagLst xmlns:a="http://schemas.openxmlformats.org/drawingml/2006/main" xmlns:r="http://schemas.openxmlformats.org/officeDocument/2006/relationships" xmlns:p="http://schemas.openxmlformats.org/presentationml/2006/main">
  <p:tag name="BTFPLAYOUTENABLED" val="1"/>
</p:tagLst>
</file>

<file path=ppt/tags/tag323.xml><?xml version="1.0" encoding="utf-8"?>
<p:tagLst xmlns:a="http://schemas.openxmlformats.org/drawingml/2006/main" xmlns:r="http://schemas.openxmlformats.org/officeDocument/2006/relationships" xmlns:p="http://schemas.openxmlformats.org/presentationml/2006/main">
  <p:tag name="BTFPLAYOUTENABLED" val="1"/>
</p:tagLst>
</file>

<file path=ppt/tags/tag324.xml><?xml version="1.0" encoding="utf-8"?>
<p:tagLst xmlns:a="http://schemas.openxmlformats.org/drawingml/2006/main" xmlns:r="http://schemas.openxmlformats.org/officeDocument/2006/relationships" xmlns:p="http://schemas.openxmlformats.org/presentationml/2006/main">
  <p:tag name="BTFPLAYOUTENABLED" val="1"/>
</p:tagLst>
</file>

<file path=ppt/tags/tag325.xml><?xml version="1.0" encoding="utf-8"?>
<p:tagLst xmlns:a="http://schemas.openxmlformats.org/drawingml/2006/main" xmlns:r="http://schemas.openxmlformats.org/officeDocument/2006/relationships" xmlns:p="http://schemas.openxmlformats.org/presentationml/2006/main">
  <p:tag name="BTFPLAYOUTENABLED" val="0"/>
</p:tagLst>
</file>

<file path=ppt/tags/tag326.xml><?xml version="1.0" encoding="utf-8"?>
<p:tagLst xmlns:a="http://schemas.openxmlformats.org/drawingml/2006/main" xmlns:r="http://schemas.openxmlformats.org/officeDocument/2006/relationships" xmlns:p="http://schemas.openxmlformats.org/presentationml/2006/main">
  <p:tag name="BTFPLAYOUTENABLED" val="1"/>
</p:tagLst>
</file>

<file path=ppt/tags/tag327.xml><?xml version="1.0" encoding="utf-8"?>
<p:tagLst xmlns:a="http://schemas.openxmlformats.org/drawingml/2006/main" xmlns:r="http://schemas.openxmlformats.org/officeDocument/2006/relationships" xmlns:p="http://schemas.openxmlformats.org/presentationml/2006/main">
  <p:tag name="BTFPLAYOUTENABLED" val="1"/>
</p:tagLst>
</file>

<file path=ppt/tags/tag328.xml><?xml version="1.0" encoding="utf-8"?>
<p:tagLst xmlns:a="http://schemas.openxmlformats.org/drawingml/2006/main" xmlns:r="http://schemas.openxmlformats.org/officeDocument/2006/relationships" xmlns:p="http://schemas.openxmlformats.org/presentationml/2006/main">
  <p:tag name="BTFPLAYOUTCOLUMNS" val="1"/>
  <p:tag name="BTFPLAYOUTENABLED" val="1"/>
</p:tagLst>
</file>

<file path=ppt/tags/tag329.xml><?xml version="1.0" encoding="utf-8"?>
<p:tagLst xmlns:a="http://schemas.openxmlformats.org/drawingml/2006/main" xmlns:r="http://schemas.openxmlformats.org/officeDocument/2006/relationships" xmlns:p="http://schemas.openxmlformats.org/presentationml/2006/main">
  <p:tag name="BTFPLAYOUTCOLUMNS" val="1"/>
  <p:tag name="BTFPLAYOUTENABLED" val="1"/>
</p:tagLst>
</file>

<file path=ppt/tags/tag33.xml><?xml version="1.0" encoding="utf-8"?>
<p:tagLst xmlns:a="http://schemas.openxmlformats.org/drawingml/2006/main" xmlns:r="http://schemas.openxmlformats.org/officeDocument/2006/relationships" xmlns:p="http://schemas.openxmlformats.org/presentationml/2006/main">
  <p:tag name="BTFPLAYOUTENABLED" val="0"/>
</p:tagLst>
</file>

<file path=ppt/tags/tag330.xml><?xml version="1.0" encoding="utf-8"?>
<p:tagLst xmlns:a="http://schemas.openxmlformats.org/drawingml/2006/main" xmlns:r="http://schemas.openxmlformats.org/officeDocument/2006/relationships" xmlns:p="http://schemas.openxmlformats.org/presentationml/2006/main">
  <p:tag name="BTFPLAYOUTENABLED" val="0"/>
</p:tagLst>
</file>

<file path=ppt/tags/tag331.xml><?xml version="1.0" encoding="utf-8"?>
<p:tagLst xmlns:a="http://schemas.openxmlformats.org/drawingml/2006/main" xmlns:r="http://schemas.openxmlformats.org/officeDocument/2006/relationships" xmlns:p="http://schemas.openxmlformats.org/presentationml/2006/main">
  <p:tag name="BTFPLAYOUTENABLED" val="1"/>
  <p:tag name="BTFPROTATION" val="0"/>
</p:tagLst>
</file>

<file path=ppt/tags/tag332.xml><?xml version="1.0" encoding="utf-8"?>
<p:tagLst xmlns:a="http://schemas.openxmlformats.org/drawingml/2006/main" xmlns:r="http://schemas.openxmlformats.org/officeDocument/2006/relationships" xmlns:p="http://schemas.openxmlformats.org/presentationml/2006/main">
  <p:tag name="BTFPLAYOUTCOLUMNS" val="6"/>
  <p:tag name="BTFPLAYOUTENABLED" val="0"/>
</p:tagLst>
</file>

<file path=ppt/tags/tag333.xml><?xml version="1.0" encoding="utf-8"?>
<p:tagLst xmlns:a="http://schemas.openxmlformats.org/drawingml/2006/main" xmlns:r="http://schemas.openxmlformats.org/officeDocument/2006/relationships" xmlns:p="http://schemas.openxmlformats.org/presentationml/2006/main">
  <p:tag name="BTFPLAYOUTENABLED" val="1"/>
  <p:tag name="BTFPROTATION" val="0"/>
</p:tagLst>
</file>

<file path=ppt/tags/tag334.xml><?xml version="1.0" encoding="utf-8"?>
<p:tagLst xmlns:a="http://schemas.openxmlformats.org/drawingml/2006/main" xmlns:r="http://schemas.openxmlformats.org/officeDocument/2006/relationships" xmlns:p="http://schemas.openxmlformats.org/presentationml/2006/main">
  <p:tag name="BTFPLAYOUTCOLUMNS" val="1"/>
  <p:tag name="BTFPLAYOUTENABLED" val="1"/>
</p:tagLst>
</file>

<file path=ppt/tags/tag335.xml><?xml version="1.0" encoding="utf-8"?>
<p:tagLst xmlns:a="http://schemas.openxmlformats.org/drawingml/2006/main" xmlns:r="http://schemas.openxmlformats.org/officeDocument/2006/relationships" xmlns:p="http://schemas.openxmlformats.org/presentationml/2006/main">
  <p:tag name="BTFPLAYOUTENABLED" val="0"/>
</p:tagLst>
</file>

<file path=ppt/tags/tag336.xml><?xml version="1.0" encoding="utf-8"?>
<p:tagLst xmlns:a="http://schemas.openxmlformats.org/drawingml/2006/main" xmlns:r="http://schemas.openxmlformats.org/officeDocument/2006/relationships" xmlns:p="http://schemas.openxmlformats.org/presentationml/2006/main">
  <p:tag name="BTFPLAYOUTCOLUMNS" val="1"/>
  <p:tag name="BTFPLAYOUTENABLED" val="0"/>
</p:tagLst>
</file>

<file path=ppt/tags/tag337.xml><?xml version="1.0" encoding="utf-8"?>
<p:tagLst xmlns:a="http://schemas.openxmlformats.org/drawingml/2006/main" xmlns:r="http://schemas.openxmlformats.org/officeDocument/2006/relationships" xmlns:p="http://schemas.openxmlformats.org/presentationml/2006/main">
  <p:tag name="BTFPLAYOUTENABLED" val="0"/>
</p:tagLst>
</file>

<file path=ppt/tags/tag338.xml><?xml version="1.0" encoding="utf-8"?>
<p:tagLst xmlns:a="http://schemas.openxmlformats.org/drawingml/2006/main" xmlns:r="http://schemas.openxmlformats.org/officeDocument/2006/relationships" xmlns:p="http://schemas.openxmlformats.org/presentationml/2006/main">
  <p:tag name="BTFPLAYOUTENABLED" val="0"/>
</p:tagLst>
</file>

<file path=ppt/tags/tag339.xml><?xml version="1.0" encoding="utf-8"?>
<p:tagLst xmlns:a="http://schemas.openxmlformats.org/drawingml/2006/main" xmlns:r="http://schemas.openxmlformats.org/officeDocument/2006/relationships" xmlns:p="http://schemas.openxmlformats.org/presentationml/2006/main">
  <p:tag name="BTFPLAYOUTENABLED" val="0"/>
</p:tagLst>
</file>

<file path=ppt/tags/tag34.xml><?xml version="1.0" encoding="utf-8"?>
<p:tagLst xmlns:a="http://schemas.openxmlformats.org/drawingml/2006/main" xmlns:r="http://schemas.openxmlformats.org/officeDocument/2006/relationships" xmlns:p="http://schemas.openxmlformats.org/presentationml/2006/main">
  <p:tag name="BTFPLAYOUTENABLED" val="0"/>
</p:tagLst>
</file>

<file path=ppt/tags/tag340.xml><?xml version="1.0" encoding="utf-8"?>
<p:tagLst xmlns:a="http://schemas.openxmlformats.org/drawingml/2006/main" xmlns:r="http://schemas.openxmlformats.org/officeDocument/2006/relationships" xmlns:p="http://schemas.openxmlformats.org/presentationml/2006/main">
  <p:tag name="BTFPLAYOUTENABLED" val="0"/>
</p:tagLst>
</file>

<file path=ppt/tags/tag341.xml><?xml version="1.0" encoding="utf-8"?>
<p:tagLst xmlns:a="http://schemas.openxmlformats.org/drawingml/2006/main" xmlns:r="http://schemas.openxmlformats.org/officeDocument/2006/relationships" xmlns:p="http://schemas.openxmlformats.org/presentationml/2006/main">
  <p:tag name="BTFPLAYOUTENABLED" val="0"/>
  <p:tag name="BTFPLAYOUTCOLUMNS" val="4"/>
</p:tagLst>
</file>

<file path=ppt/tags/tag342.xml><?xml version="1.0" encoding="utf-8"?>
<p:tagLst xmlns:a="http://schemas.openxmlformats.org/drawingml/2006/main" xmlns:r="http://schemas.openxmlformats.org/officeDocument/2006/relationships" xmlns:p="http://schemas.openxmlformats.org/presentationml/2006/main">
  <p:tag name="BTFPROTATION" val="0"/>
  <p:tag name="BTFPLAYOUTENABLED" val="1"/>
</p:tagLst>
</file>

<file path=ppt/tags/tag343.xml><?xml version="1.0" encoding="utf-8"?>
<p:tagLst xmlns:a="http://schemas.openxmlformats.org/drawingml/2006/main" xmlns:r="http://schemas.openxmlformats.org/officeDocument/2006/relationships" xmlns:p="http://schemas.openxmlformats.org/presentationml/2006/main">
  <p:tag name="BTFPLAYOUTENABLED" val="1"/>
</p:tagLst>
</file>

<file path=ppt/tags/tag344.xml><?xml version="1.0" encoding="utf-8"?>
<p:tagLst xmlns:a="http://schemas.openxmlformats.org/drawingml/2006/main" xmlns:r="http://schemas.openxmlformats.org/officeDocument/2006/relationships" xmlns:p="http://schemas.openxmlformats.org/presentationml/2006/main">
  <p:tag name="BTFPLAYOUTENABLED" val="1"/>
</p:tagLst>
</file>

<file path=ppt/tags/tag345.xml><?xml version="1.0" encoding="utf-8"?>
<p:tagLst xmlns:a="http://schemas.openxmlformats.org/drawingml/2006/main" xmlns:r="http://schemas.openxmlformats.org/officeDocument/2006/relationships" xmlns:p="http://schemas.openxmlformats.org/presentationml/2006/main">
  <p:tag name="BTFPLAYOUTENABLED" val="1"/>
</p:tagLst>
</file>

<file path=ppt/tags/tag346.xml><?xml version="1.0" encoding="utf-8"?>
<p:tagLst xmlns:a="http://schemas.openxmlformats.org/drawingml/2006/main" xmlns:r="http://schemas.openxmlformats.org/officeDocument/2006/relationships" xmlns:p="http://schemas.openxmlformats.org/presentationml/2006/main">
  <p:tag name="BTFPLAYOUTENABLED" val="1"/>
</p:tagLst>
</file>

<file path=ppt/tags/tag347.xml><?xml version="1.0" encoding="utf-8"?>
<p:tagLst xmlns:a="http://schemas.openxmlformats.org/drawingml/2006/main" xmlns:r="http://schemas.openxmlformats.org/officeDocument/2006/relationships" xmlns:p="http://schemas.openxmlformats.org/presentationml/2006/main">
  <p:tag name="BTFPLAYOUTENABLED" val="1"/>
</p:tagLst>
</file>

<file path=ppt/tags/tag348.xml><?xml version="1.0" encoding="utf-8"?>
<p:tagLst xmlns:a="http://schemas.openxmlformats.org/drawingml/2006/main" xmlns:r="http://schemas.openxmlformats.org/officeDocument/2006/relationships" xmlns:p="http://schemas.openxmlformats.org/presentationml/2006/main">
  <p:tag name="BTFPLAYOUTENABLED" val="0"/>
</p:tagLst>
</file>

<file path=ppt/tags/tag349.xml><?xml version="1.0" encoding="utf-8"?>
<p:tagLst xmlns:a="http://schemas.openxmlformats.org/drawingml/2006/main" xmlns:r="http://schemas.openxmlformats.org/officeDocument/2006/relationships" xmlns:p="http://schemas.openxmlformats.org/presentationml/2006/main">
  <p:tag name="BTFPLAYOUTENABLED" val="0"/>
</p:tagLst>
</file>

<file path=ppt/tags/tag35.xml><?xml version="1.0" encoding="utf-8"?>
<p:tagLst xmlns:a="http://schemas.openxmlformats.org/drawingml/2006/main" xmlns:r="http://schemas.openxmlformats.org/officeDocument/2006/relationships" xmlns:p="http://schemas.openxmlformats.org/presentationml/2006/main">
  <p:tag name="BTFPLAYOUTENABLED" val="0"/>
</p:tagLst>
</file>

<file path=ppt/tags/tag350.xml><?xml version="1.0" encoding="utf-8"?>
<p:tagLst xmlns:a="http://schemas.openxmlformats.org/drawingml/2006/main" xmlns:r="http://schemas.openxmlformats.org/officeDocument/2006/relationships" xmlns:p="http://schemas.openxmlformats.org/presentationml/2006/main">
  <p:tag name="BTFPLAYOUTENABLED" val="0"/>
</p:tagLst>
</file>

<file path=ppt/tags/tag351.xml><?xml version="1.0" encoding="utf-8"?>
<p:tagLst xmlns:a="http://schemas.openxmlformats.org/drawingml/2006/main" xmlns:r="http://schemas.openxmlformats.org/officeDocument/2006/relationships" xmlns:p="http://schemas.openxmlformats.org/presentationml/2006/main">
  <p:tag name="BTFPLAYOUTENABLED" val="0"/>
</p:tagLst>
</file>

<file path=ppt/tags/tag352.xml><?xml version="1.0" encoding="utf-8"?>
<p:tagLst xmlns:a="http://schemas.openxmlformats.org/drawingml/2006/main" xmlns:r="http://schemas.openxmlformats.org/officeDocument/2006/relationships" xmlns:p="http://schemas.openxmlformats.org/presentationml/2006/main">
  <p:tag name="BTFPLAYOUTENABLED" val="0"/>
  <p:tag name="BTFPLAYOUTCOLUMNS" val="3"/>
</p:tagLst>
</file>

<file path=ppt/tags/tag353.xml><?xml version="1.0" encoding="utf-8"?>
<p:tagLst xmlns:a="http://schemas.openxmlformats.org/drawingml/2006/main" xmlns:r="http://schemas.openxmlformats.org/officeDocument/2006/relationships" xmlns:p="http://schemas.openxmlformats.org/presentationml/2006/main">
  <p:tag name="BTFPLAYOUTANCHORELEFT" val="True"/>
  <p:tag name="BTFPLAYOUTANCHORERIGHT" val="True"/>
  <p:tag name="BTFPLAYOUTANCHORETOP" val="True"/>
  <p:tag name="BTFPLAYOUTANCHOREBOTTOM" val="False"/>
  <p:tag name="BTFPCENTERX" val="50"/>
  <p:tag name="BTFPCENTERY" val="50"/>
  <p:tag name="BTFPHEIGHT" val="42"/>
  <p:tag name="BTFPWIDTH" val="42"/>
</p:tagLst>
</file>

<file path=ppt/tags/tag354.xml><?xml version="1.0" encoding="utf-8"?>
<p:tagLst xmlns:a="http://schemas.openxmlformats.org/drawingml/2006/main" xmlns:r="http://schemas.openxmlformats.org/officeDocument/2006/relationships" xmlns:p="http://schemas.openxmlformats.org/presentationml/2006/main">
  <p:tag name="BTFPCENTERX" val="50"/>
  <p:tag name="BTFPCENTERY" val="50"/>
  <p:tag name="BTFPHEIGHT" val="56.75"/>
  <p:tag name="BTFPWIDTH" val="56.75"/>
  <p:tag name="BTFPLAYOUTENABLED" val="0"/>
  <p:tag name="BTFPLAYOUTANCHORELEFT" val="True"/>
  <p:tag name="BTFPLAYOUTANCHORERIGHT" val="False"/>
  <p:tag name="BTFPLAYOUTANCHORETOP" val="True"/>
  <p:tag name="BTFPLAYOUTANCHOREBOTTOM" val="False"/>
</p:tagLst>
</file>

<file path=ppt/tags/tag355.xml><?xml version="1.0" encoding="utf-8"?>
<p:tagLst xmlns:a="http://schemas.openxmlformats.org/drawingml/2006/main" xmlns:r="http://schemas.openxmlformats.org/officeDocument/2006/relationships" xmlns:p="http://schemas.openxmlformats.org/presentationml/2006/main">
  <p:tag name="BTFPCENTERX" val="65.33333"/>
  <p:tag name="BTFPCENTERY" val="66.66667"/>
  <p:tag name="BTFPLAYOUTANCHORELEFT" val="True"/>
  <p:tag name="BTFPLAYOUTANCHORERIGHT" val="True"/>
  <p:tag name="BTFPLAYOUTANCHORETOP" val="True"/>
  <p:tag name="BTFPLAYOUTANCHOREBOTTOM" val="False"/>
  <p:tag name="BTFPHEIGHT" val="42"/>
  <p:tag name="BTFPWIDTH" val="42"/>
</p:tagLst>
</file>

<file path=ppt/tags/tag356.xml><?xml version="1.0" encoding="utf-8"?>
<p:tagLst xmlns:a="http://schemas.openxmlformats.org/drawingml/2006/main" xmlns:r="http://schemas.openxmlformats.org/officeDocument/2006/relationships" xmlns:p="http://schemas.openxmlformats.org/presentationml/2006/main">
  <p:tag name="BTFPCENTERX" val="50"/>
  <p:tag name="BTFPCENTERY" val="50"/>
  <p:tag name="BTFPLAYOUTENABLED" val="0"/>
  <p:tag name="BTFPWIDTH" val="50.4"/>
  <p:tag name="BTFPHEIGHT" val="50.3996"/>
  <p:tag name="BTFPLAYOUTANCHORETOP" val="True"/>
  <p:tag name="BTFPLAYOUTANCHORELEFT" val="True"/>
</p:tagLst>
</file>

<file path=ppt/tags/tag357.xml><?xml version="1.0" encoding="utf-8"?>
<p:tagLst xmlns:a="http://schemas.openxmlformats.org/drawingml/2006/main" xmlns:r="http://schemas.openxmlformats.org/officeDocument/2006/relationships" xmlns:p="http://schemas.openxmlformats.org/presentationml/2006/main">
  <p:tag name="BTFPLAYOUTENABLED" val="1"/>
</p:tagLst>
</file>

<file path=ppt/tags/tag358.xml><?xml version="1.0" encoding="utf-8"?>
<p:tagLst xmlns:a="http://schemas.openxmlformats.org/drawingml/2006/main" xmlns:r="http://schemas.openxmlformats.org/officeDocument/2006/relationships" xmlns:p="http://schemas.openxmlformats.org/presentationml/2006/main">
  <p:tag name="BTFPLAYOUTENABLED" val="1"/>
</p:tagLst>
</file>

<file path=ppt/tags/tag359.xml><?xml version="1.0" encoding="utf-8"?>
<p:tagLst xmlns:a="http://schemas.openxmlformats.org/drawingml/2006/main" xmlns:r="http://schemas.openxmlformats.org/officeDocument/2006/relationships" xmlns:p="http://schemas.openxmlformats.org/presentationml/2006/main">
  <p:tag name="BTFPCENTERX" val="50"/>
  <p:tag name="BTFPCENTERY" val="50"/>
  <p:tag name="BTFPLAYOUTENABLED" val="0"/>
  <p:tag name="BTFPLAYOUTANCHOREBOTTOM" val="False"/>
  <p:tag name="BTFPLAYOUTANCHORETOP" val="True"/>
  <p:tag name="BTFPLAYOUTANCHORERIGHT" val="False"/>
  <p:tag name="BTFPLAYOUTANCHORELEFT" val="True"/>
</p:tagLst>
</file>

<file path=ppt/tags/tag36.xml><?xml version="1.0" encoding="utf-8"?>
<p:tagLst xmlns:a="http://schemas.openxmlformats.org/drawingml/2006/main" xmlns:r="http://schemas.openxmlformats.org/officeDocument/2006/relationships" xmlns:p="http://schemas.openxmlformats.org/presentationml/2006/main">
  <p:tag name="BTFPLAYOUTENABLED" val="1"/>
</p:tagLst>
</file>

<file path=ppt/tags/tag360.xml><?xml version="1.0" encoding="utf-8"?>
<p:tagLst xmlns:a="http://schemas.openxmlformats.org/drawingml/2006/main" xmlns:r="http://schemas.openxmlformats.org/officeDocument/2006/relationships" xmlns:p="http://schemas.openxmlformats.org/presentationml/2006/main">
  <p:tag name="BTFPLAYOUTENABLED" val="0"/>
</p:tagLst>
</file>

<file path=ppt/tags/tag361.xml><?xml version="1.0" encoding="utf-8"?>
<p:tagLst xmlns:a="http://schemas.openxmlformats.org/drawingml/2006/main" xmlns:r="http://schemas.openxmlformats.org/officeDocument/2006/relationships" xmlns:p="http://schemas.openxmlformats.org/presentationml/2006/main">
  <p:tag name="BTFPROTATION" val="0"/>
  <p:tag name="BTFPLAYOUTENABLED" val="1"/>
</p:tagLst>
</file>

<file path=ppt/tags/tag362.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363.xml><?xml version="1.0" encoding="utf-8"?>
<p:tagLst xmlns:a="http://schemas.openxmlformats.org/drawingml/2006/main" xmlns:r="http://schemas.openxmlformats.org/officeDocument/2006/relationships" xmlns:p="http://schemas.openxmlformats.org/presentationml/2006/main">
  <p:tag name="BTFPLAYOUTENABLED" val="1"/>
  <p:tag name="BTFPBAINBULLETS" val="1"/>
</p:tagLst>
</file>

<file path=ppt/tags/tag364.xml><?xml version="1.0" encoding="utf-8"?>
<p:tagLst xmlns:a="http://schemas.openxmlformats.org/drawingml/2006/main" xmlns:r="http://schemas.openxmlformats.org/officeDocument/2006/relationships" xmlns:p="http://schemas.openxmlformats.org/presentationml/2006/main">
  <p:tag name="BTFPLAYOUTENABLED" val="1"/>
</p:tagLst>
</file>

<file path=ppt/tags/tag365.xml><?xml version="1.0" encoding="utf-8"?>
<p:tagLst xmlns:a="http://schemas.openxmlformats.org/drawingml/2006/main" xmlns:r="http://schemas.openxmlformats.org/officeDocument/2006/relationships" xmlns:p="http://schemas.openxmlformats.org/presentationml/2006/main">
  <p:tag name="BTFPCENTERX" val="50"/>
  <p:tag name="BTFPCENTERY" val="50"/>
  <p:tag name="BTFPLAYOUTANCHORELEFT" val="True"/>
  <p:tag name="BTFPLAYOUTANCHORERIGHT" val="False"/>
  <p:tag name="BTFPLAYOUTANCHORETOP" val="True"/>
  <p:tag name="BTFPLAYOUTANCHOREBOTTOM" val="False"/>
</p:tagLst>
</file>

<file path=ppt/tags/tag366.xml><?xml version="1.0" encoding="utf-8"?>
<p:tagLst xmlns:a="http://schemas.openxmlformats.org/drawingml/2006/main" xmlns:r="http://schemas.openxmlformats.org/officeDocument/2006/relationships" xmlns:p="http://schemas.openxmlformats.org/presentationml/2006/main">
  <p:tag name="BTFPCENTERX" val="50"/>
  <p:tag name="BTFPCENTERY" val="50"/>
  <p:tag name="BTFPLAYOUTANCHORELEFT" val="True"/>
  <p:tag name="BTFPLAYOUTANCHORERIGHT" val="False"/>
  <p:tag name="BTFPLAYOUTANCHORETOP" val="True"/>
  <p:tag name="BTFPLAYOUTANCHOREBOTTOM" val="False"/>
</p:tagLst>
</file>

<file path=ppt/tags/tag367.xml><?xml version="1.0" encoding="utf-8"?>
<p:tagLst xmlns:a="http://schemas.openxmlformats.org/drawingml/2006/main" xmlns:r="http://schemas.openxmlformats.org/officeDocument/2006/relationships" xmlns:p="http://schemas.openxmlformats.org/presentationml/2006/main">
  <p:tag name="BTFPCENTERX" val="50"/>
  <p:tag name="BTFPCENTERY" val="50"/>
  <p:tag name="BTFPLAYOUTANCHORELEFT" val="True"/>
  <p:tag name="BTFPLAYOUTANCHORERIGHT" val="False"/>
  <p:tag name="BTFPLAYOUTANCHORETOP" val="True"/>
  <p:tag name="BTFPLAYOUTANCHOREBOTTOM" val="False"/>
</p:tagLst>
</file>

<file path=ppt/tags/tag368.xml><?xml version="1.0" encoding="utf-8"?>
<p:tagLst xmlns:a="http://schemas.openxmlformats.org/drawingml/2006/main" xmlns:r="http://schemas.openxmlformats.org/officeDocument/2006/relationships" xmlns:p="http://schemas.openxmlformats.org/presentationml/2006/main">
  <p:tag name="BTFPCENTERX" val="50"/>
  <p:tag name="BTFPCENTERY" val="50"/>
  <p:tag name="BTFPLAYOUTANCHORELEFT" val="True"/>
  <p:tag name="BTFPLAYOUTANCHORERIGHT" val="False"/>
  <p:tag name="BTFPLAYOUTANCHORETOP" val="True"/>
  <p:tag name="BTFPLAYOUTANCHOREBOTTOM" val="False"/>
</p:tagLst>
</file>

<file path=ppt/tags/tag369.xml><?xml version="1.0" encoding="utf-8"?>
<p:tagLst xmlns:a="http://schemas.openxmlformats.org/drawingml/2006/main" xmlns:r="http://schemas.openxmlformats.org/officeDocument/2006/relationships" xmlns:p="http://schemas.openxmlformats.org/presentationml/2006/main">
  <p:tag name="BTFPLAYOUTENABLED" val="1"/>
</p:tagLst>
</file>

<file path=ppt/tags/tag37.xml><?xml version="1.0" encoding="utf-8"?>
<p:tagLst xmlns:a="http://schemas.openxmlformats.org/drawingml/2006/main" xmlns:r="http://schemas.openxmlformats.org/officeDocument/2006/relationships" xmlns:p="http://schemas.openxmlformats.org/presentationml/2006/main">
  <p:tag name="BTFPLAYOUTENABLED" val="1"/>
</p:tagLst>
</file>

<file path=ppt/tags/tag370.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371.xml><?xml version="1.0" encoding="utf-8"?>
<p:tagLst xmlns:a="http://schemas.openxmlformats.org/drawingml/2006/main" xmlns:r="http://schemas.openxmlformats.org/officeDocument/2006/relationships" xmlns:p="http://schemas.openxmlformats.org/presentationml/2006/main">
  <p:tag name="BTFPLAYOUTENABLED" val="1"/>
  <p:tag name="BTFPBAINBULLETS" val="1"/>
</p:tagLst>
</file>

<file path=ppt/tags/tag372.xml><?xml version="1.0" encoding="utf-8"?>
<p:tagLst xmlns:a="http://schemas.openxmlformats.org/drawingml/2006/main" xmlns:r="http://schemas.openxmlformats.org/officeDocument/2006/relationships" xmlns:p="http://schemas.openxmlformats.org/presentationml/2006/main">
  <p:tag name="BTFPLAYOUTENABLED" val="1"/>
</p:tagLst>
</file>

<file path=ppt/tags/tag373.xml><?xml version="1.0" encoding="utf-8"?>
<p:tagLst xmlns:a="http://schemas.openxmlformats.org/drawingml/2006/main" xmlns:r="http://schemas.openxmlformats.org/officeDocument/2006/relationships" xmlns:p="http://schemas.openxmlformats.org/presentationml/2006/main">
  <p:tag name="BTFPCENTERX" val="65.33333"/>
  <p:tag name="BTFPCENTERY" val="66.66667"/>
  <p:tag name="BTFPLAYOUTANCHORELEFT" val="True"/>
  <p:tag name="BTFPLAYOUTANCHORERIGHT" val="True"/>
  <p:tag name="BTFPLAYOUTANCHORETOP" val="True"/>
  <p:tag name="BTFPLAYOUTANCHOREBOTTOM" val="False"/>
  <p:tag name="BTFPHEIGHT" val="45.5822"/>
  <p:tag name="BTFPWIDTH" val="45.5822"/>
</p:tagLst>
</file>

<file path=ppt/tags/tag374.xml><?xml version="1.0" encoding="utf-8"?>
<p:tagLst xmlns:a="http://schemas.openxmlformats.org/drawingml/2006/main" xmlns:r="http://schemas.openxmlformats.org/officeDocument/2006/relationships" xmlns:p="http://schemas.openxmlformats.org/presentationml/2006/main">
  <p:tag name="BTFPLAYOUTENABLED" val="1"/>
</p:tagLst>
</file>

<file path=ppt/tags/tag375.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376.xml><?xml version="1.0" encoding="utf-8"?>
<p:tagLst xmlns:a="http://schemas.openxmlformats.org/drawingml/2006/main" xmlns:r="http://schemas.openxmlformats.org/officeDocument/2006/relationships" xmlns:p="http://schemas.openxmlformats.org/presentationml/2006/main">
  <p:tag name="BTFPLAYOUTENABLED" val="1"/>
  <p:tag name="BTFPBAINBULLETS" val="1"/>
</p:tagLst>
</file>

<file path=ppt/tags/tag377.xml><?xml version="1.0" encoding="utf-8"?>
<p:tagLst xmlns:a="http://schemas.openxmlformats.org/drawingml/2006/main" xmlns:r="http://schemas.openxmlformats.org/officeDocument/2006/relationships" xmlns:p="http://schemas.openxmlformats.org/presentationml/2006/main">
  <p:tag name="BTFPLAYOUTENABLED" val="1"/>
</p:tagLst>
</file>

<file path=ppt/tags/tag378.xml><?xml version="1.0" encoding="utf-8"?>
<p:tagLst xmlns:a="http://schemas.openxmlformats.org/drawingml/2006/main" xmlns:r="http://schemas.openxmlformats.org/officeDocument/2006/relationships" xmlns:p="http://schemas.openxmlformats.org/presentationml/2006/main">
  <p:tag name="BTFPLAYOUTENABLED" val="1"/>
</p:tagLst>
</file>

<file path=ppt/tags/tag379.xml><?xml version="1.0" encoding="utf-8"?>
<p:tagLst xmlns:a="http://schemas.openxmlformats.org/drawingml/2006/main" xmlns:r="http://schemas.openxmlformats.org/officeDocument/2006/relationships" xmlns:p="http://schemas.openxmlformats.org/presentationml/2006/main">
  <p:tag name="BTFPLAYOUTANCHORELEFT" val="True"/>
  <p:tag name="BTFPLAYOUTANCHORERIGHT" val="True"/>
  <p:tag name="BTFPLAYOUTANCHORETOP" val="True"/>
  <p:tag name="BTFPLAYOUTANCHOREBOTTOM" val="False"/>
  <p:tag name="BTFPCENTERX" val="50"/>
  <p:tag name="BTFPCENTERY" val="50"/>
  <p:tag name="BTFPHEIGHT" val="45.10843"/>
  <p:tag name="BTFPWIDTH" val="45.10843"/>
</p:tagLst>
</file>

<file path=ppt/tags/tag38.xml><?xml version="1.0" encoding="utf-8"?>
<p:tagLst xmlns:a="http://schemas.openxmlformats.org/drawingml/2006/main" xmlns:r="http://schemas.openxmlformats.org/officeDocument/2006/relationships" xmlns:p="http://schemas.openxmlformats.org/presentationml/2006/main">
  <p:tag name="BTFPLAYOUTENABLED" val="1"/>
</p:tagLst>
</file>

<file path=ppt/tags/tag380.xml><?xml version="1.0" encoding="utf-8"?>
<p:tagLst xmlns:a="http://schemas.openxmlformats.org/drawingml/2006/main" xmlns:r="http://schemas.openxmlformats.org/officeDocument/2006/relationships" xmlns:p="http://schemas.openxmlformats.org/presentationml/2006/main">
  <p:tag name="BTFPCENTERX" val="50"/>
  <p:tag name="BTFPCENTERY" val="50"/>
  <p:tag name="BTFPHEIGHT" val="56.75"/>
  <p:tag name="BTFPWIDTH" val="56.75"/>
  <p:tag name="BTFPLAYOUTENABLED" val="0"/>
  <p:tag name="BTFPLAYOUTANCHORELEFT" val="True"/>
  <p:tag name="BTFPLAYOUTANCHORERIGHT" val="False"/>
  <p:tag name="BTFPLAYOUTANCHORETOP" val="True"/>
  <p:tag name="BTFPLAYOUTANCHOREBOTTOM" val="False"/>
</p:tagLst>
</file>

<file path=ppt/tags/tag381.xml><?xml version="1.0" encoding="utf-8"?>
<p:tagLst xmlns:a="http://schemas.openxmlformats.org/drawingml/2006/main" xmlns:r="http://schemas.openxmlformats.org/officeDocument/2006/relationships" xmlns:p="http://schemas.openxmlformats.org/presentationml/2006/main">
  <p:tag name="BTFPCENTERX" val="50"/>
  <p:tag name="BTFPCENTERY" val="50"/>
  <p:tag name="BTFPLAYOUTENABLED" val="0"/>
  <p:tag name="BTFPWIDTH" val="50.4"/>
  <p:tag name="BTFPHEIGHT" val="50.3996"/>
  <p:tag name="BTFPLAYOUTANCHORETOP" val="True"/>
  <p:tag name="BTFPLAYOUTANCHORELEFT" val="True"/>
</p:tagLst>
</file>

<file path=ppt/tags/tag382.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383.xml><?xml version="1.0" encoding="utf-8"?>
<p:tagLst xmlns:a="http://schemas.openxmlformats.org/drawingml/2006/main" xmlns:r="http://schemas.openxmlformats.org/officeDocument/2006/relationships" xmlns:p="http://schemas.openxmlformats.org/presentationml/2006/main">
  <p:tag name="PFSLIDEKEY" val="4D1866D6-602D-4B75-BD9A-A786A8779598"/>
  <p:tag name="BTFPLAYOUTENABLED" val="0"/>
  <p:tag name="BTFPLAYOUTCOLUMNS" val="1"/>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xHhzjbv_Tya6jPoY5qT2mQ"/>
</p:tagLst>
</file>

<file path=ppt/tags/tag386.xml><?xml version="1.0" encoding="utf-8"?>
<p:tagLst xmlns:a="http://schemas.openxmlformats.org/drawingml/2006/main" xmlns:r="http://schemas.openxmlformats.org/officeDocument/2006/relationships" xmlns:p="http://schemas.openxmlformats.org/presentationml/2006/main">
  <p:tag name="BTFPLAYOUTENABLED" val="1"/>
</p:tagLst>
</file>

<file path=ppt/tags/tag387.xml><?xml version="1.0" encoding="utf-8"?>
<p:tagLst xmlns:a="http://schemas.openxmlformats.org/drawingml/2006/main" xmlns:r="http://schemas.openxmlformats.org/officeDocument/2006/relationships" xmlns:p="http://schemas.openxmlformats.org/presentationml/2006/main">
  <p:tag name="PFSLIDEKEY" val="55E6DBAF-E380-4989-B3D8-F2B47960D3A3"/>
  <p:tag name="BTFPLAYOUTENABLED" val="1"/>
  <p:tag name="BTFPLAYOUTCOLUMNS" val="1"/>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4Aja9vybQd.OVA9hQL5fHw"/>
</p:tagLst>
</file>

<file path=ppt/tags/tag39.xml><?xml version="1.0" encoding="utf-8"?>
<p:tagLst xmlns:a="http://schemas.openxmlformats.org/drawingml/2006/main" xmlns:r="http://schemas.openxmlformats.org/officeDocument/2006/relationships" xmlns:p="http://schemas.openxmlformats.org/presentationml/2006/main">
  <p:tag name="BTFPLAYOUTENABLED" val="1"/>
</p:tagLst>
</file>

<file path=ppt/tags/tag390.xml><?xml version="1.0" encoding="utf-8"?>
<p:tagLst xmlns:a="http://schemas.openxmlformats.org/drawingml/2006/main" xmlns:r="http://schemas.openxmlformats.org/officeDocument/2006/relationships" xmlns:p="http://schemas.openxmlformats.org/presentationml/2006/main">
  <p:tag name="BTFPLAYOUTENABLED" val="1"/>
  <p:tag name="BTFPROTATION" val="0"/>
</p:tagLst>
</file>

<file path=ppt/tags/tag391.xml><?xml version="1.0" encoding="utf-8"?>
<p:tagLst xmlns:a="http://schemas.openxmlformats.org/drawingml/2006/main" xmlns:r="http://schemas.openxmlformats.org/officeDocument/2006/relationships" xmlns:p="http://schemas.openxmlformats.org/presentationml/2006/main">
  <p:tag name="BTFPLAYOUTENABLED" val="1"/>
</p:tagLst>
</file>

<file path=ppt/tags/tag392.xml><?xml version="1.0" encoding="utf-8"?>
<p:tagLst xmlns:a="http://schemas.openxmlformats.org/drawingml/2006/main" xmlns:r="http://schemas.openxmlformats.org/officeDocument/2006/relationships" xmlns:p="http://schemas.openxmlformats.org/presentationml/2006/main">
  <p:tag name="PFSLIDEKEY" val="2CA561CB-EE11-4041-874C-330B2A43E8F5"/>
  <p:tag name="BTFPLAYOUTENABLED" val="0"/>
  <p:tag name="BTFPLAYOUTCOLUMNS" val="1"/>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ZUQ1yP5IQ5em0KlS.jIjgw"/>
</p:tagLst>
</file>

<file path=ppt/tags/tag395.xml><?xml version="1.0" encoding="utf-8"?>
<p:tagLst xmlns:a="http://schemas.openxmlformats.org/drawingml/2006/main" xmlns:r="http://schemas.openxmlformats.org/officeDocument/2006/relationships" xmlns:p="http://schemas.openxmlformats.org/presentationml/2006/main">
  <p:tag name="BTFPLAYOUTENABLED" val="1"/>
  <p:tag name="BTFPROTATION" val="0"/>
</p:tagLst>
</file>

<file path=ppt/tags/tag396.xml><?xml version="1.0" encoding="utf-8"?>
<p:tagLst xmlns:a="http://schemas.openxmlformats.org/drawingml/2006/main" xmlns:r="http://schemas.openxmlformats.org/officeDocument/2006/relationships" xmlns:p="http://schemas.openxmlformats.org/presentationml/2006/main">
  <p:tag name="BTFPLAYOUTENABLED" val="1"/>
</p:tagLst>
</file>

<file path=ppt/tags/tag397.xml><?xml version="1.0" encoding="utf-8"?>
<p:tagLst xmlns:a="http://schemas.openxmlformats.org/drawingml/2006/main" xmlns:r="http://schemas.openxmlformats.org/officeDocument/2006/relationships" xmlns:p="http://schemas.openxmlformats.org/presentationml/2006/main">
  <p:tag name="PFSLIDEKEY" val="35E5BCF5-FB11-435D-8D64-B443EF2F82DA"/>
  <p:tag name="BTFPLAYOUTENABLED" val="1"/>
  <p:tag name="BTFPLAYOUTCOLUMNS" val="1"/>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IxzBfcygSCWUni9fzR3Dsw"/>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 name="BTFP_TEMPLATE" val="&lt;?xml version=&quot;1.0&quot; encoding=&quot;utf-8&quot;?&gt;&lt;Template&gt;&lt;Id&gt;dff7a77234cfff13ea248cf03059f37f&lt;/Id&gt;&lt;Version&gt;2&lt;/Version&gt;&lt;/Template&gt;"/>
  <p:tag name="BTFPLAYOUTCOLUMNS" val="3"/>
  <p:tag name="BTFPLAYOUTENABLED" val="0"/>
</p:tagLst>
</file>

<file path=ppt/tags/tag40.xml><?xml version="1.0" encoding="utf-8"?>
<p:tagLst xmlns:a="http://schemas.openxmlformats.org/drawingml/2006/main" xmlns:r="http://schemas.openxmlformats.org/officeDocument/2006/relationships" xmlns:p="http://schemas.openxmlformats.org/presentationml/2006/main">
  <p:tag name="BTFPLAYOUTENABLED" val="1"/>
</p:tagLst>
</file>

<file path=ppt/tags/tag400.xml><?xml version="1.0" encoding="utf-8"?>
<p:tagLst xmlns:a="http://schemas.openxmlformats.org/drawingml/2006/main" xmlns:r="http://schemas.openxmlformats.org/officeDocument/2006/relationships" xmlns:p="http://schemas.openxmlformats.org/presentationml/2006/main">
  <p:tag name="BTFPLAYOUTENABLED" val="1"/>
</p:tagLst>
</file>

<file path=ppt/tags/tag401.xml><?xml version="1.0" encoding="utf-8"?>
<p:tagLst xmlns:a="http://schemas.openxmlformats.org/drawingml/2006/main" xmlns:r="http://schemas.openxmlformats.org/officeDocument/2006/relationships" xmlns:p="http://schemas.openxmlformats.org/presentationml/2006/main">
  <p:tag name="PFSLIDEKEY" val="8D41FC4C-AFFA-4183-A083-A281D3EC649F"/>
  <p:tag name="BTFPLAYOUTENABLED" val="1"/>
  <p:tag name="BTFPLAYOUTCOLUMNS" val="1"/>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fn4dpt1dQau5d6PYgdmKyg"/>
</p:tagLst>
</file>

<file path=ppt/tags/tag404.xml><?xml version="1.0" encoding="utf-8"?>
<p:tagLst xmlns:a="http://schemas.openxmlformats.org/drawingml/2006/main" xmlns:r="http://schemas.openxmlformats.org/officeDocument/2006/relationships" xmlns:p="http://schemas.openxmlformats.org/presentationml/2006/main">
  <p:tag name="BTFPLAYOUTENABLED" val="1"/>
</p:tagLst>
</file>

<file path=ppt/tags/tag405.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406.xml><?xml version="1.0" encoding="utf-8"?>
<p:tagLst xmlns:a="http://schemas.openxmlformats.org/drawingml/2006/main" xmlns:r="http://schemas.openxmlformats.org/officeDocument/2006/relationships" xmlns:p="http://schemas.openxmlformats.org/presentationml/2006/main">
  <p:tag name="BTFPCENTERX" val="50"/>
  <p:tag name="BTFPCENTERY" val="50"/>
</p:tagLst>
</file>

<file path=ppt/tags/tag41.xml><?xml version="1.0" encoding="utf-8"?>
<p:tagLst xmlns:a="http://schemas.openxmlformats.org/drawingml/2006/main" xmlns:r="http://schemas.openxmlformats.org/officeDocument/2006/relationships" xmlns:p="http://schemas.openxmlformats.org/presentationml/2006/main">
  <p:tag name="BTFPCENTERX" val="75"/>
  <p:tag name="BTFPCENTERY" val="50"/>
</p:tagLst>
</file>

<file path=ppt/tags/tag42.xml><?xml version="1.0" encoding="utf-8"?>
<p:tagLst xmlns:a="http://schemas.openxmlformats.org/drawingml/2006/main" xmlns:r="http://schemas.openxmlformats.org/officeDocument/2006/relationships" xmlns:p="http://schemas.openxmlformats.org/presentationml/2006/main">
  <p:tag name="BTFPCENTERX" val="75"/>
  <p:tag name="BTFPCENTERY" val="25"/>
</p:tagLst>
</file>

<file path=ppt/tags/tag43.xml><?xml version="1.0" encoding="utf-8"?>
<p:tagLst xmlns:a="http://schemas.openxmlformats.org/drawingml/2006/main" xmlns:r="http://schemas.openxmlformats.org/officeDocument/2006/relationships" xmlns:p="http://schemas.openxmlformats.org/presentationml/2006/main">
  <p:tag name="BTFPCENTERX" val="50"/>
  <p:tag name="BTFPCENTERY" val="50"/>
</p:tagLst>
</file>

<file path=ppt/tags/tag44.xml><?xml version="1.0" encoding="utf-8"?>
<p:tagLst xmlns:a="http://schemas.openxmlformats.org/drawingml/2006/main" xmlns:r="http://schemas.openxmlformats.org/officeDocument/2006/relationships" xmlns:p="http://schemas.openxmlformats.org/presentationml/2006/main">
  <p:tag name="BTFPCENTERX" val="75"/>
  <p:tag name="BTFPCENTERY" val="50"/>
</p:tagLst>
</file>

<file path=ppt/tags/tag45.xml><?xml version="1.0" encoding="utf-8"?>
<p:tagLst xmlns:a="http://schemas.openxmlformats.org/drawingml/2006/main" xmlns:r="http://schemas.openxmlformats.org/officeDocument/2006/relationships" xmlns:p="http://schemas.openxmlformats.org/presentationml/2006/main">
  <p:tag name="BTFPLAYOUTENABLED" val="1"/>
  <p:tag name="BTFPLAYOUTCOLUMNS" val="6"/>
</p:tagLst>
</file>

<file path=ppt/tags/tag46.xml><?xml version="1.0" encoding="utf-8"?>
<p:tagLst xmlns:a="http://schemas.openxmlformats.org/drawingml/2006/main" xmlns:r="http://schemas.openxmlformats.org/officeDocument/2006/relationships" xmlns:p="http://schemas.openxmlformats.org/presentationml/2006/main">
  <p:tag name="BTFPLAYOUTENABLED" val="0"/>
</p:tagLst>
</file>

<file path=ppt/tags/tag47.xml><?xml version="1.0" encoding="utf-8"?>
<p:tagLst xmlns:a="http://schemas.openxmlformats.org/drawingml/2006/main" xmlns:r="http://schemas.openxmlformats.org/officeDocument/2006/relationships" xmlns:p="http://schemas.openxmlformats.org/presentationml/2006/main">
  <p:tag name="BTFPLAYOUTENABLED" val="0"/>
</p:tagLst>
</file>

<file path=ppt/tags/tag48.xml><?xml version="1.0" encoding="utf-8"?>
<p:tagLst xmlns:a="http://schemas.openxmlformats.org/drawingml/2006/main" xmlns:r="http://schemas.openxmlformats.org/officeDocument/2006/relationships" xmlns:p="http://schemas.openxmlformats.org/presentationml/2006/main">
  <p:tag name="BTFPLAYOUTENABLED" val="0"/>
</p:tagLst>
</file>

<file path=ppt/tags/tag49.xml><?xml version="1.0" encoding="utf-8"?>
<p:tagLst xmlns:a="http://schemas.openxmlformats.org/drawingml/2006/main" xmlns:r="http://schemas.openxmlformats.org/officeDocument/2006/relationships" xmlns:p="http://schemas.openxmlformats.org/presentationml/2006/main">
  <p:tag name="BTFPLAYOUTENABLED" val="0"/>
</p:tagLst>
</file>

<file path=ppt/tags/tag5.xml><?xml version="1.0" encoding="utf-8"?>
<p:tagLst xmlns:a="http://schemas.openxmlformats.org/drawingml/2006/main" xmlns:r="http://schemas.openxmlformats.org/officeDocument/2006/relationships" xmlns:p="http://schemas.openxmlformats.org/presentationml/2006/main">
  <p:tag name="BTFPLAYOUTENABLED" val="1"/>
</p:tagLst>
</file>

<file path=ppt/tags/tag50.xml><?xml version="1.0" encoding="utf-8"?>
<p:tagLst xmlns:a="http://schemas.openxmlformats.org/drawingml/2006/main" xmlns:r="http://schemas.openxmlformats.org/officeDocument/2006/relationships" xmlns:p="http://schemas.openxmlformats.org/presentationml/2006/main">
  <p:tag name="BTFPLAYOUTENABLED" val="0"/>
</p:tagLst>
</file>

<file path=ppt/tags/tag51.xml><?xml version="1.0" encoding="utf-8"?>
<p:tagLst xmlns:a="http://schemas.openxmlformats.org/drawingml/2006/main" xmlns:r="http://schemas.openxmlformats.org/officeDocument/2006/relationships" xmlns:p="http://schemas.openxmlformats.org/presentationml/2006/main">
  <p:tag name="BTFPLAYOUTENABLED" val="1"/>
</p:tagLst>
</file>

<file path=ppt/tags/tag52.xml><?xml version="1.0" encoding="utf-8"?>
<p:tagLst xmlns:a="http://schemas.openxmlformats.org/drawingml/2006/main" xmlns:r="http://schemas.openxmlformats.org/officeDocument/2006/relationships" xmlns:p="http://schemas.openxmlformats.org/presentationml/2006/main">
  <p:tag name="BTFPLAYOUTENABLED" val="0"/>
</p:tagLst>
</file>

<file path=ppt/tags/tag53.xml><?xml version="1.0" encoding="utf-8"?>
<p:tagLst xmlns:a="http://schemas.openxmlformats.org/drawingml/2006/main" xmlns:r="http://schemas.openxmlformats.org/officeDocument/2006/relationships" xmlns:p="http://schemas.openxmlformats.org/presentationml/2006/main">
  <p:tag name="BTFPLAYOUTENABLED" val="0"/>
</p:tagLst>
</file>

<file path=ppt/tags/tag54.xml><?xml version="1.0" encoding="utf-8"?>
<p:tagLst xmlns:a="http://schemas.openxmlformats.org/drawingml/2006/main" xmlns:r="http://schemas.openxmlformats.org/officeDocument/2006/relationships" xmlns:p="http://schemas.openxmlformats.org/presentationml/2006/main">
  <p:tag name="BTFPLAYOUTENABLED" val="0"/>
</p:tagLst>
</file>

<file path=ppt/tags/tag55.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56.xml><?xml version="1.0" encoding="utf-8"?>
<p:tagLst xmlns:a="http://schemas.openxmlformats.org/drawingml/2006/main" xmlns:r="http://schemas.openxmlformats.org/officeDocument/2006/relationships" xmlns:p="http://schemas.openxmlformats.org/presentationml/2006/main">
  <p:tag name="BTFPLAYOUTENABLED" val="0"/>
</p:tagLst>
</file>

<file path=ppt/tags/tag57.xml><?xml version="1.0" encoding="utf-8"?>
<p:tagLst xmlns:a="http://schemas.openxmlformats.org/drawingml/2006/main" xmlns:r="http://schemas.openxmlformats.org/officeDocument/2006/relationships" xmlns:p="http://schemas.openxmlformats.org/presentationml/2006/main">
  <p:tag name="BTFPLAYOUTENABLED" val="0"/>
</p:tagLst>
</file>

<file path=ppt/tags/tag58.xml><?xml version="1.0" encoding="utf-8"?>
<p:tagLst xmlns:a="http://schemas.openxmlformats.org/drawingml/2006/main" xmlns:r="http://schemas.openxmlformats.org/officeDocument/2006/relationships" xmlns:p="http://schemas.openxmlformats.org/presentationml/2006/main">
  <p:tag name="BTFPLAYOUTENABLED" val="0"/>
</p:tagLst>
</file>

<file path=ppt/tags/tag59.xml><?xml version="1.0" encoding="utf-8"?>
<p:tagLst xmlns:a="http://schemas.openxmlformats.org/drawingml/2006/main" xmlns:r="http://schemas.openxmlformats.org/officeDocument/2006/relationships" xmlns:p="http://schemas.openxmlformats.org/presentationml/2006/main">
  <p:tag name="BTFPLAYOUTENABLED" val="0"/>
</p:tagLst>
</file>

<file path=ppt/tags/tag6.xml><?xml version="1.0" encoding="utf-8"?>
<p:tagLst xmlns:a="http://schemas.openxmlformats.org/drawingml/2006/main" xmlns:r="http://schemas.openxmlformats.org/officeDocument/2006/relationships" xmlns:p="http://schemas.openxmlformats.org/presentationml/2006/main">
  <p:tag name="BTFPCENTERX" val="40.70796"/>
  <p:tag name="BTFPCENTERY" val="49.33334"/>
  <p:tag name="BTFPHEIGHT" val="417.002"/>
  <p:tag name="BTFPLAYOUTANCHOREBOTTOM" val="False"/>
  <p:tag name="BTFPLAYOUTANCHORELEFT" val="True"/>
  <p:tag name="BTFPLAYOUTANCHORERIGHT" val="True"/>
  <p:tag name="BTFPLAYOUTANCHORETOP" val="True"/>
  <p:tag name="BTFPLAYOUTENABLED" val="1"/>
  <p:tag name="BTFPWIDTH" val="274.2917"/>
</p:tagLst>
</file>

<file path=ppt/tags/tag60.xml><?xml version="1.0" encoding="utf-8"?>
<p:tagLst xmlns:a="http://schemas.openxmlformats.org/drawingml/2006/main" xmlns:r="http://schemas.openxmlformats.org/officeDocument/2006/relationships" xmlns:p="http://schemas.openxmlformats.org/presentationml/2006/main">
  <p:tag name="BTFPLAYOUTENABLED" val="0"/>
</p:tagLst>
</file>

<file path=ppt/tags/tag61.xml><?xml version="1.0" encoding="utf-8"?>
<p:tagLst xmlns:a="http://schemas.openxmlformats.org/drawingml/2006/main" xmlns:r="http://schemas.openxmlformats.org/officeDocument/2006/relationships" xmlns:p="http://schemas.openxmlformats.org/presentationml/2006/main">
  <p:tag name="BTFPLAYOUTENABLED" val="1"/>
</p:tagLst>
</file>

<file path=ppt/tags/tag62.xml><?xml version="1.0" encoding="utf-8"?>
<p:tagLst xmlns:a="http://schemas.openxmlformats.org/drawingml/2006/main" xmlns:r="http://schemas.openxmlformats.org/officeDocument/2006/relationships" xmlns:p="http://schemas.openxmlformats.org/presentationml/2006/main">
  <p:tag name="BTFPLAYOUTENABLED" val="1"/>
</p:tagLst>
</file>

<file path=ppt/tags/tag63.xml><?xml version="1.0" encoding="utf-8"?>
<p:tagLst xmlns:a="http://schemas.openxmlformats.org/drawingml/2006/main" xmlns:r="http://schemas.openxmlformats.org/officeDocument/2006/relationships" xmlns:p="http://schemas.openxmlformats.org/presentationml/2006/main">
  <p:tag name="BTFPBAINBULLETS" val="1"/>
  <p:tag name="BTFPLAYOUTENABLED" val="1"/>
</p:tagLst>
</file>

<file path=ppt/tags/tag64.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65.xml><?xml version="1.0" encoding="utf-8"?>
<p:tagLst xmlns:a="http://schemas.openxmlformats.org/drawingml/2006/main" xmlns:r="http://schemas.openxmlformats.org/officeDocument/2006/relationships" xmlns:p="http://schemas.openxmlformats.org/presentationml/2006/main">
  <p:tag name="BTFPLAYOUTENABLED" val="1"/>
</p:tagLst>
</file>

<file path=ppt/tags/tag66.xml><?xml version="1.0" encoding="utf-8"?>
<p:tagLst xmlns:a="http://schemas.openxmlformats.org/drawingml/2006/main" xmlns:r="http://schemas.openxmlformats.org/officeDocument/2006/relationships" xmlns:p="http://schemas.openxmlformats.org/presentationml/2006/main">
  <p:tag name="BTFPLAYOUTENABLED" val="1"/>
</p:tagLst>
</file>

<file path=ppt/tags/tag67.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68.xml><?xml version="1.0" encoding="utf-8"?>
<p:tagLst xmlns:a="http://schemas.openxmlformats.org/drawingml/2006/main" xmlns:r="http://schemas.openxmlformats.org/officeDocument/2006/relationships" xmlns:p="http://schemas.openxmlformats.org/presentationml/2006/main">
  <p:tag name="BTFP_TEMPLATE" val="&lt;?xml version=&quot;1.0&quot; encoding=&quot;utf-8&quot;?&gt;&lt;Template&gt;&lt;Id&gt;aaba92310cab180966c470e2c216acf7&lt;/Id&gt;&lt;Version&gt;1&lt;/Version&gt;&lt;/Template&gt;"/>
  <p:tag name="BTFPLAYOUTENABLED" val="1"/>
  <p:tag name="BTFPLAYOUTCOLUMNS" val="1"/>
</p:tagLst>
</file>

<file path=ppt/tags/tag69.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7.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70.xml><?xml version="1.0" encoding="utf-8"?>
<p:tagLst xmlns:a="http://schemas.openxmlformats.org/drawingml/2006/main" xmlns:r="http://schemas.openxmlformats.org/officeDocument/2006/relationships" xmlns:p="http://schemas.openxmlformats.org/presentationml/2006/main">
  <p:tag name="BTFPBAINBULLETS" val="1"/>
  <p:tag name="BTFPLAYOUTENABLED" val="0"/>
</p:tagLst>
</file>

<file path=ppt/tags/tag71.xml><?xml version="1.0" encoding="utf-8"?>
<p:tagLst xmlns:a="http://schemas.openxmlformats.org/drawingml/2006/main" xmlns:r="http://schemas.openxmlformats.org/officeDocument/2006/relationships" xmlns:p="http://schemas.openxmlformats.org/presentationml/2006/main">
  <p:tag name="BTFPLAYOUTENABLED" val="1"/>
</p:tagLst>
</file>

<file path=ppt/tags/tag72.xml><?xml version="1.0" encoding="utf-8"?>
<p:tagLst xmlns:a="http://schemas.openxmlformats.org/drawingml/2006/main" xmlns:r="http://schemas.openxmlformats.org/officeDocument/2006/relationships" xmlns:p="http://schemas.openxmlformats.org/presentationml/2006/main">
  <p:tag name="BTFPLAYOUTENABLED" val="1"/>
</p:tagLst>
</file>

<file path=ppt/tags/tag73.xml><?xml version="1.0" encoding="utf-8"?>
<p:tagLst xmlns:a="http://schemas.openxmlformats.org/drawingml/2006/main" xmlns:r="http://schemas.openxmlformats.org/officeDocument/2006/relationships" xmlns:p="http://schemas.openxmlformats.org/presentationml/2006/main">
  <p:tag name="BTFPLAYOUTENABLED" val="1"/>
</p:tagLst>
</file>

<file path=ppt/tags/tag74.xml><?xml version="1.0" encoding="utf-8"?>
<p:tagLst xmlns:a="http://schemas.openxmlformats.org/drawingml/2006/main" xmlns:r="http://schemas.openxmlformats.org/officeDocument/2006/relationships" xmlns:p="http://schemas.openxmlformats.org/presentationml/2006/main">
  <p:tag name="BTFPLAYOUTENABLED" val="1"/>
</p:tagLst>
</file>

<file path=ppt/tags/tag75.xml><?xml version="1.0" encoding="utf-8"?>
<p:tagLst xmlns:a="http://schemas.openxmlformats.org/drawingml/2006/main" xmlns:r="http://schemas.openxmlformats.org/officeDocument/2006/relationships" xmlns:p="http://schemas.openxmlformats.org/presentationml/2006/main">
  <p:tag name="BTFPLAYOUTENABLED" val="1"/>
</p:tagLst>
</file>

<file path=ppt/tags/tag76.xml><?xml version="1.0" encoding="utf-8"?>
<p:tagLst xmlns:a="http://schemas.openxmlformats.org/drawingml/2006/main" xmlns:r="http://schemas.openxmlformats.org/officeDocument/2006/relationships" xmlns:p="http://schemas.openxmlformats.org/presentationml/2006/main">
  <p:tag name="BTFPLAYOUTENABLED" val="1"/>
</p:tagLst>
</file>

<file path=ppt/tags/tag77.xml><?xml version="1.0" encoding="utf-8"?>
<p:tagLst xmlns:a="http://schemas.openxmlformats.org/drawingml/2006/main" xmlns:r="http://schemas.openxmlformats.org/officeDocument/2006/relationships" xmlns:p="http://schemas.openxmlformats.org/presentationml/2006/main">
  <p:tag name="BTFPLAYOUTENABLED" val="0"/>
</p:tagLst>
</file>

<file path=ppt/tags/tag78.xml><?xml version="1.0" encoding="utf-8"?>
<p:tagLst xmlns:a="http://schemas.openxmlformats.org/drawingml/2006/main" xmlns:r="http://schemas.openxmlformats.org/officeDocument/2006/relationships" xmlns:p="http://schemas.openxmlformats.org/presentationml/2006/main">
  <p:tag name="BTFPLAYOUTENABLED" val="0"/>
</p:tagLst>
</file>

<file path=ppt/tags/tag79.xml><?xml version="1.0" encoding="utf-8"?>
<p:tagLst xmlns:a="http://schemas.openxmlformats.org/drawingml/2006/main" xmlns:r="http://schemas.openxmlformats.org/officeDocument/2006/relationships" xmlns:p="http://schemas.openxmlformats.org/presentationml/2006/main">
  <p:tag name="BTFPLAYOUTENABLED" val="0"/>
</p:tagLst>
</file>

<file path=ppt/tags/tag8.xml><?xml version="1.0" encoding="utf-8"?>
<p:tagLst xmlns:a="http://schemas.openxmlformats.org/drawingml/2006/main" xmlns:r="http://schemas.openxmlformats.org/officeDocument/2006/relationships" xmlns:p="http://schemas.openxmlformats.org/presentationml/2006/main">
  <p:tag name="BTFPCENTERX" val="50"/>
  <p:tag name="BTFPCENTERY" val="50"/>
</p:tagLst>
</file>

<file path=ppt/tags/tag80.xml><?xml version="1.0" encoding="utf-8"?>
<p:tagLst xmlns:a="http://schemas.openxmlformats.org/drawingml/2006/main" xmlns:r="http://schemas.openxmlformats.org/officeDocument/2006/relationships" xmlns:p="http://schemas.openxmlformats.org/presentationml/2006/main">
  <p:tag name="BTFPLAYOUTENABLED" val="0"/>
</p:tagLst>
</file>

<file path=ppt/tags/tag81.xml><?xml version="1.0" encoding="utf-8"?>
<p:tagLst xmlns:a="http://schemas.openxmlformats.org/drawingml/2006/main" xmlns:r="http://schemas.openxmlformats.org/officeDocument/2006/relationships" xmlns:p="http://schemas.openxmlformats.org/presentationml/2006/main">
  <p:tag name="BTFPLAYOUTENABLED" val="0"/>
</p:tagLst>
</file>

<file path=ppt/tags/tag82.xml><?xml version="1.0" encoding="utf-8"?>
<p:tagLst xmlns:a="http://schemas.openxmlformats.org/drawingml/2006/main" xmlns:r="http://schemas.openxmlformats.org/officeDocument/2006/relationships" xmlns:p="http://schemas.openxmlformats.org/presentationml/2006/main">
  <p:tag name="BTFPLAYOUTENABLED" val="0"/>
</p:tagLst>
</file>

<file path=ppt/tags/tag83.xml><?xml version="1.0" encoding="utf-8"?>
<p:tagLst xmlns:a="http://schemas.openxmlformats.org/drawingml/2006/main" xmlns:r="http://schemas.openxmlformats.org/officeDocument/2006/relationships" xmlns:p="http://schemas.openxmlformats.org/presentationml/2006/main">
  <p:tag name="BTFPLAYOUTENABLED" val="1"/>
  <p:tag name="BTFPLAYOUTCOLUMNS" val="1"/>
</p:tagLst>
</file>

<file path=ppt/tags/tag84.xml><?xml version="1.0" encoding="utf-8"?>
<p:tagLst xmlns:a="http://schemas.openxmlformats.org/drawingml/2006/main" xmlns:r="http://schemas.openxmlformats.org/officeDocument/2006/relationships" xmlns:p="http://schemas.openxmlformats.org/presentationml/2006/main">
  <p:tag name="BTFPLAYOUTENABLED" val="1"/>
</p:tagLst>
</file>

<file path=ppt/tags/tag85.xml><?xml version="1.0" encoding="utf-8"?>
<p:tagLst xmlns:a="http://schemas.openxmlformats.org/drawingml/2006/main" xmlns:r="http://schemas.openxmlformats.org/officeDocument/2006/relationships" xmlns:p="http://schemas.openxmlformats.org/presentationml/2006/main">
  <p:tag name="BTFPLAYOUTENABLED" val="1"/>
  <p:tag name="BTFPROTATION" val="0"/>
</p:tagLst>
</file>

<file path=ppt/tags/tag86.xml><?xml version="1.0" encoding="utf-8"?>
<p:tagLst xmlns:a="http://schemas.openxmlformats.org/drawingml/2006/main" xmlns:r="http://schemas.openxmlformats.org/officeDocument/2006/relationships" xmlns:p="http://schemas.openxmlformats.org/presentationml/2006/main">
  <p:tag name="BTFPLAYOUTENABLED" val="1"/>
  <p:tag name="BTFPLAYOUTCOLUMNS" val="2"/>
</p:tagLst>
</file>

<file path=ppt/tags/tag87.xml><?xml version="1.0" encoding="utf-8"?>
<p:tagLst xmlns:a="http://schemas.openxmlformats.org/drawingml/2006/main" xmlns:r="http://schemas.openxmlformats.org/officeDocument/2006/relationships" xmlns:p="http://schemas.openxmlformats.org/presentationml/2006/main">
  <p:tag name="BTFPLAYOUTENABLED" val="0"/>
</p:tagLst>
</file>

<file path=ppt/tags/tag88.xml><?xml version="1.0" encoding="utf-8"?>
<p:tagLst xmlns:a="http://schemas.openxmlformats.org/drawingml/2006/main" xmlns:r="http://schemas.openxmlformats.org/officeDocument/2006/relationships" xmlns:p="http://schemas.openxmlformats.org/presentationml/2006/main">
  <p:tag name="BTFPLAYOUTENABLED" val="0"/>
</p:tagLst>
</file>

<file path=ppt/tags/tag89.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9.xml><?xml version="1.0" encoding="utf-8"?>
<p:tagLst xmlns:a="http://schemas.openxmlformats.org/drawingml/2006/main" xmlns:r="http://schemas.openxmlformats.org/officeDocument/2006/relationships" xmlns:p="http://schemas.openxmlformats.org/presentationml/2006/main">
  <p:tag name="BTFPICONID" val="fe55fc81e6f9b93392ee22693ffb7bd8"/>
  <p:tag name="BTFPLAYOUTENABLED" val="1"/>
</p:tagLst>
</file>

<file path=ppt/tags/tag90.xml><?xml version="1.0" encoding="utf-8"?>
<p:tagLst xmlns:a="http://schemas.openxmlformats.org/drawingml/2006/main" xmlns:r="http://schemas.openxmlformats.org/officeDocument/2006/relationships" xmlns:p="http://schemas.openxmlformats.org/presentationml/2006/main">
  <p:tag name="BAINBULLETSACTIVATED" val="False"/>
</p:tagLst>
</file>

<file path=ppt/tags/tag91.xml><?xml version="1.0" encoding="utf-8"?>
<p:tagLst xmlns:a="http://schemas.openxmlformats.org/drawingml/2006/main" xmlns:r="http://schemas.openxmlformats.org/officeDocument/2006/relationships" xmlns:p="http://schemas.openxmlformats.org/presentationml/2006/main">
  <p:tag name="CREATEDBY" val="KMASlideWizard"/>
  <p:tag name="BTFPLAYOUTENABLED" val="0"/>
  <p:tag name="BTFPLAYOUTCOLUMNS" val="1"/>
</p:tagLst>
</file>

<file path=ppt/tags/tag92.xml><?xml version="1.0" encoding="utf-8"?>
<p:tagLst xmlns:a="http://schemas.openxmlformats.org/drawingml/2006/main" xmlns:r="http://schemas.openxmlformats.org/officeDocument/2006/relationships" xmlns:p="http://schemas.openxmlformats.org/presentationml/2006/main">
  <p:tag name="BAINBULLET" val="True"/>
</p:tagLst>
</file>

<file path=ppt/tags/tag93.xml><?xml version="1.0" encoding="utf-8"?>
<p:tagLst xmlns:a="http://schemas.openxmlformats.org/drawingml/2006/main" xmlns:r="http://schemas.openxmlformats.org/officeDocument/2006/relationships" xmlns:p="http://schemas.openxmlformats.org/presentationml/2006/main">
  <p:tag name="BTFPLAYOUTENABLED" val="0"/>
  <p:tag name="BTFPLAYOUTCOLUMNS" val="3"/>
</p:tagLst>
</file>

<file path=ppt/tags/tag94.xml><?xml version="1.0" encoding="utf-8"?>
<p:tagLst xmlns:a="http://schemas.openxmlformats.org/drawingml/2006/main" xmlns:r="http://schemas.openxmlformats.org/officeDocument/2006/relationships" xmlns:p="http://schemas.openxmlformats.org/presentationml/2006/main">
  <p:tag name="MEKKO" val="MekkoChart"/>
  <p:tag name="MEKKOCHARTIMAGE" val="FILL"/>
  <p:tag name="MEKKOEXCEL6" val="False"/>
  <p:tag name="MEKKOEXCEL7" val="False"/>
  <p:tag name="MEKKOEXCEL8" val="False"/>
  <p:tag name="MEKKOSAVED" val="1"/>
  <p:tag name="MEKKOXML1" val="4HooU0THZk28POP9trq+pbTvvzd/gcV8t56cq85kb3NDTsUhojRA0EsgEHHMH7oYP1SYpn09ysXVivguJdhTvfyVMsBLTGvcX7WPTor/CmV9WzVfHy8CnMUuNyY3ZV47AOWR2vrtDltti5PJ4Hl8VKjXiRa++vTEjrXMjZ0hbksan4GU+wcJwD1ioB3pxqwQksoRpVTyxda6V3kP9BRBVz9VmQNBF+qKJBtPp8kMqee1xWkU3BGu0ek7WAOPS+agZu1ddOELnnCSlPE678LjpQSmCSK0d0XvdhofqTCWsy90VESLmnRkNKDQ9py9Rap875SIvhQoYZQaYPllyZ6/dTPMfR+caM/HqEaS74pD4HU2dpdr2GdFO/BKnzwsoFgGLkgK2/GTSrwAFxzsP1AvixoNKkteyyS+GPiIcvPPj4XKlf2qxyR2MK7Ob16USCpK6X8nxvvSUOK5rt0F0H+UUchx5vnWLLdqmvDqyePRwD6KMfsKt2hmU6OQNssVE5NlZ5s/2qZ0bqJriMqxLAQc8/CMXlUP9QNIvLVaO4omG+nAX/yyIPuM/jFTr+OLID5SVV44DnhSPpyz30e0vBGZSR7nVs3LWER8KPXdY1NMh0YcJfaBKoWIN8CXi/BJyD+sgS5sJIoiFxrTu/slbcldtyoarwNFA+kn4cNqYkJgZuRFyTcv/S42lNaSGUpLgEksBuTuBb51hBveCHK+e10sPCcRlxRdGHBHvw0xIwBKkVijOlXCTDI19O9aNaNZt/+ebcCE3O6eBPt8+l2C8O5dRl0XdOUcHrc/+//sHRWiUl/o/XJtPuErfDP8JoGL8FmDG2DhniBm9EIEWli55dlm8A6HsKjbHENpE+XImv0XXhb0x4brknT8Q7KCh+e8HRt0sAIxy5rCyu5SwYk/NejG1RfVdqR8JKvtj0SOIJj41cwqjJm7lPgEamqB21JdYTQZalaDkSf7OW0In4CmNNFhKBFyAl2axcDa+ujo7jufZKmelNRLBbAxcWRfPjraeD67B+V/1LuZscB4pPDfuR44DT9eLx2UTqp0xHv1Skegr8C4fHGUvU83uNwDxl9fWvA+eHFPArNt21JBt3MQHIaD2yE0UKryUMH0tUSfkyLHkyeZFC47loyhJhLhO0W1Xx57nksJL+/TWQtb/TIad47dTuBHJIuj1n3ncoDvnskYo37sNZMYJZv0eavSaoWQx7KoXDCMP5b0nFNpvmtbOO30/9xKpfdjzfCZiluvK9bJJ3ShNY9APRTyIfZTIrqNW+7gh0MYqnce/4dadDRCiqZvfVzn/k8xka8tOS5SG9l5rvjccOPJq8AO1BrRVHZWat6PNQRTxdLQAXk/Mbs75t3uVF6JkxOvhKanOxSAryawRop+vskkaOWVUSCAZG7w1FTcZn58+GITZqEZk6r4VzuZJjaxsUdvl6/BMcBwtHqodttHYsRk8MrzD33LiT4Pe/Q+x8yroor5WglfY6OqIJCQ5YgkPj3CFJZMH0zYOgxOKmcsjT6OghYb6w9XPsLRTkc62zYi525lLLvlJnxzn8t0Va8g/pAv/hBHXcWlUabG3FslhxWFIUSICqYbEjOUPsS7bmBx0oCvomSnuhn/Va3kqBVjcl9MzNQyPlsIa0D5Ou4sGrU6uNFg5nWRxn3/PE9FrizSK388qLAKd/eU2Qg2nDZ2lyMtmuyWkMhs90jEOfo4AnGhC1Ju3PS6O9pCvBvYmEZiaPoXftlHWCZ5aqaZOR99x1ZmTb6fTloJVsquWiNrsA5z+4sLAg9N5AErxiTsBEPGLvAiibWwdh1nk2qMAJg5t8sKYXZqGphP3OaYAbjh3ObektRiAve6NkgGp+0U4WgO3fSQ4aZKhb+s2qx07t84SkEdqknSNn14Vwya+oTcYQYQm64wINWtXNM3EBBoRcxPqbS9ZW+h2ql87b2ffd5WE/E9lPVjsZ7kecRZC4UVBtBY+F6hF9X3JWobewtCLinDhDq3XT1rXBP6/C6BbvnE2e++yCTk1zoeoIH2LU9FHlex1bGnxFrueamzCdMTkBPSyVTmJITQxNc9emdAkQnC0QUpKv1SOhkNto3ZW2gPtyI34XYXPsBxmeb3diH+sdfiBoI6H0f9zV25j2p3p6H77fHidNenD7NLnA+LjRAL1LHgjYRO7qyj+uZOjVO55sv49Pyyn6kAlV3SspeE619ia9+KZcc8VLzEtQxI4cdJ0RLOQVJeyYXYItMmArwuwEuHqOWCCrcihGhr5PETenbW+AhPp7wXQyR2kQp5rgA/OmeW2cIdSAcBdZreMAqDZ5qXAnUAtRDMQk0yiC0SXQQmQgF3oj1h/UyROwKHujsJTJdF9D8IZ+FKxnGxJPX7RyOXH8fgTfobHeFsb3bP+WcSlECgod1K+HolsuJF1CybmZmf6iaFugJZiiomBNqB59ygaNmxhSRU5E3IpKaJ281/KdVo6o88nrioUxNAZ/czXiBE6CL9977QLDQ9mB5Z3AHEe/MHkvwdXtehG2fuCubhKQ2xPj6eMk2Vvh7ze2fPL69ZmzEt3sNPPVtXftn/2HKONGVR2hI9vAo9xL2GLtkK8Pqy9dFZg0+76fUcj7mc73uXsNc4C27B5CBsKz/8333LZ1QbV/vRRPf2ya6SwK9XKzslO4vIC2HZ6eacH91kgJmRO6yrV83KiEKNg4pbdjBHmJKiGD3sSO06zVXQ1T79msyEs+8B1ma5UO/NkLxym6I4v2rcJgryCwsr58Tu2B/tsw0V4LAHxRsaqRT7Uyk6Bmup6dvsE6K9HbISM4L3ZEbf9hAsAd9hxKIvG8L7iQEfnKOtrF/p0Wb8Qw3bCST05KzV2oV4JIzdqXDVSH8JtU3cOgl3vu6K9pkeO3vKqin3Wpzam87ptZAOEugE1AS9dN0W6qbf8b9nsMt8fj3xGHz5Of41VAnoQuQ4/24lE298XlhcVugeEEYz/udoYViN4jBUCyvdghqKTdq/ds5Ae5Q54wdlifvkreCLSePhzOdmqMpW7bG3LeyPGdBlZ3BPdY+ZoKrK7giK5kCnQaf7Z29Asg5g7FjXVM8HWKIf6lx8gxzChU8pTLyx/qP5/cmtB2Wic6WzhSLTlVByrPBg1smf2xx/mNb1FRET1OsDzrk7LvIwtGu5hFYwaC2fZMnOwi0pAjb3iBErFulCFSALgeayI3G2pi8dYOUgj8JYxc/dsBsN3AYctTuaikCKdI/yyJDDnrtgdm9iz1LENXKxBSU27U+CdTGy+4uiSTwCYYestk34YyadonGQb3h6JAQIF7N0Y8BZu6lCcJv+QA/SQHb84Hip5k0zKgfdtHfRMzpACXW82oTGUjQktRMx55NnHUTQQfvIjaSavJhOo7mICTtusD/JCkRojKU2+wcWwCx0M5/x/UZzPoAIByuy+PpYm1hhs4dN67CEOJUEkiw0CMk4ELGPtRO3Er+G6m56o+f1u2lsc1Rk52s1eJvG/ou4LT2NPI1wd/L7h09vSEBAzp2u2IlbwZY6MRkdut5g21/5aJf94fvfyO90GT8xZ/W+bJ6uJu3gr9KBesBWoZA0jbIxNUuUlxWgpYLMYR5O4dy9iDOerHqukJV+GCBRzQkF2B8t4CDuWsVtOsJUMfocdPijxwPDR4KZJFwSqedaX+2bDGxS/QK6XnQl1cEAeGsT8D0IbmzrFCQbAucd1Pjkhf14G9w/epBqMq2iG7p0EZQxDrFqdLsBF2OQpKXGo8M4FL8LHXCJQUzqe5EJg7lLdFI3iDpoH1E9N/YWmV3uNH59nrKwheBFob4l0AJyl5mdnGBtvBO1KGLnOYqmLVTdS6i+138JWI+15Noq2d0xZDsIgAf52/Ow30yyM86RoTG7gcyKYhkC1atJwGW9idlyKXJ6YEh7NoxNFkaRKxphdcpYK31KMBFwUQbaiAbEgpN6NDuWQ8nD/hO/AoSy0KB+gEtWavugezx3G3hylZ12MjTqlCBWF8KXo5jjgirtn6B0LdbK+Y5oaK7TjN9wv/cmLtxzLcPiFUzvoYAdS9VTLs0aA02EpVGQlYyRvDVaBK8zvZ6M0JL0sAh9sF+IB965FvEY8JvKZqMZ6HiX/VZvPK3cLkbvU4JESL4/tVSvOBjJ/jQfP5Z2q+3xXot3lZ2aYtcDkAcatkAVGsvsBVd9jiQR+twEIaSAMjtok22Fh7Ni8X1jfs53qhSickznXy2Y/WXBJ0oEE6ofIo4zw7mGfBvGNLZ67FVJDe89sLLBF5gxGPtzykhyf/bgZvLxSvOqu9XYUrfJ7yFO7QSTgkOfsGGBMFEvhAC3xoCggZPgmWwhFS8/Q2rZdgBhAKyR+Wrtj5aYoTD51xYIAj7G7cWtR04DM1U6oauPhhRCeRgf+6jQbp9KHOllPSmgJkipef56eye7Hwp80EGBx7+p6q6KBR9HUIaIxeOVZJDP80GtKsuneVhEi59cMco1I2PL1M8A197yFH+G8HSxDt8EZTmzaWGzZrmBpThAE2VQGxrBGtcOkwSyfH6BSZG92OuatVaGlS7f1R66i8YuaFzHi06JxP/P350SSHY9qlkctEwXYEGyv4CsiP/Vf9+kIzzcPIbyZ9xkdZZy8s9xQtaD7wdk5MwMcoYOujDdosgl9qQ7G5PxsSjO11f855+gYDpu0grzDS5XHw4jkq2jU+yHSjUcKzqmdJ/xvCsEW9ridtIf3wyaNjaYP6swPjgvrPQfSQQpdS/dGrpUu5S5jcznhdjiKqJO71EgibFPpLhngsVTdGhX8EGzWquLwNcS6AUpmYUAh7dvfjSjFQpaCpPDvLFwxbb9dI01p+tISP5jNhHdX1eGQhd0J/HkXRPwEJN6KNDonulT6t+ODf8t2TZnNNBLJi4UFyK1AJkTLOECKwKZEPTNEGeKkS+ZpkRaHveYQ92ULlyhrdStbZdEP+I4V0qB9yza+38iIATzl+5erZ2mhMdLR8UNNoepXQrR9oYrJBbNeNOs1YjBXCBmvb2Jvm2EubLeK/5WA8g1vNWm2H1L1DK05TVZk39m3RLEGBmaywuvbfUcZMKnv3b3RgNfmYdxMMjWENyahtF6CZQ4IrdyCnJT054Y91aZepnGizWlDQ7I6N1QHEwKyHLctSwcFJJNCN7Wnl8I0fu5GQqLU0i44dCMsiIw+oguEMntegAjeSMMy6HadmxN6z6US0Qx7bV79oE1Dsyu/eM2lz+9j/mKoYqELaz+DjdKTPYDwi6ugbdpjOlBiVINNEGejV3TeknhaFqUi7vffU1jSLocE5vgpRNP8KTV2mZWkvWMrPoDrm7P82PENI/9PzmfrUEB/ziWM1g5RBAtV+uUPfg/jA6Y/VjwTkTz6q5lHtGpFX6unCsinN7HlitY/URghlaE7rhQhSDiMHyuEc3s/R5kTxj3TbQkN+uXuqUKBtLu1DCF6nAxzmr6NgShVu5rcHAxRWsSupJB1Db6q9l6yzec+kaURgq0LYTXpOBhOG2wvey16PS/y4GC6ROMeuHXJRQc23yimsCgSfvgWuZnxz2IogNfX9p/fEKggdBiJfJiVkPdd1jMjuBIjtO9C948TsB1sXLeRSrepnA+QEuNRtl/FmKURbPn+bYbo99K1qqQnkVK7qOSv1L0FvlYeWZJc9RNCJ+XxnLvDehNGmJ6jRZerfmUYtvmRf4/ukTH1aPlRFs1Y4lXMwwDI7xI+4QVgGMXnFCzjGXWZTRfiO/Rb5ev8HXFlcfYWj2DTXyFlRee6+6OqCOsJLBphCvRtYOxOH6qUh/TTIxt55F94ixH+d/fvOLxILHvKvqblWpZ7SWIuWjtWDuMU1YThiPDzGIczS6VTyR/kd3U+9OqgkQg21XEeYNlXWEkPPqOsY6reLY3Nxve8AEMVtzA3krxNyieJZ4nIvKO4aZ9Du3gmPvYAWEfT/SD/uZN8LAXo3J/wmD5trDL43j29dVx+m5Mj2H/RXzmRbSV7PBebK/qgQvQ5nxCiEhZm4/HjvwH8Qa4VnLKuJu+T0FFFW/MNbMSbZ+UxxS3Q4K+89MWUyzO+NVj2pIeqFdUHmMdkPUIVBYABZ9ArmqC1zQso8uT33vxHNDpud/N5Qzfb3C+4cH7zC2Ltz7PPlhNEZgu0r/T6Kjzw2eRpIzW6F9Fj362h4lA07+E6VdB8KUYMvYuH9zA2XORxhNWNgKI84in1BNcSvHKkJDjbfpYL23+HbkRrcMamIEW2X9mRv5R0PwA4greF8NOcGRAhQBSrq2J1+MzCn47wbMWN81bePw7U911e9GfRQnB6Z+F7yzaSwA1UFYVKoRMRJ7GPWHSiHv2uDTYTm4jdjoAhE3hGucQN5cg68SE9OCFuUmmpF10y4gXRGWZP9IfA9yyT9VwpDx+80pw0QyH+ZvxeJn3eFGgFfj9z8DsbTCrY/gVCVOVZ2RAK8PJW5VRBJQpkKPR6fg4lyUWxwc8i2dnt8GOU+sNujCHNN1BZYwCz2AE8crcTxsFwP0Rj8Wyp265bcQBs3kvxQFMgYApUbOmxAczPm7MuRebbuBgOd6FNmQ8KFgsOVstNG9ACqFErj048zk3z6kAWFAtWYEn79L9gZwGqLyz7Mc3O7EBP8Dvhm4mzGaqq/afk6cjBqAT9Ui6+60u++DnbeoEz9iVkDYN7SPenh9Ohv3YXv63QvWiJPu7HfLj/zWTVRRMjxXCWFzSR6eiXqHmVx/kMkB0t1cCtNPXM6P9FYbfC/7mPWwhTq7N827wUpNgK7xfrzz8VnknGipKtyJWKLaq0450FXtfyHbpjMxobrHNZ8OvKvcOuY5hvvq1/elTD7XVcqzglxf6k/VxlW+wuhNb4gjlZZJCfXRyAKlve4u1t+jdXT9U/jDOoQE7oY67mUJ101C7iQw57sUgXNJOeZ2I/vq4+NwgbaMxz5jyiNd7sG2HBhbCgw62ugjf5Uzkblh3LmFn+KkOWD8jgKdu+Pl2BQv4SbPEJcprW3Av3ILWW0Exd9ySgpSQulARKdkasFiQiKPU/hk+uaw1kexJ3qiXwhZ1k13+mE4D5eLlaZS0BPWNe6qEte+gSIzwHtO0xA7bJesiBhmaxRy+AafeXzcKTzbvxuNkpLji4kT3LyNKgQutWv/cLnh31Xnd/jihJ7uc6ik8FKxnfM22QGZTMRtvFJY2bYHNtdXvrgI4uKxO7AohpMeMdbFljm46Gv+iHY4JY6gwQgXBETLpg+ZlXE0l/6eZthNogousO0g2GJryFt86mlZwXiIJnUnO1nQEryQ5f7O8+mHiS1mr3iCICecRni2P+q6o6Gz8FRd2ntgt9hX1vdTPdt8gBIWfcrrRL6CB6f3STgC2hibgzSTczG/m3AahhrIUbiAdeVwkdiWLRFhu7Xa4VNbwjjSywUAST2qxnGACmSuF4sIva4g8zLuX0NNuEY6af9Cx1brd6zcEewIuCOEYPFNifwnNAwSt3OLh02JN6OnHrpTpBMbRBE6TACPF/KAdH/oVRGL6Q4KAyLNm9n6mJ8sSLJDrYFJs/ZtTc208XSqQBuqOR94t5SwDQMTvYJBNW8JL5Iy9Ga3Ip67774hrP9JBrlzUYjb1b87Nhw+T7PfALTh37eQA1SMgTJXmAE7ua1qrxDJWu0efO7TrVeeghlzfFT4RXD7cJidTPte9swUh0NWRTPl0vFX/+li770ioFgyynN9MgqzZ3ECtGQmaAuohJgfVBrowlo3mwY6newa5ZQukIaqYmnpBvzKLOCVkWgaaMZ2eP5Un6wZ5ej7Rn6B5o0f5/TzPb5i2b/BwhGRjkVb/iGmBcpcB2VBurLxN8doLb94ByJBE87qPrwtXojDAsF1Fcuo9WFF/W/4FyvvoQ9dmTaaNoGlnLwrTi3YVurnmOTBmWeBcrj6EUfW+a2aq7UzrVuWG/ImZgGZjl86YWApL464XBXnAi8vT12tDomvX+gdxSAX/LSrGmv43lAPDSVVvUc5aPX3M77RZGpEpEWceMqqvespjQT1J/RNEjX7qkTrSkVofL/QEKY626voktxJ4Pigv2MPcASUtJHL1sN/gyrqO9uTPSF3pmNFn8iECB2IeH6XZgvKG3Sugouj0iKGLSU4JsIZW984QbI4rqIos6OdZl9JWVQfGguez9Id+UvZsuET3AjhQHiitLk6RGuUVRkHZCdjq7mESw9azifEtHtyrqoMpRlNKVpuRxtRXR2guECeJW4g24Wv2qVo7tJvaUouzxhfQe/sde0IcuOfzG8oGv2thRFVWgbNAi2ZhS1SuaHfHtuaazyQLe698jic73hIFMPOzJ3Spk44qstMF4/ObOBeUVTaMpkLmzwPE4CKGJiOi8jV6LrRGTed7l2HqLHcwrioGHdrWuOUgDAHSCIxdYGicUB5hfX+t+7iGqJis949yZ6q60CQozUtIY9R06McHn/mTcldLteur2VC04zAqu+Oebi0ugqqdykzSb6Q4QyKS53Qi4HAuW+WCLDmZVL+EuGLq7t69f000/Epja0vTNcSAmlEunWU0c2msbVM6/TAT4UPcw5pwc9/+qCRaZLtVWS6okF3kHLsogondnYbSWWPLyLAjkO+EHitXn45gRBz8wfMKwUzJJrtCbYLr1ZtoeBz1JXKB2UiWUhZYWgOnXtceaoZNT+h+wgCjotqFafL2aXeV8s5hPF1+m89Gr8UEY/pH2Es6xQkJN4I6sK8VTmLidnEPtCHxiMjJOFTgmOz0LVDA7ssLtCGjOBhOETrqqaeOCsJ1hrMibi5JPGz9C5xVGNrXy50UeJkIXpV9bGL5iPYYKKzzIV4fv6sq5GD8wBKCe7ZZ/2/xpAqTuJSwnCxn+LTW5EAQsxMbbOILVVDS4i/j+fQ1Kd/8iAIdMrQ0kdXnrJ2mAp/19M1Ed0wCiRNR3R1wMUUCe1nkucfCjjhBPE5QxEVjECNN/DV9R0IaE9B77ZgInSlRYVY3ziK1wsJEtCY7lBmRITYrXRx4JDrh9fH5X/j285JfEftQlUj8f4JGoV999Cd61acsgqQr/+9bdkqn8C7GQXzBFA4nh7tBrchXTyR3/7NI/yEegcRJ00EogZw8f/bC49rvN3jIeItjdxogeFM7yqcSDiucTH0DaFhfRMimbFkvrjRKUsmfxWwAWvSpu0AjEqmBI9eIJa3N6CpqWQLR4eJsaiCxadImgeHQA9wmcyueEqa/wK81lzmbDTjX+4gIC/5p9lzUbDC/uCZYz2L8Njax9pelWNH4Vs6JogR9ygEexWco/A0XvNnRFD8NDMPbASY7bDAwkht179OsVmLBFh6T5Ao6/AwJ7kUTI9w7bGERbzAbetIOCCWr9oi3vfYfq5utCSZLwk5qyws91+tcUV3Ma2ntB5BJrUf0J3sGCa5D7yxGNX33pzJOK4WrZl4Qb4sDgcBUJp2YZrHr576ZRePf7ZhVG2RDsdmWqqMs4EnnKquweBXkbKfXkoM5ynuahBCcDWLhaAKa+JcqstjWDZ9px2rxekeTcluPC6e9aOvVqgKRpUKgdP8rmD+6a6oyAS0bcbxM6H+5Hmt3iDCHeRlYjFWk6gMkGEVcpmcwC6BeWU4+jrm8ohn2z1YITF3H/sJOXcrVNfBwXrLN0dTbHwmpJW7C70B67d8fGVonIU/Sm/aFaUSdfru8ymZuIEv3iqI3Fs41ov0AEYkxUTOyUsucz11yVylN0lmWTVnbowM2jbSN1wg+vwcb8W0H/CDJ/e8GxiIrX5J+JURQnXwA0SazFLbxh9aQ4Wc5J99MmK6A4i6+lHbDQlxq4wXG7wUw7Q6jRu/eUudwRvk5rGSia6n3VhGdOHIE/NZVX0nmo/E9fg48CJ6845SLZnbkp+JWliNKk4a0+Eixwhhq9H0ageUhNysNiU9+ugH2yXxqVv4JMcohwjlsw35M/k+j97AEqhkVuN5mbvQ/TvQmAqzwT+k5WqkhjOVCnuLmpx0mtY8ykLL+mphDLPqnowFJp45HP+7uOCorleHL7f7UOCtFZyF8xE0TWdYTDikPR0NjeGT2hcALIMnklU0OVB5pJghv5cqQ5uS5AHzcGt7mFiBKTUKKTdOxYgtQyroNrNH0S2+mNJNwTg/yXFtu1CwbwkpRQVSB972JWDkZS+yuT5DzcP7RZkud6n1RUpAcDC50PFRTd0bv1rIJ3m3c3WiqQ5bijCqithU2KfFfMyZ86TpHfkGscmzNh8/Q0GO5jUOsvfkecBpgQlSrh/0w0dbyj+hlJAKd/vk60Rh9T8xdAKmt2jMytnpL/oZMizfWIyFxSIApDv4G8nUTmRW/9dGoxum37b6MQRgvoWA2dEBqEsDajCHkDLFyQFzP7FR4xkUcvFIL3RI3F7s/lJE83fGa6gpy55Nq5U5VHlDYtJlntAH9JYXenIYmMYfq8YJa5olekDPWIjHilkEEsG6o+8ucsXmIHbB11LskfoTluFvHJJukJ70vFQWvwW/h5gduYFoWfqd14aFLq5mrxB/CKNwa6LK3YSyQRe4jduKhGEKiMFmrQRbvdQ5iCQECuOwXfU6WCaOYOAYwNrEIzpivjP2oqgwJBTeW35+Ba7v7JLg9JQSshnBXKEPpFIC6I68Mv3KVs0yzrT1wq+BvFErKwppvkPgTMUl3flKR3bjMPsqQ9EgewPNlmPtkW6TrcLCIuo1tKvEQ0s47uVnVFZUrADOBsBpojse6X324GBrLlt/w3Bq+7T+R0wJ/m5pMAx7PtEQpj3P6fV+riZuEqt48ATz6FfVpBygbtG/z37gilsJ6hx7C5kCUbVCmMwroyrg9Da4Cyhjto/BppYay7qD9R+OdAP68dC/ekBJ0ymCH4MehoNeg3eVIX3vXlAttbA06aRk5kJHaBi1xTFBrqL47lOhmvt5egbtfcxlwh+w9X3IsjERyuaW93QWM0KlbpHePeQqYfFTuXMcfRehLVRGyVtMh7g/LKUC+OSVMzK/yLc8QfWH1K+qITXNXrUf0gmQtmYgfB6W3yRy+r2e3gv3AvB+d1Hkso/C3yAQIxz5mGe6LoFy7yQg826K9VO3LLNlZT/pzozdagY7s0FF0MtkBCr8/sJffWgnYhh1/eH3uYICNI91tnM9YTE1pzaB2IfcEdWz7/AZvpUKAl3B/1BpbDbJ7hRwpWjhMTIr89YzeYCfEKu74ozlB4XRTT5NAIIPNYhki1fheS8YeIzDy2AWTa1D2sepWE/GGnTLkjwMaqlX/0WmxHJZJPmGNz+EKCMX3HfAefDT7nvqmo2bdzO9zGGX3yz0zyuBsfYJWWnYRH6oZIOsjwW8rMkEdLv4aiy0z8gcf9yOqzdKY1ESq4U/0PYNR/g7tv06KuVZnemEUr9/1iYRzE+h/9V7DndnvlQWEJI8ZPDYYS0GHnlAVtVEeWe1NRy5r+Q1K4gvhDJUom6xVHpVoMOVQWDEiRRcj70+W8NMcygz2v1up1D883H6N71RnZRjq7qZVPSPHd5KIfzxY888OobHTSWJwEvd03Ho+qLQ8ab+WKqlfL92UEnkZwPpiY2im/UF1RmIuwTudaStscXl794UCbd83VM/sDYLklHeFkwsMPecAg2VvJdGYedG/8Jp2UnZn9RuGiqu2Z02/6SSqzFI+V4Mkzvv+NHcE+9oc2+htATwcMt27htFe/3tk5Bo3rGZMz3e/rDPZ2/YPL2mdhlzjrh55Hfrc+kFbStRgFUuIrej/dd7wnETYO3rMJOALObIdDvsXhP5ZRjyPqdlE/195Kcamm5GlN9tbJ6cE2dxMYoIfercXGetR8eqqVBCT39idgbfxv/38hVSEqio05AZndv9FvwwhdRYEoJzRdZkC4Jc4SVz169ZXthswhmqO8vCfK9pirBJENXqVTXaJQj3Ky6I93pGMIfa3jqV+zmKrUoiLV3LkTf3cOgPfZAzNykjasXppYlwrhRkEygu4CYA8oXIBKxTQ6AZO6Cn/A6KwHWzeCW/iapyg+aeTA0R601JshOz2NnVvs+6+9aTZVTCH7WrEiv/k95owprcLMNEWquV5IGUZp8VNoBKr1tssXQn/MViFAxladpeyLS8/eQSx07bskd0fVb9Erzf8+JK4ru78IrxWGQzxWtJkvCUyAn3LfIGQ9S1LqZLQj2L03K35GfNfO/LZAFVpInOJ+34XsKcn0KQR2aGXBm6fd+kgfqi/qnPqEBVPnLPFM9D9OtiF9afXWg1LV5v4dfozZmeWCh/c2usyLZUzRkUEHcWRlyRs7BhRCJwYC/w6TNA6KVMFoBBazXcA+59yvGeQPIZ6z+R0v+yAET/OiX2RS9wWIWDprPxq4NDqC6VstCqYRBA6/rYev/UhulonwcILLlH6YPKnNxx7wlP4YyfFI2Ja+mYUlV/pWNeYUc1jwgN3uA9leQgiiB7b4fRcaDm08l8Ta2KXykq1PSCqBS45OrKOgtg9x224vze+udvZssoSulEoiPc+e7zpqzb2wE2HKcJEQPRYsV/YD/C2ECznDSB64PwSeOmIdYSZ7fvwicJn/bkIgZY0yMWAQCCBLV85ksTu97FVeZKSwbZc1lx7HZJ35azjI71Negp+mpOvWDTZqk0l5KlnGZfLokLKAHTXgt6ePqUHgaTrrN7J4U9CBx/6NgWiv0bxjo+OcvNO+qIpH5prHmcVMv/sb9laufRpxwwSm8TRkDWh/wc434XXWPhWS74ueJs2J8uDdDS4KNulmRE7fGIwIeTOSkKBdxCVI744bbzyIbBy5uXt7i4jfZb1Rq0jo6znUKOjjf1CzSl1OPdNMPtGOLlFDZGDECBEk1dXN8VuqH0VhXgRli4TzuhYVMM99p9Zbem+YeHS2yY8y92wtVx69JRpL8kpu8CK4YOj19eB3RJHXnxvWVJ7N4ism+K/kMxH5MdCNeohfB6mJz8xHsz0a5JkubBCG6qrrNgwJEU/zky4iG7XKrBAJID+WgupFOb+8h6rrX7y57cAdEq3vlQWcmbPNaVfh1TyUCKGo/ms1NQHe/u3w915ZbJp23q9Iud5bjDX2cmJ1KbGRbcUTvcb0Sn+y1L2HzECNqrJI3r+2SYCqEtSPedKXGKYRg2pD0rtTMgLGVUzK97FsNV3KXfxh46vp9uK740+Hb+7XEDaAZvxdL+ayf8Zo1wE6AHEGcTMIjBulg5y20KmK0pA4Ki4LzIMhcBMRG1frLRe02OMp3tGVrdwRNtxIDq6NdexrmKLSV8Px1CBE4GH5PZJpvaU/hu4+B/yJzHleRauZbfYfwIkXW3ulzpAzqdi6J5ywx64lnpI3ltpwyhNUYGhoCLwhnbTcYUp9KAzqLd40V6fAEGaOfpRlvuC9nOQea4JEHBLAKzPgLom/f2pS8HucEhnW5vAp5FKGXUWZpaCenPFdxN2d3qP3tnquRUCSOuAA8ytz0RGOPqAjpGZ9GJZL3PweUP2KKNOVBNsQ1ZxG3ac8nKn0qLKfXv42XX5fAmIAkW60Q1aARwPhOcZ5+CKj1nM+y2U9ZGdA29lcFxBCu+2pgvsEae0WMgBQSCFmiyLx6hfma+E/U2YTJQTvQiVg11vDQsQ0BieACbW/NuYwUpPpt85Sygn0Cp925FC4leAfmgSyOhHsxmmL15r5v0/Fvqptm1s21PPe05bg7tHoGHx49ECRMG4nypaAzb9eRxI6Mp+3slOsVU4zWfM/6uYQVjRVd2T2YnjGsyabU8am6j4+9YovvAAkqQibi0+uDupQCur//3pZDuP5ljGs3MnCeL6OKYl9RbGeuGBk/y24lH53O6zXDuoTeWMOx1tqgQR53vJ/n5/XnESAOjS37yeCGPOKvcjtUtxzENitIHr1f3CcNQGogVdC3zTaMWjMTheBoxEElzev1cgpP/6UFZ9EYNHnAmJiAC2klp5DzuTxvoCdpwLAP9BSA5GtnOFn1a9qebkM1nyly5FKdWAS2118KD8gRG7dYK0qV5Bwn3UO5nzEpkB0EcHU7KyMonTs3knPJKLvDgWjyC4m4kml/LpdCTNbOEnxnrQxkUuFyQn4vajnIWO+nJUDSbR+eMefmxW6y/ReRSFTfuObUjDBKHLDUMkiNPY5JGWILovra1xcSNIJknk62+UbwfO9AK70+/U87S26ytU00bP0Zp0KEWU2p1bubJ/GaFfGSC2UpuaDPemycIBhb+SWcFTEH+zaxXgYeV2RmEWxVKLbASqOkV/53zBRPGEa933TDoN5xTeTxCJCpQwxjxOE5VENEP8wG3dn5r2rCBkObIVCY+m+8KcQ7zQfzIiBR5hLBJZVsCXEP0bUdHRtKb9HuZ0I/t4LsN8GweyEpCMh4Aa6bPc0mnZi/eTIAD6vEjb3XDdAdZrVfXToyohQPMO2Ndx0PhkBNljeAgXDqn68JfnbpKsTrxkPBe+H6YocYo5r1HGL/GDwYT89wluqZF05my5kstfRvitmpmfhLoyDRa6BE0Q8+N5p0dRqAYN5ZDhLmFhXF8Qv3f/hX89KhnQve35SQlYYB/lveb8XcC/kIKU3CEI/UIHqjjyA+OeUuHv06fYei+t2yCNmnrOGEAR6B73csHFGGWhPmmfJqspZedsRK9qLYKnY2XVM/GS74Dl6PzzWo9IixliP2fQx9fSj5A9dU35NCuwJQ6bEsUbAmmoq1aUK8soeXJyqleBvn0twEc/oB8FyVb6ayFXki5meiSr0X1UkXfDRRW3PadRL49AhBUJDptE3qqzlisZr3TH4vQorY5pKiJoK/6IC3Ppbl1YcNJ+5fk798eXgzaZNVfksI0t+uI4NFW+8eTTv7qFaxkV3Ne5QXKr9g7F9Rz1M6gPVoVskx0WaMXfto5yWjT4doVw5oDh4rboDpgWa50PbbN6K+lHjes51hCr30+2OCwWQFdwkwIcJJOgPISRwse1N25IcIOEarb31HFiIMHT1d15t999evH5UNuidnD8IJ/qNP6CNkfQmZVgIi5pXLmzXYTkMUFJcD21/ZKvupHHXOZKwQSjbz5YhQGvNzaFv3QS2f+n9iP+x9JQlJIEgrE4/A1KNEPwmTmt7gYdSbdZjLpM0ZrdQJKGKYLUcw9YBMagQNbRVZYVK2nUKfu7dgc6R80xlTjL3AlgV/Bt77upKcbj+Vw11GHXS6xY1oxe5LF6xRXx4TtceTfLUq7avBCeim50gAvctiHhOJNJxC/tp7ofBZTzYmqONc3DXitxiOjJxVgJ7nFPI71DETYssX87L9o/pFhqcaAy4dSUpF21RTTOvOpfXLy7g7ws0U3H+dFZQqTN9uYIvk0+TOn9wgJRul3wtk7Lo1divbpK5vLM6qanRY3/Si8VUXXZnFg+kNu/qlsMmV9zKFKDAvNUMlJzY15djcnJ4Q9ijrtkShSlslqUiL1w/ipQT2gIWF/gjKHiJ5O3MSKspmKl6dp2IXjcqCg8PpSmrIPaorgzDhkw/uvt9ZehDWt5WNHJ7X66Ya/+vdgb5V8oHuG4e8w4dHXEB1jaiOm5XuX/+pcq/ALFdJRU+M/iua0vqvrvD1u/SrJabJSmAKFQti19upSWpchNRjGbbkMA71Q/CNVOdU0pHGUZ8RjXkY820X9LNjH+yc/Rr2Po7yMQanYo74HkBuNLXJxbZAg9cORO2wlT7USJxcdPwsu8Pn7E6q5+YyD9Mk93WxJh0pp1SxZ3PPCIchWX4QWbCmarp4rqaEG+D5D/J4kO1tPfQv5ZOKrfeNqikrDpqWhgiSCqtG0Fkemplh9oEeBM+7U9KZfyyU65d07Pj9SmNK3W6NpKm34q4GFWw19thxMFI4mlX/0FYg2vfdx2J3tECMD9UyXoWGBoFx1za9umIn1JmqityXnYPAV+Uk+7sK8VCDddDHCiZVZX599NdYyYlN7oN3f22p3h1h9ok1p1To1PPCi3QQWFdssxS4RPsvrIOqTH6dtQcPQWGO2sIBO89xCPZnS/5OYx8JL03vVKWGJ4EzuHYoJq40UGdxliO5wzbIdtUjosfFkpy8RxR3Q4p7I399f3rkPV6WXQ7sq3ZG/9Hkhyy9vbCdXzMu2Og8dJnrMzZZ2LEiRBEsh9xFot/HQ9zzXNy9g9cu1hQDZYZXmm7cQ+9f8xV5+zJpVKpLiTPGsFmrUzDrIGd1g5S0KQKnHSbKmZLet39RL3icTY22lOwHrY+DEXIaWBUjoecHCZxp3NMeLEBHbzBpvmI7QkmWk4K2Q8oVDQSL0XzRiRgu0i9ZqUYYmurVhAfXGLPo0HETzhUpCApyjSomZpr4OdoH4avo8i9VqUwfTYasKYXMJ4W2/IlzlzIFFhrn8bXJLFa6dPt2JHKraeQ+wMhVReDE0Xd9UEEoo8TZRf4/NruQZmnMixCvynTbPXnRE8HHzF/fGiTlRAmXyXg5eKH2LgMCNi1tjMCKQ12jhKoqDoWFpFKg+Q6JTpujx2Fvt1IFPNvrhMD7nw+BbEzzOgcp7mz7pGS8zNHfBschZ38tVdsMPw2TJPBdII3f8i9m6tB6pCy4QBRgUoUe/3C4cimHZudKYoUc5lhHo9HwXGym7AyDcPkj0tkH2Lvml8Bdfervix0Ch+JNsNbF0EfpXMf21HIuNHpTmkA6cuefap8FFwaSphvVaCp5JG1DRt2MN/XJSHX/xzr9NvZgn9shQSpEUwbUhFuvxgM37SCDFnSNqzCOU1pcXitibZiZG8WdlijPZWVmfowuxBAC4W4pHaS3DKbqvzHh3e1un+GMWtjsfqWjZEg69WpKAArzf13DW4AekbAFagIEa6bJ0SuWKlx0hNFb/LsfSfzROde0P4vxylzkWNIiBmfWp2M8h8ttAe8fhg9VVCQ1Lu+CdbylSEBiJG+YwiLvg661TXwGzcl4sdycgqPm84/eezs/7mMNhHSVYuqig36ry5PQnDCAXOWaYdAKA6onK/tKQvNqy+xAnQEyNIV+5BwVuVIk0jg8ySkytBj5S9X7ArTtYcQ8zuLRgUJwOAVtiwyAM32htTIPBfc66IlguwO4hziSrwSU4XaTwvNlbBYFWIqhnRT+J7gXovM4WjjAOPGF0OnLMzAvzK+D3cliTwvkUvbm6vL84lj2zARhEvBdnymSrtwB9stzLmHy6jhVlhfGH8Lev9QxJwHyCjxpDQ/ArVZR+ll2TfCOhqkggTQth6GDmpzYGeAMxF3lSd/zyicnHihVPly4xTQ+SX7ta2zKVXnN98PbCejQMDxjEkoNY3pRxB+zj6LSmUK6r8rnsFO0lGdts/JSQ87NbPALyf7pB5scWHLzqyQRjOUd8qoZD+6BQhXUIsR2TQfXgMwv6EXvK3k4PFsz6Tv5ksu6svtcaDal1fGYdYSr5Coyk+GYFUciRxVGY6cTI1lBeHud2jGVG+dFa/dHFYysYLsT/r56G4po7gHH6uEp3rM6I0lOEBIsog0lJkyn18hT2QmpVh1ofQ4B6D5QgHvbyCop48tpknLoGffulAP5A4nQhMszGR/w2rWnjb8GY9N0ifbCvGfVMy1pQ/I0/RAdGaik2NLJC7/sVDdIN3kw/fsXFNT7dEkGhX0qYawG/Y2mqyjSoqxAuSHw7DWkD17NB+v9tk16kcHxLj6StZydYz8B8DTFl8lbWDBD/qNvFx6bn22KSJS2l229me+O/XBNGLwNA13cX4BCINC17BSA4A+sWgASaKYz+YQJZ6JZHdpqrvAnV0oIVI8atD7NqY62crWoLIUdLTjMY/kYurD7Pnzsf5lEy1H2XuIMyBXtpJNlZhoofT3rxxwmad9c8917Ytm3ruDIReYAgvtXMZMYFACwTILJeIK+q08nmA43S9S9Q5ZUyZ40DinnHwN+J2CfNfpASRnm0AdyTX9JRaUCA1b0SGMy3NJBYHK2ocUPOqPu9MyNn99tSZjSNBGtvFOYjJvB4zR+fQCkpieOs24LMBj1iMOHgx+3xhssOFHKPPZpQbKM585vDM9MFad0PQfV2vTwEXZerhSFm30Zkgk4cD+Kb3Q127lmfMs1UfplOfiqQi6dNlyYxjEc396DwbD8gb9DS3Lvgf1F1vr5Xwua8x7vKM4VtYqZvCFnPzEEz4HJQbSa5LZhQdbxNApqhLSsFMzxoPdx1WlS0p1fLR0xXmvCu6bdJULg4F7AsszoAh3gQASyLOT6ijMP5i6PFHdSM5g/kgJvhhxq4CIE/LjL99TjXvapfzErDFb1A3U+fqiVcafD65DZraSML5J4CpKc0NuNiLKD0TWc+KvaQ5Erq/eXjU1Tga6txDDERyxu9H38HANYxkhpEc+mnDhf7TifclFdiROPQpuyOApD14qJRU2vOqd25kncgyTQ385QgfsW41Dvpfk1DszWECF8g9e7F5maHNpIS1ZdaittYabOAosHXuHfm3DregioniPt2QBDor66QxujGx4h7kKFSGeOqyUXKQZwuMw5H27pcRKDLiNLc1fIQWAYT3MA0Ku7riOUypuQzG/o7djOrkiaaM4iG0uiPPwgwakJEjeAhojFzkAmgHx8GJo+FcGipucFPFP8j8+jO0IazdX14rcc0RNnbSGiEPrsoX5VN0s7hoRmMMF5SJZzgGym/O/xDSah1eSXVj4byoh9PK7XLeNe1ctjVWaQ1FDbbN71WCKmAP+hsyOjsPVPKzXN06kCs/+6AXNWbCLaXISaN0ko6xSo0GD9qvvkT5NlkbNP1zK3z6vM5TPezTrmVcvm31kjVqq7ErS5UJKfoCC8FPI+Z4lG4UQnWuhCwvh3MDQeAznc7QlF7PTeMFYC48youDYplgVzyeH+5d2r36vxNFFXkDnyI7Wacl2G8ehFlWJ9XYY5zBJEmo1FCZcHS5e1crPTJzhPII9vATP42U9oKiKWshoM5C61CuTblTvXv5iOl/EWwY9n3mBk3AU6eizTgpaLjg5wsCgPpYzStKMhOpL4M9WRwY2BqtbslZZH9qGfDQh69QhgAl1MR5bACK27d29nMdYHrhalEAKpSleH69Pe9ueP65DCEN+zfDhYqyzEYBn6bTXR7hZUiAiSMOW/WSMWrPxaLYjcXR9riVG4AAoOtftL46AThY7bJLc66K9Jz3Wn+BeQ/PtRxNs/VqbGx8uBVUEpCvcO0WTxK1UsHlmPt/YJTf83YJhTvlH8W0ZYYCTTYc9huKfF2NtJJiwEzFDjTJGRpLa+hYkt3+LEdhPhLG5jtqvlfsj2hGWoaXhwv97A+kIXZ87Vo4nj4fi09tfaRyjc7J1aOco88SCNxyyefG/PrIyG3b089zHVQXkyr07VLyjCmmCuGpd291XchFqaVRglrIsKYNxqVF/PBnRGsFiEH0iBOMn8kLszkCWAl+Xd9WsIGC7n4eda2+Bv3fCPpi1Cj5veZP1QMaQdhEvpaOGyKYyK+nh/g9jk45P04TJY9+b4kMzTBkbkkFyrEqtlhqq2F0ytlR7sfilR/0/VIDky3VGVBsyNrzfZwV7n8Cr5nHrrizoCiU69u4ibRomKJOM8bHSALBoJNZZx6Fmr8uvo8RoXEHoU3qO9qwmLT6dNwp4NMCxnu+EawVYvDiH0Q1++VckfaSmznDTaidjCPCD/I8cG80pSU3DRMcGyY/DjU098fO0wwBLFybvtqqL6uP9b0zso0HcYkFeWh2BiqlyHpacJQfb/1eR/rEePSa+b/qHfD18ataE376KypkkIAxeY/idBd+2Eo7m6rdnmLw8fH33O9iDFvGzzfDiiek7nvJsuUzxaLj4Jv5y9v/k0zjSNIKk1bUeWmyH7NdQv8BzQXJvh4qSMs+pm3gU7Hxsf3s9oABQ4AXlqi4rM+o2DlbU35ckRgL3WZlfX3BBaktQv/sAT0QAnAre2u/ulvn5K8//kZfLdiwyHB0DV7esCyCxFdiYwMQnXcaDbJdaOoPQ4fbWTyX7g1pzSnD0FTwVZV3mqF/oLoiAzkhW3jRuKp15ynmnqRGgb5UoWwb6ocQmJLZtTtY0kK8mNjzdb9l984JOgMIdwGlSBLzPsB5doqFLRgBD1f52nHwDbQ6EN1kc/OnjqLkfwqYZDyc8u9MR769JF4G+n9nRYjPtfXIQTZ7j+oY5D9u/nfJe0BNfLBD3UpWjvnmwPK9aBAopK1jdgXS5UkuftPPtnV6faVmifjVAui6/Ws1f2rK2djd3xd87LjApLT5KGxMba2AUExrBcQ+XtvoCd2BnkPUzA8j9nuk7dPItOhFWw1n5L7GpYYSQE1sEftcZLuHR0KRq5WDqFrblBJ76OlsELTq5BRlkBD9olrKBfNkeBE5LHnmY70WaqP2KSMvw22wrx5+D7DtXlTG3rCI9eGx+EQyDVsvo4MDZCSN6Zfm0XqRkpMLuwDP4OWAsHy1z7LS67fJS56ed/mPpu1aLmicO8ZfkPEUqFQQeIUYLW4rAcoUJt1c6f8dYuLYeYWUUfuDk77u3C4BX5xVgNsHIseLRJ6k4RjjFD6OH0tC363nuY5mH9FPDkrX8HMbudlEfqSrcibSWfj+sgOzhKJFjF6z8VIfwcgsWsFio4aHcmjjvUGdSKbcp0WnIW0hw/A/001zWRF926MQqaLMFOy5H56NTidjGSu+h6GjNg8LFgTGpi39GyQxnzgpHS/rhzuRHyVRG7cXeSs9YfC7ZvSd6W5ELmdQ3jcZ0Yidz0iIhIiFnbLAc6AGz1fdRBL+Wh/Mi0gwKmUG9TIaET/E+ePIGJqqvkwPqTMSWaqpCSE6OWHZ/WN84d/FGi1at4BQ6E6xsZD/F3pPCm2FzJjxYs+D6cAgCd4NS7qlRaOUauxZBi3m0LCnY7r0nfhMSRqKOUO/3fxIVKxQ36tJXrTU8dwYNnDFEwFZI1ekEBx0Khw9IzRNb4kCRiJ2ATqrxiSUIaAf70iQlIE3CwEhxK5vRMxrmkx8BNl1zkhKXK4zMXimC3GDKocav8fmOL2tVEvDULeQuACFV9qBYunT1DWYqOM39a0Xp70F89hBYEitm6mdtXObrMGrLltzmopmTnXqO9RqUhge2SJ0ch1LoGTT/EZHpHM6STuwHXyyX4J9YB34tIz3KeuSsFveX2cx+V8Gi7WqeBQ7HZGigeyXDFe3+peDpRc4cnicIhh97IHtu7y5Ov/I1cXOdoO/QpMOYfRON9pChH62RZEb0rngawBiDeszxPmmTBWabT4+L9VC33xXnBjuVOXDXuISlrqc59cpIN+np+PV/4DzSVigTrUjpL2Zk+q/G7QqTkpXKOZpV4PrAaz3h3bTKFlrzGM4fcbLiWMrnlqDdfVorazifVWZg/PbzG72ai/bOR7XgNlPJDRLq3eBR7WZKPTyRXfOvlIBoHKj9JP+/G4wDaZKbKDLGd4Y1RIjd9eHdbZmZSVPmFVXp3VNPR/lg0mC6D2TF0h6xzop6DB8gjE7ErttIe+Xn6Ue1sVBB2vTf0/O4aEoMlYwwZVnzKjtSKMlRRH4fyOmOrwf3rGxeW/hHYmAf9xhHfsxF+OV+RnJlunKSR8dJ4SjSImh8+Wo2YCcx0mXfhWTdhISRtqmc5JSUW2/TLFvVGI6Hqp9SNBP47FqR+NX94NEJ52VaiBNM4tBEwIjhVkLZ/CRubS6SLSAc+pHBh3TjbY0oe69qKXh2tLS/+C9BDXfLNaLXlpgD66QzXQgIJGhGLCPv1ULf3DOhsmnZM3pgJgpL2J0y3Bsr3iRR/Qz3nJccvugZyIdvLhBmCkWCpyZC5ynk0/ibiwisqGHVu0d219p6WRpj4/H0WXRKjtaBATEhbE6fYvrDD24xtLe0UCwM66BhwdjEpG9MkHAIxZ5i74bRCvbIfUa1YEFtvqcjYVxFUpsSt2twGAT2ACmIKvhbp16B3hSWFPOa4Y+VM/LAdgwhINofnDHia41AhUFFudgw7WMfmEhtv9n3n3Mw4kRULI2TPN3VbFMvQoA7us8sVdMSWg+hcEBG/IB2QeDTUaR9af4yhnkMOKGLdjHuRFzzeoji16J8G/RKw8wkcOFeHugmacHxN6iaMn4MCEn7MObt7hebUU6ot6oSmDqfo3wX0xHAMJ59XG3jErK2D0Iq8Tn3IO+0EBK8ehP51eipAansFU/TCeAUN8ta/FtUjRhcaZ3/ahcdcgPKObSy7bjIXqvulp2+cZJRk8RM5mZnXAAUiBan0Xt1dB34BrYOtE48CmhTbSSVSk9+CKTXtvTQUrVJM1jHD8nP7MidntlfhiNBvwioakfX2HRJGOsylr8NGZIbHnhEAUIgb7PHf1jru7zBD/LFP1GjfoR8f/4Mt+9eE8Mn8d/YZDBKp0Al0Q+Tm0Ndc2rBGWYDFZ1P4f57TlHQwDwUvMkoZD2CvDaTfc1tBBzALxEHR2OoAbth0+akxnYTm8r7jRRCmu06/AUGlqy0jPQVCwKvC8Q2jEhgeQIiZUiFN+x8TkTfCQgvHgUNJqX2bphdZONP4FMby/5J2N2Dus5dF/i0ZWjHD55yHn5mG0yj9QCMFJYsCQXcnOYOEVG95k0OmYhtzn229orEUJRVgF4LOPKvz/jIuHL9AjB0tSz2+Yw86wNGg9iE5Eo+cNogkSCBZe/uUKSobsdhX8hi8u/zaF9QRgig9ddwUvlL/pSQPNZHcKtuvm/WKDAwljqQH3UcEPl0Hr8unsTgMdiHm15ly9l/2EtkAfOBMXPymzk2/FIRawxKZDt/9lqymW96VWV2aDRxe51ZfXAe3oslQ0AMZT0L7fhkPmt2ET4QLnrJWLSwkZ7pKOK3Stuz5gvRGL54TLjF0ueopk1Dk/mXmBplVxfwT97Kn6bbraYHkIyNMm0+Ym18FLu/AA6dHt7Oziuge4097UKfo8HH7wAkTccpVDRrcqUr7gE6+9lSlhzFPqZyTQhzvjaPM/Z9clKT1Pq6XAG3WwcsCNv9iBzZZTcveDGJNmjD3Zq4uSfNRbHNKeAyKEf00WlcBaeveEf81xCqz5DCeI5Pvi+pqPHGRAaP+MLHQAv/WAojvZihtcGWaefZsM5HzVercWvzSlxwBi2H2dbyHG17UzV9FCx1UIALVQlv1PAdoKRP8K8y5FCZmpjlV+LiBVSgOMr3R1Udz1nTi4MRQw8h9FEUVruKTU4paai3yintknwicY5xcd9tip45dgQRI2XhIOKYzzfjEx6xlhpe8IOKJvq4VhBKLd/w6svR1XhOdgNnhw34EbBjiPBJV5Clb2BAjvQTH4aWflVp/BWcpVxpsHYoWI7IVxdpzjIDsUbRzPdgtF4piPIQeIYyO7quz/J/Pw79h5kyDEjuqKdduLYLmornhIvdvColsYP6sHyQFVHKBVZnL1GupSE86L/WA7hhd79kY1vZ6CfYH6sfQXNLviKspu2D1CPbTWG+5CA4dFOL5i+nztSvVsRjABRJ0HDKtFpMc2iLV/tVQLfnqRVMcJNPoGszKEmUninHJCCpTmYjHVPTJjR5EylM00gxioi+mSJebLZ9rIOINE2oxNcpkyWjxwcYMyQKetUGU6yDqxFun8vTNNo/3fsWnw2WGP8FZRw1rwxhT1tGVhiK4nYWz42nEfvgJchS1ILF9svM4cJnIXKzJlIIljTbqm5hi5gJrLSssqbpAh1z8o9A/1zhp9v2e/46O9vuetAZ1vmfsTdAi1ObH7xZgvMEiF1xtolUD92jLi05gkTl40aAov1qSQ5iIrR3S7JfDXfMT0NJw0DcCAmkAus1sFwfJioOvZJKOZhmX4tX35xHEL6o5nh3twXrteiGyIx8nCYfppwfc3dd9xAoXxeNoZ7PuKF67flalAUCPvN6573N3XmWXIpf0m5OEcdS5TrJ7iWjgsZuSGwPMTgUAFUXSp2vxyZzQd1FkwjZopoxgjjLIbYa5W8AGxO1c84kco0qHn0cO1XzMsxZVFYHTMQYu5QUarmxtXyvm5OUA2ZFi4OCR+eC4dokB31ZoIFQlVu1SMoKcdvsJHi7j9SwmrX1/rYb0rdVS2Qv5E11xac1vEX2emG7ccyalen1E86eSB5XqPaRtzUP4OlWpIvS1t2L/0oU7uFrd880k52ApR7u0q3ttQvVZLN06cSn9VmgVnndfb6nNujqqaJ0AVHOURBmfuh79xVHBGvZRbFP5wY0flwD04QnPuY4WhB/uYfcd5EPvnuYBbxA3yr1jofPc3jyAAF5rrRJE6mAonybLoTFD/e7F/mI5+79p6jiC7fby+1c0TDqZREvaMTE9E2kCOl4xDcbqJD4IgiBf5KuZdGkNcER29bFC9jbGq/QwUxU8ffPgk0l+Qv9BqBAfj0wh8GvwiGAjMwuir/ZQyLqg+z3e20ktlCVZmh1M7hzFKiIpB/fO6Q4FhRdJv5v8b9LOsIku9oYHMitko+YhDp+sQlu3A1DApel1nWoGOzjMaV1oUgW4uVLPQcXFSc8h0V8Rchwzdvz+9i14MJ8sTaaoku7JR731l2xhXn7j6VAY5XV8TcLz7HABWsPy/XDhLCf/c9F1iqVzRAYClCiv15FwT+YG8pfZQ1t+pMzyvOmCkhJq7OyALm4YeL8kMamHAdhEiIgxEs76LcGZ2slHFCdXCGswILtLBIrpFdlTwOjuBVmNWFtOm8Sp8Hfj3ymOZEgMXPVt1Uu/+b+Z9P+Gx/vaXnqqxVz0mgd3J4wZhTeOJqegp6pq8iCYpepdsgE6/d8+cSYGTO4wPeXboTYOCW/h2jvh1SLbnXuR6Q5qCrewtbYdMDpsoMMmB6H0eIZOj5hYAb3nPck7XWvMYEtoWHfolrVKQXHxb/KkNViLHyW8bsheFXUdwO/Q4WtjeIPZmZl3c4CnH7M5PxDqcxaq5sBlULwiXfeElZSffmQkU3BsZI9rayjHGI7U1cb+5fX3GL3nSx2EbAIIySU1wbcaywud/hUIFiJamLny5L4Nl5tIEWY10ms5kq1MqvJam0orLWcpgc5A9ZBtizwruE7HsU7yPfZHk3t0j5aefJR5vGkCpMNNxyWDti8FotDTSrNW0rknW9m7fcz4INatIe90lSTkLTbc3b4JuFxl+9hskF0GBB/VrAwsZqsv3Ohm9PKhLjTshvI1TN8SKR/B/dc4S49Kf+HHRNEOVkZy9H2Z/wU/KMJOoPU2nD4gTWtmn+UPkTYyCmRAvGV3G0AwFwDgUGoqVzkCMVp0/x2VwN6U2Ea7mIF/9g+Lnt+fTzdsF9KZ6n2SnAfEO6Wu186lV6sSYEYng+lUlHw21ewNqP9gX662Fp74/S97BboVGrfdlrNeWGSAPUhBUqBev8EMVkqC0wtge82k080nNWEUx8oZICgxIhxTn7DZcJTScklQLEvSvgQ4GaAq+aa4OjqKREfHeh6fv0uux/n+0HmR1Lvw0Ae0faQsMumEsbl99xvrs/s40ET2wkJa0SjXblC3tOY/tO9JelhZ5pjlSG9Wfy28SfTuo9xdrNQBYiMh+vlZm+94ot+bmacPJhHk1fW5cK8qI4AM5zQoTarAgbizAjDWSkwMujKTn3Rzf/Uicl6q6d0VzrAc4OSB1Q4WQWZGOKyHuz94HibwZzQDkocEUYklHwrDow6nbwZC1WhB7TVATmYOeVnbnv3cYPJjb61UH7b/jGY7n/bEgOKGjoCCxSIgP1tRI/cCkxEMcbjXYO8RT7aj6B2BDNNgfyZaYaFUd86mcdHnFUryqW/AhwV5yUc3NZKEdp1f+kemUp7jrZTPXZBX2UC5b5j8qNNX3VKYnrVLu2CLuFAiWk5pZRItgsEFTkLcrVwfptOJw823Bsn4gwlSAD5xA94kWfIDj28AZsR+vJ/BgM0DqY8JebgQENJgvH0x72cDTCbQ7Rr3vTslAuBr7WiVMMFk/grEOvEJV9h4+D4zdSy7n7zwoVvc2mgWdzz3ocOMlV6N/fN3kvi5piABs1aBOwFoh5ajaAiFmuRaFTOmsNuSG8k56gG68RdgJ14kUkH7HGgRLhUBwgtSLejl6rHH22xyDTXGZpaQMaP3mVBsclKhti/9wpfDuhW8vxITtPZQpI4v1Fjj6NSDuJHrYlXh9K6QmkehO3tw4Cr2gG6Xa2gJL4nUlFAaFvuZTF8NY1Z1YXj+Xhjl+19/wWFYeDBd2x0YB4lilPLFJ9B9UMsk/iL81obGuQZprQYoEQp2tN/ZsUWRBPGWKrVqeWxlXXC5y2fYAo/2ymDn29e1rRgPV++uzxBctp4cXJFtLe4nKS4gquyZwz2UU0SR9krLIyAIE+CRV3aPBqBaCt3thSFMjznGjG1gjj7If9YQLKjV2NtHZ76j6Erx4i+1Teqw/RmhY3KupqDiuv7dCHHRED+0XQkRErnHnTtCI06dRGWn65ZtrUGrtnlRFBkYJYhSWf3EBa96SZPbb63LqzeeYDyFxbwClhdVLBlToxz7eY4wVOpMcp0ObnMHDBZ7h/i0h2rPTqXH8F7gEXW3fNpNhXUfJRKbg3Y5KSlznu3331BNL07dqyUDUVDg12O1Zl/RicPQ9BUe79O838KMxcd9oI/sLwYEvyyQhAPXXVKYEq3x9HzjMaL6nqLSKApmHJuyO252qLmhUSr7jm+lq1TdslTaby7Dxod3dKnANZYwlUxGe8WyzzkV/9cqi/7iANY48g/Ow/lnKiuoB9goyK6nn4ge8LFnL0HTn4qdOKJUNU7qlwmhpiMfFe7WYwA+aWqYHWn+k+o1nNLsvLhPEjKPPF8uhv5tOjn6s+Bo7rin7W/osElUsF5SdeSkb3Oxge5lxtP9FNpSDfCdanvslThH6cQZqNDLHd4ib5fWf6bW2F1+FJADMUsvT25mWoTgrU/f19dbvjNX/Bz5EWJqRiAcy16kon2F/si6cdKDGZxIF0yL7vZd+WKbfX8J7Ha4GJfwiApb+JbTETCOX9yNdDpivTVQMSiC4sZh87eE6L2vDuUkVFHwTEBTGbgPNtiIsJjgpVUmhiiQ+r6n+PuxvXayr6GGQX8MozuYtih3+xsHczusUiMMoTViZbr7O7JgtvTYBYKUxCCVmRLblsTQvlFlFGzvi/hBcNuDHxeYhL63zuHGo1SSGx84hswwlxqluBOiIt2N1+bpDA+09tIbgsaVpRtO043ZEe3K26olLy/oSt3v5mxDCvx+lhyF3+zni6Dtk0/jophgtNP9wUukKlVeXxc0vQyfqteHp8fws67NdYtH8o7f8Mc7SGZM3WkUvxodse2qhCO1RXsLEoyqu4r8066C33pdVgR4m0QK9vCmfcHsazasckCwiW6FbRb1QlcylT8QCdoK50hOfRvQfsiVjcZIu+DA8/vWGV1/TrfhTXeQrdKG1bTyJjaobm7jcMPpMfDYBFUGZId0VEC0OKpwJ5IMQd9S48uP0/1fEkaknQGU4RZkDwAp4TJcfavFqUJ8FSH7kJ/86WQcKJm1pUL2/KHsVHNu+RPU39gx1EVkyCQg2AcBXctH9/4xO5SCkx6ll03rTB/tSO1+yUddXwLyF7fiJe9b8m896JNjaYw3FlGLhbBcwqDhDasSul7oNGnHkmlYD8BHwyidIbwnBifjo3Y4btE4ZNRqfK2ZF8zZXnXlZVmctc6gu1slnwmKudBvqP1iqnAec8cI5Ah9zpd5xRqODfjFwzN+I6KjuQT6BIevelBE7Jj2drmFCQbu32V0ml9Ux1wYj2OkF/NLDvrjWRUnBVYiG6upeAFnPldlZ1RNarkbCHC2JRGibs2SUnEQzOX7msrHbGGdMoD6nLR9jH4CVnIOvoaf1PvepLkV6gIEoNXcuX28WHsH8L07aIgf+fSX3Q1NLYQLIHcjTDO572Cyjw/AzMFMTDw4oCYPzU9OcDRapthNVYByqu2MjoYphqyjiFmgvO1GwHZnfPwLDgMJa4b3O6jYrKs4BV9SoT3OChsq0V6iAQPPx4W0/BwTB4b7qRkj8lRtrOjl4uk6lUOxNfX4XPdEH+uljwpti74hNton3yHa50sEhCTxCV/N+iPH7pghjgejvIcZmL317QwHzK9EUCcT6xRMQwinJAGUYcWEqyjlX2poHsVaL1jJyo3hrhuc/cmEehUEsc3agUGi/CcgDzt4s1XSs+84GjDzDTEb/5d/Abo8ts/84ERfmy1Re7NVZqnG2h9QyFMqqNnsSqhv/ciY5GA4VUXmYTXEpy8D0ya5YkLgU1rPXmRQKAiEOpDesDXRkbb7o8FucQ8q+6PeWde9NrQAGrNe5CAKB6sM9+CZwQTgMsUZMs14l6Rxe848T120aVg96px49w0eTY0mdCQWvcAEVaWLqVF67gze32zQsDlm7cE0xbLoa7GRDNw0p4ZA8SqbGdWj2RgJp6FwWs6dYJWeDVst++Oaa+JxbBuwXLn9AcYj/tH+ZviNsulCUsYM9Zw0+/xluPDHqSn0Q255V5mxjvKkemMMq34F5c3TXRaYSAtAv5r4+8undAB+GtR19taaJ8yO39jvWvktbbcrxzUc+F6BE5j7T6X5HsAsmsCItrnVQm9nHaLitHoua81QbVwhhGZq/TuCVLzRCTFkW2klTQ+TtGV9BqLeCdYy/CcAvT/Vi+GWCXX10fgWmkuML6WsRy8qYKrzCZXwy5HKWt8Lbk3xc/1e4jMPHnDHNabJw4rmjx4NyKVTtmSKECQatLAqPaco+qGVZ7HbYi0XBIkYLVspizqYNrNSnR9UTo82KaXEgq7dSGnjNaUPhJaShrZ1xEdhLuh86J1DYuBb2XfEdcNkgEGEeBDVnjH95QMZFHdKKEzdwFKioj4+b6iZgqX85wyGbGNGzGlq9IQ8K3qwyWbGn83QC2ZFqKR2p1AkmCedeNh7/efHgnIvEiB+deikrVoWRTzOKu1zDJxoIfl8KHxeXLpCtF4b4w0Dc0g0XsjzQfWex2Ta4TRKMFZDEa0bbnTAL43Hhmj+5IplTZDxF3DnxZmFY6wmpaIONwr7fOMLLbz0XcxIuxE9brmmhBySwmoeOef6DUN9UtFKM3asYi+A/CanW0BJ3YQaJV5bCAc03Pwibz5KGLiMmt7YNVsLdgDifbYN5tZpoybRx4yGaG4Nc50VKtOqGDahB7dBlAtGwRPULGgsRzTOTb+EE5LBByx/WJIJCD5dtDE6LTJKHGQaQ5jwb+DOGYdZAATdzO1QChK7hTyxYDimWeLV4fISENN6QoAJClwE+weKQ1yXSmUQL1YuEZ5+Bj26Sncd6YxRG+h8pitAYpvUljbRcLtnbRBcQqnobBc0DvtxuH02Uvym4RwoCt3h29tVPdJpAQ99SkfhfsDGGEpjjzMpz+ZLBLoBigyPE7Lubv/Wv4vFkAJm74KkXY/HAvL4MgVnmC8n5sRMr3hxoR7L6fqSB67KrJCsqWInUxcV40qS2I6V9H5yqZHan8d8X6iS5YDpK8U3sHnEuBS+cWj4dpHnqsQtp5KYXq/lFy4hnTu3qJec9HntECa3hlXWCfYpgcKKHcf9Zd39IyAWnKMw870hC1IhV8r/YCYGXTMqQQz4O32fBELuI+w+td+ouY63wEoZufvHB5AeqYgU1es2Wxs4CbQmeGuiQle/M5M9bt3zXe/rkowBEw4R5wKopsgdOZqIVUgbwTn+Zm/yY/CSt8QCHMKCtmCODaB0Ufnpa7Dm+7oUa4N78i2vQrHJl75fxhxtgyQ2yZbfaewvkutVxVSjwgg2POYJXxL5uN28kzeoQSbmdhXoH8ws6b5LmO750tsIdA90wy+c7UR3rNGUM5DOeHyQ4xEppyN6KQtE7TvJd/fk8VrRJenpHeSM6nxy1sYO+GmS1MFIWjim4bz/pGdQFa4L1pDO+3ZiTd2lNBtD+RxTK5hibZlvKmI8xmOTlULrVkVsFlfI21vnXy1bpy+07WeQ+1xj56kWVKAxp8nJkD6Vx9KyHECVzzKh2sL97i2GAbNB91rRazthWVgKltA1KsVOTgfzSl5rn/svfVh0Lwue5x+5+8N5dwflbeVTZIOKJqaT3XC7VMnPPMsivCWlaxca/Q4kIVOg0zfM6CErPd8vJDmr6UsNNPavmqQFG5U/LRGKwb4vgoibPCpaexoWWNHysThy6eH7MvgCMLtf/nQaH/4tdc+NDR1jID5t/WxzFDZnjyGMhDiukO3P8Wd9zDqfbvF2WUjZyfVlGLiwcBG8aOUYW1XXe86AfmaMWWHYkymT07x4qJXiUjM8U7PnXT183mxkgn23ARt85p4pApdkSQioN/BTko1XlE8yFttr3vISUp8bx3F6ndhv+mTvqe1nUJ5cHXeDdtom8XMiDmcBH/OLgLMjPOi4GdNx63SwwnW5YtrqGE+6xyylSCgCgE1pmb3dZ85LrYvVSEjdaG8ONniD5sZH3qyae5H9R6kdQGerKlxNh3EbbBsTf/oyhNDgQn5NE/nGSYg8IDzGXubQxJV8ANdKSYDTVnEM73l6pqOyCQkaF11ZwVcjhgWQNPugWAkcH2FkcxScCfQHGdmT+7QakxE/TDAbzcEBT+8yLW82HGh8UKlkNemGglbMXXvcST5lD2xTih9fdrFL7tw5Yx6hXfNS6xtSCipDgRjv6FfxaGHo7c1asxcqdYsHC0f1OfVJJUhpX2Pk9xzZ8g7MolyjzlaUxm0njRNKUWVJfLxs/BgDBjmOa7QSfseTbvUfXSDI203zReNkcPYHxeU2838taFudhDz91a6SBMwah7w0s3GGBYDbaeuwdSpiEEVDs59otCRkyasWBbBY7C52YPO13JxPuNgYdnzoybrTS2KxFCyDdN9yd/upqhB27OVGWvOjGySNzG6a2jDyX4JVWpOwgsCcThBSn+wcn84UXFBcOE4em8hbREikewX9h2STrAFPnOeATWEAga3Vu+vxzLachzeiu+dniXYOKYoQ4ZwJPUiR9mXyJmWteec7kdi/KuhUVF70kSxueRm7fRHoi4N01Pb4EeRTd+qnavmvBjhJvnDVOyv6qTNCGnlIuul0kGOTN8mX8kTBQc0qDEe0dJBMaTMkvk9aTLUyWIsZYXme8VnWiZXIcra9GskoWnqrRf8X3JpNfqU+/ahP7REEAmlOWxk0BBvazbWqwRO0lXa7TPIkrhMLvvobKJ5kk1ZuqrsvV5W/L7EzbIZ//vRKQPrpVH0kptvIB6BMym6k69/joyAj2zvAnrgg0c8GHN9Uz1RH4nC4hPOoELGzczLik+kOten3TU4k0nKGMMr4CCsSTDgtiyrQeMdYtmEE4cQTDnbrJcFmjtp2nmgIHiKBLAhmjU+pH2yvF8rzfTxpfzAqF6GJBZuoCJRrAFUSh/cZAA8BU79LWp/5FQQj0TG50e+0p9YfAzGBAVcVr8pn3XGMf256XN5kAAI7MtBOSkiDNvvIgZ09q/72cdQgHuS+KGYP/PAydmVvZHEl9xvPu768kjG/kfLQgkzWBlw6odtorrygVO0zc5jvoghtjsnbN3ng7/5xas6m1J+WUHkOR6BMvIzV4p4EYZLZ5YdRzKjnJDkdkD/RfIqkuqK09G46VF6+0bzDOJE1TmmsBK4w/O0p+6EuzSupYHbvAtFzeXNlyfD4M+nkjWIyQidGQNn9X0NcSufAiXwgehq+mS6rB2LUO3XOGVspJTn7FxWkMFemM4GaYt6HlHd3WwPl5bhqO9/Bs/S9qFZZgz14hsudrpqefi3Vr5GNCnbbSnheeVDD8xBtknf9zkAihwb+ZC+eCsNJYY7M0zUIQclN6MMZJ4SbKMt0weIImffyoEU5hs6kqxXSGXjUE9ierJHXeSx4spViK53rnoDUSj32+dH9KZwNdmew6N5MKwJ0QLI4UPcHIl72DMYJrPNXMQPpPUfl3CaqDKYXEzY0qgLcz330d1ZT7BM0u8MJhNvIKQxhBweO3VBcTy9LlMA177mwulb9aJYNLEIo0K5ogTy0C4qjPeFbA1qhcAQEt3yNFUEqmXNiwQOaAdDmU/GE6ETFm87QMLMkxqYBtSL5InZrOL5Gi+YpJlAScPYiA5pZDOe+qSTdWPuWe+HT+oIXMyreG2cmSm0nuWFkWgX4WiZaMAWvr4iq1550IKnO2ByCbXdmiYye0hT9mZE6VQNIV8X0bIVbq1GkRFhuzh1Q4lipm6c56EG6r7v892wA4ZK6ZjNdc6t9W+3Q7z0x4X+paFx2VB/erk5ghXzlZzWAGXuYRPZ39RutZ/VsbBKUbcDZb8hYE6Qb4/s7yPsecZMNILwrjHWWlFGGp/CSQH8I0URJNdE0FeL2kNNlvmTMZNzt2KZL70yyllN9SbnRFU/uNTkeu1Fk+QILRsCUUEsRhP+eQZjjbGUEMERjOYT2PjbkgPgEXrT90i8kz1r5HNOcs7HXDDsAUipaanPoRFiwvu43/Fn2TxaPRZ8ZrsqS4pUPGbhnu3WGKCChBbj7psEY2sKW2AswY7yKUCdsFW6ck63xirp1TI6w/9gvdfQMi3pD55jnDzbCmXUbknVCYxU9rvAKr+GeQDwdIMtvN8ZVHqbblpKMFeDfcEXMP2Vpt9MOCWLFg44QoNNQyz0ZNnVZ7y9tGfRdUsneM8RWK1y24o3gAbidgSK/jf77W65V9bdMFBEpugD/0TuwsOyvu60lLNtaw5DRC+Jyj1zXfFF8aEfPc3A8Flt3+8NOeiFGRCjU9VaPCim4o4NCWhBIAu3E1mtsKtwhO6vkyAdfviEbBPovZORcy/65VX+vpAUjN1YaTtjLF7Tc+xBZMppA6maoDiQesjaWiWILzO4at4KALh5Bifm6nRgXFew3H9ysE76z7FNJw6qN2BdgSkfs6yhbq9omhewRu4oJbjLVEh7siJMeyVNTzC4tWffiY4dfog6tsPoXHqryFfMbw6Nh13KfohgDh+WEcIXROJmW8tY6GZmSxvz6TIOKq3m/Qu6xRiRkGWrHmM/S58R25z4Io7xZwUw+koVLM+TMuSvmcLvZPq2U5hPc/1yvqU/qad404jRb+SmZqvKU3ZAgUp3Lonl2lsmwiPEuQTQAiPBIPDakheamkyQx2wG+vj6/5/DnjNYpDh5422F/9l1O3ANGWkITa35O+A13lHLBlc+QpCDnsx2qkI1zcr+MyTENkE+Z8LrNjZOWwKKhIWsBfiFBkxC/cTaS1yOh6S2q01fZfYnyF3CSpuROuUmRm5sNKktfoevFPZfwOww0/oVwvd9EiX12ZXRHMR398Aa5mVvL9jumSA9s+lxivOGRdF7kQYJ9bvittQqflNemvLMTgbL5XRpFwvdz44sZQfLT1piRz59uhbLzE/YPTKGKhu3PhFXf1Tbtn8AUAQ9siNYVFsB5LAibSEgLIo6gbAal77Ixs0o8roo3NNXgwKNex9wIo65BzV3AYaQhccviGxeFvbhDEtaG2Dtqh55JhZ5YOQ0VoMGek1sFqOhCKoD1ZtsQOy9lpU+d7j3Tshzv2mU4Xte7NVgGq/87WPnHKPP2yPJfz+DCh0LExv/qHm2x5KeIyj9swXWsLweARsJ6rg6b48eaigUyG+KQScNbnZs+w9NEKINwCFzF9ePUM51IAdwzdS/ZxKs7LGIpvWRCGaLio7iIxS+rZYZgdNbObR/34gcvojdHVaxEOdRipyx6l7hKztTtVPUmG9pmC/2gCwMDaZDz3QC+W1HD0XQ/i1xJ8HYKSLUv4JVk3j+XkihiLSyh48Z+Tzf6El4wXzIfsDdUCUJTNKSJ5A51h+ebNu1VEmeOlABlfMhoHLAuvDyFdDWdqS/o8iyuhnbAtCPl1vfzD1rBFsieIP9lk9oW3PBrZe6N69S3B1RiLnaaWO8bvJc83NaU68rp/EkSNCVaTd6lBEigoSHJywe5cUk6rbUvFsLP0g/BM1XjfCpXGk1EJzU1J+E+Y9Gy5Asvhi7CBB55tnRRU9hdHPsLNHzJvKC2bqPi6l8TZGs6YF2x/GTwJyPhQZtKbMDWyr/KsU3YnjsmhKY5wlKENCszWRDQNwx9hcBVhgkr9S21OFyA0HTSnjH9sU3LogTiqdDfhiXi9FbuNcrR5IDFdHNr/jdRBwdyHz7xCxSKoMmUVNmQbfZTuSvihDK33epWoQlx9HqhbBGNjLErs3onuczo+Z2ksosdvQQjU1N64RJBUpbjmKE2f44wzSD2qOINBEEXnft9U3LT4d9J16D4OLpT76O6ZIRl7h5BSX3pkWGNTKYdXTeRTMJ818EjK+G6xYfflbj5/8mI67UQ6N3ZWnG1YXazmJoaAa1VxO1Rzr5SszwGH2k5Z2/ouqvX4tHa84KvDIkaHj1aFCE7prUZoSdcUNZGUNccD21yXDxTPIDuuF5uOaPDGIJZSAeR8CNdeXKHWStC1xpj5hKZnpXvWoNN+imT3SUOsdcgCuDkq+wo+3qGTPCNeg717YVVjv6G1Q867sNBFyLgHh+wch7KWEtyLbKi3TGurjsSdw/ncTPqpzUYW/1NwqwgVJd5DCQpwb/XREx6qdnQgeTBMPSLGPLOe6sFFOtpJH33TtnSz1QXp0MMN8tIMUA/2xSffZ+fpDptOT36DcDDBL9Wu9yQ3BB8m6GugNH7HjvCh5Vhyj+KwL3lNboutHmGCyX09CRhXU31KQ+QdnMIvN2fjo4oGrtRhsUufo/1Hs6IkwJVzgLoJeWUAXaDFb5hqlLvOu2M8MYXn/CpwxsfXvsmvp/vD7GG5yEiqTAlaHrNBdFxMfnYneX2xG/d/xykha592FV5wkjgsb3Kx1ib3jQJ8Mj/Egl9oUY/OltJAjepj9qvwaFRoPlrSUY4+YBzwDVNOufJ5jZClbqSG6sN+gLvPqyNJElZre8HUKWr/pZeSnWSAwJDmS0P0osy/XW182c6j+CBo+qKfva9tF1T5qG2CCOcQv9J3v6dnKPK+6WHSyxxaJXXGRThb+xVomeEDWthJ3ny5VBKe6OGiE3lEbUHLjSfu0caArRGU73yQWhMnYYTVmgoLPmW/6cSNl+HuwpkHVsDOACf2ce7Qy4azEVRXXg9spwq536grWLPN7Ce2WwZk1WpbjGNhIZ6A5pAjXc/23OInk0Nb70e1hKy7ju8tFo7PctBfnlBF9l995vT2nmPs8FMOFSrzUzekXaTyr+QBN/rCi+8R16dUyMYWrddgCQZA2UOhYkVDnGIiMLTeJVAqVhtNAJ+/Orvk5Af/Wf83s8BaFpwV9Aqm+L4ryuUaWJvD0YzGT1yhdurZYPRQoVkD9DvvojuNe/PHUj0XDTGXb6Lb0EL9FD/vjOUNA04tSwoOPXgL86Rg2J2pwtxW9VocHGYU/VrkITys9sn0ZevWk0YeI3XIMZhsPTrUB/SZi/No2RJC2h8Zi0bRUaN/IULB/RVqAiE/KjKnA+sb/fsOj4O1tf4BaWdcF2avFY2Hp9nscjnm0q4R4IonSGMYqG62nxSOcwjOlvAmh9CMsBV3jVUNhVOsYYm9B9X+zXhW3QGUKttwUrPtgrgviZZC+rs8tKekmfxRBijk4KhoW7lSjb+vm0yCbkIDYrN548ByJXscet45NAflQs2Dg3q+MlOK6iZoRcqBvK68IT1xA/kIGr7/Nag2dqBwZywsUxXHymEzQUUeRb1GnJCVbDOOeJ8pn2VhCR7LxDgqzPA0tWAvtXfyhjbccYnW7GhnFrCXLSeiAHdqz061EtVcXmMmjnsLfz56uSg8T30YGa1KMlF+KAKihfKLNc0LNxdP52vHyY4CSAuKdQasTAHadigGsCFiJbuwjZkznbhKnSPWMxRiwh9BB1QMVvx+7tL43z0czoZC5X03OD1wC2JqqsoaNMtX7u0IzOcDxkyEiKA5+ZP8tuNtBX2hByplz0FUwwbG59zYHPLWwd/0m1DMKHqrdKEEJZoAchEfTlkjVAK4tVW0Xd2Y1FOhlrXSqvIWg/2plvpa0ZhXLs0ljneFeByF1LRJ1NSnvx89Pf6eiTNcwWVbElY/UNlNl8M2yES3m1KVlVbcaRp/eA1Nimxae2rvga4KFq//uO3HpdsPSUEm7YhOWY+pttd3GRVrbD1JAPV4BgkXxqGkYCDeBEPAJKl4i+bmgL2baz5G5wGNd7GSchuJZS5KKaBPg7fdbeamTs+YHqSRnjX8p/cWfg4l1l8TD5yOrQkVEwepfLtUhq5vUym4Dk4iNm/5vNaPlnZOaKNvh1/RRYjiQXqESeyaaWo7KTkTZv0VipSiIK9exMaO9D1qPRfBrudl54dPGRkMJVFqUThqEyDZ1C3T8n31C6xwfYzexMzXYqmc3Cllt5fvHKBFmD+4UU8mHsrtVVyd66eAyzoxoVUFFrSsFngHXluauoPYBUEEk4rGYuPcSNVV4IKM1hrks5RLQJCFbiOrzynSfiVKnA4UIn6x37fvLvSYpzi35N7o2SRI/CsiPfBa5NlT/92ZPwQ1QJBjBweQKHvZRdYMZFf5BVr8EWNRSjFcA/Yzvbufh32jmg6Zc/6cZMXy3qbxAqVrJfBlOcDPpO1h8j/q3lxsdWg3xyCQojKUvwAy/d9kwSCAmCC3oWf+777IprzSRQZQ9yvj9P7VhiC37f35m9NFO9Hn7sbtzz75I38CH4zMD+sAZ0WEd7LR3abVOCS8fzEGYcOwZjtuUALgZlYPXMCvvSgP5qevO23tusQMFzpLg+kvjoIPkZMbz3lch1MEfQ9wLodyqj/RhevnwMO1/aXR5ncJXVCqx6BRU+afkPi3Ijl+P5kIL4xQGn8X04J1z/E+bNedZN8iazwOKVmAv9fXHZTTGvK236PDzap+muVl22QmNtGu/1k0dxGplHtSyzN9rdzJRNcY45uASF62dVEnyCN9+SG1aK4ZRw86qf83PFvFvI+jggA9gaGaSvD2J/S4XEqpBardeZoRudfZ7yvY+EaCppv9mH0lZdnybrfKDnD2YqBM9rZg4oaanaxJ3pdgLYliWbl3pKfJ25+2eQOpJeMPJzyLJprjNjIHhge91FWAlXoNWsxoHOB2+vgAIdwZnqAg3ch1tvizLttYH16il3tTB7VpSacst1PfUV7sgaSWCmlp8qtAU2mzC3YcHkbEFl/BzF16WxU833U15kjy0PfKXMxPVGNp/1VVr/ciq8QyfmBeMJqWntAufUjcPY4QFlmbCSgoQ4jOZdyl0JFcZ7sL41zH4ZJogdsJ8SugRqHLPEK22VYYUOOChyYWtXo4D1LJmmiPRUfNUqZXepnN14a6XbgV4XdpJE/dQ9dmEVZJY9RQ/GSKuVInd7IYBMr+Ccn8XbnoOZ/tSrkjRhQf1mNcc51rE4RF0g1p4etlZDjrAZwaonFXNASk9sWRJq6A7A+jCceMAoq9+Hhki+GOCplTa5bg9K8I1DBLFQ+y/By2PQpp45rWYZbCD0zlQta6se0xuga+5mpQRhvR0MLK9Xh1NKDfJKVXv0XoBpDxl3GBC3decMPLTpnm2LkJJV0YPnX34o8+DtTM2WfykIQlT0FjrbFlh+L5QjjJhgxusprpRVtkeSuoHxZKY24HfxWvlw2bgXZS2cDQ1BkISgkNR7BywvMM/DugG/8QyAkJ24cDqgfywshsRg+9OTc1vL31Wi+1AfP0tWiojtas5+UNKPztbE7L9FSrSuSs/KB7AfsNWkCMfurTHhfKAyYT3I525QOc81rhSdk9nBcfUzKmESVK6iMVa2s33EkzgWTkBLu7ggmAoAWi6vjqPn1NGA0+XQyUfU5thyV2MfZ5L/MyEVOeorON7d22L431kVVUb7AzAN2UG3nGFGzbCq5TYwsTma3L/W8nkNaA0D/XucWh6+kHvTGFq/eqHMhu5jfwwetYX3wE4yxgLLlQsz6XmTXhMzSXYhw9KMswYFc7zASeiee0O93398c59eU8OtSyqDGqQ3Zc/rLoYDC/fZfbkHCj/1l3ab+uwN5xoW0G2K+eI7c61eNYf+jbCKd9k+F7IhAr+MHNbWTEl9JaxhoiVCeR/EZJOuJE+9OTrgsMVIPf2KIJoiJa4TeJfQ865ffY9+wWl/S/p2XrO5ZDFaT7jQ/CU0r/j302wRekPLmdlpH1ZKRvMQA1hdvbNn9YQ8yedYsBFa4HrPZiVYTZOQyH1b47w/9oWAMmRJHphbCG3jolxJMDjKemXJpMnbEDp1Gr3rfjtYKd7RaxeCSkqH/avE1OAVAiqrvvZ8rqJvc7MM929ZlLa62nfZu7eV7eQSDhqio7PHSw56gt1rPkkE8Q="/>
  <p:tag name="MEKKOXMLTAGS" val="1"/>
</p:tagLst>
</file>

<file path=ppt/tags/tag95.xml><?xml version="1.0" encoding="utf-8"?>
<p:tagLst xmlns:a="http://schemas.openxmlformats.org/drawingml/2006/main" xmlns:r="http://schemas.openxmlformats.org/officeDocument/2006/relationships" xmlns:p="http://schemas.openxmlformats.org/presentationml/2006/main">
  <p:tag name="BTFPLAYOUTENABLED" val="1"/>
</p:tagLst>
</file>

<file path=ppt/tags/tag96.xml><?xml version="1.0" encoding="utf-8"?>
<p:tagLst xmlns:a="http://schemas.openxmlformats.org/drawingml/2006/main" xmlns:r="http://schemas.openxmlformats.org/officeDocument/2006/relationships" xmlns:p="http://schemas.openxmlformats.org/presentationml/2006/main">
  <p:tag name="BTFPLAYOUTENABLED" val="1"/>
</p:tagLst>
</file>

<file path=ppt/tags/tag97.xml><?xml version="1.0" encoding="utf-8"?>
<p:tagLst xmlns:a="http://schemas.openxmlformats.org/drawingml/2006/main" xmlns:r="http://schemas.openxmlformats.org/officeDocument/2006/relationships" xmlns:p="http://schemas.openxmlformats.org/presentationml/2006/main">
  <p:tag name="BTFPLAYOUTENABLED" val="0"/>
  <p:tag name="BTFPLAYOUTCOLUMNS" val="1"/>
</p:tagLst>
</file>

<file path=ppt/tags/tag98.xml><?xml version="1.0" encoding="utf-8"?>
<p:tagLst xmlns:a="http://schemas.openxmlformats.org/drawingml/2006/main" xmlns:r="http://schemas.openxmlformats.org/officeDocument/2006/relationships" xmlns:p="http://schemas.openxmlformats.org/presentationml/2006/main">
  <p:tag name="BTFPLAYOUTENABLED" val="1"/>
</p:tagLst>
</file>

<file path=ppt/tags/tag99.xml><?xml version="1.0" encoding="utf-8"?>
<p:tagLst xmlns:a="http://schemas.openxmlformats.org/drawingml/2006/main" xmlns:r="http://schemas.openxmlformats.org/officeDocument/2006/relationships" xmlns:p="http://schemas.openxmlformats.org/presentationml/2006/main">
  <p:tag name="BTFPLAYOUTENABLED" val="1"/>
</p:tagLst>
</file>

<file path=ppt/theme/theme1.xml><?xml version="1.0" encoding="utf-8"?>
<a:theme xmlns:a="http://schemas.openxmlformats.org/drawingml/2006/main" name="Bain Core">
  <a:themeElements>
    <a:clrScheme name="Bain Core">
      <a:dk1>
        <a:srgbClr val="000000"/>
      </a:dk1>
      <a:lt1>
        <a:srgbClr val="FFFFFF"/>
      </a:lt1>
      <a:dk2>
        <a:srgbClr val="D6D6D6"/>
      </a:dk2>
      <a:lt2>
        <a:srgbClr val="5C5C5C"/>
      </a:lt2>
      <a:accent1>
        <a:srgbClr val="B4B4B4"/>
      </a:accent1>
      <a:accent2>
        <a:srgbClr val="D6D6D6"/>
      </a:accent2>
      <a:accent3>
        <a:srgbClr val="CC0000"/>
      </a:accent3>
      <a:accent4>
        <a:srgbClr val="46647B"/>
      </a:accent4>
      <a:accent5>
        <a:srgbClr val="507867"/>
      </a:accent5>
      <a:accent6>
        <a:srgbClr val="8E806F"/>
      </a:accent6>
      <a:hlink>
        <a:srgbClr val="46647B"/>
      </a:hlink>
      <a:folHlink>
        <a:srgbClr val="7891AA"/>
      </a:folHlink>
    </a:clrScheme>
    <a:fontScheme name="Arial">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36000" tIns="36000" rIns="36000" bIns="36000" rtlCol="0">
        <a:spAutoFit/>
      </a:bodyPr>
      <a:lstStyle>
        <a:defPPr marL="0" indent="0">
          <a:buNone/>
          <a:defRPr sz="1600" dirty="0" err="1" smtClean="0"/>
        </a:defPPr>
      </a:lstStyle>
    </a:txDef>
  </a:objectDefaults>
  <a:extraClrSchemeLst/>
  <a:extLst>
    <a:ext uri="{05A4C25C-085E-4340-85A3-A5531E510DB2}">
      <thm15:themeFamily xmlns:thm15="http://schemas.microsoft.com/office/thememl/2012/main" name="Bain Core On Screen Show (16_9).potx" id="{044B487B-4C24-4CA5-B91D-7DE2DB669960}" vid="{BCDAF79E-77E1-4B60-B1EA-DC474A901F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420e87e-095a-4553-a8d1-fda03ea2a6f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61D905CACA8C34FABB2E6C4CF81835B" ma:contentTypeVersion="5" ma:contentTypeDescription="Create a new document." ma:contentTypeScope="" ma:versionID="16340a9f8b36dea2aad19b85ac7f1269">
  <xsd:schema xmlns:xsd="http://www.w3.org/2001/XMLSchema" xmlns:xs="http://www.w3.org/2001/XMLSchema" xmlns:p="http://schemas.microsoft.com/office/2006/metadata/properties" xmlns:ns3="b420e87e-095a-4553-a8d1-fda03ea2a6f8" targetNamespace="http://schemas.microsoft.com/office/2006/metadata/properties" ma:root="true" ma:fieldsID="a118e65a8522bd282884bd383556dca4" ns3:_="">
    <xsd:import namespace="b420e87e-095a-4553-a8d1-fda03ea2a6f8"/>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20e87e-095a-4553-a8d1-fda03ea2a6f8"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6859CE-F41E-4314-93AB-A26A3D7E96BB}">
  <ds:schemaRefs>
    <ds:schemaRef ds:uri="http://purl.org/dc/dcmitype/"/>
    <ds:schemaRef ds:uri="http://purl.org/dc/elements/1.1/"/>
    <ds:schemaRef ds:uri="http://www.w3.org/XML/1998/namespace"/>
    <ds:schemaRef ds:uri="http://schemas.microsoft.com/office/2006/documentManagement/types"/>
    <ds:schemaRef ds:uri="http://purl.org/dc/terms/"/>
    <ds:schemaRef ds:uri="http://schemas.microsoft.com/office/2006/metadata/properties"/>
    <ds:schemaRef ds:uri="http://schemas.microsoft.com/office/infopath/2007/PartnerControls"/>
    <ds:schemaRef ds:uri="http://schemas.openxmlformats.org/package/2006/metadata/core-properties"/>
    <ds:schemaRef ds:uri="b420e87e-095a-4553-a8d1-fda03ea2a6f8"/>
  </ds:schemaRefs>
</ds:datastoreItem>
</file>

<file path=customXml/itemProps2.xml><?xml version="1.0" encoding="utf-8"?>
<ds:datastoreItem xmlns:ds="http://schemas.openxmlformats.org/officeDocument/2006/customXml" ds:itemID="{E9D35525-48EF-4DFD-BA18-E0DD3D8B96B4}">
  <ds:schemaRefs>
    <ds:schemaRef ds:uri="http://schemas.microsoft.com/sharepoint/v3/contenttype/forms"/>
  </ds:schemaRefs>
</ds:datastoreItem>
</file>

<file path=customXml/itemProps3.xml><?xml version="1.0" encoding="utf-8"?>
<ds:datastoreItem xmlns:ds="http://schemas.openxmlformats.org/officeDocument/2006/customXml" ds:itemID="{713E73C4-944B-4462-AF3B-472EE19964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20e87e-095a-4553-a8d1-fda03ea2a6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Bain Core On Screen Show (16_9)</Template>
  <TotalTime>42</TotalTime>
  <Words>13928</Words>
  <Application>Microsoft Office PowerPoint</Application>
  <PresentationFormat>Widescreen</PresentationFormat>
  <Paragraphs>1799</Paragraphs>
  <Slides>71</Slides>
  <Notes>59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71</vt:i4>
      </vt:variant>
    </vt:vector>
  </HeadingPairs>
  <TitlesOfParts>
    <vt:vector size="79" baseType="lpstr">
      <vt:lpstr>Gulim</vt:lpstr>
      <vt:lpstr>Arial</vt:lpstr>
      <vt:lpstr>Calibri</vt:lpstr>
      <vt:lpstr>Courier New</vt:lpstr>
      <vt:lpstr>Verdana</vt:lpstr>
      <vt:lpstr>Bain Core</vt:lpstr>
      <vt:lpstr>Slide</vt:lpstr>
      <vt:lpstr>think-cell Slide</vt:lpstr>
      <vt:lpstr>EMEA PEG Training</vt:lpstr>
      <vt:lpstr>Objectives</vt:lpstr>
      <vt:lpstr>PowerPoint Presentation</vt:lpstr>
      <vt:lpstr>PowerPoint Presentation</vt:lpstr>
      <vt:lpstr>Private equity firms invest money on behalf of investors by acquiring, working with and selling companies</vt:lpstr>
      <vt:lpstr>Private equity is different from public investing </vt:lpstr>
      <vt:lpstr>Five key phases in a typical deal life cycle</vt:lpstr>
      <vt:lpstr>Multiple sources of value: The smartest PE firms focus on creating operating value within their portfolio</vt:lpstr>
      <vt:lpstr>Bain provides a full range of services to financial investors and portfolio companies</vt:lpstr>
      <vt:lpstr>Bain role in a typical due diligence process</vt:lpstr>
      <vt:lpstr>PowerPoint Presentation</vt:lpstr>
      <vt:lpstr>PowerPoint Presentation</vt:lpstr>
      <vt:lpstr>Bain’s Integrated Due Diligence covers all relevant perspectives…</vt:lpstr>
      <vt:lpstr>…and addresses six due diligence imperatives</vt:lpstr>
      <vt:lpstr>Why are we talking about Integrated DD?</vt:lpstr>
      <vt:lpstr>Best practice due diligence objectives and approach</vt:lpstr>
      <vt:lpstr>Key messages – Investment thesis</vt:lpstr>
      <vt:lpstr>Investment thesis checklist</vt:lpstr>
      <vt:lpstr>An investment thesis driven approach focuses effort on those issues with most potential for impact</vt:lpstr>
      <vt:lpstr>Each investment thesis is clearly bespoke – but there are some common elements and types</vt:lpstr>
      <vt:lpstr>Example: Emerging investment thesis – findings from Phase 1 due diligence</vt:lpstr>
      <vt:lpstr>Example: Emerging investment thesis</vt:lpstr>
      <vt:lpstr>Interactive example: Bugaboo</vt:lpstr>
      <vt:lpstr>Interactive example: Investment Thesis for Bugaboo from previous DD work</vt:lpstr>
      <vt:lpstr>Best practice due diligence objectives and approach</vt:lpstr>
      <vt:lpstr>Key messages – Testing of thesis in DD</vt:lpstr>
      <vt:lpstr>With the investment thesis in place, you need to answer two basic questions to scope the work</vt:lpstr>
      <vt:lpstr>Investment theses and critical questions map to ‘must-have’ analyses that differ by subsector</vt:lpstr>
      <vt:lpstr>There are broadly three levels of detail at which each diligence question can be answered</vt:lpstr>
      <vt:lpstr>Each investment thesis requires different levels of depth of analysis on key questions</vt:lpstr>
      <vt:lpstr>Example: If investment thesis includes “strong market share gain potential”, several analyses are key</vt:lpstr>
      <vt:lpstr>Each sector and subsector has a unique set of ‘must-have’ analyses</vt:lpstr>
      <vt:lpstr>Level 1: Starting from client’s pre-work and available info we looked at online penetration</vt:lpstr>
      <vt:lpstr>Level 3: Deep dive on customer stickiness and channel analytics</vt:lpstr>
      <vt:lpstr>Best practice due diligence objectives and approach</vt:lpstr>
      <vt:lpstr>Key messages – Value-creation A1</vt:lpstr>
      <vt:lpstr>In current market context, an activist approach and driving profit growth will be essential to unlock equity value</vt:lpstr>
      <vt:lpstr>GPs that consistently deploy VCPs are more likely to generate attractive returns</vt:lpstr>
      <vt:lpstr>The basis for value creation starts during the DD – “VCP answer first”</vt:lpstr>
      <vt:lpstr>Selection of typical analyses to inform a VCP Answer First (1/2)</vt:lpstr>
      <vt:lpstr>Selection of typical analyses to inform a VCP Answer First (2/2)</vt:lpstr>
      <vt:lpstr>PowerPoint Presentation</vt:lpstr>
      <vt:lpstr> ‘The Pitch’: Bain has proprietary insights about winning and losing factors in PE deals</vt:lpstr>
      <vt:lpstr>From our investing experience, there are a clear factors common in clear winner and loser PE deals</vt:lpstr>
      <vt:lpstr>“Warning beacon” example: Underestimated technology/business disruption - Case of French Set-top-box manufacturer </vt:lpstr>
      <vt:lpstr>“Warning beacon” example: Misunderstanding the penetration curve –  Case of a leading provider of portable generator systems in the US</vt:lpstr>
      <vt:lpstr>“Warning beacon” example: Misunderstanding the penetration curve –  Case of a inflating temporary mattress manufacturer in the US</vt:lpstr>
      <vt:lpstr>“Warning beacon” example: Recession –  Case of French core banking software publisher</vt:lpstr>
      <vt:lpstr>Example: Overall evaluation of Shelter along ‘sweet factors’ and ‘warning beacons’</vt:lpstr>
      <vt:lpstr>PowerPoint Presentation</vt:lpstr>
      <vt:lpstr>Key takeaways: Winning Factors and Warning Beacons</vt:lpstr>
      <vt:lpstr>PowerPoint Presentation</vt:lpstr>
      <vt:lpstr>Key messages – Digital in DDs</vt:lpstr>
      <vt:lpstr>We have a set of state-of-the-art tools to support in our due diligence work</vt:lpstr>
      <vt:lpstr>PowerPoint Presentation</vt:lpstr>
      <vt:lpstr>In PEG you will likely own at least one “task” and one “answer” per DD, but in most cases the “answer” will come from several workstreams</vt:lpstr>
      <vt:lpstr>Why cross-communication and big picture thinking matter</vt:lpstr>
      <vt:lpstr>Tips for effectively managing your work process in the first 48 hours and using a “thesis-driven approach” as an AC/Consultant</vt:lpstr>
      <vt:lpstr>Best practices (“according to a people who have done this for some time“)</vt:lpstr>
      <vt:lpstr>The EMEA PEG Practice &amp; KM team can support throughout the case lifecycle</vt:lpstr>
      <vt:lpstr>Meet the EMEA Private Equity PPK &amp; Operations team</vt:lpstr>
      <vt:lpstr>PEG Practice – who is who? Talent and Operations</vt:lpstr>
      <vt:lpstr>PEG Practice – who is who?  PPK Team: IP and Center of Excellence/ Product development</vt:lpstr>
      <vt:lpstr>PEG Practice – who is who?  PPK Team: IP and Center of Excellence/ Product development</vt:lpstr>
      <vt:lpstr>PowerPoint Presentation</vt:lpstr>
      <vt:lpstr>What does confidentiality in PEG mean?</vt:lpstr>
      <vt:lpstr>Multi bidder highlights</vt:lpstr>
      <vt:lpstr>Data gathering highlights </vt:lpstr>
      <vt:lpstr>Whom can I talk to? – Competitors and targets</vt:lpstr>
      <vt:lpstr>What is confidential, non-public information? What can I ask?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EMEA PEG Training</dc:title>
  <dc:creator>Chamberlain, Alice</dc:creator>
  <cp:lastModifiedBy>Ted Shelton</cp:lastModifiedBy>
  <cp:revision>13</cp:revision>
  <dcterms:created xsi:type="dcterms:W3CDTF">2021-06-29T10:50:47Z</dcterms:created>
  <dcterms:modified xsi:type="dcterms:W3CDTF">2025-09-04T18:19:05Z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0x010100F61D905CACA8C34FABB2E6C4CF81835B</vt:lpwstr>
  </property>
  <property fmtid="{D5CDD505-2E9C-101B-9397-08002B2CF9AE}" pid="3" name="_dlc_DocIdItemGuid">
    <vt:lpwstr>6a999c7e-dbfe-4eda-9c70-fb01883edac6</vt:lpwstr>
  </property>
  <property fmtid="{D5CDD505-2E9C-101B-9397-08002B2CF9AE}" pid="4" name="MSIP_Label_fb1fa6a9-8402-4c6c-80e9-67c7b6aee41c_Enabled">
    <vt:lpwstr>true</vt:lpwstr>
  </property>
  <property fmtid="{D5CDD505-2E9C-101B-9397-08002B2CF9AE}" pid="5" name="MSIP_Label_fb1fa6a9-8402-4c6c-80e9-67c7b6aee41c_SetDate">
    <vt:lpwstr>2022-04-12T18:41:56Z</vt:lpwstr>
  </property>
  <property fmtid="{D5CDD505-2E9C-101B-9397-08002B2CF9AE}" pid="6" name="MSIP_Label_fb1fa6a9-8402-4c6c-80e9-67c7b6aee41c_Method">
    <vt:lpwstr>Standard</vt:lpwstr>
  </property>
  <property fmtid="{D5CDD505-2E9C-101B-9397-08002B2CF9AE}" pid="7" name="MSIP_Label_fb1fa6a9-8402-4c6c-80e9-67c7b6aee41c_Name">
    <vt:lpwstr>IRIS</vt:lpwstr>
  </property>
  <property fmtid="{D5CDD505-2E9C-101B-9397-08002B2CF9AE}" pid="8" name="MSIP_Label_fb1fa6a9-8402-4c6c-80e9-67c7b6aee41c_SiteId">
    <vt:lpwstr>eb120e12-65f1-477a-be8c-fe4f65926724</vt:lpwstr>
  </property>
  <property fmtid="{D5CDD505-2E9C-101B-9397-08002B2CF9AE}" pid="9" name="MSIP_Label_fb1fa6a9-8402-4c6c-80e9-67c7b6aee41c_ActionId">
    <vt:lpwstr>69512934-bacc-4d63-bb5d-d31ec131e713</vt:lpwstr>
  </property>
  <property fmtid="{D5CDD505-2E9C-101B-9397-08002B2CF9AE}" pid="10" name="MSIP_Label_fb1fa6a9-8402-4c6c-80e9-67c7b6aee41c_ContentBits">
    <vt:lpwstr>0</vt:lpwstr>
  </property>
</Properties>
</file>